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5"/>
  </p:notesMasterIdLst>
  <p:handoutMasterIdLst>
    <p:handoutMasterId r:id="rId16"/>
  </p:handoutMasterIdLst>
  <p:sldIdLst>
    <p:sldId id="479" r:id="rId2"/>
    <p:sldId id="566" r:id="rId3"/>
    <p:sldId id="565" r:id="rId4"/>
    <p:sldId id="557" r:id="rId5"/>
    <p:sldId id="556" r:id="rId6"/>
    <p:sldId id="569" r:id="rId7"/>
    <p:sldId id="570" r:id="rId8"/>
    <p:sldId id="555" r:id="rId9"/>
    <p:sldId id="568" r:id="rId10"/>
    <p:sldId id="567" r:id="rId11"/>
    <p:sldId id="537" r:id="rId12"/>
    <p:sldId id="571" r:id="rId13"/>
    <p:sldId id="518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6025"/>
    <a:srgbClr val="FFFFFE"/>
    <a:srgbClr val="315A8D"/>
    <a:srgbClr val="C1E4EF"/>
    <a:srgbClr val="1B3666"/>
    <a:srgbClr val="922325"/>
    <a:srgbClr val="A82225"/>
    <a:srgbClr val="C41D24"/>
    <a:srgbClr val="45752F"/>
    <a:srgbClr val="E4B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032" y="-2472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12/5/14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12/5/14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12/5/14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gif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353432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050" y="4826003"/>
            <a:ext cx="9144000" cy="348114"/>
          </a:xfrm>
          <a:prstGeom prst="rect">
            <a:avLst/>
          </a:prstGeom>
          <a:solidFill>
            <a:schemeClr val="accent1">
              <a:lumMod val="50000"/>
              <a:alpha val="64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952640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December 8 - 13, 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589">
        <p:push dir="u"/>
      </p:transition>
    </mc:Choice>
    <mc:Fallback xmlns="">
      <p:transition xmlns:p14="http://schemas.microsoft.com/office/powerpoint/2010/main" spd="slow" advClick="0" advTm="2158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d in auditorium at SOS 1-12-13.jpg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"/>
          <a:stretch/>
        </p:blipFill>
        <p:spPr>
          <a:xfrm>
            <a:off x="0" y="-59266"/>
            <a:ext cx="9146370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-13084"/>
            <a:ext cx="9144000" cy="1686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867" y="2116671"/>
            <a:ext cx="83565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0000FF"/>
                </a:solidFill>
                <a:latin typeface="Arial Black"/>
                <a:cs typeface="Arial Black"/>
              </a:rPr>
              <a:t>Consciousness and the Social </a:t>
            </a:r>
            <a:r>
              <a:rPr lang="en-US" sz="2800" dirty="0" smtClean="0">
                <a:solidFill>
                  <a:srgbClr val="0000FF"/>
                </a:solidFill>
                <a:latin typeface="Arial Black"/>
                <a:cs typeface="Arial Black"/>
              </a:rPr>
              <a:t>Brain</a:t>
            </a:r>
            <a:endParaRPr lang="en-US" sz="2800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/>
            <a:r>
              <a:rPr lang="en-US" sz="2000" b="1" cap="all" dirty="0" smtClean="0">
                <a:latin typeface="Bookman Old Style"/>
                <a:cs typeface="Bookman Old Style"/>
              </a:rPr>
              <a:t>Michael </a:t>
            </a:r>
            <a:r>
              <a:rPr lang="en-US" sz="2000" b="1" cap="all" dirty="0" err="1" smtClean="0">
                <a:latin typeface="Bookman Old Style"/>
                <a:cs typeface="Bookman Old Style"/>
              </a:rPr>
              <a:t>Graziano</a:t>
            </a:r>
            <a:r>
              <a:rPr lang="en-US" sz="2000" b="1" cap="all" dirty="0" smtClean="0">
                <a:latin typeface="Bookman Old Style"/>
                <a:cs typeface="Bookman Old Style"/>
              </a:rPr>
              <a:t> </a:t>
            </a:r>
          </a:p>
          <a:p>
            <a:pPr algn="ctr"/>
            <a:r>
              <a:rPr lang="en-US" sz="1600" b="1" dirty="0" smtClean="0"/>
              <a:t>Associate </a:t>
            </a:r>
            <a:r>
              <a:rPr lang="en-US" sz="1600" b="1" dirty="0"/>
              <a:t>Professor of </a:t>
            </a:r>
            <a:r>
              <a:rPr lang="en-US" sz="1600" b="1" dirty="0" smtClean="0"/>
              <a:t>Psychology</a:t>
            </a:r>
          </a:p>
          <a:p>
            <a:pPr algn="ctr"/>
            <a:r>
              <a:rPr lang="en-US" sz="1600" b="1" dirty="0" smtClean="0"/>
              <a:t>Princeton </a:t>
            </a:r>
            <a:r>
              <a:rPr lang="en-US" sz="1600" b="1" dirty="0"/>
              <a:t>University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0" y="4236300"/>
            <a:ext cx="9144000" cy="923330"/>
          </a:xfrm>
          <a:prstGeom prst="rect">
            <a:avLst/>
          </a:prstGeom>
          <a:solidFill>
            <a:srgbClr val="0000FF"/>
          </a:solidFill>
        </p:spPr>
        <p:txBody>
          <a:bodyPr wrap="square" tIns="91440" bIns="18288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Saturday, January 10, 2015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9:30 a.m. – MBG Auditorium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75187"/>
      </p:ext>
    </p:extLst>
  </p:cSld>
  <p:clrMapOvr>
    <a:masterClrMapping/>
  </p:clrMapOvr>
  <p:transition xmlns:p14="http://schemas.microsoft.com/office/powerpoint/2010/main" spd="slow" advClick="0" advTm="22016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264" y="1771302"/>
            <a:ext cx="2560874" cy="3237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76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1D24"/>
                </a:solidFill>
                <a:latin typeface="Arial Narrow"/>
                <a:cs typeface="Arial Narrow"/>
              </a:rPr>
              <a:t>What was the highest ion temperature in the core of the TFTR DT plasma?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779" y="2077948"/>
            <a:ext cx="2980236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	 38 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million °</a:t>
            </a: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779" y="2700810"/>
            <a:ext cx="2980236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200 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million °C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9779" y="4000571"/>
            <a:ext cx="2980236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	520 million °C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781" y="3365336"/>
            <a:ext cx="2980235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	350 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million °C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397" y="4497247"/>
            <a:ext cx="26308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520 million °C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1318">
        <p:wheel spokes="1"/>
      </p:transition>
    </mc:Choice>
    <mc:Fallback xmlns="">
      <p:transition xmlns:p14="http://schemas.microsoft.com/office/powerpoint/2010/main" spd="slow" advClick="0" advTm="41318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070" y="-8470"/>
            <a:ext cx="886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Please contribute to United Way by Dec. </a:t>
            </a:r>
            <a:r>
              <a:rPr lang="en-US" sz="32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n-US" sz="1400" b="1" dirty="0" smtClean="0"/>
              <a:t>Please </a:t>
            </a:r>
            <a:r>
              <a:rPr lang="en-US" sz="1400" b="1" dirty="0"/>
              <a:t>help numerous charitable organizations in the Mercer County area by contributing to United Way Mercer County. </a:t>
            </a:r>
            <a:r>
              <a:rPr lang="en-US" sz="1400" b="1" u="sng" dirty="0">
                <a:solidFill>
                  <a:srgbClr val="FF0000"/>
                </a:solidFill>
              </a:rPr>
              <a:t>Employees can make contributions by cash or check or through payroll deductions through Dec. 14</a:t>
            </a:r>
            <a:r>
              <a:rPr lang="en-US" sz="1400" b="1" dirty="0">
                <a:solidFill>
                  <a:srgbClr val="FF0000"/>
                </a:solidFill>
              </a:rPr>
              <a:t>. </a:t>
            </a:r>
            <a:r>
              <a:rPr lang="en-US" sz="1400" b="1" dirty="0"/>
              <a:t>Princeton University will contribute an additional 15 percent for all gifts through payroll deductions or 10 percent for all gifts by cash or check.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8" name="Picture 7" descr="UW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" t="3151" r="990"/>
          <a:stretch/>
        </p:blipFill>
        <p:spPr>
          <a:xfrm>
            <a:off x="237070" y="1168399"/>
            <a:ext cx="8441263" cy="4034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3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1318">
        <p:wheel spokes="1"/>
      </p:transition>
    </mc:Choice>
    <mc:Fallback xmlns="">
      <p:transition xmlns:p14="http://schemas.microsoft.com/office/powerpoint/2010/main" spd="slow" advClick="0" advTm="41318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56" y="0"/>
            <a:ext cx="9154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2579">
        <p14:wheelReverse spokes="1"/>
      </p:transition>
    </mc:Choice>
    <mc:Fallback xmlns="">
      <p:transition xmlns:p14="http://schemas.microsoft.com/office/powerpoint/2010/main" spd="slow" advClick="0" advTm="3257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580120"/>
            <a:ext cx="9144000" cy="1763560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Industrialization of Nb</a:t>
            </a:r>
            <a:r>
              <a:rPr lang="en-US" b="1" baseline="-250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3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Sn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Conductor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Jeffrey </a:t>
            </a:r>
            <a:r>
              <a:rPr lang="en-US" sz="1400" dirty="0" err="1">
                <a:latin typeface="Arial Black"/>
                <a:ea typeface="ＭＳ Ｐゴシック" pitchFamily="1" charset="-128"/>
                <a:cs typeface="Arial Black"/>
              </a:rPr>
              <a:t>Parrell</a:t>
            </a: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Oxford Instruments Superconductivity Technology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 Black"/>
              <a:ea typeface="ＭＳ Ｐゴシック" pitchFamily="1" charset="-128"/>
              <a:cs typeface="Arial Black"/>
            </a:endParaRPr>
          </a:p>
        </p:txBody>
      </p:sp>
      <p:pic>
        <p:nvPicPr>
          <p:cNvPr id="5" name="Picture 4" descr="COLLOQUIUM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8" r="15334"/>
          <a:stretch/>
        </p:blipFill>
        <p:spPr>
          <a:xfrm>
            <a:off x="1634066" y="-145473"/>
            <a:ext cx="5875867" cy="159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06" y="1395704"/>
            <a:ext cx="4066987" cy="2184416"/>
          </a:xfrm>
          <a:prstGeom prst="rect">
            <a:avLst/>
          </a:prstGeom>
          <a:solidFill>
            <a:schemeClr val="tx1"/>
          </a:solidFill>
          <a:ln w="190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4358670"/>
            <a:ext cx="9144000" cy="7848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DECEMBER 17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0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873">
        <p:fade/>
      </p:transition>
    </mc:Choice>
    <mc:Fallback xmlns="">
      <p:transition xmlns:p14="http://schemas.microsoft.com/office/powerpoint/2010/main" spd="med" advClick="0" advTm="1587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/>
                <a:cs typeface="Bookman Old Style"/>
              </a:rPr>
              <a:t>UPCOMING EVENTS</a:t>
            </a:r>
            <a:endParaRPr lang="en-US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257" y="793750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Wednesday, Dec. 17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– Industrialization of Nb</a:t>
            </a:r>
            <a:r>
              <a:rPr lang="en-US" sz="1500" b="1" baseline="-25000" dirty="0">
                <a:latin typeface="Bookman Old Style"/>
              </a:rPr>
              <a:t>3</a:t>
            </a:r>
            <a:r>
              <a:rPr lang="en-US" sz="1500" b="1" dirty="0">
                <a:latin typeface="Bookman Old Style"/>
              </a:rPr>
              <a:t>Sn conductor 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257" y="1573568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Wednesday, Dec. 23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HOLIDAY LUNCHEON – Noon – LSB Lobby and Cafeteria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257" y="2343009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Thu., Dec. 24 – Fri., Jan. 2, 2015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LAB CLOSED – Happy Holidays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57" y="3119826"/>
            <a:ext cx="90932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Saturday, Jan. 10, 2015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RONALD D. HATCHER SCIENCE ON SATURDAY LECTURE SERIES – 		Consciousness and the Social Brain – Michael </a:t>
            </a:r>
            <a:r>
              <a:rPr lang="en-US" sz="1500" b="1" dirty="0" err="1" smtClean="0">
                <a:latin typeface="Bookman Old Style"/>
              </a:rPr>
              <a:t>Graziano</a:t>
            </a:r>
            <a:r>
              <a:rPr lang="en-US" sz="1500" b="1" dirty="0" smtClean="0">
                <a:latin typeface="Bookman Old Style"/>
              </a:rPr>
              <a:t>, Princeton University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257" y="4120100"/>
            <a:ext cx="90932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Wednesday, Jan. 15, 2015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PPPL’S RECORDS PAPER SHREDDING </a:t>
            </a:r>
            <a:r>
              <a:rPr lang="en-US" sz="1500" b="1" dirty="0">
                <a:latin typeface="Bookman Old Style"/>
              </a:rPr>
              <a:t>EVENT - Warehouse, </a:t>
            </a:r>
            <a:r>
              <a:rPr lang="en-US" sz="1500" b="1" dirty="0" smtClean="0">
                <a:latin typeface="Bookman Old Style"/>
              </a:rPr>
              <a:t>Receiving #</a:t>
            </a:r>
            <a:r>
              <a:rPr lang="en-US" sz="1500" b="1" dirty="0">
                <a:latin typeface="Bookman Old Style"/>
              </a:rPr>
              <a:t>3</a:t>
            </a:r>
          </a:p>
          <a:p>
            <a:pPr marL="0" lvl="1"/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4586">
        <p:split orient="vert"/>
      </p:transition>
    </mc:Choice>
    <mc:Fallback xmlns="">
      <p:transition xmlns:p14="http://schemas.microsoft.com/office/powerpoint/2010/main" spd="slow" advClick="0" advTm="3458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0" grpId="0" build="p"/>
      <p:bldP spid="13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TM - December 2014 - Ergonomics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2" t="6255" r="3868" b="4362"/>
          <a:stretch/>
        </p:blipFill>
        <p:spPr>
          <a:xfrm>
            <a:off x="1007534" y="-4438726"/>
            <a:ext cx="7315200" cy="94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005">
        <p:fade/>
      </p:transition>
    </mc:Choice>
    <mc:Fallback xmlns="">
      <p:transition xmlns:p14="http://schemas.microsoft.com/office/powerpoint/2010/main" spd="med" advClick="0" advTm="2600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9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89" y="1476034"/>
            <a:ext cx="6942668" cy="306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When: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January </a:t>
            </a:r>
            <a:r>
              <a:rPr lang="en-US" b="1" dirty="0"/>
              <a:t>14, 2015  (</a:t>
            </a:r>
            <a:r>
              <a:rPr lang="en-US" b="1" dirty="0" smtClean="0"/>
              <a:t>9 a.m. </a:t>
            </a:r>
            <a:r>
              <a:rPr lang="en-US" b="1" dirty="0"/>
              <a:t>– </a:t>
            </a:r>
            <a:r>
              <a:rPr lang="en-US" b="1" dirty="0" smtClean="0"/>
              <a:t>4 p.m</a:t>
            </a:r>
            <a:r>
              <a:rPr lang="en-US" b="1" dirty="0"/>
              <a:t>.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lnSpc>
                <a:spcPts val="1480"/>
              </a:lnSpc>
            </a:pPr>
            <a:endParaRPr lang="en-US" sz="2000" b="1" dirty="0" smtClean="0"/>
          </a:p>
          <a:p>
            <a:r>
              <a:rPr lang="en-US" b="1" dirty="0" smtClean="0"/>
              <a:t>Where: </a:t>
            </a:r>
            <a:br>
              <a:rPr lang="en-US" b="1" dirty="0" smtClean="0"/>
            </a:br>
            <a:r>
              <a:rPr lang="en-US" b="1" dirty="0" smtClean="0"/>
              <a:t>Warehouse</a:t>
            </a:r>
            <a:r>
              <a:rPr lang="en-US" b="1" dirty="0"/>
              <a:t>, </a:t>
            </a:r>
            <a:r>
              <a:rPr lang="en-US" b="1" dirty="0" smtClean="0"/>
              <a:t>PPPL Receiving </a:t>
            </a:r>
            <a:r>
              <a:rPr lang="en-US" b="1" dirty="0"/>
              <a:t>Area #</a:t>
            </a:r>
            <a:r>
              <a:rPr lang="en-US" b="1" dirty="0" smtClean="0"/>
              <a:t>3</a:t>
            </a:r>
          </a:p>
          <a:p>
            <a:pPr>
              <a:lnSpc>
                <a:spcPts val="1560"/>
              </a:lnSpc>
            </a:pPr>
            <a:endParaRPr lang="en-US" b="1" dirty="0" smtClean="0"/>
          </a:p>
          <a:p>
            <a:r>
              <a:rPr lang="en-US" b="1" dirty="0" smtClean="0"/>
              <a:t>Restrictions</a:t>
            </a:r>
            <a:r>
              <a:rPr lang="en-US" b="1" dirty="0"/>
              <a:t>: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Only </a:t>
            </a:r>
            <a:r>
              <a:rPr lang="en-US" b="1" dirty="0"/>
              <a:t>PPPL departmental </a:t>
            </a:r>
            <a:r>
              <a:rPr lang="en-US" b="1" dirty="0" smtClean="0"/>
              <a:t>business-related </a:t>
            </a:r>
            <a:r>
              <a:rPr lang="en-US" b="1" dirty="0"/>
              <a:t>records and documents will be shredded!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442963"/>
            <a:ext cx="7881697" cy="884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788" y="703197"/>
            <a:ext cx="74583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RECORDS/PAPER SHREDDING 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EVENT</a:t>
            </a:r>
            <a:endParaRPr lang="en-US" sz="2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88" y="-84670"/>
            <a:ext cx="745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SAVE THE DATE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3252">
        <p14:switch dir="r"/>
      </p:transition>
    </mc:Choice>
    <mc:Fallback xmlns="">
      <p:transition xmlns:p14="http://schemas.microsoft.com/office/powerpoint/2010/main" spd="slow" advClick="0" advTm="1325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05625"/>
            <a:ext cx="9144000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oper Black"/>
                <a:cs typeface="Cooper Black"/>
              </a:rPr>
              <a:t>Welcome New PPPL Employees…</a:t>
            </a:r>
            <a:endParaRPr lang="en-US" sz="3200" b="1" dirty="0">
              <a:solidFill>
                <a:srgbClr val="FFFF00"/>
              </a:solidFill>
              <a:latin typeface="Cooper Black"/>
              <a:cs typeface="Coope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655236"/>
            <a:ext cx="1447800" cy="19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1655236"/>
            <a:ext cx="14351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1" y="1655236"/>
            <a:ext cx="1435100" cy="196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1655236"/>
            <a:ext cx="1435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4037">
        <p:circle/>
      </p:transition>
    </mc:Choice>
    <mc:Fallback xmlns="">
      <p:transition xmlns:p14="http://schemas.microsoft.com/office/powerpoint/2010/main" spd="slow" advClick="0" advTm="34037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66" y="135467"/>
            <a:ext cx="872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00"/>
                </a:solidFill>
              </a:rPr>
              <a:t>Donate food to feed the hungry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PPPL </a:t>
            </a:r>
            <a:r>
              <a:rPr lang="en-US" sz="2000" dirty="0" smtClean="0">
                <a:solidFill>
                  <a:srgbClr val="FFFFFF"/>
                </a:solidFill>
              </a:rPr>
              <a:t>is collecting food </a:t>
            </a:r>
            <a:r>
              <a:rPr lang="en-US" sz="2000" dirty="0">
                <a:solidFill>
                  <a:srgbClr val="FFFFFF"/>
                </a:solidFill>
              </a:rPr>
              <a:t>and personal hygiene items for The Mercer Street Friends Food Bank </a:t>
            </a:r>
            <a:r>
              <a:rPr lang="en-US" sz="2000" dirty="0" smtClean="0">
                <a:solidFill>
                  <a:srgbClr val="FFFFFF"/>
                </a:solidFill>
              </a:rPr>
              <a:t>through </a:t>
            </a:r>
            <a:r>
              <a:rPr lang="en-US" sz="2000" dirty="0">
                <a:solidFill>
                  <a:srgbClr val="FFFFFF"/>
                </a:solidFill>
              </a:rPr>
              <a:t>Dec. 17 as part of a University-wide effort. The food bank distributes food to hungry people in the greater Mercer County area through nearly 50 pantries, shelters, and soup kitchens</a:t>
            </a:r>
            <a:r>
              <a:rPr lang="en-US" sz="2000" dirty="0" smtClean="0">
                <a:solidFill>
                  <a:srgbClr val="FFFFFF"/>
                </a:solidFill>
              </a:rPr>
              <a:t>. A collection box is located in the LSB lobby.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Food-Donation-158-e1384637546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8840"/>
            <a:ext cx="9144000" cy="2994660"/>
          </a:xfrm>
          <a:prstGeom prst="rect">
            <a:avLst/>
          </a:prstGeom>
        </p:spPr>
      </p:pic>
      <p:pic>
        <p:nvPicPr>
          <p:cNvPr id="9" name="Picture 8" descr="IMG_068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0" y="2148840"/>
            <a:ext cx="2794000" cy="29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2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451">
        <p:circle/>
      </p:transition>
    </mc:Choice>
    <mc:Fallback xmlns="">
      <p:transition xmlns:p14="http://schemas.microsoft.com/office/powerpoint/2010/main" spd="slow" advClick="0" advTm="18451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-snowflake-powerpoint-ppt-backgrounds-powerpoi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couple_dancing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77" y="990602"/>
            <a:ext cx="2508923" cy="42375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0" y="584200"/>
            <a:ext cx="9144000" cy="434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HOLIDAY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DINNER DANCE PARTY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Saturday, Dec. 20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6 – 10 p.m.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The Stone Terrace by John Henry’s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Hamilton, NJ</a:t>
            </a:r>
          </a:p>
          <a:p>
            <a:pPr algn="ctr">
              <a:spcAft>
                <a:spcPts val="800"/>
              </a:spcAft>
            </a:pPr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Dinner • Dancing • DJ Music • Fun</a:t>
            </a:r>
          </a:p>
          <a:p>
            <a:pPr algn="ctr">
              <a:spcAft>
                <a:spcPts val="600"/>
              </a:spcAft>
            </a:pPr>
            <a:endParaRPr lang="en-US" sz="12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This event is not sponsored by PPPL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/>
              <a:cs typeface="Cooper Black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611995694"/>
      </p:ext>
    </p:extLst>
  </p:cSld>
  <p:clrMapOvr>
    <a:masterClrMapping/>
  </p:clrMapOvr>
  <p:transition xmlns:p14="http://schemas.microsoft.com/office/powerpoint/2010/main" spd="slow" advClick="0" advTm="19556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B Lift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0467" cy="5143500"/>
          </a:xfrm>
          <a:prstGeom prst="rect">
            <a:avLst/>
          </a:prstGeom>
        </p:spPr>
      </p:pic>
      <p:pic>
        <p:nvPicPr>
          <p:cNvPr id="4" name="Picture 3" descr="NB Lift_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467" y="0"/>
            <a:ext cx="4563533" cy="5143500"/>
          </a:xfrm>
          <a:prstGeom prst="rect">
            <a:avLst/>
          </a:prstGeom>
        </p:spPr>
      </p:pic>
      <p:pic>
        <p:nvPicPr>
          <p:cNvPr id="5" name="Picture 4" descr="NB Lift_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0467" cy="5143500"/>
          </a:xfrm>
          <a:prstGeom prst="rect">
            <a:avLst/>
          </a:prstGeom>
        </p:spPr>
      </p:pic>
      <p:pic>
        <p:nvPicPr>
          <p:cNvPr id="8" name="Picture 7" descr="NB Lift_0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467" y="1"/>
            <a:ext cx="4563533" cy="5143500"/>
          </a:xfrm>
          <a:prstGeom prst="rect">
            <a:avLst/>
          </a:prstGeom>
        </p:spPr>
      </p:pic>
      <p:pic>
        <p:nvPicPr>
          <p:cNvPr id="10" name="Picture 9" descr="NB Lift_0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0"/>
            <a:ext cx="9149645" cy="5143501"/>
          </a:xfrm>
          <a:prstGeom prst="rect">
            <a:avLst/>
          </a:prstGeom>
        </p:spPr>
      </p:pic>
      <p:pic>
        <p:nvPicPr>
          <p:cNvPr id="9" name="Picture 8" descr="NB Lift_06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9" y="1"/>
            <a:ext cx="9144000" cy="5143501"/>
          </a:xfrm>
          <a:prstGeom prst="rect">
            <a:avLst/>
          </a:prstGeom>
        </p:spPr>
      </p:pic>
      <p:pic>
        <p:nvPicPr>
          <p:cNvPr id="12" name="Picture 11" descr="NB Lift_0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2569" cy="5143500"/>
          </a:xfrm>
          <a:prstGeom prst="rect">
            <a:avLst/>
          </a:prstGeom>
        </p:spPr>
      </p:pic>
      <p:pic>
        <p:nvPicPr>
          <p:cNvPr id="13" name="Picture 12" descr="NB Lift_0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569" y="-19050"/>
            <a:ext cx="4881431" cy="5162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89" y="4835723"/>
            <a:ext cx="913271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Neutral Beam Lift on NSTX-U. Photos by Mike Viola and Scott Gifford.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67080"/>
      </p:ext>
    </p:extLst>
  </p:cSld>
  <p:clrMapOvr>
    <a:masterClrMapping/>
  </p:clrMapOvr>
  <p:transition xmlns:p14="http://schemas.microsoft.com/office/powerpoint/2010/main" spd="slow" advClick="0" advTm="61363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180864</TotalTime>
  <Words>335</Words>
  <Application>Microsoft Macintosh PowerPoint</Application>
  <PresentationFormat>On-screen Show (16:9)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2631</cp:revision>
  <cp:lastPrinted>2012-11-12T18:02:51Z</cp:lastPrinted>
  <dcterms:created xsi:type="dcterms:W3CDTF">2012-10-22T15:52:33Z</dcterms:created>
  <dcterms:modified xsi:type="dcterms:W3CDTF">2014-12-05T19:58:34Z</dcterms:modified>
  <cp:category/>
</cp:coreProperties>
</file>