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02" r:id="rId1"/>
  </p:sldMasterIdLst>
  <p:notesMasterIdLst>
    <p:notesMasterId r:id="rId15"/>
  </p:notesMasterIdLst>
  <p:handoutMasterIdLst>
    <p:handoutMasterId r:id="rId16"/>
  </p:handoutMasterIdLst>
  <p:sldIdLst>
    <p:sldId id="479" r:id="rId2"/>
    <p:sldId id="566" r:id="rId3"/>
    <p:sldId id="565" r:id="rId4"/>
    <p:sldId id="557" r:id="rId5"/>
    <p:sldId id="556" r:id="rId6"/>
    <p:sldId id="569" r:id="rId7"/>
    <p:sldId id="570" r:id="rId8"/>
    <p:sldId id="555" r:id="rId9"/>
    <p:sldId id="568" r:id="rId10"/>
    <p:sldId id="567" r:id="rId11"/>
    <p:sldId id="537" r:id="rId12"/>
    <p:sldId id="571" r:id="rId13"/>
    <p:sldId id="518" r:id="rId1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E6025"/>
    <a:srgbClr val="FFFFFE"/>
    <a:srgbClr val="315A8D"/>
    <a:srgbClr val="C1E4EF"/>
    <a:srgbClr val="1B3666"/>
    <a:srgbClr val="922325"/>
    <a:srgbClr val="A82225"/>
    <a:srgbClr val="C41D24"/>
    <a:srgbClr val="45752F"/>
    <a:srgbClr val="E4B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45" autoAdjust="0"/>
    <p:restoredTop sz="99224" autoAdjust="0"/>
  </p:normalViewPr>
  <p:slideViewPr>
    <p:cSldViewPr snapToGrid="0" snapToObjects="1">
      <p:cViewPr>
        <p:scale>
          <a:sx n="150" d="100"/>
          <a:sy n="150" d="100"/>
        </p:scale>
        <p:origin x="-2032" y="-2472"/>
      </p:cViewPr>
      <p:guideLst>
        <p:guide orient="horz" pos="3103"/>
        <p:guide pos="27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8" d="100"/>
          <a:sy n="168" d="100"/>
        </p:scale>
        <p:origin x="-188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C53DCE-FBFC-F342-AFA5-6F077C71EE7E}" type="datetime1">
              <a:rPr lang="en-US"/>
              <a:pPr>
                <a:defRPr/>
              </a:pPr>
              <a:t>12/8/14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83265F-31CD-944B-8C64-F736A64C9A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18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289EBD-AA38-A342-8F46-4C68F3AC6E62}" type="datetime1">
              <a:rPr lang="en-US"/>
              <a:pPr>
                <a:defRPr/>
              </a:pPr>
              <a:t>12/8/14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94F65-F006-F345-BE36-FCD9F8C8FE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4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1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F1C20-A47E-5C4A-8AA2-6FF145CB2CE8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E0F4F6-397A-DB4F-9975-11C0B1C4990A}" type="slidenum">
              <a:rPr lang="en-US" sz="1200"/>
              <a:pPr eaLnBrk="1" hangingPunct="1"/>
              <a:t>13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  <a:prstGeom prst="rect">
            <a:avLst/>
          </a:prstGeo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  <a:prstGeom prst="rect">
            <a:avLst/>
          </a:prstGeo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12/8/14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887A7B-5908-014F-8AAE-1F7362F76B68}" type="datetime1">
              <a:rPr lang="en-US" smtClean="0"/>
              <a:pPr>
                <a:defRPr/>
              </a:pPr>
              <a:t>12/8/14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DE6FA7-0733-CE4A-A70B-A4ED66C227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619CB2-AE81-5D49-BD41-4CCAE826C5B0}" type="datetime1">
              <a:rPr lang="en-US" smtClean="0"/>
              <a:pPr>
                <a:defRPr/>
              </a:pPr>
              <a:t>12/8/14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3E87A8-B380-BA47-8EA0-406CD7F68F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55B178-6897-C846-9FD7-FA8D0F21F626}" type="datetime1">
              <a:rPr lang="en-US" smtClean="0"/>
              <a:pPr>
                <a:defRPr/>
              </a:pPr>
              <a:t>12/8/14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64EA03-BD01-1343-9DE1-19421FBE56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12/8/14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80160F-568D-024F-8335-8BD058FDF1FA}" type="datetime1">
              <a:rPr lang="en-US" smtClean="0"/>
              <a:pPr>
                <a:defRPr/>
              </a:pPr>
              <a:t>12/8/14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E950DD-CB45-0E45-A100-CB47277501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  <a:prstGeom prst="rect">
            <a:avLst/>
          </a:prstGeo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FC90B1-2386-1D41-85B8-9347A4CBDACA}" type="datetime1">
              <a:rPr lang="en-US" smtClean="0"/>
              <a:pPr>
                <a:defRPr/>
              </a:pPr>
              <a:t>12/8/14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4CE5DB-8480-3D48-BBEA-756594F4CA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12/8/14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077571"/>
            <a:ext cx="7662864" cy="2450377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7A8030-0FD6-D246-9B42-DB45DC685505}" type="datetime1">
              <a:rPr lang="en-US" smtClean="0"/>
              <a:pPr>
                <a:defRPr/>
              </a:pPr>
              <a:t>12/8/14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87A894-7C5E-1340-A00F-FF4CD8D1F9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12/8/14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A15492-5B9E-6F43-8E60-A4A9FD086FF3}" type="datetime1">
              <a:rPr lang="en-US" smtClean="0"/>
              <a:pPr>
                <a:defRPr/>
              </a:pPr>
              <a:t>12/8/14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C364D-0116-D647-8F6F-5B1FB640FF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3C1875-5082-DB4F-A9B7-B8DACB88AD4E}" type="datetime1">
              <a:rPr lang="en-US" smtClean="0"/>
              <a:pPr>
                <a:defRPr/>
              </a:pPr>
              <a:t>12/8/14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D352A9-19AB-784E-A79E-208455803D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12/8/14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12/8/14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12/8/14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9B24F7-4F80-BE4A-B8A0-C30B09B13516}" type="datetime1">
              <a:rPr lang="en-US" smtClean="0"/>
              <a:pPr>
                <a:defRPr/>
              </a:pPr>
              <a:t>12/8/14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371A92-273D-074E-8CC2-33EBC2DEBF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Relationship Id="rId3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image" Target="../media/image38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10.xml"/><Relationship Id="rId3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gif"/><Relationship Id="rId5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png"/><Relationship Id="rId3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Relationship Id="rId3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Relationship Id="rId3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jpeg"/><Relationship Id="rId8" Type="http://schemas.openxmlformats.org/officeDocument/2006/relationships/image" Target="../media/image31.jpeg"/><Relationship Id="rId9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bg1"/>
            </a:gs>
            <a:gs pos="100000">
              <a:srgbClr val="FF66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558"/>
            <a:ext cx="9144000" cy="1102519"/>
          </a:xfrm>
          <a:noFill/>
          <a:ln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762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ockwell"/>
                <a:ea typeface="+mj-ea"/>
                <a:cs typeface="Rockwell"/>
              </a:rPr>
              <a:t>This Week </a:t>
            </a:r>
            <a:r>
              <a:rPr lang="en-US" sz="4400" b="1" i="1" normalizeH="1" dirty="0" smtClean="0">
                <a:ln w="31550" cmpd="sng">
                  <a:solidFill>
                    <a:schemeClr val="tx1"/>
                  </a:soli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ockwell"/>
                <a:ea typeface="+mj-ea"/>
                <a:cs typeface="Rockwell"/>
              </a:rPr>
              <a:t>@</a:t>
            </a:r>
            <a:r>
              <a:rPr lang="en-US" sz="66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Rockwell"/>
                <a:ea typeface="+mj-ea"/>
                <a:cs typeface="Rockwell"/>
              </a:rPr>
              <a:t> PPPL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"/>
          <a:stretch/>
        </p:blipFill>
        <p:spPr bwMode="auto">
          <a:xfrm>
            <a:off x="758249" y="1353432"/>
            <a:ext cx="7634817" cy="1524372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3355" y="-23761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6050" y="4826003"/>
            <a:ext cx="9144000" cy="348114"/>
          </a:xfrm>
          <a:prstGeom prst="rect">
            <a:avLst/>
          </a:prstGeom>
          <a:solidFill>
            <a:schemeClr val="accent1">
              <a:lumMod val="50000"/>
              <a:alpha val="64000"/>
            </a:scheme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200" dirty="0" smtClean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Brought to you by </a:t>
            </a:r>
            <a:r>
              <a:rPr lang="en-US" sz="1200" dirty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the PPPL Office of Communications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-12700" y="3952640"/>
            <a:ext cx="9156700" cy="800100"/>
          </a:xfr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Verdana"/>
                <a:cs typeface="Verdana"/>
              </a:rPr>
              <a:t>December 8 - 13, 2014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outerShdw blurRad="53975" dist="25400" dir="2700000" sx="101000" sy="101000" algn="tl" rotWithShape="0">
                  <a:srgbClr val="000000"/>
                </a:outerShdw>
              </a:effectLst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6275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1589">
        <p:push dir="u"/>
      </p:transition>
    </mc:Choice>
    <mc:Fallback xmlns="">
      <p:transition xmlns:p14="http://schemas.microsoft.com/office/powerpoint/2010/main" spd="slow" advClick="0" advTm="21589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owd in auditorium at SOS 1-12-13.jpg"/>
          <p:cNvPicPr>
            <a:picLocks noChangeAspect="1"/>
          </p:cNvPicPr>
          <p:nvPr/>
        </p:nvPicPr>
        <p:blipFill rotWithShape="1">
          <a:blip r:embed="rId2" cstate="screen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3"/>
          <a:stretch/>
        </p:blipFill>
        <p:spPr>
          <a:xfrm>
            <a:off x="0" y="-59266"/>
            <a:ext cx="9146370" cy="521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2" y="-13084"/>
            <a:ext cx="9117075" cy="16869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4867" y="2116671"/>
            <a:ext cx="835659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>
                <a:solidFill>
                  <a:srgbClr val="0000FF"/>
                </a:solidFill>
                <a:latin typeface="Arial Black"/>
                <a:cs typeface="Arial Black"/>
              </a:rPr>
              <a:t>Consciousness and the Social </a:t>
            </a:r>
            <a:r>
              <a:rPr lang="en-US" sz="2800" dirty="0" smtClean="0">
                <a:solidFill>
                  <a:srgbClr val="0000FF"/>
                </a:solidFill>
                <a:latin typeface="Arial Black"/>
                <a:cs typeface="Arial Black"/>
              </a:rPr>
              <a:t>Brain</a:t>
            </a:r>
            <a:endParaRPr lang="en-US" sz="2800" dirty="0">
              <a:solidFill>
                <a:srgbClr val="0000FF"/>
              </a:solidFill>
              <a:latin typeface="Arial Black"/>
              <a:cs typeface="Arial Black"/>
            </a:endParaRPr>
          </a:p>
          <a:p>
            <a:pPr algn="ctr"/>
            <a:r>
              <a:rPr lang="en-US" sz="2000" b="1" cap="all" dirty="0" smtClean="0">
                <a:latin typeface="Bookman Old Style"/>
                <a:cs typeface="Bookman Old Style"/>
              </a:rPr>
              <a:t>Michael </a:t>
            </a:r>
            <a:r>
              <a:rPr lang="en-US" sz="2000" b="1" cap="all" dirty="0" err="1" smtClean="0">
                <a:latin typeface="Bookman Old Style"/>
                <a:cs typeface="Bookman Old Style"/>
              </a:rPr>
              <a:t>Graziano</a:t>
            </a:r>
            <a:r>
              <a:rPr lang="en-US" sz="2000" b="1" cap="all" dirty="0" smtClean="0">
                <a:latin typeface="Bookman Old Style"/>
                <a:cs typeface="Bookman Old Style"/>
              </a:rPr>
              <a:t> </a:t>
            </a:r>
          </a:p>
          <a:p>
            <a:pPr algn="ctr"/>
            <a:r>
              <a:rPr lang="en-US" sz="1600" b="1" dirty="0" smtClean="0"/>
              <a:t>Associate </a:t>
            </a:r>
            <a:r>
              <a:rPr lang="en-US" sz="1600" b="1" dirty="0"/>
              <a:t>Professor of </a:t>
            </a:r>
            <a:r>
              <a:rPr lang="en-US" sz="1600" b="1" dirty="0" smtClean="0"/>
              <a:t>Psychology</a:t>
            </a:r>
          </a:p>
          <a:p>
            <a:pPr algn="ctr"/>
            <a:r>
              <a:rPr lang="en-US" sz="1600" b="1" dirty="0" smtClean="0"/>
              <a:t>Princeton </a:t>
            </a:r>
            <a:r>
              <a:rPr lang="en-US" sz="1600" b="1" dirty="0"/>
              <a:t>University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70" y="4236300"/>
            <a:ext cx="9144000" cy="923330"/>
          </a:xfrm>
          <a:prstGeom prst="rect">
            <a:avLst/>
          </a:prstGeom>
          <a:solidFill>
            <a:srgbClr val="0000FF"/>
          </a:solidFill>
        </p:spPr>
        <p:txBody>
          <a:bodyPr wrap="square" tIns="91440" bIns="18288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Saturday, January 10, 2015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9:30 a.m. – MBG Auditorium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775187"/>
      </p:ext>
    </p:extLst>
  </p:cSld>
  <p:clrMapOvr>
    <a:masterClrMapping/>
  </p:clrMapOvr>
  <p:transition xmlns:p14="http://schemas.microsoft.com/office/powerpoint/2010/main" spd="slow" advClick="0" advTm="22016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264" y="1771302"/>
            <a:ext cx="2560874" cy="32370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 descr="abstract-orange-flowers-ppt-backgrounds-powerpoint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187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PPPL.LOGO.BLACK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455" y="122766"/>
            <a:ext cx="2851150" cy="963147"/>
          </a:xfrm>
          <a:prstGeom prst="rect">
            <a:avLst/>
          </a:prstGeom>
          <a:effectLst>
            <a:glow rad="127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13200" y="-241300"/>
            <a:ext cx="497840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trivia</a:t>
            </a:r>
            <a:endParaRPr lang="en-US" sz="9600" dirty="0"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2076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41D24"/>
                </a:solidFill>
                <a:latin typeface="Arial Narrow"/>
                <a:cs typeface="Arial Narrow"/>
              </a:rPr>
              <a:t>What was the highest ion temperature in the core of the TFTR DT plasma?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49779" y="2077948"/>
            <a:ext cx="2980236" cy="477054"/>
          </a:xfrm>
          <a:prstGeom prst="rect">
            <a:avLst/>
          </a:prstGeom>
          <a:solidFill>
            <a:srgbClr val="C41D2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5720" bIns="45720" rtlCol="0">
            <a:spAutoFit/>
          </a:bodyPr>
          <a:lstStyle/>
          <a:p>
            <a:r>
              <a:rPr lang="en-US" sz="2500" b="1" dirty="0" smtClean="0">
                <a:solidFill>
                  <a:srgbClr val="FFFFFF"/>
                </a:solidFill>
                <a:latin typeface="Arial"/>
                <a:cs typeface="Arial"/>
              </a:rPr>
              <a:t>a)	 38 </a:t>
            </a:r>
            <a:r>
              <a:rPr lang="en-US" sz="2500" b="1" dirty="0">
                <a:solidFill>
                  <a:srgbClr val="FFFFFF"/>
                </a:solidFill>
                <a:latin typeface="Arial"/>
                <a:cs typeface="Arial"/>
              </a:rPr>
              <a:t>million °</a:t>
            </a:r>
            <a:r>
              <a:rPr lang="en-US" sz="2500" b="1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lang="en-US" sz="25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9779" y="2700810"/>
            <a:ext cx="2980236" cy="477054"/>
          </a:xfrm>
          <a:prstGeom prst="rect">
            <a:avLst/>
          </a:prstGeom>
          <a:solidFill>
            <a:srgbClr val="C41D2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5720" bIns="4572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500" b="1" dirty="0" smtClean="0">
                <a:solidFill>
                  <a:srgbClr val="FFFFFF"/>
                </a:solidFill>
                <a:latin typeface="Arial"/>
                <a:cs typeface="Arial"/>
              </a:rPr>
              <a:t>b)</a:t>
            </a:r>
            <a:r>
              <a:rPr lang="en-US" sz="25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en-US" sz="2500" b="1" dirty="0" smtClean="0">
                <a:solidFill>
                  <a:srgbClr val="FFFFFF"/>
                </a:solidFill>
                <a:latin typeface="Arial"/>
                <a:cs typeface="Arial"/>
              </a:rPr>
              <a:t>200 </a:t>
            </a:r>
            <a:r>
              <a:rPr lang="en-US" sz="2500" b="1" dirty="0">
                <a:solidFill>
                  <a:srgbClr val="FFFFFF"/>
                </a:solidFill>
                <a:latin typeface="Arial"/>
                <a:cs typeface="Arial"/>
              </a:rPr>
              <a:t>million °C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49779" y="4000571"/>
            <a:ext cx="2980236" cy="477054"/>
          </a:xfrm>
          <a:prstGeom prst="rect">
            <a:avLst/>
          </a:prstGeom>
          <a:solidFill>
            <a:srgbClr val="C41D2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5720" bIns="45720" rtlCol="0">
            <a:spAutoFit/>
          </a:bodyPr>
          <a:lstStyle/>
          <a:p>
            <a:r>
              <a:rPr lang="en-US" sz="2500" b="1" dirty="0" smtClean="0">
                <a:solidFill>
                  <a:srgbClr val="FFFFFF"/>
                </a:solidFill>
                <a:latin typeface="Arial"/>
                <a:cs typeface="Arial"/>
              </a:rPr>
              <a:t>d)	520 million °C</a:t>
            </a:r>
            <a:endParaRPr lang="en-US" sz="25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9781" y="3365336"/>
            <a:ext cx="2980235" cy="477054"/>
          </a:xfrm>
          <a:prstGeom prst="rect">
            <a:avLst/>
          </a:prstGeom>
          <a:solidFill>
            <a:srgbClr val="C41D2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45720" bIns="45720" rtlCol="0">
            <a:spAutoFit/>
          </a:bodyPr>
          <a:lstStyle/>
          <a:p>
            <a:r>
              <a:rPr lang="en-US" sz="2500" b="1" dirty="0" smtClean="0">
                <a:solidFill>
                  <a:srgbClr val="FFFFFF"/>
                </a:solidFill>
                <a:latin typeface="Arial"/>
                <a:cs typeface="Arial"/>
              </a:rPr>
              <a:t>c)	350 </a:t>
            </a:r>
            <a:r>
              <a:rPr lang="en-US" sz="2500" b="1" dirty="0">
                <a:solidFill>
                  <a:srgbClr val="FFFFFF"/>
                </a:solidFill>
                <a:latin typeface="Arial"/>
                <a:cs typeface="Arial"/>
              </a:rPr>
              <a:t>million °C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2397" y="4497247"/>
            <a:ext cx="263086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520 million °C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219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1318">
        <p:wheel spokes="1"/>
      </p:transition>
    </mc:Choice>
    <mc:Fallback xmlns="">
      <p:transition xmlns:p14="http://schemas.microsoft.com/office/powerpoint/2010/main" spd="slow" advClick="0" advTm="41318">
        <p:wheel spokes="1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45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500"/>
                            </p:stCondLst>
                            <p:childTnLst>
                              <p:par>
                                <p:cTn id="49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000"/>
                            </p:stCondLst>
                            <p:childTnLst>
                              <p:par>
                                <p:cTn id="53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4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bg2">
                <a:lumMod val="90000"/>
              </a:schemeClr>
            </a:gs>
            <a:gs pos="90000">
              <a:srgbClr val="FFFF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7070" y="-8470"/>
            <a:ext cx="886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Please contribute to United Way by Dec. </a:t>
            </a:r>
            <a:r>
              <a:rPr lang="en-US" sz="3200" b="1" dirty="0" smtClean="0">
                <a:solidFill>
                  <a:srgbClr val="FF0000"/>
                </a:solidFill>
              </a:rPr>
              <a:t>14</a:t>
            </a:r>
          </a:p>
          <a:p>
            <a:r>
              <a:rPr lang="en-US" sz="1400" b="1" dirty="0" smtClean="0"/>
              <a:t>Please </a:t>
            </a:r>
            <a:r>
              <a:rPr lang="en-US" sz="1400" b="1" dirty="0"/>
              <a:t>help numerous charitable organizations in the Mercer County area by contributing to United Way Mercer County. </a:t>
            </a:r>
            <a:r>
              <a:rPr lang="en-US" sz="1400" b="1" u="sng" dirty="0">
                <a:solidFill>
                  <a:srgbClr val="FF0000"/>
                </a:solidFill>
              </a:rPr>
              <a:t>Employees can make contributions by cash or check or through payroll deductions through Dec. 14</a:t>
            </a:r>
            <a:r>
              <a:rPr lang="en-US" sz="1400" b="1" dirty="0">
                <a:solidFill>
                  <a:srgbClr val="FF0000"/>
                </a:solidFill>
              </a:rPr>
              <a:t>. </a:t>
            </a:r>
            <a:r>
              <a:rPr lang="en-US" sz="1400" b="1" dirty="0"/>
              <a:t>Princeton University will contribute an additional 15 percent for all gifts through payroll deductions or 10 percent for all gifts by cash or check. </a:t>
            </a:r>
            <a:endParaRPr lang="en-US" sz="1400" dirty="0"/>
          </a:p>
          <a:p>
            <a:endParaRPr lang="en-US" dirty="0"/>
          </a:p>
        </p:txBody>
      </p:sp>
      <p:pic>
        <p:nvPicPr>
          <p:cNvPr id="8" name="Picture 7" descr="UW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6" t="3151" r="990"/>
          <a:stretch/>
        </p:blipFill>
        <p:spPr>
          <a:xfrm>
            <a:off x="237070" y="1168399"/>
            <a:ext cx="8441263" cy="403435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834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1318">
        <p:wheel spokes="1"/>
      </p:transition>
    </mc:Choice>
    <mc:Fallback xmlns="">
      <p:transition xmlns:p14="http://schemas.microsoft.com/office/powerpoint/2010/main" spd="slow" advClick="0" advTm="41318">
        <p:wheel spokes="1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fe@PPPL.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900" y="0"/>
            <a:ext cx="5143500" cy="5143500"/>
          </a:xfrm>
          <a:prstGeom prst="rect">
            <a:avLst/>
          </a:prstGeom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856" y="0"/>
            <a:ext cx="91545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2579">
        <p14:wheelReverse spokes="1"/>
      </p:transition>
    </mc:Choice>
    <mc:Fallback xmlns="">
      <p:transition xmlns:p14="http://schemas.microsoft.com/office/powerpoint/2010/main" spd="slow" advClick="0" advTm="32579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3">
                <a:lumMod val="7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3580120"/>
            <a:ext cx="9144000" cy="1763560"/>
          </a:xfrm>
          <a:prstGeom prst="rect">
            <a:avLst/>
          </a:prstGeom>
          <a:solidFill>
            <a:schemeClr val="bg1"/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square" lIns="0" tIns="0" rIns="0" bIns="877824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  <a:defRPr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/>
                <a:ea typeface="ＭＳ Ｐゴシック" pitchFamily="1" charset="-128"/>
                <a:cs typeface="Arial"/>
              </a:rPr>
              <a:t>Industrialization of Nb</a:t>
            </a:r>
            <a:r>
              <a:rPr lang="en-US" b="1" baseline="-25000" dirty="0">
                <a:solidFill>
                  <a:schemeClr val="bg2">
                    <a:lumMod val="50000"/>
                  </a:schemeClr>
                </a:solidFill>
                <a:latin typeface="Arial"/>
                <a:ea typeface="ＭＳ Ｐゴシック" pitchFamily="1" charset="-128"/>
                <a:cs typeface="Arial"/>
              </a:rPr>
              <a:t>3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/>
                <a:ea typeface="ＭＳ Ｐゴシック" pitchFamily="1" charset="-128"/>
                <a:cs typeface="Arial"/>
              </a:rPr>
              <a:t>Sn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/>
                <a:ea typeface="ＭＳ Ｐゴシック" pitchFamily="1" charset="-128"/>
                <a:cs typeface="Arial"/>
              </a:rPr>
              <a:t>Conductor</a:t>
            </a:r>
          </a:p>
          <a:p>
            <a:pPr algn="ctr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400" dirty="0">
                <a:latin typeface="Arial Black"/>
                <a:ea typeface="ＭＳ Ｐゴシック" pitchFamily="1" charset="-128"/>
                <a:cs typeface="Arial Black"/>
              </a:rPr>
              <a:t>Jeffrey </a:t>
            </a:r>
            <a:r>
              <a:rPr lang="en-US" sz="1400" dirty="0" err="1">
                <a:latin typeface="Arial Black"/>
                <a:ea typeface="ＭＳ Ｐゴシック" pitchFamily="1" charset="-128"/>
                <a:cs typeface="Arial Black"/>
              </a:rPr>
              <a:t>Parrell</a:t>
            </a:r>
            <a:r>
              <a:rPr lang="en-US" sz="1400" dirty="0">
                <a:latin typeface="Arial Black"/>
                <a:ea typeface="ＭＳ Ｐゴシック" pitchFamily="1" charset="-128"/>
                <a:cs typeface="Arial Black"/>
              </a:rPr>
              <a:t> –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 Black"/>
                <a:ea typeface="ＭＳ Ｐゴシック" pitchFamily="1" charset="-128"/>
                <a:cs typeface="Arial Black"/>
              </a:rPr>
              <a:t>Oxford Instruments Superconductivity Technology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smtClean="0">
              <a:solidFill>
                <a:schemeClr val="bg1">
                  <a:lumMod val="65000"/>
                </a:schemeClr>
              </a:solidFill>
              <a:latin typeface="Arial Black"/>
              <a:ea typeface="ＭＳ Ｐゴシック" pitchFamily="1" charset="-128"/>
              <a:cs typeface="Arial Black"/>
            </a:endParaRPr>
          </a:p>
        </p:txBody>
      </p:sp>
      <p:pic>
        <p:nvPicPr>
          <p:cNvPr id="5" name="Picture 4" descr="COLLOQUIUM.psd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18" r="15334"/>
          <a:stretch/>
        </p:blipFill>
        <p:spPr>
          <a:xfrm>
            <a:off x="1325033" y="-145473"/>
            <a:ext cx="6493934" cy="15980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920" y="1395704"/>
            <a:ext cx="3750161" cy="2014246"/>
          </a:xfrm>
          <a:prstGeom prst="rect">
            <a:avLst/>
          </a:prstGeom>
          <a:solidFill>
            <a:schemeClr val="tx1"/>
          </a:solidFill>
          <a:ln w="1905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" y="4358670"/>
            <a:ext cx="9144000" cy="78483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bIns="91440">
            <a:spAutoFit/>
          </a:bodyPr>
          <a:lstStyle/>
          <a:p>
            <a:pPr algn="ctr">
              <a:defRPr/>
            </a:pPr>
            <a:r>
              <a:rPr lang="en-US" sz="2800" b="1" kern="500" spc="-1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/>
                <a:cs typeface="Arial Black"/>
              </a:rPr>
              <a:t>WEDNESDAY, DECEMBER 17</a:t>
            </a:r>
            <a:endParaRPr lang="en-US" sz="2800" b="1" kern="500" spc="-1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latin typeface="Arial Black"/>
              <a:cs typeface="Arial Black"/>
            </a:endParaRPr>
          </a:p>
          <a:p>
            <a:pPr algn="ctr">
              <a:defRPr/>
            </a:pPr>
            <a:r>
              <a:rPr lang="en-US" sz="14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Black"/>
                <a:cs typeface="Arial Black"/>
              </a:rPr>
              <a:t>4:15 p.m. </a:t>
            </a:r>
            <a:r>
              <a:rPr lang="en-US" sz="1400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Black"/>
                <a:cs typeface="Arial Black"/>
              </a:rPr>
              <a:t>• </a:t>
            </a:r>
            <a:r>
              <a:rPr lang="en-US" sz="14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Black"/>
                <a:cs typeface="Arial Black"/>
              </a:rPr>
              <a:t>M.B.G. Auditorium</a:t>
            </a:r>
            <a:endParaRPr lang="en-US" sz="1400" b="1" dirty="0">
              <a:ln w="3175">
                <a:noFill/>
              </a:ln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2205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873">
        <p:fade/>
      </p:transition>
    </mc:Choice>
    <mc:Fallback xmlns="">
      <p:transition xmlns:p14="http://schemas.microsoft.com/office/powerpoint/2010/main" spd="med" advClick="0" advTm="15873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677108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32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/>
                <a:cs typeface="Bookman Old Style"/>
              </a:rPr>
              <a:t>UPCOMING EVENTS</a:t>
            </a:r>
            <a:endParaRPr lang="en-US" sz="32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/>
              <a:cs typeface="Bookman Old Styl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257" y="793750"/>
            <a:ext cx="9093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b="1" spc="40" dirty="0" smtClean="0">
                <a:solidFill>
                  <a:srgbClr val="0000FF"/>
                </a:solidFill>
                <a:latin typeface="Arial"/>
                <a:cs typeface="Arial"/>
              </a:rPr>
              <a:t>Wednesday, Dec. 17</a:t>
            </a:r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 marL="0" lvl="1"/>
            <a:r>
              <a:rPr lang="en-US" sz="2200" b="1" baseline="30000" dirty="0" smtClean="0">
                <a:latin typeface="Bookman Old Style"/>
              </a:rPr>
              <a:t>	</a:t>
            </a:r>
            <a:r>
              <a:rPr lang="en-US" sz="1500" b="1" dirty="0">
                <a:latin typeface="Bookman Old Style"/>
              </a:rPr>
              <a:t>PPPL COLLOQUIUM – Industrialization of Nb</a:t>
            </a:r>
            <a:r>
              <a:rPr lang="en-US" sz="1500" b="1" baseline="-25000" dirty="0">
                <a:latin typeface="Bookman Old Style"/>
              </a:rPr>
              <a:t>3</a:t>
            </a:r>
            <a:r>
              <a:rPr lang="en-US" sz="1500" b="1" dirty="0">
                <a:latin typeface="Bookman Old Style"/>
              </a:rPr>
              <a:t>Sn conductor </a:t>
            </a:r>
            <a:endParaRPr lang="en-US" sz="1400" b="1" dirty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257" y="1573568"/>
            <a:ext cx="9093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b="1" spc="40" dirty="0" smtClean="0">
                <a:solidFill>
                  <a:srgbClr val="0000FF"/>
                </a:solidFill>
                <a:latin typeface="Arial"/>
                <a:cs typeface="Arial"/>
              </a:rPr>
              <a:t>Wednesday, Dec. 23</a:t>
            </a:r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 marL="0" lvl="1"/>
            <a:r>
              <a:rPr lang="en-US" sz="2200" b="1" baseline="30000" dirty="0" smtClean="0">
                <a:latin typeface="Bookman Old Style"/>
              </a:rPr>
              <a:t>	</a:t>
            </a:r>
            <a:r>
              <a:rPr lang="en-US" sz="1500" b="1" dirty="0" smtClean="0">
                <a:latin typeface="Bookman Old Style"/>
              </a:rPr>
              <a:t>PPPL HOLIDAY LUNCHEON – Noon – LSB Lobby and Cafeteria</a:t>
            </a:r>
            <a:endParaRPr lang="en-US" sz="1400" b="1" dirty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257" y="2343009"/>
            <a:ext cx="9093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b="1" spc="40" dirty="0" smtClean="0">
                <a:solidFill>
                  <a:srgbClr val="0000FF"/>
                </a:solidFill>
                <a:latin typeface="Arial"/>
                <a:cs typeface="Arial"/>
              </a:rPr>
              <a:t>Thu., Dec. 24 – Fri., Jan. 2, 2015</a:t>
            </a:r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 marL="0" lvl="1"/>
            <a:r>
              <a:rPr lang="en-US" sz="2200" b="1" baseline="30000" dirty="0" smtClean="0">
                <a:latin typeface="Bookman Old Style"/>
              </a:rPr>
              <a:t>	</a:t>
            </a:r>
            <a:r>
              <a:rPr lang="en-US" sz="1500" b="1" dirty="0" smtClean="0">
                <a:latin typeface="Bookman Old Style"/>
              </a:rPr>
              <a:t>LAB CLOSED – Happy Holidays</a:t>
            </a:r>
            <a:endParaRPr lang="en-US" sz="1400" b="1" dirty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257" y="3119826"/>
            <a:ext cx="909321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b="1" spc="40" dirty="0" smtClean="0">
                <a:solidFill>
                  <a:srgbClr val="0000FF"/>
                </a:solidFill>
                <a:latin typeface="Arial"/>
                <a:cs typeface="Arial"/>
              </a:rPr>
              <a:t>Saturday, Jan. 10, 2015</a:t>
            </a:r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 marL="0" lvl="1"/>
            <a:r>
              <a:rPr lang="en-US" sz="2200" b="1" baseline="30000" dirty="0" smtClean="0">
                <a:latin typeface="Bookman Old Style"/>
              </a:rPr>
              <a:t>	</a:t>
            </a:r>
            <a:r>
              <a:rPr lang="en-US" sz="1500" b="1" dirty="0" smtClean="0">
                <a:latin typeface="Bookman Old Style"/>
              </a:rPr>
              <a:t>RONALD D. HATCHER SCIENCE ON SATURDAY LECTURE SERIES – 		Consciousness and the Social Brain – Michael </a:t>
            </a:r>
            <a:r>
              <a:rPr lang="en-US" sz="1500" b="1" dirty="0" err="1" smtClean="0">
                <a:latin typeface="Bookman Old Style"/>
              </a:rPr>
              <a:t>Graziano</a:t>
            </a:r>
            <a:r>
              <a:rPr lang="en-US" sz="1500" b="1" dirty="0" smtClean="0">
                <a:latin typeface="Bookman Old Style"/>
              </a:rPr>
              <a:t>, Princeton University</a:t>
            </a:r>
            <a:endParaRPr lang="en-US" sz="1400" b="1" dirty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257" y="4120100"/>
            <a:ext cx="90932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b="1" spc="40" dirty="0" smtClean="0">
                <a:solidFill>
                  <a:srgbClr val="0000FF"/>
                </a:solidFill>
                <a:latin typeface="Arial"/>
                <a:cs typeface="Arial"/>
              </a:rPr>
              <a:t>Wednesday, Jan. 15, 2015</a:t>
            </a:r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 marL="0" lvl="1"/>
            <a:r>
              <a:rPr lang="en-US" sz="2200" b="1" baseline="30000" dirty="0" smtClean="0">
                <a:latin typeface="Bookman Old Style"/>
              </a:rPr>
              <a:t>	</a:t>
            </a:r>
            <a:r>
              <a:rPr lang="en-US" sz="1500" b="1" dirty="0" smtClean="0">
                <a:latin typeface="Bookman Old Style"/>
              </a:rPr>
              <a:t>PPPL’S RECORDS PAPER SHREDDING </a:t>
            </a:r>
            <a:r>
              <a:rPr lang="en-US" sz="1500" b="1" dirty="0">
                <a:latin typeface="Bookman Old Style"/>
              </a:rPr>
              <a:t>EVENT - Warehouse, </a:t>
            </a:r>
            <a:r>
              <a:rPr lang="en-US" sz="1500" b="1" dirty="0" smtClean="0">
                <a:latin typeface="Bookman Old Style"/>
              </a:rPr>
              <a:t>Receiving #</a:t>
            </a:r>
            <a:r>
              <a:rPr lang="en-US" sz="1500" b="1" dirty="0">
                <a:latin typeface="Bookman Old Style"/>
              </a:rPr>
              <a:t>3</a:t>
            </a:r>
          </a:p>
          <a:p>
            <a:pPr marL="0" lvl="1"/>
            <a:endParaRPr lang="en-US" sz="1400" b="1" dirty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312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4586">
        <p:split orient="vert"/>
      </p:transition>
    </mc:Choice>
    <mc:Fallback xmlns="">
      <p:transition xmlns:p14="http://schemas.microsoft.com/office/powerpoint/2010/main" spd="slow" advClick="0" advTm="34586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build="p"/>
      <p:bldP spid="10" grpId="0" build="p"/>
      <p:bldP spid="13" grpId="0" build="p"/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OTM - December 2014 - Ergonomics.pd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2" t="6255" r="3868" b="4362"/>
          <a:stretch/>
        </p:blipFill>
        <p:spPr>
          <a:xfrm>
            <a:off x="1007534" y="-4438726"/>
            <a:ext cx="7315200" cy="943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4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6005">
        <p:fade/>
      </p:transition>
    </mc:Choice>
    <mc:Fallback xmlns="">
      <p:transition xmlns:p14="http://schemas.microsoft.com/office/powerpoint/2010/main" spd="med" advClick="0" advTm="2600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190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9089" y="1476034"/>
            <a:ext cx="6942668" cy="3067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When: 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b="1" dirty="0" smtClean="0"/>
              <a:t>January </a:t>
            </a:r>
            <a:r>
              <a:rPr lang="en-US" b="1" dirty="0"/>
              <a:t>14, 2015  (</a:t>
            </a:r>
            <a:r>
              <a:rPr lang="en-US" b="1" dirty="0" smtClean="0"/>
              <a:t>9 a.m. </a:t>
            </a:r>
            <a:r>
              <a:rPr lang="en-US" b="1" dirty="0"/>
              <a:t>– </a:t>
            </a:r>
            <a:r>
              <a:rPr lang="en-US" b="1" dirty="0" smtClean="0"/>
              <a:t>4 p.m</a:t>
            </a:r>
            <a:r>
              <a:rPr lang="en-US" b="1" dirty="0"/>
              <a:t>.</a:t>
            </a:r>
            <a:r>
              <a:rPr lang="en-US" b="1" dirty="0" smtClean="0"/>
              <a:t>)</a:t>
            </a:r>
            <a:endParaRPr lang="en-US" b="1" dirty="0"/>
          </a:p>
          <a:p>
            <a:pPr>
              <a:lnSpc>
                <a:spcPts val="1480"/>
              </a:lnSpc>
            </a:pPr>
            <a:endParaRPr lang="en-US" sz="2000" b="1" dirty="0" smtClean="0"/>
          </a:p>
          <a:p>
            <a:r>
              <a:rPr lang="en-US" b="1" dirty="0" smtClean="0"/>
              <a:t>Where: </a:t>
            </a:r>
            <a:br>
              <a:rPr lang="en-US" b="1" dirty="0" smtClean="0"/>
            </a:br>
            <a:r>
              <a:rPr lang="en-US" b="1" dirty="0" smtClean="0"/>
              <a:t>Warehouse</a:t>
            </a:r>
            <a:r>
              <a:rPr lang="en-US" b="1" dirty="0"/>
              <a:t>, </a:t>
            </a:r>
            <a:r>
              <a:rPr lang="en-US" b="1" dirty="0" smtClean="0"/>
              <a:t>PPPL Receiving </a:t>
            </a:r>
            <a:r>
              <a:rPr lang="en-US" b="1" dirty="0"/>
              <a:t>Area #</a:t>
            </a:r>
            <a:r>
              <a:rPr lang="en-US" b="1" dirty="0" smtClean="0"/>
              <a:t>3</a:t>
            </a:r>
          </a:p>
          <a:p>
            <a:pPr>
              <a:lnSpc>
                <a:spcPts val="1560"/>
              </a:lnSpc>
            </a:pPr>
            <a:endParaRPr lang="en-US" b="1" dirty="0" smtClean="0"/>
          </a:p>
          <a:p>
            <a:r>
              <a:rPr lang="en-US" b="1" dirty="0" smtClean="0"/>
              <a:t>Restrictions</a:t>
            </a:r>
            <a:r>
              <a:rPr lang="en-US" b="1" dirty="0"/>
              <a:t>: 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b="1" dirty="0" smtClean="0"/>
              <a:t>Only </a:t>
            </a:r>
            <a:r>
              <a:rPr lang="en-US" b="1" dirty="0"/>
              <a:t>PPPL departmental </a:t>
            </a:r>
            <a:r>
              <a:rPr lang="en-US" b="1" dirty="0" smtClean="0"/>
              <a:t>business-related </a:t>
            </a:r>
            <a:r>
              <a:rPr lang="en-US" b="1" dirty="0"/>
              <a:t>records and documents will be shredded!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63" y="442963"/>
            <a:ext cx="7881697" cy="8847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2788" y="703197"/>
            <a:ext cx="74583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RECORDS/PAPER SHREDDING </a:t>
            </a:r>
            <a:r>
              <a:rPr lang="en-US" sz="2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EVENT</a:t>
            </a:r>
            <a:endParaRPr lang="en-US" sz="26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2788" y="-84670"/>
            <a:ext cx="7458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SAVE THE DATE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5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13252">
        <p14:switch dir="r"/>
      </p:transition>
    </mc:Choice>
    <mc:Fallback xmlns="">
      <p:transition xmlns:p14="http://schemas.microsoft.com/office/powerpoint/2010/main" spd="slow" advClick="0" advTm="13252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05625"/>
            <a:ext cx="9144000" cy="5847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Cooper Black"/>
                <a:cs typeface="Cooper Black"/>
              </a:rPr>
              <a:t>Welcome New PPPL Employees…</a:t>
            </a:r>
            <a:endParaRPr lang="en-US" sz="3200" b="1" dirty="0">
              <a:solidFill>
                <a:srgbClr val="FFFF00"/>
              </a:solidFill>
              <a:latin typeface="Cooper Black"/>
              <a:cs typeface="Cooper Blac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600" y="1655236"/>
            <a:ext cx="1447800" cy="1968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900" y="1655236"/>
            <a:ext cx="1435100" cy="196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3901" y="1655236"/>
            <a:ext cx="1435100" cy="1968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600" y="1655236"/>
            <a:ext cx="14351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0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4037">
        <p:circle/>
      </p:transition>
    </mc:Choice>
    <mc:Fallback xmlns="">
      <p:transition xmlns:p14="http://schemas.microsoft.com/office/powerpoint/2010/main" spd="slow" advClick="0" advTm="34037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866" y="135467"/>
            <a:ext cx="87291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all" dirty="0">
                <a:solidFill>
                  <a:srgbClr val="FFFF00"/>
                </a:solidFill>
              </a:rPr>
              <a:t>Donate food to feed the hungry</a:t>
            </a:r>
          </a:p>
          <a:p>
            <a:r>
              <a:rPr lang="en-US" sz="2000" dirty="0">
                <a:solidFill>
                  <a:srgbClr val="FFFFFF"/>
                </a:solidFill>
              </a:rPr>
              <a:t>PPPL </a:t>
            </a:r>
            <a:r>
              <a:rPr lang="en-US" sz="2000" dirty="0" smtClean="0">
                <a:solidFill>
                  <a:srgbClr val="FFFFFF"/>
                </a:solidFill>
              </a:rPr>
              <a:t>is collecting food </a:t>
            </a:r>
            <a:r>
              <a:rPr lang="en-US" sz="2000" dirty="0">
                <a:solidFill>
                  <a:srgbClr val="FFFFFF"/>
                </a:solidFill>
              </a:rPr>
              <a:t>and personal hygiene items for The Mercer Street Friends Food Bank </a:t>
            </a:r>
            <a:r>
              <a:rPr lang="en-US" sz="2000" dirty="0" smtClean="0">
                <a:solidFill>
                  <a:srgbClr val="FFFFFF"/>
                </a:solidFill>
              </a:rPr>
              <a:t>through </a:t>
            </a:r>
            <a:r>
              <a:rPr lang="en-US" sz="2000" dirty="0">
                <a:solidFill>
                  <a:srgbClr val="FFFFFF"/>
                </a:solidFill>
              </a:rPr>
              <a:t>Dec. 17 as part of a University-wide effort. The food bank distributes food to hungry people in the greater Mercer County area through nearly 50 pantries, shelters, and soup kitchens</a:t>
            </a:r>
            <a:r>
              <a:rPr lang="en-US" sz="2000" dirty="0" smtClean="0">
                <a:solidFill>
                  <a:srgbClr val="FFFFFF"/>
                </a:solidFill>
              </a:rPr>
              <a:t>. A collection box is located in the LSB lobby.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5" name="Picture 4" descr="Food-Donation-158-e13846375461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48840"/>
            <a:ext cx="9144000" cy="2994660"/>
          </a:xfrm>
          <a:prstGeom prst="rect">
            <a:avLst/>
          </a:prstGeom>
        </p:spPr>
      </p:pic>
      <p:pic>
        <p:nvPicPr>
          <p:cNvPr id="9" name="Picture 8" descr="IMG_0683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000" y="2148840"/>
            <a:ext cx="2794000" cy="2994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923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8451">
        <p:circle/>
      </p:transition>
    </mc:Choice>
    <mc:Fallback xmlns="">
      <p:transition xmlns:p14="http://schemas.microsoft.com/office/powerpoint/2010/main" spd="slow" advClick="0" advTm="18451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-snowflake-powerpoint-ppt-backgrounds-powerpoin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couple_dancing copy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5077" y="990602"/>
            <a:ext cx="2508923" cy="423756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0" y="584200"/>
            <a:ext cx="9144000" cy="4349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3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/>
                <a:cs typeface="Cooper Black"/>
              </a:rPr>
              <a:t>HOLIDAY 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3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/>
                <a:cs typeface="Cooper Black"/>
              </a:rPr>
              <a:t>DINNER DANCE PARTY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/>
                <a:cs typeface="Cooper Black"/>
              </a:rPr>
              <a:t>Saturday, Dec. 20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/>
                <a:cs typeface="Cooper Black"/>
              </a:rPr>
              <a:t>6 – 10 p.m.</a:t>
            </a:r>
          </a:p>
          <a:p>
            <a:pPr algn="ctr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/>
                <a:cs typeface="Cooper Black"/>
              </a:rPr>
              <a:t>The Stone Terrace by John Henry’s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/>
                <a:cs typeface="Cooper Black"/>
              </a:rPr>
              <a:t>Hamilton, NJ</a:t>
            </a:r>
          </a:p>
          <a:p>
            <a:pPr algn="ctr">
              <a:spcAft>
                <a:spcPts val="800"/>
              </a:spcAft>
            </a:pPr>
            <a:r>
              <a:rPr lang="en-US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/>
                <a:cs typeface="Cooper Black"/>
              </a:rPr>
              <a:t>Dinner • Dancing • DJ Music • Fun</a:t>
            </a:r>
          </a:p>
          <a:p>
            <a:pPr algn="ctr">
              <a:spcAft>
                <a:spcPts val="600"/>
              </a:spcAft>
            </a:pPr>
            <a:endParaRPr lang="en-US" sz="1200" i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algn="ctr">
              <a:spcAft>
                <a:spcPts val="600"/>
              </a:spcAft>
            </a:pPr>
            <a:r>
              <a:rPr lang="en-US" sz="12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This event is not sponsored by PPPL</a:t>
            </a:r>
          </a:p>
          <a:p>
            <a:pPr algn="ctr"/>
            <a:endParaRPr lang="en-US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/>
              <a:cs typeface="Cooper Black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611995694"/>
      </p:ext>
    </p:extLst>
  </p:cSld>
  <p:clrMapOvr>
    <a:masterClrMapping/>
  </p:clrMapOvr>
  <p:transition xmlns:p14="http://schemas.microsoft.com/office/powerpoint/2010/main" spd="slow" advClick="0" advTm="19556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B Lift_0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80467" cy="5143500"/>
          </a:xfrm>
          <a:prstGeom prst="rect">
            <a:avLst/>
          </a:prstGeom>
        </p:spPr>
      </p:pic>
      <p:pic>
        <p:nvPicPr>
          <p:cNvPr id="4" name="Picture 3" descr="NB Lift_03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0467" y="0"/>
            <a:ext cx="4563533" cy="5143500"/>
          </a:xfrm>
          <a:prstGeom prst="rect">
            <a:avLst/>
          </a:prstGeom>
        </p:spPr>
      </p:pic>
      <p:pic>
        <p:nvPicPr>
          <p:cNvPr id="5" name="Picture 4" descr="NB Lift_04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80467" cy="5143500"/>
          </a:xfrm>
          <a:prstGeom prst="rect">
            <a:avLst/>
          </a:prstGeom>
        </p:spPr>
      </p:pic>
      <p:pic>
        <p:nvPicPr>
          <p:cNvPr id="8" name="Picture 7" descr="NB Lift_05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0467" y="1"/>
            <a:ext cx="4563533" cy="5143500"/>
          </a:xfrm>
          <a:prstGeom prst="rect">
            <a:avLst/>
          </a:prstGeom>
        </p:spPr>
      </p:pic>
      <p:pic>
        <p:nvPicPr>
          <p:cNvPr id="10" name="Picture 9" descr="NB Lift_07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4" y="0"/>
            <a:ext cx="9149645" cy="5143501"/>
          </a:xfrm>
          <a:prstGeom prst="rect">
            <a:avLst/>
          </a:prstGeom>
        </p:spPr>
      </p:pic>
      <p:pic>
        <p:nvPicPr>
          <p:cNvPr id="9" name="Picture 8" descr="NB Lift_06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89" y="1"/>
            <a:ext cx="9144000" cy="5143501"/>
          </a:xfrm>
          <a:prstGeom prst="rect">
            <a:avLst/>
          </a:prstGeom>
        </p:spPr>
      </p:pic>
      <p:pic>
        <p:nvPicPr>
          <p:cNvPr id="12" name="Picture 11" descr="NB Lift_08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262569" cy="5143500"/>
          </a:xfrm>
          <a:prstGeom prst="rect">
            <a:avLst/>
          </a:prstGeom>
        </p:spPr>
      </p:pic>
      <p:pic>
        <p:nvPicPr>
          <p:cNvPr id="13" name="Picture 12" descr="NB Lift_09.jp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2569" y="-19050"/>
            <a:ext cx="4881431" cy="51625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289" y="4835723"/>
            <a:ext cx="913271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Neutral Beam Lift on NSTX-U. Photos by Mike Viola and Scott Gifford.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67080"/>
      </p:ext>
    </p:extLst>
  </p:cSld>
  <p:clrMapOvr>
    <a:masterClrMapping/>
  </p:clrMapOvr>
  <p:transition xmlns:p14="http://schemas.microsoft.com/office/powerpoint/2010/main" spd="slow" advClick="0" advTm="61363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8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6|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180904</TotalTime>
  <Words>335</Words>
  <Application>Microsoft Macintosh PowerPoint</Application>
  <PresentationFormat>On-screen Show (16:9)</PresentationFormat>
  <Paragraphs>55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Genesis</vt:lpstr>
      <vt:lpstr>This Week @ PPPL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Princeton Plasma Physics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@ PPPL</dc:title>
  <dc:subject/>
  <dc:creator>Gregory J. Czechowicz</dc:creator>
  <cp:keywords/>
  <dc:description/>
  <cp:lastModifiedBy>Gregory J. Czechowicz</cp:lastModifiedBy>
  <cp:revision>2635</cp:revision>
  <cp:lastPrinted>2012-11-12T18:02:51Z</cp:lastPrinted>
  <dcterms:created xsi:type="dcterms:W3CDTF">2012-10-22T15:52:33Z</dcterms:created>
  <dcterms:modified xsi:type="dcterms:W3CDTF">2014-12-08T14:42:23Z</dcterms:modified>
  <cp:category/>
</cp:coreProperties>
</file>