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502" r:id="rId1"/>
  </p:sldMasterIdLst>
  <p:notesMasterIdLst>
    <p:notesMasterId r:id="rId15"/>
  </p:notesMasterIdLst>
  <p:handoutMasterIdLst>
    <p:handoutMasterId r:id="rId16"/>
  </p:handoutMasterIdLst>
  <p:sldIdLst>
    <p:sldId id="479" r:id="rId2"/>
    <p:sldId id="566" r:id="rId3"/>
    <p:sldId id="573" r:id="rId4"/>
    <p:sldId id="565" r:id="rId5"/>
    <p:sldId id="557" r:id="rId6"/>
    <p:sldId id="556" r:id="rId7"/>
    <p:sldId id="570" r:id="rId8"/>
    <p:sldId id="555" r:id="rId9"/>
    <p:sldId id="572" r:id="rId10"/>
    <p:sldId id="567" r:id="rId11"/>
    <p:sldId id="571" r:id="rId12"/>
    <p:sldId id="537" r:id="rId13"/>
    <p:sldId id="518" r:id="rId14"/>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loop="1" showNarration="1">
    <p:kiosk/>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E6025"/>
    <a:srgbClr val="FFFFFE"/>
    <a:srgbClr val="315A8D"/>
    <a:srgbClr val="C1E4EF"/>
    <a:srgbClr val="1B3666"/>
    <a:srgbClr val="922325"/>
    <a:srgbClr val="A82225"/>
    <a:srgbClr val="C41D24"/>
    <a:srgbClr val="45752F"/>
    <a:srgbClr val="E4BF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45" autoAdjust="0"/>
    <p:restoredTop sz="99224" autoAdjust="0"/>
  </p:normalViewPr>
  <p:slideViewPr>
    <p:cSldViewPr snapToGrid="0" snapToObjects="1">
      <p:cViewPr>
        <p:scale>
          <a:sx n="200" d="100"/>
          <a:sy n="200" d="100"/>
        </p:scale>
        <p:origin x="-592" y="-1664"/>
      </p:cViewPr>
      <p:guideLst>
        <p:guide orient="horz" pos="3103"/>
        <p:guide pos="27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68" d="100"/>
          <a:sy n="168" d="100"/>
        </p:scale>
        <p:origin x="-188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89C53DCE-FBFC-F342-AFA5-6F077C71EE7E}" type="datetime1">
              <a:rPr lang="en-US"/>
              <a:pPr>
                <a:defRPr/>
              </a:pPr>
              <a:t>12/12/14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A583265F-31CD-944B-8C64-F736A64C9AD3}" type="slidenum">
              <a:rPr lang="en-US"/>
              <a:pPr>
                <a:defRPr/>
              </a:pPr>
              <a:t>‹#›</a:t>
            </a:fld>
            <a:endParaRPr lang="en-US" dirty="0"/>
          </a:p>
        </p:txBody>
      </p:sp>
    </p:spTree>
    <p:extLst>
      <p:ext uri="{BB962C8B-B14F-4D97-AF65-F5344CB8AC3E}">
        <p14:creationId xmlns:p14="http://schemas.microsoft.com/office/powerpoint/2010/main" val="2965182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C2289EBD-AA38-A342-8F46-4C68F3AC6E62}" type="datetime1">
              <a:rPr lang="en-US"/>
              <a:pPr>
                <a:defRPr/>
              </a:pPr>
              <a:t>12/12/14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8E94F65-F006-F345-BE36-FCD9F8C8FE3F}" type="slidenum">
              <a:rPr lang="en-US"/>
              <a:pPr>
                <a:defRPr/>
              </a:pPr>
              <a:t>‹#›</a:t>
            </a:fld>
            <a:endParaRPr lang="en-US" dirty="0"/>
          </a:p>
        </p:txBody>
      </p:sp>
    </p:spTree>
    <p:extLst>
      <p:ext uri="{BB962C8B-B14F-4D97-AF65-F5344CB8AC3E}">
        <p14:creationId xmlns:p14="http://schemas.microsoft.com/office/powerpoint/2010/main" val="191704932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pitchFamily="-65" charset="-128"/>
        <a:cs typeface="ヒラギノ角ゴ Pro W3" pitchFamily="-1" charset="-128"/>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pitchFamily="-65" charset="-128"/>
        <a:cs typeface="ヒラギノ角ゴ Pro W3" charset="0"/>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pitchFamily="-65" charset="-128"/>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Calibri" charset="0"/>
              <a:ea typeface="ＭＳ Ｐゴシック" charset="0"/>
              <a:cs typeface="ＭＳ Ｐゴシック"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BDF1C20-A47E-5C4A-8AA2-6FF145CB2CE8}" type="slidenum">
              <a:rPr lang="en-US" sz="1200"/>
              <a:pPr eaLnBrk="1" hangingPunct="1"/>
              <a:t>1</a:t>
            </a:fld>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7E0F4F6-397A-DB4F-9975-11C0B1C4990A}" type="slidenum">
              <a:rPr lang="en-US" sz="1200"/>
              <a:pPr eaLnBrk="1" hangingPunct="1"/>
              <a:t>13</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71550"/>
            <a:ext cx="8228013" cy="1445419"/>
          </a:xfrm>
          <a:prstGeom prst="rect">
            <a:avLst/>
          </a:prstGeo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200" y="2480982"/>
            <a:ext cx="8228013" cy="800100"/>
          </a:xfrm>
          <a:prstGeom prst="rect">
            <a:avLst/>
          </a:prstGeo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1A24CD3-204F-4468-8EE4-28A6668D006A}" type="datetimeFigureOut">
              <a:rPr lang="en-US" smtClean="0"/>
              <a:pPr/>
              <a:t>12/12/14</a:t>
            </a:fld>
            <a:endParaRPr lang="en-US" dirty="0"/>
          </a:p>
        </p:txBody>
      </p:sp>
      <p:sp>
        <p:nvSpPr>
          <p:cNvPr id="5" name="Footer Placeholder 4"/>
          <p:cNvSpPr>
            <a:spLocks noGrp="1"/>
          </p:cNvSpPr>
          <p:nvPr>
            <p:ph type="ftr" sz="quarter" idx="11"/>
          </p:nvPr>
        </p:nvSpPr>
        <p:spPr>
          <a:xfrm>
            <a:off x="5789613"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4305300" y="4767263"/>
            <a:ext cx="533400" cy="273844"/>
          </a:xfrm>
          <a:prstGeom prst="rect">
            <a:avLst/>
          </a:prstGeom>
        </p:spPr>
        <p:txBody>
          <a:bodyPr/>
          <a:lstStyle/>
          <a:p>
            <a:fld id="{2754ED01-E2A0-4C1E-8E21-014B99041579}"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advClick="0" advTm="33630">
        <p14:prism/>
      </p:transition>
    </mc:Choice>
    <mc:Fallback xmlns="">
      <p:transition xmlns:p14="http://schemas.microsoft.com/office/powerpoint/2010/main" spd="slow" advClick="0" advTm="33630">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pPr>
              <a:defRPr/>
            </a:pPr>
            <a:fld id="{CB887A7B-5908-014F-8AAE-1F7362F76B68}" type="datetime1">
              <a:rPr lang="en-US" smtClean="0"/>
              <a:pPr>
                <a:defRPr/>
              </a:pPr>
              <a:t>12/12/14</a:t>
            </a:fld>
            <a:endParaRPr lang="en-US" dirty="0"/>
          </a:p>
        </p:txBody>
      </p:sp>
      <p:sp>
        <p:nvSpPr>
          <p:cNvPr id="3" name="Footer Placeholder 2"/>
          <p:cNvSpPr>
            <a:spLocks noGrp="1"/>
          </p:cNvSpPr>
          <p:nvPr>
            <p:ph type="ftr" sz="quarter" idx="11"/>
          </p:nvPr>
        </p:nvSpPr>
        <p:spPr>
          <a:xfrm>
            <a:off x="5789613" y="4767263"/>
            <a:ext cx="2895600" cy="273844"/>
          </a:xfrm>
          <a:prstGeom prst="rect">
            <a:avLst/>
          </a:prstGeom>
        </p:spPr>
        <p:txBody>
          <a:bodyPr/>
          <a:lstStyle/>
          <a:p>
            <a:pPr>
              <a:defRPr/>
            </a:pPr>
            <a:endParaRPr lang="en-US" dirty="0"/>
          </a:p>
        </p:txBody>
      </p:sp>
      <p:sp>
        <p:nvSpPr>
          <p:cNvPr id="4" name="Slide Number Placeholder 3"/>
          <p:cNvSpPr>
            <a:spLocks noGrp="1"/>
          </p:cNvSpPr>
          <p:nvPr>
            <p:ph type="sldNum" sz="quarter" idx="12"/>
          </p:nvPr>
        </p:nvSpPr>
        <p:spPr>
          <a:xfrm>
            <a:off x="4305300" y="4767263"/>
            <a:ext cx="533400" cy="273844"/>
          </a:xfrm>
          <a:prstGeom prst="rect">
            <a:avLst/>
          </a:prstGeom>
        </p:spPr>
        <p:txBody>
          <a:bodyPr/>
          <a:lstStyle/>
          <a:p>
            <a:pPr>
              <a:defRPr/>
            </a:pPr>
            <a:fld id="{80DE6FA7-0733-CE4A-A70B-A4ED66C227F2}"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advClick="0" advTm="33630">
        <p14:prism/>
      </p:transition>
    </mc:Choice>
    <mc:Fallback xmlns="">
      <p:transition xmlns:p14="http://schemas.microsoft.com/office/powerpoint/2010/main" spd="slow" advClick="0" advTm="33630">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1"/>
            <a:ext cx="3509683" cy="1657350"/>
          </a:xfrm>
          <a:prstGeom prst="rect">
            <a:avLst/>
          </a:prstGeo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04788"/>
            <a:ext cx="3657600" cy="4389835"/>
          </a:xfrm>
          <a:prstGeom prst="rect">
            <a:avLst/>
          </a:prstGeo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200" y="1986803"/>
            <a:ext cx="3509683" cy="2541144"/>
          </a:xfrm>
          <a:prstGeom prst="rect">
            <a:avLst/>
          </a:prstGeo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a:defRPr>
                <a:solidFill>
                  <a:schemeClr val="bg1"/>
                </a:solidFill>
              </a:defRPr>
            </a:lvl1pPr>
          </a:lstStyle>
          <a:p>
            <a:pPr>
              <a:defRPr/>
            </a:pPr>
            <a:fld id="{5D619CB2-AE81-5D49-BD41-4CCAE826C5B0}" type="datetime1">
              <a:rPr lang="en-US" smtClean="0"/>
              <a:pPr>
                <a:defRPr/>
              </a:pPr>
              <a:t>12/12/14</a:t>
            </a:fld>
            <a:endParaRPr lang="en-US" dirty="0"/>
          </a:p>
        </p:txBody>
      </p:sp>
      <p:sp>
        <p:nvSpPr>
          <p:cNvPr id="6" name="Footer Placeholder 5"/>
          <p:cNvSpPr>
            <a:spLocks noGrp="1"/>
          </p:cNvSpPr>
          <p:nvPr>
            <p:ph type="ftr" sz="quarter" idx="11"/>
          </p:nvPr>
        </p:nvSpPr>
        <p:spPr>
          <a:xfrm>
            <a:off x="5789613" y="4767263"/>
            <a:ext cx="2895600" cy="273844"/>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a:xfrm>
            <a:off x="4305300" y="4767263"/>
            <a:ext cx="533400" cy="273844"/>
          </a:xfrm>
          <a:prstGeom prst="rect">
            <a:avLst/>
          </a:prstGeom>
        </p:spPr>
        <p:txBody>
          <a:bodyPr/>
          <a:lstStyle/>
          <a:p>
            <a:pPr>
              <a:defRPr/>
            </a:pPr>
            <a:fld id="{CE3E87A8-B380-BA47-8EA0-406CD7F68FD8}"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advClick="0" advTm="33630">
        <p14:prism/>
      </p:transition>
    </mc:Choice>
    <mc:Fallback xmlns="">
      <p:transition xmlns:p14="http://schemas.microsoft.com/office/powerpoint/2010/main" spd="slow" advClick="0" advTm="33630">
        <p:fade/>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6" y="285751"/>
            <a:ext cx="3635375" cy="1657350"/>
          </a:xfrm>
          <a:prstGeom prst="rect">
            <a:avLst/>
          </a:prstGeo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6" y="1986803"/>
            <a:ext cx="3635375" cy="2629250"/>
          </a:xfrm>
          <a:prstGeom prst="rect">
            <a:avLst/>
          </a:prstGeo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a:defRPr>
                <a:solidFill>
                  <a:schemeClr val="bg1"/>
                </a:solidFill>
              </a:defRPr>
            </a:lvl1pPr>
          </a:lstStyle>
          <a:p>
            <a:pPr>
              <a:defRPr/>
            </a:pPr>
            <a:fld id="{5855B178-6897-C846-9FD7-FA8D0F21F626}" type="datetime1">
              <a:rPr lang="en-US" smtClean="0"/>
              <a:pPr>
                <a:defRPr/>
              </a:pPr>
              <a:t>12/12/14</a:t>
            </a:fld>
            <a:endParaRPr lang="en-US" dirty="0"/>
          </a:p>
        </p:txBody>
      </p:sp>
      <p:sp>
        <p:nvSpPr>
          <p:cNvPr id="6" name="Footer Placeholder 5"/>
          <p:cNvSpPr>
            <a:spLocks noGrp="1"/>
          </p:cNvSpPr>
          <p:nvPr>
            <p:ph type="ftr" sz="quarter" idx="11"/>
          </p:nvPr>
        </p:nvSpPr>
        <p:spPr>
          <a:xfrm>
            <a:off x="5789613" y="4767263"/>
            <a:ext cx="2895600" cy="273844"/>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a:xfrm>
            <a:off x="4305300" y="4767263"/>
            <a:ext cx="533400" cy="273844"/>
          </a:xfrm>
          <a:prstGeom prst="rect">
            <a:avLst/>
          </a:prstGeom>
        </p:spPr>
        <p:txBody>
          <a:bodyPr/>
          <a:lstStyle/>
          <a:p>
            <a:pPr>
              <a:defRPr/>
            </a:pPr>
            <a:fld id="{8D64EA03-BD01-1343-9DE1-19421FBE5637}" type="slidenum">
              <a:rPr lang="en-US" smtClean="0"/>
              <a:pPr>
                <a:defRPr/>
              </a:pPr>
              <a:t>‹#›</a:t>
            </a:fld>
            <a:endParaRPr lang="en-US" dirty="0"/>
          </a:p>
        </p:txBody>
      </p:sp>
      <p:sp>
        <p:nvSpPr>
          <p:cNvPr id="9" name="Picture Placeholder 8"/>
          <p:cNvSpPr>
            <a:spLocks noGrp="1"/>
          </p:cNvSpPr>
          <p:nvPr>
            <p:ph type="pic" sz="quarter" idx="13"/>
          </p:nvPr>
        </p:nvSpPr>
        <p:spPr>
          <a:xfrm>
            <a:off x="228600" y="857250"/>
            <a:ext cx="4267200" cy="3200400"/>
          </a:xfrm>
          <a:prstGeom prst="ellipse">
            <a:avLst/>
          </a:prstGeom>
          <a:ln w="28575">
            <a:solidFill>
              <a:schemeClr val="accent1"/>
            </a:solidFill>
          </a:ln>
        </p:spPr>
        <p:txBody>
          <a:bodyPr/>
          <a:lstStyle>
            <a:lvl1pPr marL="0" indent="0">
              <a:buNone/>
              <a:defRPr>
                <a:solidFill>
                  <a:schemeClr val="bg1"/>
                </a:solidFill>
              </a:defRPr>
            </a:lvl1pPr>
          </a:lstStyle>
          <a:p>
            <a:r>
              <a:rPr lang="en-US" dirty="0" smtClean="0"/>
              <a:t>Drag picture to placeholder or click icon to add</a:t>
            </a:r>
            <a:endParaRPr dirty="0"/>
          </a:p>
        </p:txBody>
      </p:sp>
    </p:spTree>
  </p:cSld>
  <p:clrMapOvr>
    <a:masterClrMapping/>
  </p:clrMapOvr>
  <mc:AlternateContent xmlns:mc="http://schemas.openxmlformats.org/markup-compatibility/2006" xmlns:p14="http://schemas.microsoft.com/office/powerpoint/2010/main">
    <mc:Choice Requires="p14">
      <p:transition spd="slow" p14:dur="4000" advClick="0" advTm="33630">
        <p14:prism/>
      </p:transition>
    </mc:Choice>
    <mc:Fallback xmlns="">
      <p:transition xmlns:p14="http://schemas.microsoft.com/office/powerpoint/2010/main" spd="slow" advClick="0" advTm="33630">
        <p:fade/>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6" y="285751"/>
            <a:ext cx="3635375" cy="1657350"/>
          </a:xfrm>
          <a:prstGeom prst="rect">
            <a:avLst/>
          </a:prstGeo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6" y="1986803"/>
            <a:ext cx="3635375" cy="2629250"/>
          </a:xfrm>
          <a:prstGeom prst="rect">
            <a:avLst/>
          </a:prstGeo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a:defRPr>
                <a:solidFill>
                  <a:schemeClr val="bg1"/>
                </a:solidFill>
              </a:defRPr>
            </a:lvl1pPr>
          </a:lstStyle>
          <a:p>
            <a:pPr>
              <a:defRPr/>
            </a:pPr>
            <a:fld id="{8A3E085A-081A-084D-8DB5-79122339B9C4}" type="datetime1">
              <a:rPr lang="en-US" smtClean="0"/>
              <a:pPr>
                <a:defRPr/>
              </a:pPr>
              <a:t>12/12/14</a:t>
            </a:fld>
            <a:endParaRPr lang="en-US" dirty="0"/>
          </a:p>
        </p:txBody>
      </p:sp>
      <p:sp>
        <p:nvSpPr>
          <p:cNvPr id="6" name="Footer Placeholder 5"/>
          <p:cNvSpPr>
            <a:spLocks noGrp="1"/>
          </p:cNvSpPr>
          <p:nvPr>
            <p:ph type="ftr" sz="quarter" idx="11"/>
          </p:nvPr>
        </p:nvSpPr>
        <p:spPr>
          <a:xfrm>
            <a:off x="5789613" y="4767263"/>
            <a:ext cx="2895600" cy="273844"/>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a:xfrm>
            <a:off x="4305300" y="4767263"/>
            <a:ext cx="533400" cy="273844"/>
          </a:xfrm>
          <a:prstGeom prst="rect">
            <a:avLst/>
          </a:prstGeom>
        </p:spPr>
        <p:txBody>
          <a:bodyPr/>
          <a:lstStyle/>
          <a:p>
            <a:pPr>
              <a:defRPr/>
            </a:pPr>
            <a:fld id="{D2291358-82E3-4442-A59A-8346A78F0271}" type="slidenum">
              <a:rPr lang="en-US" smtClean="0"/>
              <a:pPr>
                <a:defRPr/>
              </a:pPr>
              <a:t>‹#›</a:t>
            </a:fld>
            <a:endParaRPr lang="en-US" dirty="0"/>
          </a:p>
        </p:txBody>
      </p:sp>
      <p:sp>
        <p:nvSpPr>
          <p:cNvPr id="9" name="Picture Placeholder 8"/>
          <p:cNvSpPr>
            <a:spLocks noGrp="1"/>
          </p:cNvSpPr>
          <p:nvPr>
            <p:ph type="pic" sz="quarter" idx="13"/>
          </p:nvPr>
        </p:nvSpPr>
        <p:spPr>
          <a:xfrm>
            <a:off x="990600" y="1943100"/>
            <a:ext cx="3505200" cy="2628900"/>
          </a:xfrm>
          <a:prstGeom prst="ellipse">
            <a:avLst/>
          </a:prstGeom>
          <a:ln w="28575">
            <a:solidFill>
              <a:schemeClr val="accent1"/>
            </a:solidFill>
          </a:ln>
        </p:spPr>
        <p:txBody>
          <a:bodyPr/>
          <a:lstStyle>
            <a:lvl1pPr marL="0" indent="0">
              <a:buNone/>
              <a:defRPr>
                <a:solidFill>
                  <a:schemeClr val="bg1"/>
                </a:solidFill>
              </a:defRPr>
            </a:lvl1pPr>
          </a:lstStyle>
          <a:p>
            <a:r>
              <a:rPr lang="en-US" dirty="0" smtClean="0"/>
              <a:t>Drag picture to placeholder or click icon to add</a:t>
            </a:r>
            <a:endParaRPr dirty="0"/>
          </a:p>
        </p:txBody>
      </p:sp>
      <p:sp>
        <p:nvSpPr>
          <p:cNvPr id="8" name="Picture Placeholder 8"/>
          <p:cNvSpPr>
            <a:spLocks noGrp="1"/>
          </p:cNvSpPr>
          <p:nvPr>
            <p:ph type="pic" sz="quarter" idx="14"/>
          </p:nvPr>
        </p:nvSpPr>
        <p:spPr>
          <a:xfrm>
            <a:off x="2479676" y="945357"/>
            <a:ext cx="1254125" cy="940594"/>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dirty="0" smtClean="0"/>
              <a:t>Drag picture to placeholder or click icon to add</a:t>
            </a:r>
            <a:endParaRPr dirty="0"/>
          </a:p>
        </p:txBody>
      </p:sp>
      <p:sp>
        <p:nvSpPr>
          <p:cNvPr id="10" name="Picture Placeholder 8"/>
          <p:cNvSpPr>
            <a:spLocks noGrp="1"/>
          </p:cNvSpPr>
          <p:nvPr>
            <p:ph type="pic" sz="quarter" idx="15"/>
          </p:nvPr>
        </p:nvSpPr>
        <p:spPr>
          <a:xfrm>
            <a:off x="269876" y="571500"/>
            <a:ext cx="2092325" cy="1569244"/>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dirty="0" smtClean="0"/>
              <a:t>Drag picture to placeholder or click icon to add</a:t>
            </a:r>
            <a:endParaRPr dirty="0"/>
          </a:p>
        </p:txBody>
      </p:sp>
    </p:spTree>
  </p:cSld>
  <p:clrMapOvr>
    <a:masterClrMapping/>
  </p:clrMapOvr>
  <mc:AlternateContent xmlns:mc="http://schemas.openxmlformats.org/markup-compatibility/2006" xmlns:p14="http://schemas.microsoft.com/office/powerpoint/2010/main">
    <mc:Choice Requires="p14">
      <p:transition spd="slow" p14:dur="4000" advClick="0" advTm="33630">
        <p14:prism/>
      </p:transition>
    </mc:Choice>
    <mc:Fallback xmlns="">
      <p:transition xmlns:p14="http://schemas.microsoft.com/office/powerpoint/2010/main" spd="slow" advClick="0" advTm="3363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8856"/>
            <a:ext cx="8229600" cy="857250"/>
          </a:xfrm>
          <a:prstGeom prst="rect">
            <a:avLst/>
          </a:prstGeo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1" y="1926292"/>
            <a:ext cx="8228013" cy="2601656"/>
          </a:xfrm>
          <a:prstGeom prst="rect">
            <a:avLst/>
          </a:prstGeo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pPr>
              <a:defRPr/>
            </a:pPr>
            <a:fld id="{BC80160F-568D-024F-8335-8BD058FDF1FA}" type="datetime1">
              <a:rPr lang="en-US" smtClean="0"/>
              <a:pPr>
                <a:defRPr/>
              </a:pPr>
              <a:t>12/12/14</a:t>
            </a:fld>
            <a:endParaRPr lang="en-US" dirty="0"/>
          </a:p>
        </p:txBody>
      </p:sp>
      <p:sp>
        <p:nvSpPr>
          <p:cNvPr id="5" name="Footer Placeholder 4"/>
          <p:cNvSpPr>
            <a:spLocks noGrp="1"/>
          </p:cNvSpPr>
          <p:nvPr>
            <p:ph type="ftr" sz="quarter" idx="11"/>
          </p:nvPr>
        </p:nvSpPr>
        <p:spPr>
          <a:xfrm>
            <a:off x="5789613" y="4767263"/>
            <a:ext cx="2895600" cy="273844"/>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a:xfrm>
            <a:off x="4305300" y="4767263"/>
            <a:ext cx="533400" cy="273844"/>
          </a:xfrm>
          <a:prstGeom prst="rect">
            <a:avLst/>
          </a:prstGeom>
        </p:spPr>
        <p:txBody>
          <a:bodyPr/>
          <a:lstStyle/>
          <a:p>
            <a:pPr>
              <a:defRPr/>
            </a:pPr>
            <a:fld id="{89E950DD-CB45-0E45-A100-CB472775017C}"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advClick="0" advTm="33630">
        <p14:prism/>
      </p:transition>
    </mc:Choice>
    <mc:Fallback xmlns="">
      <p:transition xmlns:p14="http://schemas.microsoft.com/office/powerpoint/2010/main" spd="slow" advClick="0" advTm="33630">
        <p:fade/>
      </p:transition>
    </mc:Fallback>
  </mc:AlternateContent>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05979"/>
            <a:ext cx="1524000" cy="4388644"/>
          </a:xfrm>
          <a:prstGeom prst="rect">
            <a:avLst/>
          </a:prstGeo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312644"/>
            <a:ext cx="6019800" cy="4211732"/>
          </a:xfrm>
          <a:prstGeom prst="rect">
            <a:avLst/>
          </a:prstGeo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pPr>
              <a:defRPr/>
            </a:pPr>
            <a:fld id="{F6FC90B1-2386-1D41-85B8-9347A4CBDACA}" type="datetime1">
              <a:rPr lang="en-US" smtClean="0"/>
              <a:pPr>
                <a:defRPr/>
              </a:pPr>
              <a:t>12/12/14</a:t>
            </a:fld>
            <a:endParaRPr lang="en-US" dirty="0"/>
          </a:p>
        </p:txBody>
      </p:sp>
      <p:sp>
        <p:nvSpPr>
          <p:cNvPr id="5" name="Footer Placeholder 4"/>
          <p:cNvSpPr>
            <a:spLocks noGrp="1"/>
          </p:cNvSpPr>
          <p:nvPr>
            <p:ph type="ftr" sz="quarter" idx="11"/>
          </p:nvPr>
        </p:nvSpPr>
        <p:spPr>
          <a:xfrm>
            <a:off x="5789613" y="4767263"/>
            <a:ext cx="2895600" cy="273844"/>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a:xfrm>
            <a:off x="4305300" y="4767263"/>
            <a:ext cx="533400" cy="273844"/>
          </a:xfrm>
          <a:prstGeom prst="rect">
            <a:avLst/>
          </a:prstGeom>
        </p:spPr>
        <p:txBody>
          <a:bodyPr/>
          <a:lstStyle/>
          <a:p>
            <a:pPr>
              <a:defRPr/>
            </a:pPr>
            <a:fld id="{514CE5DB-8480-3D48-BBEA-756594F4CA7C}"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advClick="0" advTm="33630">
        <p14:prism/>
      </p:transition>
    </mc:Choice>
    <mc:Fallback xmlns="">
      <p:transition xmlns:p14="http://schemas.microsoft.com/office/powerpoint/2010/main" spd="slow" advClick="0" advTm="33630">
        <p:fade/>
      </p:transition>
    </mc:Fallback>
  </mc:AlternateContent>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4767263"/>
            <a:ext cx="2133600" cy="273844"/>
          </a:xfrm>
          <a:prstGeom prst="rect">
            <a:avLst/>
          </a:prstGeom>
        </p:spPr>
        <p:txBody>
          <a:bodyPr/>
          <a:lstStyle/>
          <a:p>
            <a:pPr>
              <a:defRPr/>
            </a:pPr>
            <a:fld id="{8A3E085A-081A-084D-8DB5-79122339B9C4}" type="datetime1">
              <a:rPr lang="en-US" smtClean="0"/>
              <a:pPr>
                <a:defRPr/>
              </a:pPr>
              <a:t>12/12/14</a:t>
            </a:fld>
            <a:endParaRPr lang="en-US" dirty="0"/>
          </a:p>
        </p:txBody>
      </p:sp>
      <p:sp>
        <p:nvSpPr>
          <p:cNvPr id="4" name="Footer Placeholder 3"/>
          <p:cNvSpPr>
            <a:spLocks noGrp="1"/>
          </p:cNvSpPr>
          <p:nvPr>
            <p:ph type="ftr" sz="quarter" idx="11"/>
          </p:nvPr>
        </p:nvSpPr>
        <p:spPr>
          <a:xfrm>
            <a:off x="5789613" y="4767263"/>
            <a:ext cx="2895600" cy="273844"/>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a:xfrm>
            <a:off x="4305300" y="4767263"/>
            <a:ext cx="533400" cy="273844"/>
          </a:xfrm>
          <a:prstGeom prst="rect">
            <a:avLst/>
          </a:prstGeom>
        </p:spPr>
        <p:txBody>
          <a:bodyPr/>
          <a:lstStyle/>
          <a:p>
            <a:pPr>
              <a:defRPr/>
            </a:pPr>
            <a:fld id="{D2291358-82E3-4442-A59A-8346A78F0271}"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advClick="0" advTm="33630">
        <p14:prism/>
      </p:transition>
    </mc:Choice>
    <mc:Fallback xmlns="">
      <p:transition xmlns:p14="http://schemas.microsoft.com/office/powerpoint/2010/main" spd="slow" advClick="0" advTm="3363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8856"/>
            <a:ext cx="8229600" cy="857250"/>
          </a:xfrm>
          <a:prstGeom prst="rect">
            <a:avLst/>
          </a:prstGeom>
        </p:spPr>
        <p:txBody>
          <a:bodyPr/>
          <a:lstStyle/>
          <a:p>
            <a:r>
              <a:rPr lang="en-US" smtClean="0"/>
              <a:t>Click to edit Master title style</a:t>
            </a:r>
            <a:endParaRPr/>
          </a:p>
        </p:txBody>
      </p:sp>
      <p:sp>
        <p:nvSpPr>
          <p:cNvPr id="3" name="Content Placeholder 2"/>
          <p:cNvSpPr>
            <a:spLocks noGrp="1"/>
          </p:cNvSpPr>
          <p:nvPr>
            <p:ph idx="1"/>
          </p:nvPr>
        </p:nvSpPr>
        <p:spPr>
          <a:xfrm>
            <a:off x="739775" y="2077571"/>
            <a:ext cx="7662864" cy="2450377"/>
          </a:xfrm>
          <a:prstGeom prst="rect">
            <a:avLst/>
          </a:prstGeo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pPr>
              <a:defRPr/>
            </a:pPr>
            <a:fld id="{DC7A8030-0FD6-D246-9B42-DB45DC685505}" type="datetime1">
              <a:rPr lang="en-US" smtClean="0"/>
              <a:pPr>
                <a:defRPr/>
              </a:pPr>
              <a:t>12/12/14</a:t>
            </a:fld>
            <a:endParaRPr lang="en-US" dirty="0"/>
          </a:p>
        </p:txBody>
      </p:sp>
      <p:sp>
        <p:nvSpPr>
          <p:cNvPr id="5" name="Footer Placeholder 4"/>
          <p:cNvSpPr>
            <a:spLocks noGrp="1"/>
          </p:cNvSpPr>
          <p:nvPr>
            <p:ph type="ftr" sz="quarter" idx="11"/>
          </p:nvPr>
        </p:nvSpPr>
        <p:spPr>
          <a:xfrm>
            <a:off x="5789613" y="4767263"/>
            <a:ext cx="2895600" cy="273844"/>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a:xfrm>
            <a:off x="4305300" y="4767263"/>
            <a:ext cx="533400" cy="273844"/>
          </a:xfrm>
          <a:prstGeom prst="rect">
            <a:avLst/>
          </a:prstGeom>
        </p:spPr>
        <p:txBody>
          <a:bodyPr/>
          <a:lstStyle/>
          <a:p>
            <a:pPr>
              <a:defRPr/>
            </a:pPr>
            <a:fld id="{4187A894-7C5E-1340-A00F-FF4CD8D1F984}"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advClick="0" advTm="33630">
        <p14:prism/>
      </p:transition>
    </mc:Choice>
    <mc:Fallback xmlns="">
      <p:transition xmlns:p14="http://schemas.microsoft.com/office/powerpoint/2010/main" spd="slow" advClick="0" advTm="33630">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77521"/>
            <a:ext cx="6400800" cy="1021556"/>
          </a:xfrm>
          <a:prstGeom prst="rect">
            <a:avLst/>
          </a:prstGeo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400" y="2707272"/>
            <a:ext cx="5181601" cy="1125140"/>
          </a:xfrm>
          <a:prstGeom prst="rect">
            <a:avLst/>
          </a:prstGeo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solidFill>
                  <a:schemeClr val="bg1"/>
                </a:solidFill>
              </a:defRPr>
            </a:lvl1pPr>
          </a:lstStyle>
          <a:p>
            <a:fld id="{B1A24CD3-204F-4468-8EE4-28A6668D006A}" type="datetimeFigureOut">
              <a:rPr lang="en-US" smtClean="0"/>
              <a:pPr/>
              <a:t>12/12/14</a:t>
            </a:fld>
            <a:endParaRPr lang="en-US" dirty="0"/>
          </a:p>
        </p:txBody>
      </p:sp>
      <p:sp>
        <p:nvSpPr>
          <p:cNvPr id="5" name="Footer Placeholder 4"/>
          <p:cNvSpPr>
            <a:spLocks noGrp="1"/>
          </p:cNvSpPr>
          <p:nvPr>
            <p:ph type="ftr" sz="quarter" idx="11"/>
          </p:nvPr>
        </p:nvSpPr>
        <p:spPr>
          <a:xfrm>
            <a:off x="7239000" y="4767263"/>
            <a:ext cx="1446213"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4305300" y="4767263"/>
            <a:ext cx="533400" cy="273844"/>
          </a:xfrm>
          <a:prstGeom prst="rect">
            <a:avLst/>
          </a:prstGeom>
        </p:spPr>
        <p:txBody>
          <a:bodyPr/>
          <a:lstStyle>
            <a:lvl1pPr>
              <a:defRPr>
                <a:solidFill>
                  <a:schemeClr val="bg1"/>
                </a:solidFill>
              </a:defRPr>
            </a:lvl1pPr>
          </a:lstStyle>
          <a:p>
            <a:fld id="{93E4AAA4-6363-4581-962D-1ACCC2D600C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advClick="0" advTm="33630">
        <p14:prism/>
      </p:transition>
    </mc:Choice>
    <mc:Fallback xmlns="">
      <p:transition xmlns:p14="http://schemas.microsoft.com/office/powerpoint/2010/main" spd="slow" advClick="0" advTm="33630">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8856"/>
            <a:ext cx="8229600" cy="857250"/>
          </a:xfrm>
          <a:prstGeom prst="rect">
            <a:avLst/>
          </a:prstGeom>
        </p:spPr>
        <p:txBody>
          <a:bodyPr/>
          <a:lstStyle/>
          <a:p>
            <a:r>
              <a:rPr lang="en-US" smtClean="0"/>
              <a:t>Click to edit Master title style</a:t>
            </a:r>
            <a:endParaRPr/>
          </a:p>
        </p:txBody>
      </p:sp>
      <p:sp>
        <p:nvSpPr>
          <p:cNvPr id="3" name="Content Placeholder 2"/>
          <p:cNvSpPr>
            <a:spLocks noGrp="1"/>
          </p:cNvSpPr>
          <p:nvPr>
            <p:ph sz="half" idx="1"/>
          </p:nvPr>
        </p:nvSpPr>
        <p:spPr>
          <a:xfrm>
            <a:off x="740664" y="2088356"/>
            <a:ext cx="3767328" cy="2439591"/>
          </a:xfrm>
          <a:prstGeom prst="rect">
            <a:avLst/>
          </a:prstGeo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34753" y="2088356"/>
            <a:ext cx="3767328" cy="2439591"/>
          </a:xfrm>
          <a:prstGeom prst="rect">
            <a:avLst/>
          </a:prstGeo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457200" y="4767263"/>
            <a:ext cx="2133600" cy="273844"/>
          </a:xfrm>
          <a:prstGeom prst="rect">
            <a:avLst/>
          </a:prstGeom>
        </p:spPr>
        <p:txBody>
          <a:bodyPr/>
          <a:lstStyle/>
          <a:p>
            <a:pPr>
              <a:defRPr/>
            </a:pPr>
            <a:fld id="{9FA15492-5B9E-6F43-8E60-A4A9FD086FF3}" type="datetime1">
              <a:rPr lang="en-US" smtClean="0"/>
              <a:pPr>
                <a:defRPr/>
              </a:pPr>
              <a:t>12/12/14</a:t>
            </a:fld>
            <a:endParaRPr lang="en-US" dirty="0"/>
          </a:p>
        </p:txBody>
      </p:sp>
      <p:sp>
        <p:nvSpPr>
          <p:cNvPr id="6" name="Footer Placeholder 5"/>
          <p:cNvSpPr>
            <a:spLocks noGrp="1"/>
          </p:cNvSpPr>
          <p:nvPr>
            <p:ph type="ftr" sz="quarter" idx="11"/>
          </p:nvPr>
        </p:nvSpPr>
        <p:spPr>
          <a:xfrm>
            <a:off x="5789613" y="4767263"/>
            <a:ext cx="2895600" cy="273844"/>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a:xfrm>
            <a:off x="4305300" y="4767263"/>
            <a:ext cx="533400" cy="273844"/>
          </a:xfrm>
          <a:prstGeom prst="rect">
            <a:avLst/>
          </a:prstGeom>
        </p:spPr>
        <p:txBody>
          <a:bodyPr/>
          <a:lstStyle/>
          <a:p>
            <a:pPr>
              <a:defRPr/>
            </a:pPr>
            <a:fld id="{347C364D-0116-D647-8F6F-5B1FB640FF94}"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advClick="0" advTm="33630">
        <p14:prism/>
      </p:transition>
    </mc:Choice>
    <mc:Fallback xmlns="">
      <p:transition xmlns:p14="http://schemas.microsoft.com/office/powerpoint/2010/main" spd="slow" advClick="0" advTm="33630">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58856"/>
            <a:ext cx="8229600" cy="857250"/>
          </a:xfrm>
          <a:prstGeom prst="rect">
            <a:avLst/>
          </a:prstGeo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1674158"/>
            <a:ext cx="3767328" cy="571500"/>
          </a:xfrm>
          <a:prstGeom prst="rect">
            <a:avLst/>
          </a:prstGeo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2370045"/>
            <a:ext cx="3767328" cy="2168618"/>
          </a:xfrm>
          <a:prstGeom prst="rect">
            <a:avLst/>
          </a:prstGeo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31578" y="1674158"/>
            <a:ext cx="3767328" cy="571500"/>
          </a:xfrm>
          <a:prstGeom prst="rect">
            <a:avLst/>
          </a:prstGeo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2370045"/>
            <a:ext cx="3767328" cy="2168618"/>
          </a:xfrm>
          <a:prstGeom prst="rect">
            <a:avLst/>
          </a:prstGeo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457200" y="4767263"/>
            <a:ext cx="2133600" cy="273844"/>
          </a:xfrm>
          <a:prstGeom prst="rect">
            <a:avLst/>
          </a:prstGeom>
        </p:spPr>
        <p:txBody>
          <a:bodyPr/>
          <a:lstStyle/>
          <a:p>
            <a:pPr>
              <a:defRPr/>
            </a:pPr>
            <a:fld id="{B63C1875-5082-DB4F-A9B7-B8DACB88AD4E}" type="datetime1">
              <a:rPr lang="en-US" smtClean="0"/>
              <a:pPr>
                <a:defRPr/>
              </a:pPr>
              <a:t>12/12/14</a:t>
            </a:fld>
            <a:endParaRPr lang="en-US" dirty="0"/>
          </a:p>
        </p:txBody>
      </p:sp>
      <p:sp>
        <p:nvSpPr>
          <p:cNvPr id="8" name="Footer Placeholder 7"/>
          <p:cNvSpPr>
            <a:spLocks noGrp="1"/>
          </p:cNvSpPr>
          <p:nvPr>
            <p:ph type="ftr" sz="quarter" idx="11"/>
          </p:nvPr>
        </p:nvSpPr>
        <p:spPr>
          <a:xfrm>
            <a:off x="5789613" y="4767263"/>
            <a:ext cx="2895600" cy="273844"/>
          </a:xfrm>
          <a:prstGeom prst="rect">
            <a:avLst/>
          </a:prstGeom>
        </p:spPr>
        <p:txBody>
          <a:bodyPr/>
          <a:lstStyle/>
          <a:p>
            <a:pPr>
              <a:defRPr/>
            </a:pPr>
            <a:endParaRPr lang="en-US" dirty="0"/>
          </a:p>
        </p:txBody>
      </p:sp>
      <p:sp>
        <p:nvSpPr>
          <p:cNvPr id="9" name="Slide Number Placeholder 8"/>
          <p:cNvSpPr>
            <a:spLocks noGrp="1"/>
          </p:cNvSpPr>
          <p:nvPr>
            <p:ph type="sldNum" sz="quarter" idx="12"/>
          </p:nvPr>
        </p:nvSpPr>
        <p:spPr>
          <a:xfrm>
            <a:off x="4305300" y="4767263"/>
            <a:ext cx="533400" cy="273844"/>
          </a:xfrm>
          <a:prstGeom prst="rect">
            <a:avLst/>
          </a:prstGeom>
        </p:spPr>
        <p:txBody>
          <a:bodyPr/>
          <a:lstStyle/>
          <a:p>
            <a:pPr>
              <a:defRPr/>
            </a:pPr>
            <a:fld id="{73D352A9-19AB-784E-A79E-208455803DA0}"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advClick="0" advTm="33630">
        <p14:prism/>
      </p:transition>
    </mc:Choice>
    <mc:Fallback xmlns="">
      <p:transition xmlns:p14="http://schemas.microsoft.com/office/powerpoint/2010/main" spd="slow" advClick="0" advTm="33630">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a:xfrm>
            <a:off x="457200" y="258856"/>
            <a:ext cx="8229600" cy="857250"/>
          </a:xfrm>
          <a:prstGeom prst="rect">
            <a:avLst/>
          </a:prstGeom>
        </p:spPr>
        <p:txBody>
          <a:bodyPr/>
          <a:lstStyle/>
          <a:p>
            <a:r>
              <a:rPr lang="en-US" smtClean="0"/>
              <a:t>Click to edit Master title style</a:t>
            </a:r>
            <a:endParaRPr/>
          </a:p>
        </p:txBody>
      </p:sp>
      <p:sp>
        <p:nvSpPr>
          <p:cNvPr id="3" name="Content Placeholder 2"/>
          <p:cNvSpPr>
            <a:spLocks noGrp="1"/>
          </p:cNvSpPr>
          <p:nvPr>
            <p:ph sz="half" idx="1"/>
          </p:nvPr>
        </p:nvSpPr>
        <p:spPr>
          <a:xfrm>
            <a:off x="762000" y="2088356"/>
            <a:ext cx="7656512" cy="1165860"/>
          </a:xfrm>
          <a:prstGeom prst="rect">
            <a:avLst/>
          </a:prstGeo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457200" y="4767263"/>
            <a:ext cx="2133600" cy="273844"/>
          </a:xfrm>
          <a:prstGeom prst="rect">
            <a:avLst/>
          </a:prstGeom>
        </p:spPr>
        <p:txBody>
          <a:bodyPr/>
          <a:lstStyle/>
          <a:p>
            <a:pPr>
              <a:defRPr/>
            </a:pPr>
            <a:fld id="{8A3E085A-081A-084D-8DB5-79122339B9C4}" type="datetime1">
              <a:rPr lang="en-US" smtClean="0"/>
              <a:pPr>
                <a:defRPr/>
              </a:pPr>
              <a:t>12/12/14</a:t>
            </a:fld>
            <a:endParaRPr lang="en-US" dirty="0"/>
          </a:p>
        </p:txBody>
      </p:sp>
      <p:sp>
        <p:nvSpPr>
          <p:cNvPr id="6" name="Footer Placeholder 5"/>
          <p:cNvSpPr>
            <a:spLocks noGrp="1"/>
          </p:cNvSpPr>
          <p:nvPr>
            <p:ph type="ftr" sz="quarter" idx="11"/>
          </p:nvPr>
        </p:nvSpPr>
        <p:spPr>
          <a:xfrm>
            <a:off x="5789613" y="4767263"/>
            <a:ext cx="2895600" cy="273844"/>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a:xfrm>
            <a:off x="4305300" y="4767263"/>
            <a:ext cx="533400" cy="273844"/>
          </a:xfrm>
          <a:prstGeom prst="rect">
            <a:avLst/>
          </a:prstGeom>
        </p:spPr>
        <p:txBody>
          <a:bodyPr/>
          <a:lstStyle/>
          <a:p>
            <a:pPr>
              <a:defRPr/>
            </a:pPr>
            <a:fld id="{D2291358-82E3-4442-A59A-8346A78F0271}" type="slidenum">
              <a:rPr lang="en-US" smtClean="0"/>
              <a:pPr>
                <a:defRPr/>
              </a:pPr>
              <a:t>‹#›</a:t>
            </a:fld>
            <a:endParaRPr lang="en-US" dirty="0"/>
          </a:p>
        </p:txBody>
      </p:sp>
      <p:sp>
        <p:nvSpPr>
          <p:cNvPr id="8" name="Content Placeholder 2"/>
          <p:cNvSpPr>
            <a:spLocks noGrp="1"/>
          </p:cNvSpPr>
          <p:nvPr>
            <p:ph sz="half" idx="13"/>
          </p:nvPr>
        </p:nvSpPr>
        <p:spPr>
          <a:xfrm>
            <a:off x="762000" y="3372802"/>
            <a:ext cx="7656512" cy="1165860"/>
          </a:xfrm>
          <a:prstGeom prst="rect">
            <a:avLst/>
          </a:prstGeo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mc:AlternateContent xmlns:mc="http://schemas.openxmlformats.org/markup-compatibility/2006" xmlns:p14="http://schemas.microsoft.com/office/powerpoint/2010/main">
    <mc:Choice Requires="p14">
      <p:transition spd="slow" p14:dur="4000" advClick="0" advTm="33630">
        <p14:prism/>
      </p:transition>
    </mc:Choice>
    <mc:Fallback xmlns="">
      <p:transition xmlns:p14="http://schemas.microsoft.com/office/powerpoint/2010/main" spd="slow" advClick="0" advTm="3363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8856"/>
            <a:ext cx="8229600" cy="857250"/>
          </a:xfrm>
          <a:prstGeom prst="rect">
            <a:avLst/>
          </a:prstGeom>
        </p:spPr>
        <p:txBody>
          <a:bodyPr/>
          <a:lstStyle/>
          <a:p>
            <a:r>
              <a:rPr lang="en-US" smtClean="0"/>
              <a:t>Click to edit Master title style</a:t>
            </a:r>
            <a:endParaRPr/>
          </a:p>
        </p:txBody>
      </p:sp>
      <p:sp>
        <p:nvSpPr>
          <p:cNvPr id="3" name="Content Placeholder 2"/>
          <p:cNvSpPr>
            <a:spLocks noGrp="1"/>
          </p:cNvSpPr>
          <p:nvPr>
            <p:ph sz="half" idx="1"/>
          </p:nvPr>
        </p:nvSpPr>
        <p:spPr>
          <a:xfrm>
            <a:off x="4636008" y="2088356"/>
            <a:ext cx="3767328" cy="1165860"/>
          </a:xfrm>
          <a:prstGeom prst="rect">
            <a:avLst/>
          </a:prstGeo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457200" y="4767263"/>
            <a:ext cx="2133600" cy="273844"/>
          </a:xfrm>
          <a:prstGeom prst="rect">
            <a:avLst/>
          </a:prstGeom>
        </p:spPr>
        <p:txBody>
          <a:bodyPr/>
          <a:lstStyle/>
          <a:p>
            <a:pPr>
              <a:defRPr/>
            </a:pPr>
            <a:fld id="{8A3E085A-081A-084D-8DB5-79122339B9C4}" type="datetime1">
              <a:rPr lang="en-US" smtClean="0"/>
              <a:pPr>
                <a:defRPr/>
              </a:pPr>
              <a:t>12/12/14</a:t>
            </a:fld>
            <a:endParaRPr lang="en-US" dirty="0"/>
          </a:p>
        </p:txBody>
      </p:sp>
      <p:sp>
        <p:nvSpPr>
          <p:cNvPr id="6" name="Footer Placeholder 5"/>
          <p:cNvSpPr>
            <a:spLocks noGrp="1"/>
          </p:cNvSpPr>
          <p:nvPr>
            <p:ph type="ftr" sz="quarter" idx="11"/>
          </p:nvPr>
        </p:nvSpPr>
        <p:spPr>
          <a:xfrm>
            <a:off x="5789613" y="4767263"/>
            <a:ext cx="2895600" cy="273844"/>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a:xfrm>
            <a:off x="4305300" y="4767263"/>
            <a:ext cx="533400" cy="273844"/>
          </a:xfrm>
          <a:prstGeom prst="rect">
            <a:avLst/>
          </a:prstGeom>
        </p:spPr>
        <p:txBody>
          <a:bodyPr/>
          <a:lstStyle/>
          <a:p>
            <a:pPr>
              <a:defRPr/>
            </a:pPr>
            <a:fld id="{D2291358-82E3-4442-A59A-8346A78F0271}" type="slidenum">
              <a:rPr lang="en-US" smtClean="0"/>
              <a:pPr>
                <a:defRPr/>
              </a:pPr>
              <a:t>‹#›</a:t>
            </a:fld>
            <a:endParaRPr lang="en-US" dirty="0"/>
          </a:p>
        </p:txBody>
      </p:sp>
      <p:sp>
        <p:nvSpPr>
          <p:cNvPr id="8" name="Content Placeholder 2"/>
          <p:cNvSpPr>
            <a:spLocks noGrp="1"/>
          </p:cNvSpPr>
          <p:nvPr>
            <p:ph sz="half" idx="13"/>
          </p:nvPr>
        </p:nvSpPr>
        <p:spPr>
          <a:xfrm>
            <a:off x="4636008" y="3372802"/>
            <a:ext cx="3767328" cy="1165860"/>
          </a:xfrm>
          <a:prstGeom prst="rect">
            <a:avLst/>
          </a:prstGeo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740664" y="2088356"/>
            <a:ext cx="3767328" cy="2439591"/>
          </a:xfrm>
          <a:prstGeom prst="rect">
            <a:avLst/>
          </a:prstGeo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mc:AlternateContent xmlns:mc="http://schemas.openxmlformats.org/markup-compatibility/2006" xmlns:p14="http://schemas.microsoft.com/office/powerpoint/2010/main">
    <mc:Choice Requires="p14">
      <p:transition spd="slow" p14:dur="4000" advClick="0" advTm="33630">
        <p14:prism/>
      </p:transition>
    </mc:Choice>
    <mc:Fallback xmlns="">
      <p:transition xmlns:p14="http://schemas.microsoft.com/office/powerpoint/2010/main" spd="slow" advClick="0" advTm="3363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8856"/>
            <a:ext cx="8229600" cy="857250"/>
          </a:xfrm>
          <a:prstGeom prst="rect">
            <a:avLst/>
          </a:prstGeom>
        </p:spPr>
        <p:txBody>
          <a:bodyPr/>
          <a:lstStyle/>
          <a:p>
            <a:r>
              <a:rPr lang="en-US" smtClean="0"/>
              <a:t>Click to edit Master title style</a:t>
            </a:r>
            <a:endParaRPr/>
          </a:p>
        </p:txBody>
      </p:sp>
      <p:sp>
        <p:nvSpPr>
          <p:cNvPr id="3" name="Content Placeholder 2"/>
          <p:cNvSpPr>
            <a:spLocks noGrp="1"/>
          </p:cNvSpPr>
          <p:nvPr>
            <p:ph sz="half" idx="1"/>
          </p:nvPr>
        </p:nvSpPr>
        <p:spPr>
          <a:xfrm>
            <a:off x="4636008" y="2088356"/>
            <a:ext cx="3767328" cy="1165860"/>
          </a:xfrm>
          <a:prstGeom prst="rect">
            <a:avLst/>
          </a:prstGeo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457200" y="4767263"/>
            <a:ext cx="2133600" cy="273844"/>
          </a:xfrm>
          <a:prstGeom prst="rect">
            <a:avLst/>
          </a:prstGeom>
        </p:spPr>
        <p:txBody>
          <a:bodyPr/>
          <a:lstStyle/>
          <a:p>
            <a:pPr>
              <a:defRPr/>
            </a:pPr>
            <a:fld id="{8A3E085A-081A-084D-8DB5-79122339B9C4}" type="datetime1">
              <a:rPr lang="en-US" smtClean="0"/>
              <a:pPr>
                <a:defRPr/>
              </a:pPr>
              <a:t>12/12/14</a:t>
            </a:fld>
            <a:endParaRPr lang="en-US" dirty="0"/>
          </a:p>
        </p:txBody>
      </p:sp>
      <p:sp>
        <p:nvSpPr>
          <p:cNvPr id="6" name="Footer Placeholder 5"/>
          <p:cNvSpPr>
            <a:spLocks noGrp="1"/>
          </p:cNvSpPr>
          <p:nvPr>
            <p:ph type="ftr" sz="quarter" idx="11"/>
          </p:nvPr>
        </p:nvSpPr>
        <p:spPr>
          <a:xfrm>
            <a:off x="5789613" y="4767263"/>
            <a:ext cx="2895600" cy="273844"/>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a:xfrm>
            <a:off x="4305300" y="4767263"/>
            <a:ext cx="533400" cy="273844"/>
          </a:xfrm>
          <a:prstGeom prst="rect">
            <a:avLst/>
          </a:prstGeom>
        </p:spPr>
        <p:txBody>
          <a:bodyPr/>
          <a:lstStyle/>
          <a:p>
            <a:pPr>
              <a:defRPr/>
            </a:pPr>
            <a:fld id="{D2291358-82E3-4442-A59A-8346A78F0271}" type="slidenum">
              <a:rPr lang="en-US" smtClean="0"/>
              <a:pPr>
                <a:defRPr/>
              </a:pPr>
              <a:t>‹#›</a:t>
            </a:fld>
            <a:endParaRPr lang="en-US" dirty="0"/>
          </a:p>
        </p:txBody>
      </p:sp>
      <p:sp>
        <p:nvSpPr>
          <p:cNvPr id="8" name="Content Placeholder 2"/>
          <p:cNvSpPr>
            <a:spLocks noGrp="1"/>
          </p:cNvSpPr>
          <p:nvPr>
            <p:ph sz="half" idx="13"/>
          </p:nvPr>
        </p:nvSpPr>
        <p:spPr>
          <a:xfrm>
            <a:off x="4636008" y="3372802"/>
            <a:ext cx="3767328" cy="1165860"/>
          </a:xfrm>
          <a:prstGeom prst="rect">
            <a:avLst/>
          </a:prstGeo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739775" y="2088356"/>
            <a:ext cx="3767328" cy="1165860"/>
          </a:xfrm>
          <a:prstGeom prst="rect">
            <a:avLst/>
          </a:prstGeo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739775" y="3372802"/>
            <a:ext cx="3767328" cy="1165860"/>
          </a:xfrm>
          <a:prstGeom prst="rect">
            <a:avLst/>
          </a:prstGeo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mc:AlternateContent xmlns:mc="http://schemas.openxmlformats.org/markup-compatibility/2006" xmlns:p14="http://schemas.microsoft.com/office/powerpoint/2010/main">
    <mc:Choice Requires="p14">
      <p:transition spd="slow" p14:dur="4000" advClick="0" advTm="33630">
        <p14:prism/>
      </p:transition>
    </mc:Choice>
    <mc:Fallback xmlns="">
      <p:transition xmlns:p14="http://schemas.microsoft.com/office/powerpoint/2010/main" spd="slow" advClick="0" advTm="3363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8856"/>
            <a:ext cx="8229600" cy="857250"/>
          </a:xfrm>
          <a:prstGeom prst="rect">
            <a:avLst/>
          </a:prstGeom>
        </p:spPr>
        <p:txBody>
          <a:bodyPr/>
          <a:lstStyle/>
          <a:p>
            <a:r>
              <a:rPr lang="en-US" smtClean="0"/>
              <a:t>Click to edit Master title style</a:t>
            </a:r>
            <a:endParaRPr/>
          </a:p>
        </p:txBody>
      </p:sp>
      <p:sp>
        <p:nvSpPr>
          <p:cNvPr id="3" name="Date Placeholder 2"/>
          <p:cNvSpPr>
            <a:spLocks noGrp="1"/>
          </p:cNvSpPr>
          <p:nvPr>
            <p:ph type="dt" sz="half" idx="10"/>
          </p:nvPr>
        </p:nvSpPr>
        <p:spPr>
          <a:xfrm>
            <a:off x="457200" y="4767263"/>
            <a:ext cx="2133600" cy="273844"/>
          </a:xfrm>
          <a:prstGeom prst="rect">
            <a:avLst/>
          </a:prstGeom>
        </p:spPr>
        <p:txBody>
          <a:bodyPr/>
          <a:lstStyle/>
          <a:p>
            <a:pPr>
              <a:defRPr/>
            </a:pPr>
            <a:fld id="{779B24F7-4F80-BE4A-B8A0-C30B09B13516}" type="datetime1">
              <a:rPr lang="en-US" smtClean="0"/>
              <a:pPr>
                <a:defRPr/>
              </a:pPr>
              <a:t>12/12/14</a:t>
            </a:fld>
            <a:endParaRPr lang="en-US" dirty="0"/>
          </a:p>
        </p:txBody>
      </p:sp>
      <p:sp>
        <p:nvSpPr>
          <p:cNvPr id="4" name="Footer Placeholder 3"/>
          <p:cNvSpPr>
            <a:spLocks noGrp="1"/>
          </p:cNvSpPr>
          <p:nvPr>
            <p:ph type="ftr" sz="quarter" idx="11"/>
          </p:nvPr>
        </p:nvSpPr>
        <p:spPr>
          <a:xfrm>
            <a:off x="5789613" y="4767263"/>
            <a:ext cx="2895600" cy="273844"/>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a:xfrm>
            <a:off x="4305300" y="4767263"/>
            <a:ext cx="533400" cy="273844"/>
          </a:xfrm>
          <a:prstGeom prst="rect">
            <a:avLst/>
          </a:prstGeom>
        </p:spPr>
        <p:txBody>
          <a:bodyPr/>
          <a:lstStyle/>
          <a:p>
            <a:pPr>
              <a:defRPr/>
            </a:pPr>
            <a:fld id="{B4371A92-273D-074E-8CC2-33EBC2DEBFC4}"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advClick="0" advTm="33630">
        <p14:prism/>
      </p:transition>
    </mc:Choice>
    <mc:Fallback xmlns="">
      <p:transition xmlns:p14="http://schemas.microsoft.com/office/powerpoint/2010/main" spd="slow" advClick="0" advTm="33630">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503" r:id="rId1"/>
    <p:sldLayoutId id="2147485504" r:id="rId2"/>
    <p:sldLayoutId id="2147485505" r:id="rId3"/>
    <p:sldLayoutId id="2147485506" r:id="rId4"/>
    <p:sldLayoutId id="2147485507" r:id="rId5"/>
    <p:sldLayoutId id="2147485508" r:id="rId6"/>
    <p:sldLayoutId id="2147485509" r:id="rId7"/>
    <p:sldLayoutId id="2147485510" r:id="rId8"/>
    <p:sldLayoutId id="2147485511" r:id="rId9"/>
    <p:sldLayoutId id="2147485512" r:id="rId10"/>
    <p:sldLayoutId id="2147485513" r:id="rId11"/>
    <p:sldLayoutId id="2147485514" r:id="rId12"/>
    <p:sldLayoutId id="2147485515" r:id="rId13"/>
    <p:sldLayoutId id="2147485516" r:id="rId14"/>
    <p:sldLayoutId id="2147485517" r:id="rId15"/>
    <p:sldLayoutId id="2147485518" r:id="rId16"/>
  </p:sldLayoutIdLst>
  <mc:AlternateContent xmlns:mc="http://schemas.openxmlformats.org/markup-compatibility/2006" xmlns:p14="http://schemas.microsoft.com/office/powerpoint/2010/main">
    <mc:Choice Requires="p14">
      <p:transition spd="slow" p14:dur="4000" advClick="0" advTm="33630">
        <p14:prism/>
      </p:transition>
    </mc:Choice>
    <mc:Fallback xmlns="">
      <p:transition xmlns:p14="http://schemas.microsoft.com/office/powerpoint/2010/main" spd="slow" advClick="0" advTm="33630">
        <p:fade/>
      </p:transition>
    </mc:Fallback>
  </mc:AlternateConten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5.jpeg"/><Relationship Id="rId1" Type="http://schemas.openxmlformats.org/officeDocument/2006/relationships/slideLayout" Target="../slideLayouts/slideLayout1.xml"/><Relationship Id="rId2" Type="http://schemas.openxmlformats.org/officeDocument/2006/relationships/image" Target="../media/image22.jpeg"/></Relationships>
</file>

<file path=ppt/slides/_rels/slide11.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10.xml"/><Relationship Id="rId3"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g"/><Relationship Id="rId5" Type="http://schemas.openxmlformats.org/officeDocument/2006/relationships/image" Target="../media/image29.jpeg"/><Relationship Id="rId6" Type="http://schemas.openxmlformats.org/officeDocument/2006/relationships/image" Target="../media/image30.png"/><Relationship Id="rId7" Type="http://schemas.openxmlformats.org/officeDocument/2006/relationships/image" Target="../media/image31.gif"/><Relationship Id="rId1" Type="http://schemas.openxmlformats.org/officeDocument/2006/relationships/tags" Target="../tags/tag3.xml"/><Relationship Id="rId2"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gif"/><Relationship Id="rId5"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0.png"/><Relationship Id="rId3"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0.png"/><Relationship Id="rId3"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1.xml"/><Relationship Id="rId3"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4.jpeg"/><Relationship Id="rId3"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6.png"/><Relationship Id="rId3" Type="http://schemas.openxmlformats.org/officeDocument/2006/relationships/image" Target="../media/image1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g"/><Relationship Id="rId3" Type="http://schemas.openxmlformats.org/officeDocument/2006/relationships/image" Target="../media/image1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jpeg"/><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1.xml"/><Relationship Id="rId2"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24000">
              <a:schemeClr val="bg1"/>
            </a:gs>
            <a:gs pos="100000">
              <a:srgbClr val="FF6600"/>
            </a:gs>
          </a:gsLst>
          <a:lin ang="5400000" scaled="0"/>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74117"/>
          </a:xfrm>
          <a:prstGeom prst="rect">
            <a:avLst/>
          </a:prstGeom>
        </p:spPr>
      </p:pic>
      <p:sp>
        <p:nvSpPr>
          <p:cNvPr id="2" name="Title 1"/>
          <p:cNvSpPr>
            <a:spLocks noGrp="1"/>
          </p:cNvSpPr>
          <p:nvPr>
            <p:ph type="ctrTitle"/>
          </p:nvPr>
        </p:nvSpPr>
        <p:spPr>
          <a:xfrm>
            <a:off x="0" y="7558"/>
            <a:ext cx="9144000" cy="1102519"/>
          </a:xfrm>
          <a:noFill/>
          <a:ln>
            <a:noFill/>
            <a:miter lim="800000"/>
            <a:headEnd/>
            <a:tailEnd/>
          </a:ln>
          <a:effectLst>
            <a:outerShdw blurRad="50800" dist="38100" dir="2700000" algn="tl" rotWithShape="0">
              <a:prstClr val="black">
                <a:alpha val="40000"/>
              </a:prstClr>
            </a:outerShdw>
            <a:softEdge rad="76200"/>
          </a:effectLst>
          <a:scene3d>
            <a:camera prst="orthographicFront"/>
            <a:lightRig rig="threePt" dir="t"/>
          </a:scene3d>
          <a:sp3d>
            <a:bevelT/>
          </a:sp3d>
          <a:extLst/>
        </p:spPr>
        <p:txBody>
          <a:bodyPr rtlCol="0">
            <a:noAutofit/>
          </a:bodyPr>
          <a:lstStyle/>
          <a:p>
            <a:pPr eaLnBrk="1" fontAlgn="auto" hangingPunct="1">
              <a:spcAft>
                <a:spcPts val="0"/>
              </a:spcAft>
              <a:defRPr/>
            </a:pPr>
            <a:r>
              <a:rPr lang="en-US" sz="6600" b="1" i="1" dirty="0" smtClean="0">
                <a:ln w="31550" cmpd="sng">
                  <a:solidFill>
                    <a:schemeClr val="tx1"/>
                  </a:solidFill>
                  <a:prstDash val="solid"/>
                </a:ln>
                <a:effectLst>
                  <a:outerShdw blurRad="50800" dist="40000" dir="5400000" algn="tl" rotWithShape="0">
                    <a:srgbClr val="000000">
                      <a:shade val="5000"/>
                      <a:satMod val="120000"/>
                      <a:alpha val="33000"/>
                    </a:srgbClr>
                  </a:outerShdw>
                </a:effectLst>
                <a:latin typeface="Rockwell"/>
                <a:ea typeface="+mj-ea"/>
                <a:cs typeface="Rockwell"/>
              </a:rPr>
              <a:t>This Week </a:t>
            </a:r>
            <a:r>
              <a:rPr lang="en-US" sz="4400" b="1" i="1" normalizeH="1" dirty="0" smtClean="0">
                <a:ln w="31550" cmpd="sng">
                  <a:solidFill>
                    <a:schemeClr val="tx1"/>
                  </a:solidFill>
                  <a:prstDash val="solid"/>
                </a:ln>
                <a:effectLst>
                  <a:outerShdw blurRad="50800" dist="40000" dir="5400000" algn="tl" rotWithShape="0">
                    <a:srgbClr val="000000">
                      <a:shade val="5000"/>
                      <a:satMod val="120000"/>
                      <a:alpha val="33000"/>
                    </a:srgbClr>
                  </a:outerShdw>
                </a:effectLst>
                <a:latin typeface="Rockwell"/>
                <a:ea typeface="+mj-ea"/>
                <a:cs typeface="Rockwell"/>
              </a:rPr>
              <a:t>@</a:t>
            </a:r>
            <a:r>
              <a:rPr lang="en-US" sz="6600" b="1" i="1" dirty="0" smtClean="0">
                <a:ln w="31550" cmpd="sng">
                  <a:solidFill>
                    <a:schemeClr val="tx1"/>
                  </a:solidFill>
                  <a:prstDash val="solid"/>
                </a:ln>
                <a:effectLst>
                  <a:outerShdw blurRad="50800" dist="40000" dir="5400000" algn="tl" rotWithShape="0">
                    <a:srgbClr val="000000">
                      <a:shade val="5000"/>
                      <a:satMod val="120000"/>
                      <a:alpha val="33000"/>
                    </a:srgbClr>
                  </a:outerShdw>
                </a:effectLst>
                <a:latin typeface="Rockwell"/>
                <a:ea typeface="+mj-ea"/>
                <a:cs typeface="Rockwell"/>
              </a:rPr>
              <a:t> PPPL</a:t>
            </a:r>
          </a:p>
        </p:txBody>
      </p:sp>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l="-1" r="-338"/>
          <a:stretch/>
        </p:blipFill>
        <p:spPr bwMode="auto">
          <a:xfrm>
            <a:off x="758249" y="1353432"/>
            <a:ext cx="7634817" cy="1524372"/>
          </a:xfrm>
          <a:prstGeom prst="rect">
            <a:avLst/>
          </a:prstGeom>
          <a:noFill/>
          <a:ln>
            <a:noFill/>
          </a:ln>
          <a:effectLst>
            <a:outerShdw blurRad="50800" dist="114300" dir="2700000"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153355" y="-237613"/>
            <a:ext cx="184666" cy="461665"/>
          </a:xfrm>
          <a:prstGeom prst="rect">
            <a:avLst/>
          </a:prstGeom>
          <a:noFill/>
        </p:spPr>
        <p:txBody>
          <a:bodyPr wrap="none" rtlCol="0">
            <a:spAutoFit/>
          </a:bodyPr>
          <a:lstStyle/>
          <a:p>
            <a:endParaRPr lang="en-US" dirty="0"/>
          </a:p>
        </p:txBody>
      </p:sp>
      <p:sp>
        <p:nvSpPr>
          <p:cNvPr id="5" name="Subtitle 2"/>
          <p:cNvSpPr txBox="1">
            <a:spLocks/>
          </p:cNvSpPr>
          <p:nvPr/>
        </p:nvSpPr>
        <p:spPr bwMode="auto">
          <a:xfrm>
            <a:off x="6050" y="4826003"/>
            <a:ext cx="9144000" cy="348114"/>
          </a:xfrm>
          <a:prstGeom prst="rect">
            <a:avLst/>
          </a:prstGeom>
          <a:solidFill>
            <a:schemeClr val="bg1">
              <a:alpha val="64000"/>
            </a:schemeClr>
          </a:solidFill>
          <a:ln>
            <a:noFill/>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anchor="ctr">
            <a:normAutofit/>
          </a:bodyPr>
          <a:lstStyle/>
          <a:p>
            <a:pPr algn="ctr" fontAlgn="auto">
              <a:spcBef>
                <a:spcPct val="20000"/>
              </a:spcBef>
              <a:spcAft>
                <a:spcPts val="0"/>
              </a:spcAft>
              <a:buFont typeface="Arial"/>
              <a:buNone/>
              <a:defRPr/>
            </a:pPr>
            <a:r>
              <a:rPr lang="en-US" sz="1200" dirty="0" smtClean="0">
                <a:ln w="22225" cmpd="sng">
                  <a:solidFill>
                    <a:schemeClr val="tx1">
                      <a:alpha val="0"/>
                    </a:schemeClr>
                  </a:solidFill>
                </a:ln>
                <a:solidFill>
                  <a:schemeClr val="tx1"/>
                </a:solidFill>
                <a:effectLst>
                  <a:outerShdw blurRad="50800" dist="38100" dir="2700000" algn="tl" rotWithShape="0">
                    <a:srgbClr val="000000">
                      <a:alpha val="29000"/>
                    </a:srgbClr>
                  </a:outerShdw>
                </a:effectLst>
                <a:latin typeface="Verdana"/>
                <a:cs typeface="Verdana"/>
              </a:rPr>
              <a:t>Brought to you by </a:t>
            </a:r>
            <a:r>
              <a:rPr lang="en-US" sz="1200" dirty="0">
                <a:ln w="22225" cmpd="sng">
                  <a:solidFill>
                    <a:schemeClr val="tx1">
                      <a:alpha val="0"/>
                    </a:schemeClr>
                  </a:solidFill>
                </a:ln>
                <a:solidFill>
                  <a:schemeClr val="tx1"/>
                </a:solidFill>
                <a:effectLst>
                  <a:outerShdw blurRad="50800" dist="38100" dir="2700000" algn="tl" rotWithShape="0">
                    <a:srgbClr val="000000">
                      <a:alpha val="29000"/>
                    </a:srgbClr>
                  </a:outerShdw>
                </a:effectLst>
                <a:latin typeface="Verdana"/>
                <a:cs typeface="Verdana"/>
              </a:rPr>
              <a:t>the PPPL Office of Communications</a:t>
            </a:r>
          </a:p>
        </p:txBody>
      </p:sp>
      <p:sp>
        <p:nvSpPr>
          <p:cNvPr id="6" name="Subtitle 5"/>
          <p:cNvSpPr>
            <a:spLocks noGrp="1"/>
          </p:cNvSpPr>
          <p:nvPr>
            <p:ph type="subTitle" idx="1"/>
          </p:nvPr>
        </p:nvSpPr>
        <p:spPr>
          <a:xfrm>
            <a:off x="-12700" y="3952640"/>
            <a:ext cx="9156700" cy="800100"/>
          </a:xfrm>
          <a:noFill/>
          <a:effectLst/>
          <a:scene3d>
            <a:camera prst="orthographicFront"/>
            <a:lightRig rig="threePt" dir="t"/>
          </a:scene3d>
          <a:sp3d>
            <a:bevelT/>
          </a:sp3d>
        </p:spPr>
        <p:txBody>
          <a:bodyPr>
            <a:normAutofit/>
          </a:bodyPr>
          <a:lstStyle/>
          <a:p>
            <a:r>
              <a:rPr lang="en-US" sz="3200" b="1" dirty="0" smtClean="0">
                <a:ln>
                  <a:solidFill>
                    <a:schemeClr val="tx1"/>
                  </a:solidFill>
                </a:ln>
                <a:effectLst>
                  <a:outerShdw blurRad="53975" dist="25400" dir="2700000" sx="101000" sy="101000" algn="tl" rotWithShape="0">
                    <a:srgbClr val="000000"/>
                  </a:outerShdw>
                </a:effectLst>
                <a:latin typeface="Verdana"/>
                <a:cs typeface="Verdana"/>
              </a:rPr>
              <a:t>December 15 - 20, 2014</a:t>
            </a:r>
            <a:endParaRPr lang="en-US" sz="3200" b="1" dirty="0">
              <a:ln>
                <a:solidFill>
                  <a:schemeClr val="tx1"/>
                </a:solidFill>
              </a:ln>
              <a:effectLst>
                <a:outerShdw blurRad="53975" dist="25400" dir="2700000" sx="101000" sy="101000" algn="tl" rotWithShape="0">
                  <a:srgbClr val="000000"/>
                </a:outerShdw>
              </a:effectLst>
              <a:latin typeface="Verdana"/>
              <a:cs typeface="Verdana"/>
            </a:endParaRPr>
          </a:p>
        </p:txBody>
      </p:sp>
    </p:spTree>
    <p:extLst>
      <p:ext uri="{BB962C8B-B14F-4D97-AF65-F5344CB8AC3E}">
        <p14:creationId xmlns:p14="http://schemas.microsoft.com/office/powerpoint/2010/main" val="4062756971"/>
      </p:ext>
    </p:extLst>
  </p:cSld>
  <p:clrMapOvr>
    <a:masterClrMapping/>
  </p:clrMapOvr>
  <mc:AlternateContent xmlns:mc="http://schemas.openxmlformats.org/markup-compatibility/2006" xmlns:p14="http://schemas.microsoft.com/office/powerpoint/2010/main">
    <mc:Choice Requires="p14">
      <p:transition spd="slow" p14:dur="3000" advClick="0" advTm="21570">
        <p:push dir="u"/>
      </p:transition>
    </mc:Choice>
    <mc:Fallback xmlns="">
      <p:transition xmlns:p14="http://schemas.microsoft.com/office/powerpoint/2010/main" spd="slow" advClick="0" advTm="21570">
        <p:push dir="u"/>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4000"/>
                                        <p:tgtEl>
                                          <p:spTgt spid="9"/>
                                        </p:tgtEl>
                                      </p:cBhvr>
                                    </p:animEffect>
                                  </p:childTnLst>
                                </p:cTn>
                              </p:par>
                            </p:childTnLst>
                          </p:cTn>
                        </p:par>
                        <p:par>
                          <p:cTn id="8" fill="hold">
                            <p:stCondLst>
                              <p:cond delay="4000"/>
                            </p:stCondLst>
                            <p:childTnLst>
                              <p:par>
                                <p:cTn id="9" presetID="10" presetClass="exit" presetSubtype="0" fill="hold" nodeType="afterEffect">
                                  <p:stCondLst>
                                    <p:cond delay="3000"/>
                                  </p:stCondLst>
                                  <p:childTnLst>
                                    <p:animEffect transition="out" filter="fade">
                                      <p:cBhvr>
                                        <p:cTn id="10" dur="2000"/>
                                        <p:tgtEl>
                                          <p:spTgt spid="9"/>
                                        </p:tgtEl>
                                      </p:cBhvr>
                                    </p:animEffect>
                                    <p:set>
                                      <p:cBhvr>
                                        <p:cTn id="11" dur="1" fill="hold">
                                          <p:stCondLst>
                                            <p:cond delay="1999"/>
                                          </p:stCondLst>
                                        </p:cTn>
                                        <p:tgtEl>
                                          <p:spTgt spid="9"/>
                                        </p:tgtEl>
                                        <p:attrNameLst>
                                          <p:attrName>style.visibility</p:attrName>
                                        </p:attrNameLst>
                                      </p:cBhvr>
                                      <p:to>
                                        <p:strVal val="hidden"/>
                                      </p:to>
                                    </p:set>
                                  </p:childTnLst>
                                </p:cTn>
                              </p:par>
                            </p:childTnLst>
                          </p:cTn>
                        </p:par>
                        <p:par>
                          <p:cTn id="12" fill="hold">
                            <p:stCondLst>
                              <p:cond delay="9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3000"/>
                                        <p:tgtEl>
                                          <p:spTgt spid="4"/>
                                        </p:tgtEl>
                                      </p:cBhvr>
                                    </p:animEffect>
                                  </p:childTnLst>
                                </p:cTn>
                              </p:par>
                            </p:childTnLst>
                          </p:cTn>
                        </p:par>
                        <p:par>
                          <p:cTn id="16" fill="hold">
                            <p:stCondLst>
                              <p:cond delay="120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3000"/>
                                        <p:tgtEl>
                                          <p:spTgt spid="2"/>
                                        </p:tgtEl>
                                      </p:cBhvr>
                                    </p:animEffect>
                                  </p:childTnLst>
                                </p:cTn>
                              </p:par>
                            </p:childTnLst>
                          </p:cTn>
                        </p:par>
                        <p:par>
                          <p:cTn id="20" fill="hold">
                            <p:stCondLst>
                              <p:cond delay="15000"/>
                            </p:stCondLst>
                            <p:childTnLst>
                              <p:par>
                                <p:cTn id="21" presetID="2" presetClass="entr" presetSubtype="4" fill="hold" grpId="0" nodeType="after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3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4" dur="3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8000"/>
                            </p:stCondLst>
                            <p:childTnLst>
                              <p:par>
                                <p:cTn id="26" presetID="2" presetClass="entr" presetSubtype="4"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3000" fill="hold"/>
                                        <p:tgtEl>
                                          <p:spTgt spid="5"/>
                                        </p:tgtEl>
                                        <p:attrNameLst>
                                          <p:attrName>ppt_x</p:attrName>
                                        </p:attrNameLst>
                                      </p:cBhvr>
                                      <p:tavLst>
                                        <p:tav tm="0">
                                          <p:val>
                                            <p:strVal val="#ppt_x"/>
                                          </p:val>
                                        </p:tav>
                                        <p:tav tm="100000">
                                          <p:val>
                                            <p:strVal val="#ppt_x"/>
                                          </p:val>
                                        </p:tav>
                                      </p:tavLst>
                                    </p:anim>
                                    <p:anim calcmode="lin" valueType="num">
                                      <p:cBhvr additive="base">
                                        <p:cTn id="29"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Crowd in auditorium at SOS 1-12-13.jpg"/>
          <p:cNvPicPr>
            <a:picLocks noChangeAspect="1"/>
          </p:cNvPicPr>
          <p:nvPr/>
        </p:nvPicPr>
        <p:blipFill rotWithShape="1">
          <a:blip r:embed="rId2" cstate="screen">
            <a:alphaModFix amt="24000"/>
            <a:extLst>
              <a:ext uri="{28A0092B-C50C-407E-A947-70E740481C1C}">
                <a14:useLocalDpi xmlns:a14="http://schemas.microsoft.com/office/drawing/2010/main"/>
              </a:ext>
            </a:extLst>
          </a:blip>
          <a:srcRect b="-164"/>
          <a:stretch/>
        </p:blipFill>
        <p:spPr>
          <a:xfrm>
            <a:off x="0" y="0"/>
            <a:ext cx="9146370" cy="5160434"/>
          </a:xfrm>
          <a:prstGeom prst="rect">
            <a:avLst/>
          </a:prstGeo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32907" cy="1692180"/>
          </a:xfrm>
          <a:prstGeom prst="rect">
            <a:avLst/>
          </a:prstGeom>
          <a:scene3d>
            <a:camera prst="orthographicFront"/>
            <a:lightRig rig="threePt" dir="t"/>
          </a:scene3d>
          <a:sp3d>
            <a:bevelT/>
          </a:sp3d>
        </p:spPr>
      </p:pic>
      <p:pic>
        <p:nvPicPr>
          <p:cNvPr id="2" name="Picture 1" descr="SOS-2015flyer.LTR.pdf"/>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677459"/>
            <a:ext cx="9145608" cy="3466041"/>
          </a:xfrm>
          <a:prstGeom prst="rect">
            <a:avLst/>
          </a:prstGeom>
          <a:solidFill>
            <a:schemeClr val="bg1"/>
          </a:solidFill>
        </p:spPr>
      </p:pic>
    </p:spTree>
    <p:extLst>
      <p:ext uri="{BB962C8B-B14F-4D97-AF65-F5344CB8AC3E}">
        <p14:creationId xmlns:p14="http://schemas.microsoft.com/office/powerpoint/2010/main" val="3489775187"/>
      </p:ext>
    </p:extLst>
  </p:cSld>
  <p:clrMapOvr>
    <a:masterClrMapping/>
  </p:clrMapOvr>
  <mc:AlternateContent xmlns:mc="http://schemas.openxmlformats.org/markup-compatibility/2006" xmlns:p14="http://schemas.microsoft.com/office/powerpoint/2010/main">
    <mc:Choice Requires="p14">
      <p:transition spd="med" p14:dur="700" advClick="0" advTm="25745">
        <p:fade/>
      </p:transition>
    </mc:Choice>
    <mc:Fallback xmlns="">
      <p:transition xmlns:p14="http://schemas.microsoft.com/office/powerpoint/2010/main" spd="med" advClick="0" advTm="25745">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3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27000">
              <a:schemeClr val="bg2">
                <a:lumMod val="90000"/>
              </a:schemeClr>
            </a:gs>
            <a:gs pos="90000">
              <a:srgbClr val="FFFFFF"/>
            </a:gs>
          </a:gsLst>
          <a:lin ang="16200000" scaled="0"/>
          <a:tileRect/>
        </a:gradFill>
        <a:effectLst/>
      </p:bgPr>
    </p:bg>
    <p:spTree>
      <p:nvGrpSpPr>
        <p:cNvPr id="1" name=""/>
        <p:cNvGrpSpPr/>
        <p:nvPr/>
      </p:nvGrpSpPr>
      <p:grpSpPr>
        <a:xfrm>
          <a:off x="0" y="0"/>
          <a:ext cx="0" cy="0"/>
          <a:chOff x="0" y="0"/>
          <a:chExt cx="0" cy="0"/>
        </a:xfrm>
      </p:grpSpPr>
      <p:sp>
        <p:nvSpPr>
          <p:cNvPr id="5" name="TextBox 4"/>
          <p:cNvSpPr txBox="1"/>
          <p:nvPr/>
        </p:nvSpPr>
        <p:spPr>
          <a:xfrm>
            <a:off x="237070" y="232830"/>
            <a:ext cx="8864600" cy="1969770"/>
          </a:xfrm>
          <a:prstGeom prst="rect">
            <a:avLst/>
          </a:prstGeom>
          <a:noFill/>
        </p:spPr>
        <p:txBody>
          <a:bodyPr wrap="square" rtlCol="0">
            <a:spAutoFit/>
          </a:bodyPr>
          <a:lstStyle/>
          <a:p>
            <a:r>
              <a:rPr lang="en-US" sz="3200" b="1" dirty="0">
                <a:solidFill>
                  <a:srgbClr val="FF0000"/>
                </a:solidFill>
              </a:rPr>
              <a:t>You can still contribute to United </a:t>
            </a:r>
            <a:r>
              <a:rPr lang="en-US" sz="3200" b="1" dirty="0" smtClean="0">
                <a:solidFill>
                  <a:srgbClr val="FF0000"/>
                </a:solidFill>
              </a:rPr>
              <a:t>Way</a:t>
            </a:r>
          </a:p>
          <a:p>
            <a:r>
              <a:rPr lang="en-US" sz="1800" b="1" dirty="0"/>
              <a:t>Please help numerous charitable organizations in the Mercer County area by contributing to United Way Mercer County. Employees can make contributions by cash or check or through payroll deductions until the end of the year. Princeton University will contribute an additional </a:t>
            </a:r>
            <a:r>
              <a:rPr lang="en-US" sz="1800" b="1" dirty="0" smtClean="0"/>
              <a:t>15% </a:t>
            </a:r>
            <a:r>
              <a:rPr lang="en-US" sz="1800" b="1" dirty="0"/>
              <a:t>for all gifts through payroll deductions or </a:t>
            </a:r>
            <a:r>
              <a:rPr lang="en-US" sz="1800" b="1" dirty="0" smtClean="0"/>
              <a:t>10% </a:t>
            </a:r>
            <a:r>
              <a:rPr lang="en-US" sz="1800" b="1" dirty="0"/>
              <a:t>for all gifts by cash or check. </a:t>
            </a:r>
            <a:endParaRPr lang="en-US" sz="1800" dirty="0"/>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7070" y="2114550"/>
            <a:ext cx="8735530" cy="3028950"/>
          </a:xfrm>
          <a:prstGeom prst="rect">
            <a:avLst/>
          </a:prstGeom>
          <a:effectLst>
            <a:outerShdw blurRad="76200" dir="18900000" sy="23000" kx="-1200000" algn="bl" rotWithShape="0">
              <a:prstClr val="black">
                <a:alpha val="20000"/>
              </a:prstClr>
            </a:outerShdw>
          </a:effectLst>
        </p:spPr>
      </p:pic>
    </p:spTree>
    <p:custDataLst>
      <p:tags r:id="rId1"/>
    </p:custDataLst>
    <p:extLst>
      <p:ext uri="{BB962C8B-B14F-4D97-AF65-F5344CB8AC3E}">
        <p14:creationId xmlns:p14="http://schemas.microsoft.com/office/powerpoint/2010/main" val="3858347578"/>
      </p:ext>
    </p:extLst>
  </p:cSld>
  <p:clrMapOvr>
    <a:masterClrMapping/>
  </p:clrMapOvr>
  <mc:AlternateContent xmlns:mc="http://schemas.openxmlformats.org/markup-compatibility/2006" xmlns:p14="http://schemas.microsoft.com/office/powerpoint/2010/main">
    <mc:Choice Requires="p14">
      <p:transition spd="slow" p14:dur="3000" advClick="0" advTm="20595">
        <p:wheel spokes="1"/>
      </p:transition>
    </mc:Choice>
    <mc:Fallback xmlns="">
      <p:transition xmlns:p14="http://schemas.microsoft.com/office/powerpoint/2010/main" spd="slow" advClick="0" advTm="20595">
        <p:wheel spokes="1"/>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ppt_x"/>
                                          </p:val>
                                        </p:tav>
                                        <p:tav tm="100000">
                                          <p:val>
                                            <p:strVal val="#ppt_x"/>
                                          </p:val>
                                        </p:tav>
                                      </p:tavLst>
                                    </p:anim>
                                    <p:anim calcmode="lin" valueType="num">
                                      <p:cBhvr additive="base">
                                        <p:cTn id="8" dur="3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2" fill="hold" nodeType="afterEffect">
                                  <p:stCondLst>
                                    <p:cond delay="300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0" fill="hold"/>
                                        <p:tgtEl>
                                          <p:spTgt spid="8"/>
                                        </p:tgtEl>
                                        <p:attrNameLst>
                                          <p:attrName>ppt_x</p:attrName>
                                        </p:attrNameLst>
                                      </p:cBhvr>
                                      <p:tavLst>
                                        <p:tav tm="0">
                                          <p:val>
                                            <p:strVal val="1+#ppt_w/2"/>
                                          </p:val>
                                        </p:tav>
                                        <p:tav tm="100000">
                                          <p:val>
                                            <p:strVal val="#ppt_x"/>
                                          </p:val>
                                        </p:tav>
                                      </p:tavLst>
                                    </p:anim>
                                    <p:anim calcmode="lin" valueType="num">
                                      <p:cBhvr additive="base">
                                        <p:cTn id="13" dur="5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20000"/>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68754" y="1898650"/>
            <a:ext cx="3473548" cy="2019803"/>
          </a:xfrm>
          <a:prstGeom prst="rect">
            <a:avLst/>
          </a:prstGeom>
          <a:ln>
            <a:solidFill>
              <a:schemeClr val="tx1"/>
            </a:solidFill>
          </a:ln>
          <a:effectLst>
            <a:outerShdw blurRad="292100" dist="139700" dir="2700000" algn="tl" rotWithShape="0">
              <a:srgbClr val="333333">
                <a:alpha val="65000"/>
              </a:srgbClr>
            </a:outerShdw>
          </a:effectLst>
        </p:spPr>
      </p:pic>
      <p:pic>
        <p:nvPicPr>
          <p:cNvPr id="2" name="Picture 1" descr="abstract-orange-flowers-ppt-backgrounds-powerpoint.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0"/>
            <a:ext cx="9144000" cy="1187450"/>
          </a:xfrm>
          <a:prstGeom prst="rect">
            <a:avLst/>
          </a:prstGeom>
          <a:effectLst>
            <a:outerShdw blurRad="50800" dist="38100" dir="2700000" algn="tl" rotWithShape="0">
              <a:prstClr val="black">
                <a:alpha val="40000"/>
              </a:prstClr>
            </a:outerShdw>
          </a:effectLst>
        </p:spPr>
      </p:pic>
      <p:pic>
        <p:nvPicPr>
          <p:cNvPr id="3" name="Picture 2" descr="PPPL.LOGO.BLACK.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60455" y="122766"/>
            <a:ext cx="2851150" cy="963147"/>
          </a:xfrm>
          <a:prstGeom prst="rect">
            <a:avLst/>
          </a:prstGeom>
          <a:effectLst>
            <a:glow rad="12700">
              <a:schemeClr val="bg1"/>
            </a:glow>
            <a:outerShdw blurRad="50800" dist="38100" dir="2700000" algn="tl" rotWithShape="0">
              <a:prstClr val="black">
                <a:alpha val="40000"/>
              </a:prstClr>
            </a:outerShdw>
          </a:effectLst>
        </p:spPr>
      </p:pic>
      <p:sp>
        <p:nvSpPr>
          <p:cNvPr id="7" name="TextBox 6"/>
          <p:cNvSpPr txBox="1"/>
          <p:nvPr/>
        </p:nvSpPr>
        <p:spPr>
          <a:xfrm>
            <a:off x="4013200" y="-241300"/>
            <a:ext cx="4978400" cy="1569660"/>
          </a:xfrm>
          <a:prstGeom prst="rect">
            <a:avLst/>
          </a:prstGeom>
          <a:noFill/>
          <a:effectLst/>
        </p:spPr>
        <p:txBody>
          <a:bodyPr wrap="square" rtlCol="0">
            <a:spAutoFit/>
          </a:bodyPr>
          <a:lstStyle/>
          <a:p>
            <a:r>
              <a:rPr lang="en-US" sz="9600" dirty="0" smtClean="0">
                <a:ln w="19050">
                  <a:solidFill>
                    <a:schemeClr val="bg1"/>
                  </a:solidFill>
                </a:ln>
                <a:effectLst>
                  <a:outerShdw blurRad="50800" dist="38100" dir="2700000" algn="tl" rotWithShape="0">
                    <a:prstClr val="black">
                      <a:alpha val="40000"/>
                    </a:prstClr>
                  </a:outerShdw>
                </a:effectLst>
                <a:latin typeface="Arial Black"/>
                <a:cs typeface="Arial Black"/>
              </a:rPr>
              <a:t>trivia</a:t>
            </a:r>
            <a:endParaRPr lang="en-US" sz="9600" dirty="0">
              <a:ln w="19050">
                <a:solidFill>
                  <a:schemeClr val="bg1"/>
                </a:solidFill>
              </a:ln>
              <a:effectLst>
                <a:outerShdw blurRad="50800" dist="38100" dir="2700000" algn="tl" rotWithShape="0">
                  <a:prstClr val="black">
                    <a:alpha val="40000"/>
                  </a:prstClr>
                </a:outerShdw>
              </a:effectLst>
              <a:latin typeface="Arial Black"/>
              <a:cs typeface="Arial Black"/>
            </a:endParaRPr>
          </a:p>
        </p:txBody>
      </p:sp>
      <p:sp>
        <p:nvSpPr>
          <p:cNvPr id="9" name="TextBox 8"/>
          <p:cNvSpPr txBox="1"/>
          <p:nvPr/>
        </p:nvSpPr>
        <p:spPr>
          <a:xfrm>
            <a:off x="0" y="1321980"/>
            <a:ext cx="9144000" cy="523220"/>
          </a:xfrm>
          <a:prstGeom prst="rect">
            <a:avLst/>
          </a:prstGeom>
          <a:noFill/>
        </p:spPr>
        <p:txBody>
          <a:bodyPr wrap="square" rtlCol="0">
            <a:spAutoFit/>
          </a:bodyPr>
          <a:lstStyle/>
          <a:p>
            <a:pPr algn="ctr"/>
            <a:r>
              <a:rPr lang="en-US" sz="2800" b="1" dirty="0">
                <a:solidFill>
                  <a:srgbClr val="922325"/>
                </a:solidFill>
                <a:latin typeface="Arial Black"/>
                <a:cs typeface="Arial Black"/>
              </a:rPr>
              <a:t>Who is PPPL’s guru of metrology?</a:t>
            </a:r>
          </a:p>
        </p:txBody>
      </p:sp>
      <p:sp>
        <p:nvSpPr>
          <p:cNvPr id="14" name="TextBox 13"/>
          <p:cNvSpPr txBox="1"/>
          <p:nvPr/>
        </p:nvSpPr>
        <p:spPr>
          <a:xfrm>
            <a:off x="4749779" y="2077948"/>
            <a:ext cx="3543322" cy="477054"/>
          </a:xfrm>
          <a:prstGeom prst="rect">
            <a:avLst/>
          </a:prstGeom>
          <a:solidFill>
            <a:srgbClr val="922325"/>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tIns="45720" bIns="45720" rtlCol="0">
            <a:spAutoFit/>
          </a:bodyPr>
          <a:lstStyle/>
          <a:p>
            <a:r>
              <a:rPr lang="en-US" sz="2500" b="1" dirty="0" smtClean="0">
                <a:solidFill>
                  <a:srgbClr val="FFFFFF"/>
                </a:solidFill>
                <a:latin typeface="Arial"/>
                <a:cs typeface="Arial"/>
              </a:rPr>
              <a:t>a) Mike Williams</a:t>
            </a:r>
            <a:endParaRPr lang="en-US" sz="2500" b="1" dirty="0">
              <a:solidFill>
                <a:srgbClr val="FFFFFF"/>
              </a:solidFill>
              <a:latin typeface="Arial"/>
              <a:cs typeface="Arial"/>
            </a:endParaRPr>
          </a:p>
        </p:txBody>
      </p:sp>
      <p:sp>
        <p:nvSpPr>
          <p:cNvPr id="15" name="TextBox 14"/>
          <p:cNvSpPr txBox="1"/>
          <p:nvPr/>
        </p:nvSpPr>
        <p:spPr>
          <a:xfrm>
            <a:off x="4749779" y="2700810"/>
            <a:ext cx="3543322" cy="477054"/>
          </a:xfrm>
          <a:prstGeom prst="rect">
            <a:avLst/>
          </a:prstGeom>
          <a:solidFill>
            <a:srgbClr val="922325"/>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tIns="45720" bIns="45720" rtlCol="0">
            <a:spAutoFit/>
          </a:bodyPr>
          <a:lstStyle/>
          <a:p>
            <a:pPr>
              <a:spcAft>
                <a:spcPts val="600"/>
              </a:spcAft>
            </a:pPr>
            <a:r>
              <a:rPr lang="en-US" sz="2500" b="1" dirty="0" smtClean="0">
                <a:solidFill>
                  <a:srgbClr val="FFFFFF"/>
                </a:solidFill>
                <a:latin typeface="Arial"/>
                <a:cs typeface="Arial"/>
              </a:rPr>
              <a:t>b) John </a:t>
            </a:r>
            <a:r>
              <a:rPr lang="en-US" sz="2500" b="1" dirty="0" err="1" smtClean="0">
                <a:solidFill>
                  <a:srgbClr val="FFFFFF"/>
                </a:solidFill>
                <a:latin typeface="Arial"/>
                <a:cs typeface="Arial"/>
              </a:rPr>
              <a:t>Luckie</a:t>
            </a:r>
            <a:endParaRPr lang="en-US" sz="2500" b="1" dirty="0">
              <a:solidFill>
                <a:srgbClr val="FFFFFF"/>
              </a:solidFill>
              <a:latin typeface="Arial"/>
              <a:cs typeface="Arial"/>
            </a:endParaRPr>
          </a:p>
        </p:txBody>
      </p:sp>
      <p:sp>
        <p:nvSpPr>
          <p:cNvPr id="16" name="TextBox 15"/>
          <p:cNvSpPr txBox="1"/>
          <p:nvPr/>
        </p:nvSpPr>
        <p:spPr>
          <a:xfrm>
            <a:off x="4749779" y="3987871"/>
            <a:ext cx="3543322" cy="477054"/>
          </a:xfrm>
          <a:prstGeom prst="rect">
            <a:avLst/>
          </a:prstGeom>
          <a:solidFill>
            <a:srgbClr val="922325"/>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tIns="45720" bIns="45720" rtlCol="0">
            <a:spAutoFit/>
          </a:bodyPr>
          <a:lstStyle/>
          <a:p>
            <a:r>
              <a:rPr lang="en-US" sz="2500" b="1" dirty="0" smtClean="0">
                <a:solidFill>
                  <a:srgbClr val="FFFFFF"/>
                </a:solidFill>
                <a:latin typeface="Arial"/>
                <a:cs typeface="Arial"/>
              </a:rPr>
              <a:t>d) Steve </a:t>
            </a:r>
            <a:r>
              <a:rPr lang="en-US" sz="2500" b="1" dirty="0" err="1" smtClean="0">
                <a:solidFill>
                  <a:srgbClr val="FFFFFF"/>
                </a:solidFill>
                <a:latin typeface="Arial"/>
                <a:cs typeface="Arial"/>
              </a:rPr>
              <a:t>Raftopoulos</a:t>
            </a:r>
            <a:endParaRPr lang="en-US" sz="2500" b="1" dirty="0">
              <a:solidFill>
                <a:srgbClr val="FFFFFF"/>
              </a:solidFill>
              <a:latin typeface="Arial"/>
              <a:cs typeface="Arial"/>
            </a:endParaRPr>
          </a:p>
        </p:txBody>
      </p:sp>
      <p:sp>
        <p:nvSpPr>
          <p:cNvPr id="17" name="TextBox 16"/>
          <p:cNvSpPr txBox="1"/>
          <p:nvPr/>
        </p:nvSpPr>
        <p:spPr>
          <a:xfrm>
            <a:off x="4749781" y="3339936"/>
            <a:ext cx="3543321" cy="477054"/>
          </a:xfrm>
          <a:prstGeom prst="rect">
            <a:avLst/>
          </a:prstGeom>
          <a:solidFill>
            <a:srgbClr val="922325"/>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tIns="45720" bIns="45720" rtlCol="0">
            <a:spAutoFit/>
          </a:bodyPr>
          <a:lstStyle/>
          <a:p>
            <a:r>
              <a:rPr lang="en-US" sz="2500" b="1" dirty="0" smtClean="0">
                <a:solidFill>
                  <a:srgbClr val="FFFFFF"/>
                </a:solidFill>
                <a:latin typeface="Arial"/>
                <a:cs typeface="Arial"/>
              </a:rPr>
              <a:t>c) Mike Viola</a:t>
            </a:r>
            <a:endParaRPr lang="en-US" sz="2500" b="1" dirty="0">
              <a:solidFill>
                <a:srgbClr val="FFFFFF"/>
              </a:solidFill>
              <a:latin typeface="Arial"/>
              <a:cs typeface="Arial"/>
            </a:endParaRPr>
          </a:p>
        </p:txBody>
      </p:sp>
      <p:pic>
        <p:nvPicPr>
          <p:cNvPr id="5" name="Picture 4" descr="GURU.gif"/>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75153" y="1845200"/>
            <a:ext cx="2679347" cy="2952750"/>
          </a:xfrm>
          <a:prstGeom prst="rect">
            <a:avLst/>
          </a:prstGeom>
        </p:spPr>
      </p:pic>
    </p:spTree>
    <p:custDataLst>
      <p:tags r:id="rId1"/>
    </p:custDataLst>
    <p:extLst>
      <p:ext uri="{BB962C8B-B14F-4D97-AF65-F5344CB8AC3E}">
        <p14:creationId xmlns:p14="http://schemas.microsoft.com/office/powerpoint/2010/main" val="2032195883"/>
      </p:ext>
    </p:extLst>
  </p:cSld>
  <p:clrMapOvr>
    <a:masterClrMapping/>
  </p:clrMapOvr>
  <mc:AlternateContent xmlns:mc="http://schemas.openxmlformats.org/markup-compatibility/2006" xmlns:p14="http://schemas.microsoft.com/office/powerpoint/2010/main">
    <mc:Choice Requires="p14">
      <p:transition spd="slow" p14:dur="3000" advClick="0" advTm="43426">
        <p:wheel spokes="1"/>
      </p:transition>
    </mc:Choice>
    <mc:Fallback xmlns="">
      <p:transition xmlns:p14="http://schemas.microsoft.com/office/powerpoint/2010/main" spd="slow" advClick="0" advTm="43426">
        <p:wheel spokes="1"/>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000" fill="hold"/>
                                        <p:tgtEl>
                                          <p:spTgt spid="3"/>
                                        </p:tgtEl>
                                        <p:attrNameLst>
                                          <p:attrName>ppt_x</p:attrName>
                                        </p:attrNameLst>
                                      </p:cBhvr>
                                      <p:tavLst>
                                        <p:tav tm="0">
                                          <p:val>
                                            <p:strVal val="0-#ppt_w/2"/>
                                          </p:val>
                                        </p:tav>
                                        <p:tav tm="100000">
                                          <p:val>
                                            <p:strVal val="#ppt_x"/>
                                          </p:val>
                                        </p:tav>
                                      </p:tavLst>
                                    </p:anim>
                                    <p:anim calcmode="lin" valueType="num">
                                      <p:cBhvr additive="base">
                                        <p:cTn id="8" dur="7000" fill="hold"/>
                                        <p:tgtEl>
                                          <p:spTgt spid="3"/>
                                        </p:tgtEl>
                                        <p:attrNameLst>
                                          <p:attrName>ppt_y</p:attrName>
                                        </p:attrNameLst>
                                      </p:cBhvr>
                                      <p:tavLst>
                                        <p:tav tm="0">
                                          <p:val>
                                            <p:strVal val="#ppt_y"/>
                                          </p:val>
                                        </p:tav>
                                        <p:tav tm="100000">
                                          <p:val>
                                            <p:strVal val="#ppt_y"/>
                                          </p:val>
                                        </p:tav>
                                      </p:tavLst>
                                    </p:anim>
                                  </p:childTnLst>
                                </p:cTn>
                              </p:par>
                              <p:par>
                                <p:cTn id="9" presetID="38" presetClass="entr" presetSubtype="0" accel="50000" fill="hold" grpId="0" nodeType="withEffect">
                                  <p:stCondLst>
                                    <p:cond delay="0"/>
                                  </p:stCondLst>
                                  <p:iterate type="lt">
                                    <p:tmPct val="50000"/>
                                  </p:iterate>
                                  <p:childTnLst>
                                    <p:set>
                                      <p:cBhvr>
                                        <p:cTn id="10" dur="1" fill="hold">
                                          <p:stCondLst>
                                            <p:cond delay="0"/>
                                          </p:stCondLst>
                                        </p:cTn>
                                        <p:tgtEl>
                                          <p:spTgt spid="7"/>
                                        </p:tgtEl>
                                        <p:attrNameLst>
                                          <p:attrName>style.visibility</p:attrName>
                                        </p:attrNameLst>
                                      </p:cBhvr>
                                      <p:to>
                                        <p:strVal val="visible"/>
                                      </p:to>
                                    </p:set>
                                    <p:set>
                                      <p:cBhvr>
                                        <p:cTn id="11" dur="910" fill="hold">
                                          <p:stCondLst>
                                            <p:cond delay="0"/>
                                          </p:stCondLst>
                                        </p:cTn>
                                        <p:tgtEl>
                                          <p:spTgt spid="7"/>
                                        </p:tgtEl>
                                        <p:attrNameLst>
                                          <p:attrName>style.rotation</p:attrName>
                                        </p:attrNameLst>
                                      </p:cBhvr>
                                      <p:to>
                                        <p:strVal val="-45.0"/>
                                      </p:to>
                                    </p:set>
                                    <p:anim calcmode="lin" valueType="num">
                                      <p:cBhvr>
                                        <p:cTn id="12" dur="910" fill="hold">
                                          <p:stCondLst>
                                            <p:cond delay="910"/>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13" dur="910"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4" dur="312" decel="50000" autoRev="1" fill="hold">
                                          <p:stCondLst>
                                            <p:cond delay="910"/>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5" dur="272" fill="hold">
                                          <p:stCondLst>
                                            <p:cond delay="1728"/>
                                          </p:stCondLst>
                                        </p:cTn>
                                        <p:tgtEl>
                                          <p:spTgt spid="7"/>
                                        </p:tgtEl>
                                        <p:attrNameLst>
                                          <p:attrName>ppt_y</p:attrName>
                                        </p:attrNameLst>
                                      </p:cBhvr>
                                      <p:tavLst>
                                        <p:tav tm="0">
                                          <p:val>
                                            <p:strVal val="#ppt_y-(0.354*#ppt_w-0.172*#ppt_h)"/>
                                          </p:val>
                                        </p:tav>
                                        <p:tav tm="100000">
                                          <p:val>
                                            <p:strVal val="#ppt_y"/>
                                          </p:val>
                                        </p:tav>
                                      </p:tavLst>
                                    </p:anim>
                                  </p:childTnLst>
                                </p:cTn>
                              </p:par>
                            </p:childTnLst>
                          </p:cTn>
                        </p:par>
                        <p:par>
                          <p:cTn id="16" fill="hold">
                            <p:stCondLst>
                              <p:cond delay="7000"/>
                            </p:stCondLst>
                            <p:childTnLst>
                              <p:par>
                                <p:cTn id="17" presetID="2" presetClass="entr" presetSubtype="2"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3000" fill="hold"/>
                                        <p:tgtEl>
                                          <p:spTgt spid="9"/>
                                        </p:tgtEl>
                                        <p:attrNameLst>
                                          <p:attrName>ppt_x</p:attrName>
                                        </p:attrNameLst>
                                      </p:cBhvr>
                                      <p:tavLst>
                                        <p:tav tm="0">
                                          <p:val>
                                            <p:strVal val="1+#ppt_w/2"/>
                                          </p:val>
                                        </p:tav>
                                        <p:tav tm="100000">
                                          <p:val>
                                            <p:strVal val="#ppt_x"/>
                                          </p:val>
                                        </p:tav>
                                      </p:tavLst>
                                    </p:anim>
                                    <p:anim calcmode="lin" valueType="num">
                                      <p:cBhvr additive="base">
                                        <p:cTn id="20" dur="3000" fill="hold"/>
                                        <p:tgtEl>
                                          <p:spTgt spid="9"/>
                                        </p:tgtEl>
                                        <p:attrNameLst>
                                          <p:attrName>ppt_y</p:attrName>
                                        </p:attrNameLst>
                                      </p:cBhvr>
                                      <p:tavLst>
                                        <p:tav tm="0">
                                          <p:val>
                                            <p:strVal val="#ppt_y"/>
                                          </p:val>
                                        </p:tav>
                                        <p:tav tm="100000">
                                          <p:val>
                                            <p:strVal val="#ppt_y"/>
                                          </p:val>
                                        </p:tav>
                                      </p:tavLst>
                                    </p:anim>
                                  </p:childTnLst>
                                </p:cTn>
                              </p:par>
                              <p:par>
                                <p:cTn id="21" presetID="9"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3000"/>
                                        <p:tgtEl>
                                          <p:spTgt spid="5"/>
                                        </p:tgtEl>
                                      </p:cBhvr>
                                    </p:animEffect>
                                  </p:childTnLst>
                                </p:cTn>
                              </p:par>
                            </p:childTnLst>
                          </p:cTn>
                        </p:par>
                        <p:par>
                          <p:cTn id="24" fill="hold">
                            <p:stCondLst>
                              <p:cond delay="10000"/>
                            </p:stCondLst>
                            <p:childTnLst>
                              <p:par>
                                <p:cTn id="25" presetID="2" presetClass="entr" presetSubtype="2" fill="hold" grpId="0" nodeType="afterEffect">
                                  <p:stCondLst>
                                    <p:cond delay="20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3000" fill="hold"/>
                                        <p:tgtEl>
                                          <p:spTgt spid="14"/>
                                        </p:tgtEl>
                                        <p:attrNameLst>
                                          <p:attrName>ppt_x</p:attrName>
                                        </p:attrNameLst>
                                      </p:cBhvr>
                                      <p:tavLst>
                                        <p:tav tm="0">
                                          <p:val>
                                            <p:strVal val="1+#ppt_w/2"/>
                                          </p:val>
                                        </p:tav>
                                        <p:tav tm="100000">
                                          <p:val>
                                            <p:strVal val="#ppt_x"/>
                                          </p:val>
                                        </p:tav>
                                      </p:tavLst>
                                    </p:anim>
                                    <p:anim calcmode="lin" valueType="num">
                                      <p:cBhvr additive="base">
                                        <p:cTn id="28" dur="3000" fill="hold"/>
                                        <p:tgtEl>
                                          <p:spTgt spid="14"/>
                                        </p:tgtEl>
                                        <p:attrNameLst>
                                          <p:attrName>ppt_y</p:attrName>
                                        </p:attrNameLst>
                                      </p:cBhvr>
                                      <p:tavLst>
                                        <p:tav tm="0">
                                          <p:val>
                                            <p:strVal val="#ppt_y"/>
                                          </p:val>
                                        </p:tav>
                                        <p:tav tm="100000">
                                          <p:val>
                                            <p:strVal val="#ppt_y"/>
                                          </p:val>
                                        </p:tav>
                                      </p:tavLst>
                                    </p:anim>
                                  </p:childTnLst>
                                </p:cTn>
                              </p:par>
                            </p:childTnLst>
                          </p:cTn>
                        </p:par>
                        <p:par>
                          <p:cTn id="29" fill="hold">
                            <p:stCondLst>
                              <p:cond delay="15000"/>
                            </p:stCondLst>
                            <p:childTnLst>
                              <p:par>
                                <p:cTn id="30" presetID="2" presetClass="entr" presetSubtype="2" fill="hold" grpId="0" nodeType="afterEffect">
                                  <p:stCondLst>
                                    <p:cond delay="200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3000" fill="hold"/>
                                        <p:tgtEl>
                                          <p:spTgt spid="15"/>
                                        </p:tgtEl>
                                        <p:attrNameLst>
                                          <p:attrName>ppt_x</p:attrName>
                                        </p:attrNameLst>
                                      </p:cBhvr>
                                      <p:tavLst>
                                        <p:tav tm="0">
                                          <p:val>
                                            <p:strVal val="1+#ppt_w/2"/>
                                          </p:val>
                                        </p:tav>
                                        <p:tav tm="100000">
                                          <p:val>
                                            <p:strVal val="#ppt_x"/>
                                          </p:val>
                                        </p:tav>
                                      </p:tavLst>
                                    </p:anim>
                                    <p:anim calcmode="lin" valueType="num">
                                      <p:cBhvr additive="base">
                                        <p:cTn id="33" dur="3000" fill="hold"/>
                                        <p:tgtEl>
                                          <p:spTgt spid="15"/>
                                        </p:tgtEl>
                                        <p:attrNameLst>
                                          <p:attrName>ppt_y</p:attrName>
                                        </p:attrNameLst>
                                      </p:cBhvr>
                                      <p:tavLst>
                                        <p:tav tm="0">
                                          <p:val>
                                            <p:strVal val="#ppt_y"/>
                                          </p:val>
                                        </p:tav>
                                        <p:tav tm="100000">
                                          <p:val>
                                            <p:strVal val="#ppt_y"/>
                                          </p:val>
                                        </p:tav>
                                      </p:tavLst>
                                    </p:anim>
                                  </p:childTnLst>
                                </p:cTn>
                              </p:par>
                            </p:childTnLst>
                          </p:cTn>
                        </p:par>
                        <p:par>
                          <p:cTn id="34" fill="hold">
                            <p:stCondLst>
                              <p:cond delay="20000"/>
                            </p:stCondLst>
                            <p:childTnLst>
                              <p:par>
                                <p:cTn id="35" presetID="2" presetClass="entr" presetSubtype="2" fill="hold" grpId="0" nodeType="afterEffect">
                                  <p:stCondLst>
                                    <p:cond delay="200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3000" fill="hold"/>
                                        <p:tgtEl>
                                          <p:spTgt spid="17"/>
                                        </p:tgtEl>
                                        <p:attrNameLst>
                                          <p:attrName>ppt_x</p:attrName>
                                        </p:attrNameLst>
                                      </p:cBhvr>
                                      <p:tavLst>
                                        <p:tav tm="0">
                                          <p:val>
                                            <p:strVal val="1+#ppt_w/2"/>
                                          </p:val>
                                        </p:tav>
                                        <p:tav tm="100000">
                                          <p:val>
                                            <p:strVal val="#ppt_x"/>
                                          </p:val>
                                        </p:tav>
                                      </p:tavLst>
                                    </p:anim>
                                    <p:anim calcmode="lin" valueType="num">
                                      <p:cBhvr additive="base">
                                        <p:cTn id="38" dur="3000" fill="hold"/>
                                        <p:tgtEl>
                                          <p:spTgt spid="17"/>
                                        </p:tgtEl>
                                        <p:attrNameLst>
                                          <p:attrName>ppt_y</p:attrName>
                                        </p:attrNameLst>
                                      </p:cBhvr>
                                      <p:tavLst>
                                        <p:tav tm="0">
                                          <p:val>
                                            <p:strVal val="#ppt_y"/>
                                          </p:val>
                                        </p:tav>
                                        <p:tav tm="100000">
                                          <p:val>
                                            <p:strVal val="#ppt_y"/>
                                          </p:val>
                                        </p:tav>
                                      </p:tavLst>
                                    </p:anim>
                                  </p:childTnLst>
                                </p:cTn>
                              </p:par>
                            </p:childTnLst>
                          </p:cTn>
                        </p:par>
                        <p:par>
                          <p:cTn id="39" fill="hold">
                            <p:stCondLst>
                              <p:cond delay="25000"/>
                            </p:stCondLst>
                            <p:childTnLst>
                              <p:par>
                                <p:cTn id="40" presetID="2" presetClass="entr" presetSubtype="2" fill="hold" grpId="0" nodeType="afterEffect">
                                  <p:stCondLst>
                                    <p:cond delay="200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3000" fill="hold"/>
                                        <p:tgtEl>
                                          <p:spTgt spid="16"/>
                                        </p:tgtEl>
                                        <p:attrNameLst>
                                          <p:attrName>ppt_x</p:attrName>
                                        </p:attrNameLst>
                                      </p:cBhvr>
                                      <p:tavLst>
                                        <p:tav tm="0">
                                          <p:val>
                                            <p:strVal val="1+#ppt_w/2"/>
                                          </p:val>
                                        </p:tav>
                                        <p:tav tm="100000">
                                          <p:val>
                                            <p:strVal val="#ppt_x"/>
                                          </p:val>
                                        </p:tav>
                                      </p:tavLst>
                                    </p:anim>
                                    <p:anim calcmode="lin" valueType="num">
                                      <p:cBhvr additive="base">
                                        <p:cTn id="43" dur="3000" fill="hold"/>
                                        <p:tgtEl>
                                          <p:spTgt spid="16"/>
                                        </p:tgtEl>
                                        <p:attrNameLst>
                                          <p:attrName>ppt_y</p:attrName>
                                        </p:attrNameLst>
                                      </p:cBhvr>
                                      <p:tavLst>
                                        <p:tav tm="0">
                                          <p:val>
                                            <p:strVal val="#ppt_y"/>
                                          </p:val>
                                        </p:tav>
                                        <p:tav tm="100000">
                                          <p:val>
                                            <p:strVal val="#ppt_y"/>
                                          </p:val>
                                        </p:tav>
                                      </p:tavLst>
                                    </p:anim>
                                  </p:childTnLst>
                                </p:cTn>
                              </p:par>
                            </p:childTnLst>
                          </p:cTn>
                        </p:par>
                        <p:par>
                          <p:cTn id="44" fill="hold">
                            <p:stCondLst>
                              <p:cond delay="30000"/>
                            </p:stCondLst>
                            <p:childTnLst>
                              <p:par>
                                <p:cTn id="45" presetID="9" presetClass="exit" presetSubtype="0" fill="hold" grpId="1" nodeType="afterEffect">
                                  <p:stCondLst>
                                    <p:cond delay="2000"/>
                                  </p:stCondLst>
                                  <p:childTnLst>
                                    <p:animEffect transition="out" filter="dissolve">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childTnLst>
                          </p:cTn>
                        </p:par>
                        <p:par>
                          <p:cTn id="48" fill="hold">
                            <p:stCondLst>
                              <p:cond delay="32500"/>
                            </p:stCondLst>
                            <p:childTnLst>
                              <p:par>
                                <p:cTn id="49" presetID="9" presetClass="exit" presetSubtype="0" fill="hold" grpId="1" nodeType="afterEffect">
                                  <p:stCondLst>
                                    <p:cond delay="2000"/>
                                  </p:stCondLst>
                                  <p:childTnLst>
                                    <p:animEffect transition="out" filter="dissolve">
                                      <p:cBhvr>
                                        <p:cTn id="50" dur="500"/>
                                        <p:tgtEl>
                                          <p:spTgt spid="15"/>
                                        </p:tgtEl>
                                      </p:cBhvr>
                                    </p:animEffect>
                                    <p:set>
                                      <p:cBhvr>
                                        <p:cTn id="51" dur="1" fill="hold">
                                          <p:stCondLst>
                                            <p:cond delay="499"/>
                                          </p:stCondLst>
                                        </p:cTn>
                                        <p:tgtEl>
                                          <p:spTgt spid="15"/>
                                        </p:tgtEl>
                                        <p:attrNameLst>
                                          <p:attrName>style.visibility</p:attrName>
                                        </p:attrNameLst>
                                      </p:cBhvr>
                                      <p:to>
                                        <p:strVal val="hidden"/>
                                      </p:to>
                                    </p:set>
                                  </p:childTnLst>
                                </p:cTn>
                              </p:par>
                            </p:childTnLst>
                          </p:cTn>
                        </p:par>
                        <p:par>
                          <p:cTn id="52" fill="hold">
                            <p:stCondLst>
                              <p:cond delay="35000"/>
                            </p:stCondLst>
                            <p:childTnLst>
                              <p:par>
                                <p:cTn id="53" presetID="9" presetClass="exit" presetSubtype="0" fill="hold" grpId="1" nodeType="afterEffect">
                                  <p:stCondLst>
                                    <p:cond delay="2000"/>
                                  </p:stCondLst>
                                  <p:childTnLst>
                                    <p:animEffect transition="out" filter="dissolve">
                                      <p:cBhvr>
                                        <p:cTn id="54" dur="500"/>
                                        <p:tgtEl>
                                          <p:spTgt spid="17"/>
                                        </p:tgtEl>
                                      </p:cBhvr>
                                    </p:animEffect>
                                    <p:set>
                                      <p:cBhvr>
                                        <p:cTn id="55" dur="1" fill="hold">
                                          <p:stCondLst>
                                            <p:cond delay="499"/>
                                          </p:stCondLst>
                                        </p:cTn>
                                        <p:tgtEl>
                                          <p:spTgt spid="17"/>
                                        </p:tgtEl>
                                        <p:attrNameLst>
                                          <p:attrName>style.visibility</p:attrName>
                                        </p:attrNameLst>
                                      </p:cBhvr>
                                      <p:to>
                                        <p:strVal val="hidden"/>
                                      </p:to>
                                    </p:set>
                                  </p:childTnLst>
                                </p:cTn>
                              </p:par>
                            </p:childTnLst>
                          </p:cTn>
                        </p:par>
                        <p:par>
                          <p:cTn id="56" fill="hold">
                            <p:stCondLst>
                              <p:cond delay="37500"/>
                            </p:stCondLst>
                            <p:childTnLst>
                              <p:par>
                                <p:cTn id="57" presetID="22" presetClass="entr" presetSubtype="4"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wipe(down)">
                                      <p:cBhvr>
                                        <p:cTn id="59" dur="3000"/>
                                        <p:tgtEl>
                                          <p:spTgt spid="4"/>
                                        </p:tgtEl>
                                      </p:cBhvr>
                                    </p:animEffect>
                                  </p:childTnLst>
                                </p:cTn>
                              </p:par>
                              <p:par>
                                <p:cTn id="60" presetID="10" presetClass="exit" presetSubtype="0" fill="hold" nodeType="withEffect">
                                  <p:stCondLst>
                                    <p:cond delay="0"/>
                                  </p:stCondLst>
                                  <p:childTnLst>
                                    <p:animEffect transition="out" filter="fade">
                                      <p:cBhvr>
                                        <p:cTn id="61" dur="3000"/>
                                        <p:tgtEl>
                                          <p:spTgt spid="5"/>
                                        </p:tgtEl>
                                      </p:cBhvr>
                                    </p:animEffect>
                                    <p:set>
                                      <p:cBhvr>
                                        <p:cTn id="62" dur="1" fill="hold">
                                          <p:stCondLst>
                                            <p:cond delay="2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4" grpId="0" animBg="1"/>
      <p:bldP spid="14" grpId="1" animBg="1"/>
      <p:bldP spid="15" grpId="0" animBg="1"/>
      <p:bldP spid="15" grpId="1" animBg="1"/>
      <p:bldP spid="16" grpId="0" animBg="1"/>
      <p:bldP spid="17" grpId="0" animBg="1"/>
      <p:bldP spid="1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6" name="Picture 5" descr="Cafe@PPPL.LOGO.gi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93900" y="0"/>
            <a:ext cx="5143500" cy="5143500"/>
          </a:xfrm>
          <a:prstGeom prst="rect">
            <a:avLst/>
          </a:prstGeom>
          <a:effectLst>
            <a:glow rad="101600">
              <a:schemeClr val="bg1"/>
            </a:glow>
            <a:outerShdw blurRad="50800" dist="38100" dir="2700000" algn="tl" rotWithShape="0">
              <a:prstClr val="black">
                <a:alpha val="40000"/>
              </a:prstClr>
            </a:outerShdw>
          </a:effectLst>
        </p:spPr>
      </p:pic>
      <p:pic>
        <p:nvPicPr>
          <p:cNvPr id="2" name="Picture 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52400" y="0"/>
            <a:ext cx="9310268" cy="5143500"/>
          </a:xfrm>
          <a:prstGeom prst="rect">
            <a:avLst/>
          </a:prstGeom>
        </p:spPr>
      </p:pic>
    </p:spTree>
    <p:extLst>
      <p:ext uri="{BB962C8B-B14F-4D97-AF65-F5344CB8AC3E}">
        <p14:creationId xmlns:p14="http://schemas.microsoft.com/office/powerpoint/2010/main" val="60149271"/>
      </p:ext>
    </p:extLst>
  </p:cSld>
  <p:clrMapOvr>
    <a:masterClrMapping/>
  </p:clrMapOvr>
  <mc:AlternateContent xmlns:mc="http://schemas.openxmlformats.org/markup-compatibility/2006" xmlns:p14="http://schemas.microsoft.com/office/powerpoint/2010/main">
    <mc:Choice Requires="p14">
      <p:transition spd="slow" p14:dur="3000" advClick="0" advTm="26482">
        <p14:wheelReverse spokes="1"/>
      </p:transition>
    </mc:Choice>
    <mc:Fallback xmlns="">
      <p:transition xmlns:p14="http://schemas.microsoft.com/office/powerpoint/2010/main" spd="slow" advClick="0" advTm="26482">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200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strVal val="#ppt_w*0.70"/>
                                          </p:val>
                                        </p:tav>
                                        <p:tav tm="100000">
                                          <p:val>
                                            <p:strVal val="#ppt_w"/>
                                          </p:val>
                                        </p:tav>
                                      </p:tavLst>
                                    </p:anim>
                                    <p:anim calcmode="lin" valueType="num">
                                      <p:cBhvr>
                                        <p:cTn id="8" dur="3000" fill="hold"/>
                                        <p:tgtEl>
                                          <p:spTgt spid="2"/>
                                        </p:tgtEl>
                                        <p:attrNameLst>
                                          <p:attrName>ppt_h</p:attrName>
                                        </p:attrNameLst>
                                      </p:cBhvr>
                                      <p:tavLst>
                                        <p:tav tm="0">
                                          <p:val>
                                            <p:strVal val="#ppt_h"/>
                                          </p:val>
                                        </p:tav>
                                        <p:tav tm="100000">
                                          <p:val>
                                            <p:strVal val="#ppt_h"/>
                                          </p:val>
                                        </p:tav>
                                      </p:tavLst>
                                    </p:anim>
                                    <p:animEffect transition="in" filter="fade">
                                      <p:cBhvr>
                                        <p:cTn id="9"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3">
                <a:lumMod val="75000"/>
              </a:schemeClr>
            </a:gs>
          </a:gsLst>
          <a:lin ang="16200000" scaled="0"/>
          <a:tileRect/>
        </a:gradFill>
        <a:effectLst/>
      </p:bgPr>
    </p:bg>
    <p:spTree>
      <p:nvGrpSpPr>
        <p:cNvPr id="1" name=""/>
        <p:cNvGrpSpPr/>
        <p:nvPr/>
      </p:nvGrpSpPr>
      <p:grpSpPr>
        <a:xfrm>
          <a:off x="0" y="0"/>
          <a:ext cx="0" cy="0"/>
          <a:chOff x="0" y="0"/>
          <a:chExt cx="0" cy="0"/>
        </a:xfrm>
      </p:grpSpPr>
      <p:sp>
        <p:nvSpPr>
          <p:cNvPr id="10" name="TextBox 9"/>
          <p:cNvSpPr txBox="1">
            <a:spLocks noChangeArrowheads="1"/>
          </p:cNvSpPr>
          <p:nvPr/>
        </p:nvSpPr>
        <p:spPr bwMode="auto">
          <a:xfrm>
            <a:off x="0" y="3580120"/>
            <a:ext cx="9144000" cy="1763560"/>
          </a:xfrm>
          <a:prstGeom prst="rect">
            <a:avLst/>
          </a:prstGeom>
          <a:solidFill>
            <a:schemeClr val="bg1"/>
          </a:solidFill>
          <a:ln w="28575" cmpd="sng">
            <a:noFill/>
            <a:miter lim="800000"/>
            <a:headEnd/>
            <a:tailEnd/>
          </a:ln>
          <a:effectLst/>
        </p:spPr>
        <p:txBody>
          <a:bodyPr wrap="square" lIns="0" tIns="0" rIns="0" bIns="877824" anchor="ctr" anchorCtr="1">
            <a:spAutoFit/>
          </a:bodyPr>
          <a:lstStyle/>
          <a:p>
            <a:pPr algn="ctr">
              <a:spcBef>
                <a:spcPts val="0"/>
              </a:spcBef>
              <a:spcAft>
                <a:spcPts val="300"/>
              </a:spcAft>
              <a:defRPr/>
            </a:pPr>
            <a:r>
              <a:rPr lang="en-US" b="1" dirty="0">
                <a:solidFill>
                  <a:schemeClr val="bg2">
                    <a:lumMod val="50000"/>
                  </a:schemeClr>
                </a:solidFill>
                <a:latin typeface="Arial"/>
                <a:ea typeface="ＭＳ Ｐゴシック" pitchFamily="1" charset="-128"/>
                <a:cs typeface="Arial"/>
              </a:rPr>
              <a:t>Industrialization of Nb</a:t>
            </a:r>
            <a:r>
              <a:rPr lang="en-US" b="1" baseline="-25000" dirty="0">
                <a:solidFill>
                  <a:schemeClr val="bg2">
                    <a:lumMod val="50000"/>
                  </a:schemeClr>
                </a:solidFill>
                <a:latin typeface="Arial"/>
                <a:ea typeface="ＭＳ Ｐゴシック" pitchFamily="1" charset="-128"/>
                <a:cs typeface="Arial"/>
              </a:rPr>
              <a:t>3</a:t>
            </a:r>
            <a:r>
              <a:rPr lang="en-US" b="1" dirty="0">
                <a:solidFill>
                  <a:schemeClr val="bg2">
                    <a:lumMod val="50000"/>
                  </a:schemeClr>
                </a:solidFill>
                <a:latin typeface="Arial"/>
                <a:ea typeface="ＭＳ Ｐゴシック" pitchFamily="1" charset="-128"/>
                <a:cs typeface="Arial"/>
              </a:rPr>
              <a:t>Sn </a:t>
            </a:r>
            <a:r>
              <a:rPr lang="en-US" b="1" dirty="0" smtClean="0">
                <a:solidFill>
                  <a:schemeClr val="bg2">
                    <a:lumMod val="50000"/>
                  </a:schemeClr>
                </a:solidFill>
                <a:latin typeface="Arial"/>
                <a:ea typeface="ＭＳ Ｐゴシック" pitchFamily="1" charset="-128"/>
                <a:cs typeface="Arial"/>
              </a:rPr>
              <a:t>Conductor</a:t>
            </a:r>
          </a:p>
          <a:p>
            <a:pPr algn="ctr">
              <a:spcBef>
                <a:spcPts val="0"/>
              </a:spcBef>
              <a:spcAft>
                <a:spcPts val="300"/>
              </a:spcAft>
              <a:defRPr/>
            </a:pPr>
            <a:r>
              <a:rPr lang="en-US" sz="1400" dirty="0">
                <a:latin typeface="Arial Black"/>
                <a:ea typeface="ＭＳ Ｐゴシック" pitchFamily="1" charset="-128"/>
                <a:cs typeface="Arial Black"/>
              </a:rPr>
              <a:t>Jeffrey </a:t>
            </a:r>
            <a:r>
              <a:rPr lang="en-US" sz="1400" dirty="0" err="1">
                <a:latin typeface="Arial Black"/>
                <a:ea typeface="ＭＳ Ｐゴシック" pitchFamily="1" charset="-128"/>
                <a:cs typeface="Arial Black"/>
              </a:rPr>
              <a:t>Parrell</a:t>
            </a:r>
            <a:r>
              <a:rPr lang="en-US" sz="1400" dirty="0">
                <a:latin typeface="Arial Black"/>
                <a:ea typeface="ＭＳ Ｐゴシック" pitchFamily="1" charset="-128"/>
                <a:cs typeface="Arial Black"/>
              </a:rPr>
              <a:t> – </a:t>
            </a:r>
            <a:r>
              <a:rPr lang="en-US" sz="1400" dirty="0">
                <a:solidFill>
                  <a:schemeClr val="bg1">
                    <a:lumMod val="65000"/>
                  </a:schemeClr>
                </a:solidFill>
                <a:latin typeface="Arial Black"/>
                <a:ea typeface="ＭＳ Ｐゴシック" pitchFamily="1" charset="-128"/>
                <a:cs typeface="Arial Black"/>
              </a:rPr>
              <a:t>Oxford Instruments Superconductivity Technology</a:t>
            </a:r>
          </a:p>
          <a:p>
            <a:pPr algn="ctr">
              <a:spcBef>
                <a:spcPts val="0"/>
              </a:spcBef>
              <a:spcAft>
                <a:spcPts val="0"/>
              </a:spcAft>
              <a:defRPr/>
            </a:pPr>
            <a:endParaRPr lang="en-US" sz="1400" dirty="0" smtClean="0">
              <a:solidFill>
                <a:schemeClr val="bg1">
                  <a:lumMod val="65000"/>
                </a:schemeClr>
              </a:solidFill>
              <a:latin typeface="Arial Black"/>
              <a:ea typeface="ＭＳ Ｐゴシック" pitchFamily="1" charset="-128"/>
              <a:cs typeface="Arial Black"/>
            </a:endParaRPr>
          </a:p>
        </p:txBody>
      </p:sp>
      <p:pic>
        <p:nvPicPr>
          <p:cNvPr id="5" name="Picture 4" descr="COLLOQUIUM.psd"/>
          <p:cNvPicPr>
            <a:picLocks noChangeAspect="1"/>
          </p:cNvPicPr>
          <p:nvPr/>
        </p:nvPicPr>
        <p:blipFill rotWithShape="1">
          <a:blip r:embed="rId2" cstate="screen">
            <a:extLst>
              <a:ext uri="{28A0092B-C50C-407E-A947-70E740481C1C}">
                <a14:useLocalDpi xmlns:a14="http://schemas.microsoft.com/office/drawing/2010/main"/>
              </a:ext>
            </a:extLst>
          </a:blip>
          <a:srcRect l="5618" r="15334"/>
          <a:stretch/>
        </p:blipFill>
        <p:spPr>
          <a:xfrm>
            <a:off x="1325033" y="-145473"/>
            <a:ext cx="6493934" cy="159808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96920" y="1395704"/>
            <a:ext cx="3750161" cy="2014246"/>
          </a:xfrm>
          <a:prstGeom prst="rect">
            <a:avLst/>
          </a:prstGeom>
          <a:solidFill>
            <a:schemeClr val="tx1"/>
          </a:solidFill>
          <a:ln w="19050" cap="sq" cmpd="sng">
            <a:solidFill>
              <a:srgbClr val="000000"/>
            </a:solidFill>
            <a:prstDash val="solid"/>
            <a:miter lim="800000"/>
          </a:ln>
          <a:effectLst>
            <a:outerShdw blurRad="50800" dist="38100" dir="2700000" algn="tl" rotWithShape="0">
              <a:srgbClr val="000000">
                <a:alpha val="43000"/>
              </a:srgbClr>
            </a:outerShdw>
          </a:effectLst>
        </p:spPr>
      </p:pic>
      <p:sp>
        <p:nvSpPr>
          <p:cNvPr id="11" name="Rectangle 4"/>
          <p:cNvSpPr>
            <a:spLocks noChangeArrowheads="1"/>
          </p:cNvSpPr>
          <p:nvPr/>
        </p:nvSpPr>
        <p:spPr bwMode="auto">
          <a:xfrm>
            <a:off x="1" y="4358670"/>
            <a:ext cx="9144000" cy="784830"/>
          </a:xfrm>
          <a:prstGeom prst="rect">
            <a:avLst/>
          </a:prstGeom>
          <a:solidFill>
            <a:schemeClr val="bg2">
              <a:lumMod val="75000"/>
            </a:schemeClr>
          </a:solidFill>
          <a:ln w="9525">
            <a:noFill/>
            <a:miter lim="800000"/>
            <a:headEnd/>
            <a:tailEnd/>
          </a:ln>
          <a:effectLst/>
          <a:extLst/>
        </p:spPr>
        <p:txBody>
          <a:bodyPr wrap="square" bIns="91440">
            <a:spAutoFit/>
          </a:bodyPr>
          <a:lstStyle/>
          <a:p>
            <a:pPr algn="ctr">
              <a:defRPr/>
            </a:pPr>
            <a:r>
              <a:rPr lang="en-US" sz="2800" b="1" kern="500" spc="-100" dirty="0" smtClean="0">
                <a:ln w="6350">
                  <a:solidFill>
                    <a:schemeClr val="tx1"/>
                  </a:solidFill>
                </a:ln>
                <a:solidFill>
                  <a:schemeClr val="bg1"/>
                </a:solidFill>
                <a:latin typeface="Arial Black"/>
                <a:cs typeface="Arial Black"/>
              </a:rPr>
              <a:t>WEDNESDAY, DECEMBER 17</a:t>
            </a:r>
            <a:endParaRPr lang="en-US" sz="2800" b="1" kern="500" spc="-100" dirty="0">
              <a:ln w="6350">
                <a:solidFill>
                  <a:schemeClr val="tx1"/>
                </a:solidFill>
              </a:ln>
              <a:solidFill>
                <a:schemeClr val="bg1"/>
              </a:solidFill>
              <a:latin typeface="Arial Black"/>
              <a:cs typeface="Arial Black"/>
            </a:endParaRPr>
          </a:p>
          <a:p>
            <a:pPr algn="ctr">
              <a:defRPr/>
            </a:pPr>
            <a:r>
              <a:rPr lang="en-US" sz="1400" b="1" dirty="0" smtClean="0">
                <a:ln w="3175">
                  <a:noFill/>
                </a:ln>
                <a:effectLst>
                  <a:glow rad="101600">
                    <a:schemeClr val="bg1">
                      <a:alpha val="75000"/>
                    </a:schemeClr>
                  </a:glow>
                </a:effectLst>
                <a:latin typeface="Arial Black"/>
                <a:cs typeface="Arial Black"/>
              </a:rPr>
              <a:t>4:15 p.m. </a:t>
            </a:r>
            <a:r>
              <a:rPr lang="en-US" sz="1400" dirty="0" smtClean="0">
                <a:ln w="3175">
                  <a:noFill/>
                </a:ln>
                <a:effectLst>
                  <a:glow rad="101600">
                    <a:schemeClr val="bg1">
                      <a:alpha val="75000"/>
                    </a:schemeClr>
                  </a:glow>
                </a:effectLst>
                <a:latin typeface="Arial Black"/>
                <a:cs typeface="Arial Black"/>
              </a:rPr>
              <a:t>• </a:t>
            </a:r>
            <a:r>
              <a:rPr lang="en-US" sz="1400" b="1" dirty="0" smtClean="0">
                <a:ln w="3175">
                  <a:noFill/>
                </a:ln>
                <a:effectLst>
                  <a:glow rad="101600">
                    <a:schemeClr val="bg1">
                      <a:alpha val="75000"/>
                    </a:schemeClr>
                  </a:glow>
                </a:effectLst>
                <a:latin typeface="Arial Black"/>
                <a:cs typeface="Arial Black"/>
              </a:rPr>
              <a:t>M.B.G. Auditorium</a:t>
            </a:r>
            <a:endParaRPr lang="en-US" sz="1400" b="1" dirty="0">
              <a:ln w="3175">
                <a:noFill/>
              </a:ln>
              <a:effectLst>
                <a:glow rad="101600">
                  <a:schemeClr val="bg1">
                    <a:alpha val="75000"/>
                  </a:schemeClr>
                </a:glow>
              </a:effectLst>
              <a:latin typeface="Arial Black"/>
              <a:cs typeface="Arial Black"/>
            </a:endParaRPr>
          </a:p>
        </p:txBody>
      </p:sp>
    </p:spTree>
    <p:extLst>
      <p:ext uri="{BB962C8B-B14F-4D97-AF65-F5344CB8AC3E}">
        <p14:creationId xmlns:p14="http://schemas.microsoft.com/office/powerpoint/2010/main" val="122056978"/>
      </p:ext>
    </p:extLst>
  </p:cSld>
  <p:clrMapOvr>
    <a:masterClrMapping/>
  </p:clrMapOvr>
  <mc:AlternateContent xmlns:mc="http://schemas.openxmlformats.org/markup-compatibility/2006" xmlns:p14="http://schemas.microsoft.com/office/powerpoint/2010/main">
    <mc:Choice Requires="p14">
      <p:transition spd="med" p14:dur="700" advClick="0" advTm="16344">
        <p:fade/>
      </p:transition>
    </mc:Choice>
    <mc:Fallback xmlns="">
      <p:transition xmlns:p14="http://schemas.microsoft.com/office/powerpoint/2010/main" spd="med" advClick="0" advTm="16345">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3000"/>
                                        <p:tgtEl>
                                          <p:spTgt spid="9"/>
                                        </p:tgtEl>
                                      </p:cBhvr>
                                    </p:animEffect>
                                  </p:childTnLst>
                                </p:cTn>
                              </p:par>
                            </p:childTnLst>
                          </p:cTn>
                        </p:par>
                        <p:par>
                          <p:cTn id="8" fill="hold">
                            <p:stCondLst>
                              <p:cond delay="3000"/>
                            </p:stCondLst>
                            <p:childTnLst>
                              <p:par>
                                <p:cTn id="9" presetID="2" presetClass="entr" presetSubtype="4" fill="hold" grpId="0" nodeType="afterEffect">
                                  <p:stCondLst>
                                    <p:cond delay="3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000" fill="hold"/>
                                        <p:tgtEl>
                                          <p:spTgt spid="10"/>
                                        </p:tgtEl>
                                        <p:attrNameLst>
                                          <p:attrName>ppt_x</p:attrName>
                                        </p:attrNameLst>
                                      </p:cBhvr>
                                      <p:tavLst>
                                        <p:tav tm="0">
                                          <p:val>
                                            <p:strVal val="#ppt_x"/>
                                          </p:val>
                                        </p:tav>
                                        <p:tav tm="100000">
                                          <p:val>
                                            <p:strVal val="#ppt_x"/>
                                          </p:val>
                                        </p:tav>
                                      </p:tavLst>
                                    </p:anim>
                                    <p:anim calcmode="lin" valueType="num">
                                      <p:cBhvr additive="base">
                                        <p:cTn id="12" dur="30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9000"/>
                            </p:stCondLst>
                            <p:childTnLst>
                              <p:par>
                                <p:cTn id="14" presetID="2" presetClass="entr" presetSubtype="4" fill="hold" grpId="0" nodeType="afterEffect">
                                  <p:stCondLst>
                                    <p:cond delay="100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3000" fill="hold"/>
                                        <p:tgtEl>
                                          <p:spTgt spid="11"/>
                                        </p:tgtEl>
                                        <p:attrNameLst>
                                          <p:attrName>ppt_x</p:attrName>
                                        </p:attrNameLst>
                                      </p:cBhvr>
                                      <p:tavLst>
                                        <p:tav tm="0">
                                          <p:val>
                                            <p:strVal val="#ppt_x"/>
                                          </p:val>
                                        </p:tav>
                                        <p:tav tm="100000">
                                          <p:val>
                                            <p:strVal val="#ppt_x"/>
                                          </p:val>
                                        </p:tav>
                                      </p:tavLst>
                                    </p:anim>
                                    <p:anim calcmode="lin" valueType="num">
                                      <p:cBhvr additive="base">
                                        <p:cTn id="17" dur="3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FF6600"/>
            </a:gs>
          </a:gsLst>
          <a:lin ang="16200000" scaled="0"/>
          <a:tileRect/>
        </a:gradFill>
        <a:effectLst/>
      </p:bgPr>
    </p:bg>
    <p:spTree>
      <p:nvGrpSpPr>
        <p:cNvPr id="1" name=""/>
        <p:cNvGrpSpPr/>
        <p:nvPr/>
      </p:nvGrpSpPr>
      <p:grpSpPr>
        <a:xfrm>
          <a:off x="0" y="0"/>
          <a:ext cx="0" cy="0"/>
          <a:chOff x="0" y="0"/>
          <a:chExt cx="0" cy="0"/>
        </a:xfrm>
      </p:grpSpPr>
      <p:sp>
        <p:nvSpPr>
          <p:cNvPr id="10" name="TextBox 9"/>
          <p:cNvSpPr txBox="1">
            <a:spLocks noChangeArrowheads="1"/>
          </p:cNvSpPr>
          <p:nvPr/>
        </p:nvSpPr>
        <p:spPr bwMode="auto">
          <a:xfrm>
            <a:off x="0" y="3580120"/>
            <a:ext cx="9144000" cy="1763560"/>
          </a:xfrm>
          <a:prstGeom prst="rect">
            <a:avLst/>
          </a:prstGeom>
          <a:solidFill>
            <a:schemeClr val="bg1"/>
          </a:solidFill>
          <a:ln w="28575" cmpd="sng">
            <a:noFill/>
            <a:miter lim="800000"/>
            <a:headEnd/>
            <a:tailEnd/>
          </a:ln>
          <a:effectLst/>
        </p:spPr>
        <p:txBody>
          <a:bodyPr wrap="square" lIns="0" tIns="0" rIns="0" bIns="877824" anchor="ctr" anchorCtr="1">
            <a:spAutoFit/>
          </a:bodyPr>
          <a:lstStyle/>
          <a:p>
            <a:pPr algn="ctr">
              <a:spcBef>
                <a:spcPts val="0"/>
              </a:spcBef>
              <a:spcAft>
                <a:spcPts val="300"/>
              </a:spcAft>
              <a:defRPr/>
            </a:pPr>
            <a:r>
              <a:rPr lang="en-US" b="1" dirty="0">
                <a:solidFill>
                  <a:srgbClr val="FF6600"/>
                </a:solidFill>
                <a:latin typeface="Arial"/>
                <a:ea typeface="ＭＳ Ｐゴシック" pitchFamily="1" charset="-128"/>
                <a:cs typeface="Arial"/>
              </a:rPr>
              <a:t>Magnetized Target Fusion </a:t>
            </a:r>
            <a:r>
              <a:rPr lang="en-US" b="1" dirty="0" smtClean="0">
                <a:solidFill>
                  <a:srgbClr val="FF6600"/>
                </a:solidFill>
                <a:latin typeface="Arial"/>
                <a:ea typeface="ＭＳ Ｐゴシック" pitchFamily="1" charset="-128"/>
                <a:cs typeface="Arial"/>
              </a:rPr>
              <a:t>Work </a:t>
            </a:r>
            <a:r>
              <a:rPr lang="en-US" b="1" dirty="0">
                <a:solidFill>
                  <a:srgbClr val="FF6600"/>
                </a:solidFill>
                <a:latin typeface="Arial"/>
                <a:ea typeface="ＭＳ Ｐゴシック" pitchFamily="1" charset="-128"/>
                <a:cs typeface="Arial"/>
              </a:rPr>
              <a:t>at 	General </a:t>
            </a:r>
            <a:r>
              <a:rPr lang="en-US" b="1" dirty="0" smtClean="0">
                <a:solidFill>
                  <a:srgbClr val="FF6600"/>
                </a:solidFill>
                <a:latin typeface="Arial"/>
                <a:ea typeface="ＭＳ Ｐゴシック" pitchFamily="1" charset="-128"/>
                <a:cs typeface="Arial"/>
              </a:rPr>
              <a:t>Fusion</a:t>
            </a:r>
          </a:p>
          <a:p>
            <a:pPr algn="ctr">
              <a:spcBef>
                <a:spcPts val="0"/>
              </a:spcBef>
              <a:spcAft>
                <a:spcPts val="300"/>
              </a:spcAft>
              <a:defRPr/>
            </a:pPr>
            <a:r>
              <a:rPr lang="en-US" sz="1400" dirty="0">
                <a:latin typeface="Arial Black"/>
                <a:ea typeface="ＭＳ Ｐゴシック" pitchFamily="1" charset="-128"/>
                <a:cs typeface="Arial Black"/>
              </a:rPr>
              <a:t>Michel </a:t>
            </a:r>
            <a:r>
              <a:rPr lang="en-US" sz="1400" dirty="0" err="1" smtClean="0">
                <a:latin typeface="Arial Black"/>
                <a:ea typeface="ＭＳ Ｐゴシック" pitchFamily="1" charset="-128"/>
                <a:cs typeface="Arial Black"/>
              </a:rPr>
              <a:t>Laberge</a:t>
            </a:r>
            <a:r>
              <a:rPr lang="en-US" sz="1400" dirty="0" smtClean="0">
                <a:latin typeface="Arial Black"/>
                <a:ea typeface="ＭＳ Ｐゴシック" pitchFamily="1" charset="-128"/>
                <a:cs typeface="Arial Black"/>
              </a:rPr>
              <a:t> – </a:t>
            </a:r>
            <a:r>
              <a:rPr lang="en-US" sz="1400" dirty="0">
                <a:solidFill>
                  <a:schemeClr val="bg1">
                    <a:lumMod val="65000"/>
                  </a:schemeClr>
                </a:solidFill>
                <a:latin typeface="Arial Black"/>
                <a:ea typeface="ＭＳ Ｐゴシック" pitchFamily="1" charset="-128"/>
                <a:cs typeface="Arial Black"/>
              </a:rPr>
              <a:t>General Fusion</a:t>
            </a:r>
          </a:p>
          <a:p>
            <a:pPr algn="ctr">
              <a:spcBef>
                <a:spcPts val="0"/>
              </a:spcBef>
              <a:spcAft>
                <a:spcPts val="0"/>
              </a:spcAft>
              <a:defRPr/>
            </a:pPr>
            <a:endParaRPr lang="en-US" sz="1400" dirty="0" smtClean="0">
              <a:solidFill>
                <a:schemeClr val="bg1">
                  <a:lumMod val="65000"/>
                </a:schemeClr>
              </a:solidFill>
              <a:latin typeface="Arial Black"/>
              <a:ea typeface="ＭＳ Ｐゴシック" pitchFamily="1" charset="-128"/>
              <a:cs typeface="Arial Black"/>
            </a:endParaRPr>
          </a:p>
        </p:txBody>
      </p:sp>
      <p:pic>
        <p:nvPicPr>
          <p:cNvPr id="5" name="Picture 4" descr="COLLOQUIUM.psd"/>
          <p:cNvPicPr>
            <a:picLocks noChangeAspect="1"/>
          </p:cNvPicPr>
          <p:nvPr/>
        </p:nvPicPr>
        <p:blipFill rotWithShape="1">
          <a:blip r:embed="rId2" cstate="screen">
            <a:extLst>
              <a:ext uri="{28A0092B-C50C-407E-A947-70E740481C1C}">
                <a14:useLocalDpi xmlns:a14="http://schemas.microsoft.com/office/drawing/2010/main"/>
              </a:ext>
            </a:extLst>
          </a:blip>
          <a:srcRect l="5618" r="15334"/>
          <a:stretch/>
        </p:blipFill>
        <p:spPr>
          <a:xfrm>
            <a:off x="1325033" y="-145473"/>
            <a:ext cx="6493934" cy="159808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96921" y="1395704"/>
            <a:ext cx="3750159" cy="2014246"/>
          </a:xfrm>
          <a:prstGeom prst="rect">
            <a:avLst/>
          </a:prstGeom>
          <a:solidFill>
            <a:schemeClr val="tx1"/>
          </a:solidFill>
          <a:ln w="19050" cap="sq" cmpd="sng">
            <a:solidFill>
              <a:srgbClr val="000000"/>
            </a:solidFill>
            <a:prstDash val="solid"/>
            <a:miter lim="800000"/>
          </a:ln>
          <a:effectLst>
            <a:outerShdw blurRad="50800" dist="38100" dir="2700000" algn="tl" rotWithShape="0">
              <a:srgbClr val="000000">
                <a:alpha val="43000"/>
              </a:srgbClr>
            </a:outerShdw>
          </a:effectLst>
        </p:spPr>
      </p:pic>
      <p:sp>
        <p:nvSpPr>
          <p:cNvPr id="11" name="Rectangle 4"/>
          <p:cNvSpPr>
            <a:spLocks noChangeArrowheads="1"/>
          </p:cNvSpPr>
          <p:nvPr/>
        </p:nvSpPr>
        <p:spPr bwMode="auto">
          <a:xfrm>
            <a:off x="1" y="4358670"/>
            <a:ext cx="9144000" cy="784830"/>
          </a:xfrm>
          <a:prstGeom prst="rect">
            <a:avLst/>
          </a:prstGeom>
          <a:solidFill>
            <a:srgbClr val="FF6600"/>
          </a:solidFill>
          <a:ln w="9525">
            <a:noFill/>
            <a:miter lim="800000"/>
            <a:headEnd/>
            <a:tailEnd/>
          </a:ln>
          <a:effectLst/>
          <a:extLst/>
        </p:spPr>
        <p:txBody>
          <a:bodyPr wrap="square" bIns="91440">
            <a:spAutoFit/>
          </a:bodyPr>
          <a:lstStyle/>
          <a:p>
            <a:pPr algn="ctr">
              <a:defRPr/>
            </a:pPr>
            <a:r>
              <a:rPr lang="en-US" sz="2800" b="1" kern="500" spc="-100" dirty="0" smtClean="0">
                <a:ln w="6350">
                  <a:solidFill>
                    <a:schemeClr val="tx1"/>
                  </a:solidFill>
                </a:ln>
                <a:solidFill>
                  <a:schemeClr val="bg1"/>
                </a:solidFill>
                <a:latin typeface="Arial Black"/>
                <a:cs typeface="Arial Black"/>
              </a:rPr>
              <a:t>THURSDAY, DECEMBER 18</a:t>
            </a:r>
            <a:endParaRPr lang="en-US" sz="2800" b="1" kern="500" spc="-100" dirty="0">
              <a:ln w="6350">
                <a:solidFill>
                  <a:schemeClr val="tx1"/>
                </a:solidFill>
              </a:ln>
              <a:solidFill>
                <a:schemeClr val="bg1"/>
              </a:solidFill>
              <a:latin typeface="Arial Black"/>
              <a:cs typeface="Arial Black"/>
            </a:endParaRPr>
          </a:p>
          <a:p>
            <a:pPr algn="ctr">
              <a:defRPr/>
            </a:pPr>
            <a:r>
              <a:rPr lang="en-US" sz="1400" b="1" dirty="0" smtClean="0">
                <a:ln w="3175">
                  <a:noFill/>
                </a:ln>
                <a:effectLst>
                  <a:glow rad="101600">
                    <a:schemeClr val="bg1">
                      <a:alpha val="75000"/>
                    </a:schemeClr>
                  </a:glow>
                </a:effectLst>
                <a:latin typeface="Arial Black"/>
                <a:cs typeface="Arial Black"/>
              </a:rPr>
              <a:t>4:15 p.m. </a:t>
            </a:r>
            <a:r>
              <a:rPr lang="en-US" sz="1400" dirty="0" smtClean="0">
                <a:ln w="3175">
                  <a:noFill/>
                </a:ln>
                <a:effectLst>
                  <a:glow rad="101600">
                    <a:schemeClr val="bg1">
                      <a:alpha val="75000"/>
                    </a:schemeClr>
                  </a:glow>
                </a:effectLst>
                <a:latin typeface="Arial Black"/>
                <a:cs typeface="Arial Black"/>
              </a:rPr>
              <a:t>• </a:t>
            </a:r>
            <a:r>
              <a:rPr lang="en-US" sz="1400" b="1" dirty="0" smtClean="0">
                <a:ln w="3175">
                  <a:noFill/>
                </a:ln>
                <a:effectLst>
                  <a:glow rad="101600">
                    <a:schemeClr val="bg1">
                      <a:alpha val="75000"/>
                    </a:schemeClr>
                  </a:glow>
                </a:effectLst>
                <a:latin typeface="Arial Black"/>
                <a:cs typeface="Arial Black"/>
              </a:rPr>
              <a:t>M.B.G. Auditorium</a:t>
            </a:r>
            <a:endParaRPr lang="en-US" sz="1400" b="1" dirty="0">
              <a:ln w="3175">
                <a:noFill/>
              </a:ln>
              <a:effectLst>
                <a:glow rad="101600">
                  <a:schemeClr val="bg1">
                    <a:alpha val="75000"/>
                  </a:schemeClr>
                </a:glow>
              </a:effectLst>
              <a:latin typeface="Arial Black"/>
              <a:cs typeface="Arial Black"/>
            </a:endParaRPr>
          </a:p>
        </p:txBody>
      </p:sp>
    </p:spTree>
    <p:extLst>
      <p:ext uri="{BB962C8B-B14F-4D97-AF65-F5344CB8AC3E}">
        <p14:creationId xmlns:p14="http://schemas.microsoft.com/office/powerpoint/2010/main" val="2335831532"/>
      </p:ext>
    </p:extLst>
  </p:cSld>
  <p:clrMapOvr>
    <a:masterClrMapping/>
  </p:clrMapOvr>
  <mc:AlternateContent xmlns:mc="http://schemas.openxmlformats.org/markup-compatibility/2006" xmlns:p14="http://schemas.microsoft.com/office/powerpoint/2010/main">
    <mc:Choice Requires="p14">
      <p:transition spd="med" p14:dur="700" advClick="0" advTm="18178">
        <p:fade/>
      </p:transition>
    </mc:Choice>
    <mc:Fallback xmlns="">
      <p:transition xmlns:p14="http://schemas.microsoft.com/office/powerpoint/2010/main" spd="med" advClick="0" advTm="18178">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3000"/>
                                        <p:tgtEl>
                                          <p:spTgt spid="9"/>
                                        </p:tgtEl>
                                      </p:cBhvr>
                                    </p:animEffect>
                                  </p:childTnLst>
                                </p:cTn>
                              </p:par>
                            </p:childTnLst>
                          </p:cTn>
                        </p:par>
                        <p:par>
                          <p:cTn id="8" fill="hold">
                            <p:stCondLst>
                              <p:cond delay="3000"/>
                            </p:stCondLst>
                            <p:childTnLst>
                              <p:par>
                                <p:cTn id="9" presetID="2" presetClass="entr" presetSubtype="4" fill="hold" grpId="0" nodeType="afterEffect">
                                  <p:stCondLst>
                                    <p:cond delay="3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000" fill="hold"/>
                                        <p:tgtEl>
                                          <p:spTgt spid="10"/>
                                        </p:tgtEl>
                                        <p:attrNameLst>
                                          <p:attrName>ppt_x</p:attrName>
                                        </p:attrNameLst>
                                      </p:cBhvr>
                                      <p:tavLst>
                                        <p:tav tm="0">
                                          <p:val>
                                            <p:strVal val="#ppt_x"/>
                                          </p:val>
                                        </p:tav>
                                        <p:tav tm="100000">
                                          <p:val>
                                            <p:strVal val="#ppt_x"/>
                                          </p:val>
                                        </p:tav>
                                      </p:tavLst>
                                    </p:anim>
                                    <p:anim calcmode="lin" valueType="num">
                                      <p:cBhvr additive="base">
                                        <p:cTn id="12" dur="30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9000"/>
                            </p:stCondLst>
                            <p:childTnLst>
                              <p:par>
                                <p:cTn id="14" presetID="2" presetClass="entr" presetSubtype="4" fill="hold" grpId="0" nodeType="afterEffect">
                                  <p:stCondLst>
                                    <p:cond delay="100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3000" fill="hold"/>
                                        <p:tgtEl>
                                          <p:spTgt spid="11"/>
                                        </p:tgtEl>
                                        <p:attrNameLst>
                                          <p:attrName>ppt_x</p:attrName>
                                        </p:attrNameLst>
                                      </p:cBhvr>
                                      <p:tavLst>
                                        <p:tav tm="0">
                                          <p:val>
                                            <p:strVal val="#ppt_x"/>
                                          </p:val>
                                        </p:tav>
                                        <p:tav tm="100000">
                                          <p:val>
                                            <p:strVal val="#ppt_x"/>
                                          </p:val>
                                        </p:tav>
                                      </p:tavLst>
                                    </p:anim>
                                    <p:anim calcmode="lin" valueType="num">
                                      <p:cBhvr additive="base">
                                        <p:cTn id="17" dur="3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alphaModFix amt="35000"/>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0" y="0"/>
            <a:ext cx="9144000" cy="677108"/>
          </a:xfrm>
          <a:prstGeom prst="rect">
            <a:avLst/>
          </a:prstGeom>
          <a:solidFill>
            <a:srgbClr val="0000FF"/>
          </a:solidFill>
          <a:scene3d>
            <a:camera prst="orthographicFront"/>
            <a:lightRig rig="threePt" dir="t"/>
          </a:scene3d>
          <a:sp3d>
            <a:bevelT w="139700" h="139700" prst="divot"/>
          </a:sp3d>
        </p:spPr>
        <p:txBody>
          <a:bodyPr wrap="square" tIns="91440" bIns="91440" rtlCol="0">
            <a:spAutoFit/>
          </a:bodyPr>
          <a:lstStyle/>
          <a:p>
            <a:pPr algn="ctr"/>
            <a:r>
              <a:rPr lang="en-US" sz="3200" b="1" dirty="0" smtClean="0">
                <a:ln w="18415" cmpd="sng">
                  <a:noFill/>
                  <a:prstDash val="solid"/>
                </a:ln>
                <a:solidFill>
                  <a:schemeClr val="bg1"/>
                </a:solidFill>
                <a:effectLst>
                  <a:outerShdw blurRad="63500" dir="3600000" algn="tl" rotWithShape="0">
                    <a:srgbClr val="000000">
                      <a:alpha val="70000"/>
                    </a:srgbClr>
                  </a:outerShdw>
                </a:effectLst>
                <a:latin typeface="Bookman Old Style"/>
                <a:cs typeface="Bookman Old Style"/>
              </a:rPr>
              <a:t>UPCOMING EVENTS</a:t>
            </a:r>
            <a:endParaRPr lang="en-US" sz="3200" b="1" dirty="0">
              <a:ln w="18415" cmpd="sng">
                <a:noFill/>
                <a:prstDash val="solid"/>
              </a:ln>
              <a:solidFill>
                <a:schemeClr val="bg1"/>
              </a:solidFill>
              <a:effectLst>
                <a:outerShdw blurRad="63500" dir="3600000" algn="tl" rotWithShape="0">
                  <a:srgbClr val="000000">
                    <a:alpha val="70000"/>
                  </a:srgbClr>
                </a:outerShdw>
              </a:effectLst>
              <a:latin typeface="Bookman Old Style"/>
              <a:cs typeface="Bookman Old Style"/>
            </a:endParaRPr>
          </a:p>
        </p:txBody>
      </p:sp>
      <p:sp>
        <p:nvSpPr>
          <p:cNvPr id="15" name="TextBox 14"/>
          <p:cNvSpPr txBox="1"/>
          <p:nvPr/>
        </p:nvSpPr>
        <p:spPr>
          <a:xfrm>
            <a:off x="313257" y="793750"/>
            <a:ext cx="9093210" cy="769441"/>
          </a:xfrm>
          <a:prstGeom prst="rect">
            <a:avLst/>
          </a:prstGeom>
          <a:noFill/>
        </p:spPr>
        <p:txBody>
          <a:bodyPr wrap="square" rtlCol="0">
            <a:spAutoFit/>
          </a:bodyPr>
          <a:lstStyle/>
          <a:p>
            <a:pPr marL="0" lvl="1">
              <a:spcBef>
                <a:spcPts val="0"/>
              </a:spcBef>
              <a:spcAft>
                <a:spcPts val="600"/>
              </a:spcAft>
            </a:pPr>
            <a:r>
              <a:rPr lang="en-US" b="1" spc="40" dirty="0" smtClean="0">
                <a:solidFill>
                  <a:srgbClr val="0000FF"/>
                </a:solidFill>
                <a:latin typeface="Arial"/>
                <a:cs typeface="Arial"/>
              </a:rPr>
              <a:t>Wednesday, Dec. 17</a:t>
            </a:r>
            <a:endParaRPr lang="en-US" sz="1400" b="1" dirty="0">
              <a:solidFill>
                <a:srgbClr val="0000FF"/>
              </a:solidFill>
              <a:latin typeface="Arial"/>
              <a:cs typeface="Arial"/>
            </a:endParaRPr>
          </a:p>
          <a:p>
            <a:pPr marL="0" lvl="1"/>
            <a:r>
              <a:rPr lang="en-US" sz="2200" b="1" baseline="30000" dirty="0" smtClean="0">
                <a:latin typeface="Bookman Old Style"/>
              </a:rPr>
              <a:t>	</a:t>
            </a:r>
            <a:r>
              <a:rPr lang="en-US" sz="1500" b="1" dirty="0">
                <a:latin typeface="Bookman Old Style"/>
              </a:rPr>
              <a:t>PPPL COLLOQUIUM – Industrialization of Nb</a:t>
            </a:r>
            <a:r>
              <a:rPr lang="en-US" sz="1500" b="1" baseline="-25000" dirty="0">
                <a:latin typeface="Bookman Old Style"/>
              </a:rPr>
              <a:t>3</a:t>
            </a:r>
            <a:r>
              <a:rPr lang="en-US" sz="1500" b="1" dirty="0">
                <a:latin typeface="Bookman Old Style"/>
              </a:rPr>
              <a:t>Sn </a:t>
            </a:r>
            <a:r>
              <a:rPr lang="en-US" sz="1500" b="1" dirty="0" smtClean="0">
                <a:latin typeface="Bookman Old Style"/>
              </a:rPr>
              <a:t>Conductor </a:t>
            </a:r>
            <a:endParaRPr lang="en-US" sz="1400" b="1" dirty="0">
              <a:solidFill>
                <a:srgbClr val="000000"/>
              </a:solidFill>
              <a:latin typeface="Gotham-Book"/>
              <a:cs typeface="Gotham-Book"/>
            </a:endParaRPr>
          </a:p>
        </p:txBody>
      </p:sp>
      <p:sp>
        <p:nvSpPr>
          <p:cNvPr id="16" name="TextBox 15"/>
          <p:cNvSpPr txBox="1"/>
          <p:nvPr/>
        </p:nvSpPr>
        <p:spPr>
          <a:xfrm>
            <a:off x="313257" y="1573568"/>
            <a:ext cx="9093210" cy="769441"/>
          </a:xfrm>
          <a:prstGeom prst="rect">
            <a:avLst/>
          </a:prstGeom>
          <a:noFill/>
        </p:spPr>
        <p:txBody>
          <a:bodyPr wrap="square" rtlCol="0">
            <a:spAutoFit/>
          </a:bodyPr>
          <a:lstStyle/>
          <a:p>
            <a:pPr marL="0" lvl="1">
              <a:spcBef>
                <a:spcPts val="0"/>
              </a:spcBef>
              <a:spcAft>
                <a:spcPts val="600"/>
              </a:spcAft>
            </a:pPr>
            <a:r>
              <a:rPr lang="en-US" b="1" spc="40" dirty="0" smtClean="0">
                <a:solidFill>
                  <a:srgbClr val="0000FF"/>
                </a:solidFill>
                <a:latin typeface="Arial"/>
                <a:cs typeface="Arial"/>
              </a:rPr>
              <a:t>Thursday, Dec. 18</a:t>
            </a:r>
            <a:endParaRPr lang="en-US" sz="1400" b="1" dirty="0">
              <a:solidFill>
                <a:srgbClr val="0000FF"/>
              </a:solidFill>
              <a:latin typeface="Arial"/>
              <a:cs typeface="Arial"/>
            </a:endParaRPr>
          </a:p>
          <a:p>
            <a:pPr marL="0" lvl="1"/>
            <a:r>
              <a:rPr lang="en-US" sz="2200" b="1" baseline="30000" dirty="0" smtClean="0">
                <a:latin typeface="Bookman Old Style"/>
              </a:rPr>
              <a:t>	</a:t>
            </a:r>
            <a:r>
              <a:rPr lang="en-US" sz="1500" b="1" dirty="0">
                <a:latin typeface="Bookman Old Style"/>
              </a:rPr>
              <a:t>PPPL COLLOQUIUM – Magnetized Target Fusion work </a:t>
            </a:r>
            <a:r>
              <a:rPr lang="en-US" sz="1500" b="1" dirty="0" smtClean="0">
                <a:latin typeface="Bookman Old Style"/>
              </a:rPr>
              <a:t>at General </a:t>
            </a:r>
            <a:r>
              <a:rPr lang="en-US" sz="1500" b="1" dirty="0">
                <a:latin typeface="Bookman Old Style"/>
              </a:rPr>
              <a:t>Fusion</a:t>
            </a:r>
            <a:endParaRPr lang="en-US" sz="1400" b="1" dirty="0">
              <a:solidFill>
                <a:srgbClr val="000000"/>
              </a:solidFill>
              <a:latin typeface="Gotham-Book"/>
              <a:cs typeface="Gotham-Book"/>
            </a:endParaRPr>
          </a:p>
        </p:txBody>
      </p:sp>
      <p:sp>
        <p:nvSpPr>
          <p:cNvPr id="10" name="TextBox 9"/>
          <p:cNvSpPr txBox="1"/>
          <p:nvPr/>
        </p:nvSpPr>
        <p:spPr>
          <a:xfrm>
            <a:off x="313257" y="2343009"/>
            <a:ext cx="9093210" cy="769441"/>
          </a:xfrm>
          <a:prstGeom prst="rect">
            <a:avLst/>
          </a:prstGeom>
          <a:noFill/>
        </p:spPr>
        <p:txBody>
          <a:bodyPr wrap="square" rtlCol="0">
            <a:spAutoFit/>
          </a:bodyPr>
          <a:lstStyle/>
          <a:p>
            <a:pPr marL="0" lvl="1">
              <a:spcBef>
                <a:spcPts val="0"/>
              </a:spcBef>
              <a:spcAft>
                <a:spcPts val="600"/>
              </a:spcAft>
            </a:pPr>
            <a:r>
              <a:rPr lang="en-US" b="1" spc="40" dirty="0" smtClean="0">
                <a:solidFill>
                  <a:srgbClr val="0000FF"/>
                </a:solidFill>
                <a:latin typeface="Arial"/>
                <a:cs typeface="Arial"/>
              </a:rPr>
              <a:t>Tuesday</a:t>
            </a:r>
            <a:r>
              <a:rPr lang="en-US" b="1" spc="40" dirty="0">
                <a:solidFill>
                  <a:srgbClr val="0000FF"/>
                </a:solidFill>
                <a:latin typeface="Arial"/>
                <a:cs typeface="Arial"/>
              </a:rPr>
              <a:t>, Dec. </a:t>
            </a:r>
            <a:r>
              <a:rPr lang="en-US" b="1" spc="40" dirty="0" smtClean="0">
                <a:solidFill>
                  <a:srgbClr val="0000FF"/>
                </a:solidFill>
                <a:latin typeface="Arial"/>
                <a:cs typeface="Arial"/>
              </a:rPr>
              <a:t>23</a:t>
            </a:r>
            <a:endParaRPr lang="en-US" sz="1400" b="1" dirty="0" smtClean="0">
              <a:solidFill>
                <a:srgbClr val="0000FF"/>
              </a:solidFill>
              <a:latin typeface="Arial"/>
              <a:cs typeface="Arial"/>
            </a:endParaRPr>
          </a:p>
          <a:p>
            <a:pPr marL="0" lvl="1">
              <a:spcBef>
                <a:spcPts val="0"/>
              </a:spcBef>
              <a:spcAft>
                <a:spcPts val="600"/>
              </a:spcAft>
            </a:pPr>
            <a:r>
              <a:rPr lang="en-US" sz="2200" b="1" baseline="30000" dirty="0" smtClean="0">
                <a:latin typeface="Bookman Old Style"/>
              </a:rPr>
              <a:t>	</a:t>
            </a:r>
            <a:r>
              <a:rPr lang="en-US" sz="1500" b="1" dirty="0">
                <a:latin typeface="Bookman Old Style"/>
              </a:rPr>
              <a:t>PPPL HOLIDAY LUNCHEON – Noon – LSB Lobby and Cafeteria</a:t>
            </a:r>
            <a:endParaRPr lang="en-US" sz="1400" b="1" dirty="0">
              <a:solidFill>
                <a:srgbClr val="000000"/>
              </a:solidFill>
              <a:latin typeface="Gotham-Book"/>
              <a:cs typeface="Gotham-Book"/>
            </a:endParaRPr>
          </a:p>
        </p:txBody>
      </p:sp>
      <p:sp>
        <p:nvSpPr>
          <p:cNvPr id="13" name="TextBox 12"/>
          <p:cNvSpPr txBox="1"/>
          <p:nvPr/>
        </p:nvSpPr>
        <p:spPr>
          <a:xfrm>
            <a:off x="313257" y="3119826"/>
            <a:ext cx="9093210" cy="769441"/>
          </a:xfrm>
          <a:prstGeom prst="rect">
            <a:avLst/>
          </a:prstGeom>
          <a:noFill/>
        </p:spPr>
        <p:txBody>
          <a:bodyPr wrap="square" rtlCol="0">
            <a:spAutoFit/>
          </a:bodyPr>
          <a:lstStyle/>
          <a:p>
            <a:pPr marL="0" lvl="1">
              <a:spcBef>
                <a:spcPts val="0"/>
              </a:spcBef>
              <a:spcAft>
                <a:spcPts val="600"/>
              </a:spcAft>
            </a:pPr>
            <a:r>
              <a:rPr lang="en-US" b="1" spc="40" dirty="0" smtClean="0">
                <a:solidFill>
                  <a:srgbClr val="0000FF"/>
                </a:solidFill>
                <a:latin typeface="Arial"/>
                <a:cs typeface="Arial"/>
              </a:rPr>
              <a:t>Wed.</a:t>
            </a:r>
            <a:r>
              <a:rPr lang="en-US" b="1" spc="40" dirty="0">
                <a:solidFill>
                  <a:srgbClr val="0000FF"/>
                </a:solidFill>
                <a:latin typeface="Arial"/>
                <a:cs typeface="Arial"/>
              </a:rPr>
              <a:t>, Dec. 24 – Fri., Jan. 2, 2015</a:t>
            </a:r>
            <a:endParaRPr lang="en-US" sz="1400" b="1" dirty="0">
              <a:solidFill>
                <a:srgbClr val="0000FF"/>
              </a:solidFill>
              <a:latin typeface="Arial"/>
              <a:cs typeface="Arial"/>
            </a:endParaRPr>
          </a:p>
          <a:p>
            <a:pPr marL="0" lvl="1"/>
            <a:r>
              <a:rPr lang="en-US" sz="2200" b="1" baseline="30000" dirty="0" smtClean="0">
                <a:latin typeface="Bookman Old Style"/>
              </a:rPr>
              <a:t>	</a:t>
            </a:r>
            <a:r>
              <a:rPr lang="en-US" sz="1500" b="1" dirty="0">
                <a:latin typeface="Bookman Old Style"/>
              </a:rPr>
              <a:t>LAB CLOSED – Happy </a:t>
            </a:r>
            <a:r>
              <a:rPr lang="en-US" sz="1500" b="1" dirty="0" smtClean="0">
                <a:latin typeface="Bookman Old Style"/>
              </a:rPr>
              <a:t>Holidays</a:t>
            </a:r>
            <a:endParaRPr lang="en-US" sz="1400" b="1" dirty="0">
              <a:solidFill>
                <a:srgbClr val="000000"/>
              </a:solidFill>
              <a:latin typeface="Gotham-Book"/>
              <a:cs typeface="Gotham-Book"/>
            </a:endParaRPr>
          </a:p>
        </p:txBody>
      </p:sp>
      <p:sp>
        <p:nvSpPr>
          <p:cNvPr id="12" name="TextBox 11"/>
          <p:cNvSpPr txBox="1"/>
          <p:nvPr/>
        </p:nvSpPr>
        <p:spPr>
          <a:xfrm>
            <a:off x="313257" y="3904200"/>
            <a:ext cx="9093210" cy="1000274"/>
          </a:xfrm>
          <a:prstGeom prst="rect">
            <a:avLst/>
          </a:prstGeom>
          <a:noFill/>
        </p:spPr>
        <p:txBody>
          <a:bodyPr wrap="square" rtlCol="0">
            <a:spAutoFit/>
          </a:bodyPr>
          <a:lstStyle/>
          <a:p>
            <a:pPr marL="0" lvl="1">
              <a:spcBef>
                <a:spcPts val="0"/>
              </a:spcBef>
              <a:spcAft>
                <a:spcPts val="600"/>
              </a:spcAft>
            </a:pPr>
            <a:r>
              <a:rPr lang="en-US" b="1" spc="40" dirty="0">
                <a:solidFill>
                  <a:srgbClr val="0000FF"/>
                </a:solidFill>
                <a:latin typeface="Arial"/>
                <a:cs typeface="Arial"/>
              </a:rPr>
              <a:t>Saturday, Jan. 10, 2015</a:t>
            </a:r>
            <a:endParaRPr lang="en-US" sz="1400" b="1" dirty="0">
              <a:solidFill>
                <a:srgbClr val="0000FF"/>
              </a:solidFill>
              <a:latin typeface="Arial"/>
              <a:cs typeface="Arial"/>
            </a:endParaRPr>
          </a:p>
          <a:p>
            <a:pPr marL="0" lvl="1"/>
            <a:r>
              <a:rPr lang="en-US" sz="2200" b="1" baseline="30000" dirty="0" smtClean="0">
                <a:latin typeface="Bookman Old Style"/>
              </a:rPr>
              <a:t>	</a:t>
            </a:r>
            <a:r>
              <a:rPr lang="en-US" sz="1500" b="1" dirty="0">
                <a:latin typeface="Bookman Old Style"/>
              </a:rPr>
              <a:t>RONALD E. HATCHER SCIENCE ON SATURDAY LECTURE SERIES – 		Consciousness and the Social Brain – Michael </a:t>
            </a:r>
            <a:r>
              <a:rPr lang="en-US" sz="1500" b="1" dirty="0" err="1">
                <a:latin typeface="Bookman Old Style"/>
              </a:rPr>
              <a:t>Graziano</a:t>
            </a:r>
            <a:r>
              <a:rPr lang="en-US" sz="1500" b="1" dirty="0">
                <a:latin typeface="Bookman Old Style"/>
              </a:rPr>
              <a:t>, Princeton </a:t>
            </a:r>
            <a:r>
              <a:rPr lang="en-US" sz="1500" b="1" dirty="0" smtClean="0">
                <a:latin typeface="Bookman Old Style"/>
              </a:rPr>
              <a:t>University</a:t>
            </a:r>
            <a:endParaRPr lang="en-US" sz="1400" b="1" dirty="0">
              <a:solidFill>
                <a:srgbClr val="000000"/>
              </a:solidFill>
              <a:latin typeface="Gotham-Book"/>
              <a:cs typeface="Gotham-Book"/>
            </a:endParaRPr>
          </a:p>
        </p:txBody>
      </p:sp>
      <p:sp>
        <p:nvSpPr>
          <p:cNvPr id="8" name="TextBox 7"/>
          <p:cNvSpPr txBox="1"/>
          <p:nvPr/>
        </p:nvSpPr>
        <p:spPr>
          <a:xfrm>
            <a:off x="313257" y="5282150"/>
            <a:ext cx="9093210" cy="984885"/>
          </a:xfrm>
          <a:prstGeom prst="rect">
            <a:avLst/>
          </a:prstGeom>
          <a:noFill/>
        </p:spPr>
        <p:txBody>
          <a:bodyPr wrap="square" rtlCol="0">
            <a:spAutoFit/>
          </a:bodyPr>
          <a:lstStyle/>
          <a:p>
            <a:pPr marL="0" lvl="1">
              <a:spcBef>
                <a:spcPts val="0"/>
              </a:spcBef>
              <a:spcAft>
                <a:spcPts val="600"/>
              </a:spcAft>
            </a:pPr>
            <a:r>
              <a:rPr lang="en-US" b="1" spc="40" dirty="0" smtClean="0">
                <a:solidFill>
                  <a:srgbClr val="0000FF"/>
                </a:solidFill>
                <a:latin typeface="Arial"/>
                <a:cs typeface="Arial"/>
              </a:rPr>
              <a:t>Wednesday, Jan. </a:t>
            </a:r>
            <a:r>
              <a:rPr lang="en-US" b="1" spc="40" dirty="0" smtClean="0">
                <a:solidFill>
                  <a:srgbClr val="0000FF"/>
                </a:solidFill>
                <a:latin typeface="Arial"/>
                <a:cs typeface="Arial"/>
              </a:rPr>
              <a:t>14, </a:t>
            </a:r>
            <a:r>
              <a:rPr lang="en-US" b="1" spc="40" dirty="0" smtClean="0">
                <a:solidFill>
                  <a:srgbClr val="0000FF"/>
                </a:solidFill>
                <a:latin typeface="Arial"/>
                <a:cs typeface="Arial"/>
              </a:rPr>
              <a:t>2015</a:t>
            </a:r>
            <a:endParaRPr lang="en-US" sz="1400" b="1" dirty="0">
              <a:solidFill>
                <a:srgbClr val="0000FF"/>
              </a:solidFill>
              <a:latin typeface="Arial"/>
              <a:cs typeface="Arial"/>
            </a:endParaRPr>
          </a:p>
          <a:p>
            <a:pPr marL="0" lvl="1"/>
            <a:r>
              <a:rPr lang="en-US" sz="2200" b="1" baseline="30000" dirty="0" smtClean="0">
                <a:latin typeface="Bookman Old Style"/>
              </a:rPr>
              <a:t>	</a:t>
            </a:r>
            <a:r>
              <a:rPr lang="en-US" sz="1500" b="1" dirty="0" smtClean="0">
                <a:latin typeface="Bookman Old Style"/>
              </a:rPr>
              <a:t>PPPL’S RECORDS PAPER SHREDDING </a:t>
            </a:r>
            <a:r>
              <a:rPr lang="en-US" sz="1500" b="1" dirty="0">
                <a:latin typeface="Bookman Old Style"/>
              </a:rPr>
              <a:t>EVENT - Warehouse, </a:t>
            </a:r>
            <a:r>
              <a:rPr lang="en-US" sz="1500" b="1" dirty="0" smtClean="0">
                <a:latin typeface="Bookman Old Style"/>
              </a:rPr>
              <a:t>Receiving #</a:t>
            </a:r>
            <a:r>
              <a:rPr lang="en-US" sz="1500" b="1" dirty="0">
                <a:latin typeface="Bookman Old Style"/>
              </a:rPr>
              <a:t>3</a:t>
            </a:r>
          </a:p>
          <a:p>
            <a:pPr marL="0" lvl="1"/>
            <a:endParaRPr lang="en-US" sz="1400" b="1" dirty="0">
              <a:solidFill>
                <a:srgbClr val="000000"/>
              </a:solidFill>
              <a:latin typeface="Gotham-Book"/>
              <a:cs typeface="Gotham-Book"/>
            </a:endParaRPr>
          </a:p>
        </p:txBody>
      </p:sp>
    </p:spTree>
    <p:custDataLst>
      <p:tags r:id="rId1"/>
    </p:custDataLst>
    <p:extLst>
      <p:ext uri="{BB962C8B-B14F-4D97-AF65-F5344CB8AC3E}">
        <p14:creationId xmlns:p14="http://schemas.microsoft.com/office/powerpoint/2010/main" val="4133122434"/>
      </p:ext>
    </p:extLst>
  </p:cSld>
  <p:clrMapOvr>
    <a:masterClrMapping/>
  </p:clrMapOvr>
  <mc:AlternateContent xmlns:mc="http://schemas.openxmlformats.org/markup-compatibility/2006" xmlns:p14="http://schemas.microsoft.com/office/powerpoint/2010/main">
    <mc:Choice Requires="p14">
      <p:transition spd="slow" p14:dur="3000" advClick="0" advTm="32944">
        <p:split orient="vert"/>
      </p:transition>
    </mc:Choice>
    <mc:Fallback xmlns="">
      <p:transition xmlns:p14="http://schemas.microsoft.com/office/powerpoint/2010/main" spd="slow" advClick="0" advTm="32944">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100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20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2" presetClass="entr" presetSubtype="2" fill="hold" grpId="0" nodeType="afterEffect">
                                  <p:stCondLst>
                                    <p:cond delay="1000"/>
                                  </p:stCondLst>
                                  <p:childTnLst>
                                    <p:set>
                                      <p:cBhvr>
                                        <p:cTn id="11" dur="1" fill="hold">
                                          <p:stCondLst>
                                            <p:cond delay="0"/>
                                          </p:stCondLst>
                                        </p:cTn>
                                        <p:tgtEl>
                                          <p:spTgt spid="15">
                                            <p:txEl>
                                              <p:pRg st="1" end="1"/>
                                            </p:txEl>
                                          </p:spTgt>
                                        </p:tgtEl>
                                        <p:attrNameLst>
                                          <p:attrName>style.visibility</p:attrName>
                                        </p:attrNameLst>
                                      </p:cBhvr>
                                      <p:to>
                                        <p:strVal val="visible"/>
                                      </p:to>
                                    </p:set>
                                    <p:anim calcmode="lin" valueType="num">
                                      <p:cBhvr additive="base">
                                        <p:cTn id="12" dur="2000" fill="hold"/>
                                        <p:tgtEl>
                                          <p:spTgt spid="15">
                                            <p:txEl>
                                              <p:pRg st="1" end="1"/>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15">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6000"/>
                            </p:stCondLst>
                            <p:childTnLst>
                              <p:par>
                                <p:cTn id="15" presetID="2" presetClass="entr" presetSubtype="2" fill="hold" grpId="0" nodeType="afterEffect">
                                  <p:stCondLst>
                                    <p:cond delay="1000"/>
                                  </p:stCondLst>
                                  <p:childTnLst>
                                    <p:set>
                                      <p:cBhvr>
                                        <p:cTn id="16" dur="1" fill="hold">
                                          <p:stCondLst>
                                            <p:cond delay="0"/>
                                          </p:stCondLst>
                                        </p:cTn>
                                        <p:tgtEl>
                                          <p:spTgt spid="16">
                                            <p:txEl>
                                              <p:pRg st="0" end="0"/>
                                            </p:txEl>
                                          </p:spTgt>
                                        </p:tgtEl>
                                        <p:attrNameLst>
                                          <p:attrName>style.visibility</p:attrName>
                                        </p:attrNameLst>
                                      </p:cBhvr>
                                      <p:to>
                                        <p:strVal val="visible"/>
                                      </p:to>
                                    </p:set>
                                    <p:anim calcmode="lin" valueType="num">
                                      <p:cBhvr additive="base">
                                        <p:cTn id="17" dur="20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9000"/>
                            </p:stCondLst>
                            <p:childTnLst>
                              <p:par>
                                <p:cTn id="20" presetID="2" presetClass="entr" presetSubtype="2" fill="hold" grpId="0" nodeType="afterEffect">
                                  <p:stCondLst>
                                    <p:cond delay="1000"/>
                                  </p:stCondLst>
                                  <p:childTnLst>
                                    <p:set>
                                      <p:cBhvr>
                                        <p:cTn id="21" dur="1" fill="hold">
                                          <p:stCondLst>
                                            <p:cond delay="0"/>
                                          </p:stCondLst>
                                        </p:cTn>
                                        <p:tgtEl>
                                          <p:spTgt spid="16">
                                            <p:txEl>
                                              <p:pRg st="1" end="1"/>
                                            </p:txEl>
                                          </p:spTgt>
                                        </p:tgtEl>
                                        <p:attrNameLst>
                                          <p:attrName>style.visibility</p:attrName>
                                        </p:attrNameLst>
                                      </p:cBhvr>
                                      <p:to>
                                        <p:strVal val="visible"/>
                                      </p:to>
                                    </p:set>
                                    <p:anim calcmode="lin" valueType="num">
                                      <p:cBhvr additive="base">
                                        <p:cTn id="22" dur="2000" fill="hold"/>
                                        <p:tgtEl>
                                          <p:spTgt spid="16">
                                            <p:txEl>
                                              <p:pRg st="1" end="1"/>
                                            </p:txEl>
                                          </p:spTgt>
                                        </p:tgtEl>
                                        <p:attrNameLst>
                                          <p:attrName>ppt_x</p:attrName>
                                        </p:attrNameLst>
                                      </p:cBhvr>
                                      <p:tavLst>
                                        <p:tav tm="0">
                                          <p:val>
                                            <p:strVal val="1+#ppt_w/2"/>
                                          </p:val>
                                        </p:tav>
                                        <p:tav tm="100000">
                                          <p:val>
                                            <p:strVal val="#ppt_x"/>
                                          </p:val>
                                        </p:tav>
                                      </p:tavLst>
                                    </p:anim>
                                    <p:anim calcmode="lin" valueType="num">
                                      <p:cBhvr additive="base">
                                        <p:cTn id="23" dur="2000" fill="hold"/>
                                        <p:tgtEl>
                                          <p:spTgt spid="16">
                                            <p:txEl>
                                              <p:pRg st="1" end="1"/>
                                            </p:txEl>
                                          </p:spTgt>
                                        </p:tgtEl>
                                        <p:attrNameLst>
                                          <p:attrName>ppt_y</p:attrName>
                                        </p:attrNameLst>
                                      </p:cBhvr>
                                      <p:tavLst>
                                        <p:tav tm="0">
                                          <p:val>
                                            <p:strVal val="#ppt_y"/>
                                          </p:val>
                                        </p:tav>
                                        <p:tav tm="100000">
                                          <p:val>
                                            <p:strVal val="#ppt_y"/>
                                          </p:val>
                                        </p:tav>
                                      </p:tavLst>
                                    </p:anim>
                                  </p:childTnLst>
                                </p:cTn>
                              </p:par>
                            </p:childTnLst>
                          </p:cTn>
                        </p:par>
                        <p:par>
                          <p:cTn id="24" fill="hold">
                            <p:stCondLst>
                              <p:cond delay="12000"/>
                            </p:stCondLst>
                            <p:childTnLst>
                              <p:par>
                                <p:cTn id="25" presetID="2" presetClass="entr" presetSubtype="2" fill="hold" grpId="0" nodeType="afterEffect">
                                  <p:stCondLst>
                                    <p:cond delay="1000"/>
                                  </p:st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20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28" dur="20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29" fill="hold">
                            <p:stCondLst>
                              <p:cond delay="15000"/>
                            </p:stCondLst>
                            <p:childTnLst>
                              <p:par>
                                <p:cTn id="30" presetID="2" presetClass="entr" presetSubtype="2" fill="hold" grpId="0" nodeType="afterEffect">
                                  <p:stCondLst>
                                    <p:cond delay="1000"/>
                                  </p:stCondLst>
                                  <p:childTnLst>
                                    <p:set>
                                      <p:cBhvr>
                                        <p:cTn id="31" dur="1" fill="hold">
                                          <p:stCondLst>
                                            <p:cond delay="0"/>
                                          </p:stCondLst>
                                        </p:cTn>
                                        <p:tgtEl>
                                          <p:spTgt spid="10">
                                            <p:txEl>
                                              <p:pRg st="1" end="1"/>
                                            </p:txEl>
                                          </p:spTgt>
                                        </p:tgtEl>
                                        <p:attrNameLst>
                                          <p:attrName>style.visibility</p:attrName>
                                        </p:attrNameLst>
                                      </p:cBhvr>
                                      <p:to>
                                        <p:strVal val="visible"/>
                                      </p:to>
                                    </p:set>
                                    <p:anim calcmode="lin" valueType="num">
                                      <p:cBhvr additive="base">
                                        <p:cTn id="32" dur="2000" fill="hold"/>
                                        <p:tgtEl>
                                          <p:spTgt spid="10">
                                            <p:txEl>
                                              <p:pRg st="1" end="1"/>
                                            </p:txEl>
                                          </p:spTgt>
                                        </p:tgtEl>
                                        <p:attrNameLst>
                                          <p:attrName>ppt_x</p:attrName>
                                        </p:attrNameLst>
                                      </p:cBhvr>
                                      <p:tavLst>
                                        <p:tav tm="0">
                                          <p:val>
                                            <p:strVal val="1+#ppt_w/2"/>
                                          </p:val>
                                        </p:tav>
                                        <p:tav tm="100000">
                                          <p:val>
                                            <p:strVal val="#ppt_x"/>
                                          </p:val>
                                        </p:tav>
                                      </p:tavLst>
                                    </p:anim>
                                    <p:anim calcmode="lin" valueType="num">
                                      <p:cBhvr additive="base">
                                        <p:cTn id="33" dur="20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par>
                          <p:cTn id="34" fill="hold">
                            <p:stCondLst>
                              <p:cond delay="18000"/>
                            </p:stCondLst>
                            <p:childTnLst>
                              <p:par>
                                <p:cTn id="35" presetID="2" presetClass="entr" presetSubtype="2" fill="hold" grpId="0" nodeType="afterEffect">
                                  <p:stCondLst>
                                    <p:cond delay="1000"/>
                                  </p:stCondLst>
                                  <p:childTnLst>
                                    <p:set>
                                      <p:cBhvr>
                                        <p:cTn id="36" dur="1" fill="hold">
                                          <p:stCondLst>
                                            <p:cond delay="0"/>
                                          </p:stCondLst>
                                        </p:cTn>
                                        <p:tgtEl>
                                          <p:spTgt spid="13">
                                            <p:txEl>
                                              <p:pRg st="0" end="0"/>
                                            </p:txEl>
                                          </p:spTgt>
                                        </p:tgtEl>
                                        <p:attrNameLst>
                                          <p:attrName>style.visibility</p:attrName>
                                        </p:attrNameLst>
                                      </p:cBhvr>
                                      <p:to>
                                        <p:strVal val="visible"/>
                                      </p:to>
                                    </p:set>
                                    <p:anim calcmode="lin" valueType="num">
                                      <p:cBhvr additive="base">
                                        <p:cTn id="37" dur="20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38" dur="20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21000"/>
                            </p:stCondLst>
                            <p:childTnLst>
                              <p:par>
                                <p:cTn id="40" presetID="2" presetClass="entr" presetSubtype="2" fill="hold" grpId="0" nodeType="afterEffect">
                                  <p:stCondLst>
                                    <p:cond delay="1000"/>
                                  </p:stCondLst>
                                  <p:childTnLst>
                                    <p:set>
                                      <p:cBhvr>
                                        <p:cTn id="41" dur="1" fill="hold">
                                          <p:stCondLst>
                                            <p:cond delay="0"/>
                                          </p:stCondLst>
                                        </p:cTn>
                                        <p:tgtEl>
                                          <p:spTgt spid="13">
                                            <p:txEl>
                                              <p:pRg st="1" end="1"/>
                                            </p:txEl>
                                          </p:spTgt>
                                        </p:tgtEl>
                                        <p:attrNameLst>
                                          <p:attrName>style.visibility</p:attrName>
                                        </p:attrNameLst>
                                      </p:cBhvr>
                                      <p:to>
                                        <p:strVal val="visible"/>
                                      </p:to>
                                    </p:set>
                                    <p:anim calcmode="lin" valueType="num">
                                      <p:cBhvr additive="base">
                                        <p:cTn id="42" dur="2000" fill="hold"/>
                                        <p:tgtEl>
                                          <p:spTgt spid="13">
                                            <p:txEl>
                                              <p:pRg st="1" end="1"/>
                                            </p:txEl>
                                          </p:spTgt>
                                        </p:tgtEl>
                                        <p:attrNameLst>
                                          <p:attrName>ppt_x</p:attrName>
                                        </p:attrNameLst>
                                      </p:cBhvr>
                                      <p:tavLst>
                                        <p:tav tm="0">
                                          <p:val>
                                            <p:strVal val="1+#ppt_w/2"/>
                                          </p:val>
                                        </p:tav>
                                        <p:tav tm="100000">
                                          <p:val>
                                            <p:strVal val="#ppt_x"/>
                                          </p:val>
                                        </p:tav>
                                      </p:tavLst>
                                    </p:anim>
                                    <p:anim calcmode="lin" valueType="num">
                                      <p:cBhvr additive="base">
                                        <p:cTn id="43" dur="20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par>
                          <p:cTn id="44" fill="hold">
                            <p:stCondLst>
                              <p:cond delay="24000"/>
                            </p:stCondLst>
                            <p:childTnLst>
                              <p:par>
                                <p:cTn id="45" presetID="2" presetClass="entr" presetSubtype="2" fill="hold" grpId="0" nodeType="afterEffect">
                                  <p:stCondLst>
                                    <p:cond delay="1000"/>
                                  </p:stCondLst>
                                  <p:childTnLst>
                                    <p:set>
                                      <p:cBhvr>
                                        <p:cTn id="46" dur="1" fill="hold">
                                          <p:stCondLst>
                                            <p:cond delay="0"/>
                                          </p:stCondLst>
                                        </p:cTn>
                                        <p:tgtEl>
                                          <p:spTgt spid="12">
                                            <p:txEl>
                                              <p:pRg st="0" end="0"/>
                                            </p:txEl>
                                          </p:spTgt>
                                        </p:tgtEl>
                                        <p:attrNameLst>
                                          <p:attrName>style.visibility</p:attrName>
                                        </p:attrNameLst>
                                      </p:cBhvr>
                                      <p:to>
                                        <p:strVal val="visible"/>
                                      </p:to>
                                    </p:set>
                                    <p:anim calcmode="lin" valueType="num">
                                      <p:cBhvr additive="base">
                                        <p:cTn id="47" dur="20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48" dur="20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par>
                          <p:cTn id="49" fill="hold">
                            <p:stCondLst>
                              <p:cond delay="27000"/>
                            </p:stCondLst>
                            <p:childTnLst>
                              <p:par>
                                <p:cTn id="50" presetID="2" presetClass="entr" presetSubtype="2" fill="hold" grpId="0" nodeType="afterEffect">
                                  <p:stCondLst>
                                    <p:cond delay="1000"/>
                                  </p:stCondLst>
                                  <p:childTnLst>
                                    <p:set>
                                      <p:cBhvr>
                                        <p:cTn id="51" dur="1" fill="hold">
                                          <p:stCondLst>
                                            <p:cond delay="0"/>
                                          </p:stCondLst>
                                        </p:cTn>
                                        <p:tgtEl>
                                          <p:spTgt spid="12">
                                            <p:txEl>
                                              <p:pRg st="1" end="1"/>
                                            </p:txEl>
                                          </p:spTgt>
                                        </p:tgtEl>
                                        <p:attrNameLst>
                                          <p:attrName>style.visibility</p:attrName>
                                        </p:attrNameLst>
                                      </p:cBhvr>
                                      <p:to>
                                        <p:strVal val="visible"/>
                                      </p:to>
                                    </p:set>
                                    <p:anim calcmode="lin" valueType="num">
                                      <p:cBhvr additive="base">
                                        <p:cTn id="52" dur="2000" fill="hold"/>
                                        <p:tgtEl>
                                          <p:spTgt spid="12">
                                            <p:txEl>
                                              <p:pRg st="1" end="1"/>
                                            </p:txEl>
                                          </p:spTgt>
                                        </p:tgtEl>
                                        <p:attrNameLst>
                                          <p:attrName>ppt_x</p:attrName>
                                        </p:attrNameLst>
                                      </p:cBhvr>
                                      <p:tavLst>
                                        <p:tav tm="0">
                                          <p:val>
                                            <p:strVal val="1+#ppt_w/2"/>
                                          </p:val>
                                        </p:tav>
                                        <p:tav tm="100000">
                                          <p:val>
                                            <p:strVal val="#ppt_x"/>
                                          </p:val>
                                        </p:tav>
                                      </p:tavLst>
                                    </p:anim>
                                    <p:anim calcmode="lin" valueType="num">
                                      <p:cBhvr additive="base">
                                        <p:cTn id="53" dur="20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6" grpId="0" build="p"/>
      <p:bldP spid="10" grpId="0" build="p"/>
      <p:bldP spid="13" grpId="0" build="p"/>
      <p:bldP spid="1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41D24"/>
        </a:solidFill>
        <a:effectLst/>
      </p:bgPr>
    </p:bg>
    <p:spTree>
      <p:nvGrpSpPr>
        <p:cNvPr id="1" name=""/>
        <p:cNvGrpSpPr/>
        <p:nvPr/>
      </p:nvGrpSpPr>
      <p:grpSpPr>
        <a:xfrm>
          <a:off x="0" y="0"/>
          <a:ext cx="0" cy="0"/>
          <a:chOff x="0" y="0"/>
          <a:chExt cx="0" cy="0"/>
        </a:xfrm>
      </p:grpSpPr>
      <p:pic>
        <p:nvPicPr>
          <p:cNvPr id="4" name="Picture 3" descr="free-wallpaper-18.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933" y="-2"/>
            <a:ext cx="9171093" cy="5143502"/>
          </a:xfrm>
          <a:prstGeom prst="rect">
            <a:avLst/>
          </a:prstGeom>
        </p:spPr>
      </p:pic>
      <p:pic>
        <p:nvPicPr>
          <p:cNvPr id="3" name="Picture 2" descr="PARTY.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
            <a:ext cx="9166674" cy="5162551"/>
          </a:xfrm>
          <a:prstGeom prst="rect">
            <a:avLst/>
          </a:prstGeom>
        </p:spPr>
      </p:pic>
    </p:spTree>
    <p:extLst>
      <p:ext uri="{BB962C8B-B14F-4D97-AF65-F5344CB8AC3E}">
        <p14:creationId xmlns:p14="http://schemas.microsoft.com/office/powerpoint/2010/main" val="1982542403"/>
      </p:ext>
    </p:extLst>
  </p:cSld>
  <p:clrMapOvr>
    <a:masterClrMapping/>
  </p:clrMapOvr>
  <mc:AlternateContent xmlns:mc="http://schemas.openxmlformats.org/markup-compatibility/2006" xmlns:p14="http://schemas.microsoft.com/office/powerpoint/2010/main">
    <mc:Choice Requires="p14">
      <p:transition spd="med" p14:dur="700" advClick="0" advTm="25865">
        <p:fade/>
      </p:transition>
    </mc:Choice>
    <mc:Fallback xmlns="">
      <p:transition xmlns:p14="http://schemas.microsoft.com/office/powerpoint/2010/main" spd="med" advClick="0" advTm="25865">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0"/>
            <a:ext cx="9144000" cy="5419004"/>
          </a:xfrm>
          <a:prstGeom prst="rect">
            <a:avLst/>
          </a:prstGeom>
        </p:spPr>
      </p:pic>
      <p:sp>
        <p:nvSpPr>
          <p:cNvPr id="5" name="TextBox 4"/>
          <p:cNvSpPr txBox="1"/>
          <p:nvPr/>
        </p:nvSpPr>
        <p:spPr>
          <a:xfrm>
            <a:off x="1039089" y="1476034"/>
            <a:ext cx="6942668" cy="3067507"/>
          </a:xfrm>
          <a:prstGeom prst="rect">
            <a:avLst/>
          </a:prstGeom>
          <a:noFill/>
        </p:spPr>
        <p:txBody>
          <a:bodyPr wrap="square" rtlCol="0">
            <a:spAutoFit/>
          </a:bodyPr>
          <a:lstStyle/>
          <a:p>
            <a:r>
              <a:rPr lang="en-US" b="1" dirty="0" smtClean="0"/>
              <a:t>When:  </a:t>
            </a:r>
            <a:r>
              <a:rPr lang="en-US" sz="2000" b="1" dirty="0" smtClean="0"/>
              <a:t/>
            </a:r>
            <a:br>
              <a:rPr lang="en-US" sz="2000" b="1" dirty="0" smtClean="0"/>
            </a:br>
            <a:r>
              <a:rPr lang="en-US" b="1" dirty="0" smtClean="0"/>
              <a:t>January </a:t>
            </a:r>
            <a:r>
              <a:rPr lang="en-US" b="1" dirty="0"/>
              <a:t>14, 2015  (</a:t>
            </a:r>
            <a:r>
              <a:rPr lang="en-US" b="1" dirty="0" smtClean="0"/>
              <a:t>9 a.m. </a:t>
            </a:r>
            <a:r>
              <a:rPr lang="en-US" b="1" dirty="0"/>
              <a:t>– </a:t>
            </a:r>
            <a:r>
              <a:rPr lang="en-US" b="1" dirty="0" smtClean="0"/>
              <a:t>4 p.m</a:t>
            </a:r>
            <a:r>
              <a:rPr lang="en-US" b="1" dirty="0"/>
              <a:t>.</a:t>
            </a:r>
            <a:r>
              <a:rPr lang="en-US" b="1" dirty="0" smtClean="0"/>
              <a:t>)</a:t>
            </a:r>
            <a:endParaRPr lang="en-US" b="1" dirty="0"/>
          </a:p>
          <a:p>
            <a:pPr>
              <a:lnSpc>
                <a:spcPts val="1480"/>
              </a:lnSpc>
            </a:pPr>
            <a:endParaRPr lang="en-US" sz="2000" b="1" dirty="0" smtClean="0"/>
          </a:p>
          <a:p>
            <a:r>
              <a:rPr lang="en-US" b="1" dirty="0" smtClean="0"/>
              <a:t>Where: </a:t>
            </a:r>
            <a:br>
              <a:rPr lang="en-US" b="1" dirty="0" smtClean="0"/>
            </a:br>
            <a:r>
              <a:rPr lang="en-US" b="1" dirty="0" smtClean="0"/>
              <a:t>Warehouse</a:t>
            </a:r>
            <a:r>
              <a:rPr lang="en-US" b="1" dirty="0"/>
              <a:t>, </a:t>
            </a:r>
            <a:r>
              <a:rPr lang="en-US" b="1" dirty="0" smtClean="0"/>
              <a:t>PPPL Receiving </a:t>
            </a:r>
            <a:r>
              <a:rPr lang="en-US" b="1" dirty="0"/>
              <a:t>Area #</a:t>
            </a:r>
            <a:r>
              <a:rPr lang="en-US" b="1" dirty="0" smtClean="0"/>
              <a:t>3</a:t>
            </a:r>
          </a:p>
          <a:p>
            <a:pPr>
              <a:lnSpc>
                <a:spcPts val="1560"/>
              </a:lnSpc>
            </a:pPr>
            <a:endParaRPr lang="en-US" b="1" dirty="0" smtClean="0"/>
          </a:p>
          <a:p>
            <a:r>
              <a:rPr lang="en-US" b="1" dirty="0" smtClean="0"/>
              <a:t>Restrictions</a:t>
            </a:r>
            <a:r>
              <a:rPr lang="en-US" b="1" dirty="0"/>
              <a:t>:  </a:t>
            </a:r>
            <a:r>
              <a:rPr lang="en-US" sz="2000" b="1" dirty="0" smtClean="0"/>
              <a:t/>
            </a:r>
            <a:br>
              <a:rPr lang="en-US" sz="2000" b="1" dirty="0" smtClean="0"/>
            </a:br>
            <a:r>
              <a:rPr lang="en-US" b="1" dirty="0" smtClean="0"/>
              <a:t>Only </a:t>
            </a:r>
            <a:r>
              <a:rPr lang="en-US" b="1" dirty="0"/>
              <a:t>PPPL departmental </a:t>
            </a:r>
            <a:r>
              <a:rPr lang="en-US" b="1" dirty="0" smtClean="0"/>
              <a:t>business-related </a:t>
            </a:r>
            <a:r>
              <a:rPr lang="en-US" b="1" dirty="0"/>
              <a:t>records and documents will be shredded!</a:t>
            </a:r>
          </a:p>
        </p:txBody>
      </p:sp>
      <p:pic>
        <p:nvPicPr>
          <p:cNvPr id="4" name="Picture 3"/>
          <p:cNvPicPr>
            <a:picLocks noChangeAspect="1"/>
          </p:cNvPicPr>
          <p:nvPr/>
        </p:nvPicPr>
        <p:blipFill>
          <a:blip r:embed="rId3"/>
          <a:stretch>
            <a:fillRect/>
          </a:stretch>
        </p:blipFill>
        <p:spPr>
          <a:xfrm>
            <a:off x="600363" y="442963"/>
            <a:ext cx="7881697" cy="884768"/>
          </a:xfrm>
          <a:prstGeom prst="rect">
            <a:avLst/>
          </a:prstGeom>
        </p:spPr>
      </p:pic>
      <p:sp>
        <p:nvSpPr>
          <p:cNvPr id="8" name="Rectangle 7"/>
          <p:cNvSpPr/>
          <p:nvPr/>
        </p:nvSpPr>
        <p:spPr>
          <a:xfrm>
            <a:off x="792788" y="703197"/>
            <a:ext cx="7458364" cy="492443"/>
          </a:xfrm>
          <a:prstGeom prst="rect">
            <a:avLst/>
          </a:prstGeom>
        </p:spPr>
        <p:txBody>
          <a:bodyPr wrap="square">
            <a:spAutoFit/>
          </a:bodyPr>
          <a:lstStyle/>
          <a:p>
            <a:pPr algn="ctr"/>
            <a:r>
              <a:rPr lang="en-US" sz="2600" dirty="0">
                <a:ln w="18415" cmpd="sng">
                  <a:solidFill>
                    <a:schemeClr val="tx1"/>
                  </a:solidFill>
                  <a:prstDash val="solid"/>
                </a:ln>
                <a:solidFill>
                  <a:schemeClr val="bg1"/>
                </a:solidFill>
                <a:effectLst>
                  <a:outerShdw blurRad="63500" dir="3600000" algn="tl" rotWithShape="0">
                    <a:srgbClr val="000000">
                      <a:alpha val="70000"/>
                    </a:srgbClr>
                  </a:outerShdw>
                </a:effectLst>
                <a:latin typeface="Arial Black"/>
                <a:cs typeface="Arial Black"/>
              </a:rPr>
              <a:t>RECORDS/PAPER SHREDDING </a:t>
            </a:r>
            <a:r>
              <a:rPr lang="en-US" sz="2600" dirty="0" smtClean="0">
                <a:ln w="18415" cmpd="sng">
                  <a:solidFill>
                    <a:schemeClr val="tx1"/>
                  </a:solidFill>
                  <a:prstDash val="solid"/>
                </a:ln>
                <a:solidFill>
                  <a:schemeClr val="bg1"/>
                </a:solidFill>
                <a:effectLst>
                  <a:outerShdw blurRad="63500" dir="3600000" algn="tl" rotWithShape="0">
                    <a:srgbClr val="000000">
                      <a:alpha val="70000"/>
                    </a:srgbClr>
                  </a:outerShdw>
                </a:effectLst>
                <a:latin typeface="Arial Black"/>
                <a:cs typeface="Arial Black"/>
              </a:rPr>
              <a:t>EVENT</a:t>
            </a:r>
            <a:endParaRPr lang="en-US" sz="2600" dirty="0">
              <a:ln w="18415" cmpd="sng">
                <a:solidFill>
                  <a:schemeClr val="tx1"/>
                </a:solidFill>
                <a:prstDash val="solid"/>
              </a:ln>
              <a:solidFill>
                <a:schemeClr val="bg1"/>
              </a:solidFill>
              <a:effectLst>
                <a:outerShdw blurRad="63500" dir="3600000" algn="tl" rotWithShape="0">
                  <a:srgbClr val="000000">
                    <a:alpha val="70000"/>
                  </a:srgbClr>
                </a:outerShdw>
              </a:effectLst>
              <a:latin typeface="Arial Black"/>
              <a:cs typeface="Arial Black"/>
            </a:endParaRPr>
          </a:p>
        </p:txBody>
      </p:sp>
      <p:sp>
        <p:nvSpPr>
          <p:cNvPr id="2" name="TextBox 1"/>
          <p:cNvSpPr txBox="1"/>
          <p:nvPr/>
        </p:nvSpPr>
        <p:spPr>
          <a:xfrm>
            <a:off x="792788" y="-84670"/>
            <a:ext cx="7458363" cy="707886"/>
          </a:xfrm>
          <a:prstGeom prst="rect">
            <a:avLst/>
          </a:prstGeom>
          <a:noFill/>
        </p:spPr>
        <p:txBody>
          <a:bodyPr wrap="square" rtlCol="0">
            <a:spAutoFit/>
          </a:bodyPr>
          <a:lstStyle/>
          <a:p>
            <a:pPr algn="ct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SAVE THE DATE</a:t>
            </a:r>
            <a:endPar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7054301"/>
      </p:ext>
    </p:extLst>
  </p:cSld>
  <p:clrMapOvr>
    <a:masterClrMapping/>
  </p:clrMapOvr>
  <mc:AlternateContent xmlns:mc="http://schemas.openxmlformats.org/markup-compatibility/2006" xmlns:p14="http://schemas.microsoft.com/office/powerpoint/2010/main">
    <mc:Choice Requires="p14">
      <p:transition spd="slow" p14:dur="3000" advClick="0" advTm="13408">
        <p:blinds/>
      </p:transition>
    </mc:Choice>
    <mc:Fallback xmlns="">
      <p:transition xmlns:p14="http://schemas.microsoft.com/office/powerpoint/2010/main" spd="slow" advClick="0" advTm="13408">
        <p:blinds/>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 name="TextBox 3"/>
          <p:cNvSpPr txBox="1"/>
          <p:nvPr/>
        </p:nvSpPr>
        <p:spPr>
          <a:xfrm>
            <a:off x="287866" y="135467"/>
            <a:ext cx="8729133" cy="1938992"/>
          </a:xfrm>
          <a:prstGeom prst="rect">
            <a:avLst/>
          </a:prstGeom>
          <a:noFill/>
        </p:spPr>
        <p:txBody>
          <a:bodyPr wrap="square" rtlCol="0">
            <a:spAutoFit/>
          </a:bodyPr>
          <a:lstStyle/>
          <a:p>
            <a:pPr algn="ctr"/>
            <a:r>
              <a:rPr lang="en-US" sz="2000" b="1" cap="all" dirty="0">
                <a:solidFill>
                  <a:srgbClr val="FFFF00"/>
                </a:solidFill>
              </a:rPr>
              <a:t>Donate food to feed the hungry</a:t>
            </a:r>
          </a:p>
          <a:p>
            <a:r>
              <a:rPr lang="en-US" sz="2000" dirty="0">
                <a:solidFill>
                  <a:srgbClr val="FFFFFF"/>
                </a:solidFill>
              </a:rPr>
              <a:t>PPPL </a:t>
            </a:r>
            <a:r>
              <a:rPr lang="en-US" sz="2000" dirty="0" smtClean="0">
                <a:solidFill>
                  <a:srgbClr val="FFFFFF"/>
                </a:solidFill>
              </a:rPr>
              <a:t>is collecting food </a:t>
            </a:r>
            <a:r>
              <a:rPr lang="en-US" sz="2000" dirty="0">
                <a:solidFill>
                  <a:srgbClr val="FFFFFF"/>
                </a:solidFill>
              </a:rPr>
              <a:t>and personal hygiene items for The Mercer Street Friends Food Bank </a:t>
            </a:r>
            <a:r>
              <a:rPr lang="en-US" sz="2000" dirty="0" smtClean="0">
                <a:solidFill>
                  <a:srgbClr val="FFFFFF"/>
                </a:solidFill>
              </a:rPr>
              <a:t>through </a:t>
            </a:r>
            <a:r>
              <a:rPr lang="en-US" sz="2000" dirty="0">
                <a:solidFill>
                  <a:srgbClr val="FFFFFF"/>
                </a:solidFill>
              </a:rPr>
              <a:t>Dec. 17 as part of a University-wide effort. The food bank distributes food to hungry people in the greater Mercer County area through nearly 50 pantries, shelters, and soup kitchens</a:t>
            </a:r>
            <a:r>
              <a:rPr lang="en-US" sz="2000" dirty="0" smtClean="0">
                <a:solidFill>
                  <a:srgbClr val="FFFFFF"/>
                </a:solidFill>
              </a:rPr>
              <a:t>. A collection box is located in the LSB lobby.</a:t>
            </a:r>
            <a:endParaRPr lang="en-US" sz="2000" dirty="0">
              <a:solidFill>
                <a:srgbClr val="FFFFFF"/>
              </a:solidFill>
            </a:endParaRPr>
          </a:p>
        </p:txBody>
      </p:sp>
      <p:pic>
        <p:nvPicPr>
          <p:cNvPr id="5" name="Picture 4" descr="Food-Donation-158-e1384637546150.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148840"/>
            <a:ext cx="9144000" cy="2994660"/>
          </a:xfrm>
          <a:prstGeom prst="rect">
            <a:avLst/>
          </a:prstGeom>
        </p:spPr>
      </p:pic>
      <p:pic>
        <p:nvPicPr>
          <p:cNvPr id="9" name="Picture 8" descr="IMG_0683.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50000" y="2148840"/>
            <a:ext cx="2794000" cy="2994660"/>
          </a:xfrm>
          <a:prstGeom prst="rect">
            <a:avLst/>
          </a:prstGeom>
          <a:ln>
            <a:noFill/>
          </a:ln>
          <a:effectLst>
            <a:softEdge rad="112500"/>
          </a:effectLst>
        </p:spPr>
      </p:pic>
    </p:spTree>
    <p:extLst>
      <p:ext uri="{BB962C8B-B14F-4D97-AF65-F5344CB8AC3E}">
        <p14:creationId xmlns:p14="http://schemas.microsoft.com/office/powerpoint/2010/main" val="1839230383"/>
      </p:ext>
    </p:extLst>
  </p:cSld>
  <p:clrMapOvr>
    <a:masterClrMapping/>
  </p:clrMapOvr>
  <mc:AlternateContent xmlns:mc="http://schemas.openxmlformats.org/markup-compatibility/2006" xmlns:p14="http://schemas.microsoft.com/office/powerpoint/2010/main">
    <mc:Choice Requires="p14">
      <p:transition spd="slow" p14:dur="800" advClick="0" advTm="20664">
        <p:circle/>
      </p:transition>
    </mc:Choice>
    <mc:Fallback xmlns="">
      <p:transition xmlns:p14="http://schemas.microsoft.com/office/powerpoint/2010/main" spd="slow" advClick="0" advTm="20664">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3000" fill="hold"/>
                                        <p:tgtEl>
                                          <p:spTgt spid="5"/>
                                        </p:tgtEl>
                                        <p:attrNameLst>
                                          <p:attrName>ppt_x</p:attrName>
                                        </p:attrNameLst>
                                      </p:cBhvr>
                                      <p:tavLst>
                                        <p:tav tm="0">
                                          <p:val>
                                            <p:strVal val="#ppt_x"/>
                                          </p:val>
                                        </p:tav>
                                        <p:tav tm="100000">
                                          <p:val>
                                            <p:strVal val="#ppt_x"/>
                                          </p:val>
                                        </p:tav>
                                      </p:tavLst>
                                    </p:anim>
                                    <p:anim calcmode="lin" valueType="num">
                                      <p:cBhvr additive="base">
                                        <p:cTn id="13" dur="30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8000"/>
                            </p:stCondLst>
                            <p:childTnLst>
                              <p:par>
                                <p:cTn id="15" presetID="2" presetClass="entr" presetSubtype="2" fill="hold" nodeType="afterEffect">
                                  <p:stCondLst>
                                    <p:cond delay="500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3000" fill="hold"/>
                                        <p:tgtEl>
                                          <p:spTgt spid="9"/>
                                        </p:tgtEl>
                                        <p:attrNameLst>
                                          <p:attrName>ppt_x</p:attrName>
                                        </p:attrNameLst>
                                      </p:cBhvr>
                                      <p:tavLst>
                                        <p:tav tm="0">
                                          <p:val>
                                            <p:strVal val="1+#ppt_w/2"/>
                                          </p:val>
                                        </p:tav>
                                        <p:tav tm="100000">
                                          <p:val>
                                            <p:strVal val="#ppt_x"/>
                                          </p:val>
                                        </p:tav>
                                      </p:tavLst>
                                    </p:anim>
                                    <p:anim calcmode="lin" valueType="num">
                                      <p:cBhvr additive="base">
                                        <p:cTn id="18" dur="3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red-snowflake-powerpoint-ppt-backgrounds-powerpoint.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6" name="Picture 5" descr="couple_dancing copy.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35077" y="990602"/>
            <a:ext cx="2508923" cy="4237567"/>
          </a:xfrm>
          <a:prstGeom prst="rect">
            <a:avLst/>
          </a:prstGeom>
          <a:effectLst>
            <a:glow rad="63500">
              <a:schemeClr val="accent2">
                <a:satMod val="175000"/>
                <a:alpha val="40000"/>
              </a:schemeClr>
            </a:glow>
          </a:effectLst>
        </p:spPr>
      </p:pic>
      <p:sp>
        <p:nvSpPr>
          <p:cNvPr id="2" name="TextBox 1"/>
          <p:cNvSpPr txBox="1"/>
          <p:nvPr/>
        </p:nvSpPr>
        <p:spPr>
          <a:xfrm>
            <a:off x="0" y="584200"/>
            <a:ext cx="9144000" cy="4349908"/>
          </a:xfrm>
          <a:prstGeom prst="rect">
            <a:avLst/>
          </a:prstGeom>
          <a:noFill/>
        </p:spPr>
        <p:txBody>
          <a:bodyPr wrap="square" rtlCol="0">
            <a:spAutoFit/>
          </a:bodyPr>
          <a:lstStyle/>
          <a:p>
            <a:pPr algn="ctr">
              <a:spcBef>
                <a:spcPts val="0"/>
              </a:spcBef>
              <a:spcAft>
                <a:spcPts val="600"/>
              </a:spcAft>
            </a:pPr>
            <a:r>
              <a:rPr lang="en-US" sz="3000" dirty="0" smtClean="0">
                <a:solidFill>
                  <a:srgbClr val="FFFF00"/>
                </a:solidFill>
                <a:effectLst>
                  <a:outerShdw blurRad="50800" dist="38100" dir="2700000" algn="tl" rotWithShape="0">
                    <a:prstClr val="black">
                      <a:alpha val="40000"/>
                    </a:prstClr>
                  </a:outerShdw>
                </a:effectLst>
                <a:latin typeface="Cooper Black"/>
                <a:cs typeface="Cooper Black"/>
              </a:rPr>
              <a:t>HOLIDAY </a:t>
            </a:r>
          </a:p>
          <a:p>
            <a:pPr algn="ctr">
              <a:spcBef>
                <a:spcPts val="0"/>
              </a:spcBef>
              <a:spcAft>
                <a:spcPts val="600"/>
              </a:spcAft>
            </a:pPr>
            <a:r>
              <a:rPr lang="en-US" sz="3000" dirty="0" smtClean="0">
                <a:solidFill>
                  <a:srgbClr val="FFFF00"/>
                </a:solidFill>
                <a:effectLst>
                  <a:outerShdw blurRad="50800" dist="38100" dir="2700000" algn="tl" rotWithShape="0">
                    <a:prstClr val="black">
                      <a:alpha val="40000"/>
                    </a:prstClr>
                  </a:outerShdw>
                </a:effectLst>
                <a:latin typeface="Cooper Black"/>
                <a:cs typeface="Cooper Black"/>
              </a:rPr>
              <a:t>DINNER DANCE PARTY</a:t>
            </a:r>
          </a:p>
          <a:p>
            <a:pPr algn="ctr"/>
            <a:r>
              <a:rPr lang="en-US" dirty="0" smtClean="0">
                <a:solidFill>
                  <a:schemeClr val="bg1"/>
                </a:solidFill>
                <a:effectLst>
                  <a:outerShdw blurRad="50800" dist="38100" dir="2700000" algn="tl" rotWithShape="0">
                    <a:prstClr val="black">
                      <a:alpha val="40000"/>
                    </a:prstClr>
                  </a:outerShdw>
                </a:effectLst>
                <a:latin typeface="Cooper Black"/>
                <a:cs typeface="Cooper Black"/>
              </a:rPr>
              <a:t>Saturday, Dec. 20</a:t>
            </a:r>
          </a:p>
          <a:p>
            <a:pPr algn="ctr">
              <a:spcAft>
                <a:spcPts val="600"/>
              </a:spcAft>
            </a:pPr>
            <a:r>
              <a:rPr lang="en-US" sz="2000" dirty="0" smtClean="0">
                <a:solidFill>
                  <a:schemeClr val="bg1"/>
                </a:solidFill>
                <a:effectLst>
                  <a:outerShdw blurRad="50800" dist="38100" dir="2700000" algn="tl" rotWithShape="0">
                    <a:prstClr val="black">
                      <a:alpha val="40000"/>
                    </a:prstClr>
                  </a:outerShdw>
                </a:effectLst>
                <a:latin typeface="Cooper Black"/>
                <a:cs typeface="Cooper Black"/>
              </a:rPr>
              <a:t>6 – 10 p.m.</a:t>
            </a:r>
          </a:p>
          <a:p>
            <a:pPr algn="ctr"/>
            <a:r>
              <a:rPr lang="en-US" sz="2000" dirty="0" smtClean="0">
                <a:solidFill>
                  <a:schemeClr val="bg1">
                    <a:lumMod val="95000"/>
                  </a:schemeClr>
                </a:solidFill>
                <a:effectLst>
                  <a:outerShdw blurRad="50800" dist="38100" dir="2700000" algn="tl" rotWithShape="0">
                    <a:prstClr val="black">
                      <a:alpha val="40000"/>
                    </a:prstClr>
                  </a:outerShdw>
                </a:effectLst>
                <a:latin typeface="Cooper Black"/>
                <a:cs typeface="Cooper Black"/>
              </a:rPr>
              <a:t>The Stone Terrace by John Henry’s</a:t>
            </a:r>
          </a:p>
          <a:p>
            <a:pPr algn="ctr">
              <a:spcAft>
                <a:spcPts val="600"/>
              </a:spcAft>
            </a:pPr>
            <a:r>
              <a:rPr lang="en-US" sz="2000" dirty="0" smtClean="0">
                <a:solidFill>
                  <a:schemeClr val="bg1">
                    <a:lumMod val="95000"/>
                  </a:schemeClr>
                </a:solidFill>
                <a:effectLst>
                  <a:outerShdw blurRad="50800" dist="38100" dir="2700000" algn="tl" rotWithShape="0">
                    <a:prstClr val="black">
                      <a:alpha val="40000"/>
                    </a:prstClr>
                  </a:outerShdw>
                </a:effectLst>
                <a:latin typeface="Cooper Black"/>
                <a:cs typeface="Cooper Black"/>
              </a:rPr>
              <a:t>Hamilton, NJ</a:t>
            </a:r>
          </a:p>
          <a:p>
            <a:pPr algn="ctr">
              <a:spcAft>
                <a:spcPts val="800"/>
              </a:spcAft>
            </a:pPr>
            <a:r>
              <a:rPr lang="en-US" i="1" dirty="0" smtClean="0">
                <a:solidFill>
                  <a:schemeClr val="bg1"/>
                </a:solidFill>
                <a:effectLst>
                  <a:outerShdw blurRad="50800" dist="38100" dir="2700000" algn="tl" rotWithShape="0">
                    <a:prstClr val="black">
                      <a:alpha val="40000"/>
                    </a:prstClr>
                  </a:outerShdw>
                </a:effectLst>
                <a:latin typeface="Cooper Black"/>
                <a:cs typeface="Cooper Black"/>
              </a:rPr>
              <a:t>Dinner • Dancing • DJ Music • Fun</a:t>
            </a:r>
          </a:p>
          <a:p>
            <a:pPr algn="ctr">
              <a:spcAft>
                <a:spcPts val="600"/>
              </a:spcAft>
            </a:pPr>
            <a:endParaRPr lang="en-US" sz="1200" i="1" dirty="0" smtClean="0">
              <a:solidFill>
                <a:schemeClr val="bg1"/>
              </a:solidFill>
              <a:effectLst>
                <a:outerShdw blurRad="50800" dist="38100" dir="2700000" algn="tl" rotWithShape="0">
                  <a:prstClr val="black">
                    <a:alpha val="40000"/>
                  </a:prstClr>
                </a:outerShdw>
              </a:effectLst>
              <a:latin typeface="Arial"/>
              <a:cs typeface="Arial"/>
            </a:endParaRPr>
          </a:p>
          <a:p>
            <a:pPr algn="ctr">
              <a:spcAft>
                <a:spcPts val="600"/>
              </a:spcAft>
            </a:pPr>
            <a:r>
              <a:rPr lang="en-US" sz="1200" i="1" dirty="0" smtClean="0">
                <a:solidFill>
                  <a:schemeClr val="bg1"/>
                </a:solidFill>
                <a:effectLst>
                  <a:outerShdw blurRad="50800" dist="38100" dir="2700000" algn="tl" rotWithShape="0">
                    <a:prstClr val="black">
                      <a:alpha val="40000"/>
                    </a:prstClr>
                  </a:outerShdw>
                </a:effectLst>
                <a:latin typeface="Arial"/>
                <a:cs typeface="Arial"/>
              </a:rPr>
              <a:t>This event is not sponsored by PPPL</a:t>
            </a:r>
          </a:p>
          <a:p>
            <a:pPr algn="ctr"/>
            <a:endParaRPr lang="en-US" dirty="0" smtClean="0">
              <a:solidFill>
                <a:schemeClr val="bg1"/>
              </a:solidFill>
              <a:effectLst>
                <a:outerShdw blurRad="50800" dist="38100" dir="2700000" algn="tl" rotWithShape="0">
                  <a:prstClr val="black">
                    <a:alpha val="40000"/>
                  </a:prstClr>
                </a:outerShdw>
              </a:effectLst>
              <a:latin typeface="Cooper Black"/>
              <a:cs typeface="Cooper Black"/>
            </a:endParaRPr>
          </a:p>
          <a:p>
            <a:pPr algn="ctr"/>
            <a:endParaRPr lang="en-US" dirty="0">
              <a:solidFill>
                <a:schemeClr val="bg1"/>
              </a:solidFill>
              <a:effectLst>
                <a:outerShdw blurRad="50800" dist="38100" dir="2700000" algn="tl" rotWithShape="0">
                  <a:prstClr val="black">
                    <a:alpha val="40000"/>
                  </a:prstClr>
                </a:outerShdw>
              </a:effectLst>
              <a:latin typeface="Cooper Black"/>
              <a:cs typeface="Cooper Black"/>
            </a:endParaRPr>
          </a:p>
        </p:txBody>
      </p:sp>
    </p:spTree>
    <p:extLst>
      <p:ext uri="{BB962C8B-B14F-4D97-AF65-F5344CB8AC3E}">
        <p14:creationId xmlns:p14="http://schemas.microsoft.com/office/powerpoint/2010/main" val="611995694"/>
      </p:ext>
    </p:extLst>
  </p:cSld>
  <p:clrMapOvr>
    <a:masterClrMapping/>
  </p:clrMapOvr>
  <p:transition xmlns:p14="http://schemas.microsoft.com/office/powerpoint/2010/main" spd="slow" advClick="0" advTm="18053">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childTnLst>
                                </p:cTn>
                              </p:par>
                            </p:childTnLst>
                          </p:cTn>
                        </p:par>
                        <p:par>
                          <p:cTn id="8" fill="hold">
                            <p:stCondLst>
                              <p:cond delay="5000"/>
                            </p:stCondLst>
                            <p:childTnLst>
                              <p:par>
                                <p:cTn id="9" presetID="2" presetClass="entr" presetSubtype="8" fill="hold" nodeType="afterEffect">
                                  <p:stCondLst>
                                    <p:cond delay="30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0" fill="hold"/>
                                        <p:tgtEl>
                                          <p:spTgt spid="6"/>
                                        </p:tgtEl>
                                        <p:attrNameLst>
                                          <p:attrName>ppt_x</p:attrName>
                                        </p:attrNameLst>
                                      </p:cBhvr>
                                      <p:tavLst>
                                        <p:tav tm="0">
                                          <p:val>
                                            <p:strVal val="0-#ppt_w/2"/>
                                          </p:val>
                                        </p:tav>
                                        <p:tav tm="100000">
                                          <p:val>
                                            <p:strVal val="#ppt_x"/>
                                          </p:val>
                                        </p:tav>
                                      </p:tavLst>
                                    </p:anim>
                                    <p:anim calcmode="lin" valueType="num">
                                      <p:cBhvr additive="base">
                                        <p:cTn id="12" dur="50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3000"/>
                            </p:stCondLst>
                            <p:childTnLst>
                              <p:par>
                                <p:cTn id="14" presetID="2" presetClass="exit" presetSubtype="8" fill="hold" nodeType="afterEffect">
                                  <p:stCondLst>
                                    <p:cond delay="0"/>
                                  </p:stCondLst>
                                  <p:childTnLst>
                                    <p:anim calcmode="lin" valueType="num">
                                      <p:cBhvr additive="base">
                                        <p:cTn id="15" dur="5000"/>
                                        <p:tgtEl>
                                          <p:spTgt spid="6"/>
                                        </p:tgtEl>
                                        <p:attrNameLst>
                                          <p:attrName>ppt_x</p:attrName>
                                        </p:attrNameLst>
                                      </p:cBhvr>
                                      <p:tavLst>
                                        <p:tav tm="0">
                                          <p:val>
                                            <p:strVal val="ppt_x"/>
                                          </p:val>
                                        </p:tav>
                                        <p:tav tm="100000">
                                          <p:val>
                                            <p:strVal val="0-ppt_w/2"/>
                                          </p:val>
                                        </p:tav>
                                      </p:tavLst>
                                    </p:anim>
                                    <p:anim calcmode="lin" valueType="num">
                                      <p:cBhvr additive="base">
                                        <p:cTn id="16" dur="5000"/>
                                        <p:tgtEl>
                                          <p:spTgt spid="6"/>
                                        </p:tgtEl>
                                        <p:attrNameLst>
                                          <p:attrName>ppt_y</p:attrName>
                                        </p:attrNameLst>
                                      </p:cBhvr>
                                      <p:tavLst>
                                        <p:tav tm="0">
                                          <p:val>
                                            <p:strVal val="ppt_y"/>
                                          </p:val>
                                        </p:tav>
                                        <p:tav tm="100000">
                                          <p:val>
                                            <p:strVal val="ppt_y"/>
                                          </p:val>
                                        </p:tav>
                                      </p:tavLst>
                                    </p:anim>
                                    <p:set>
                                      <p:cBhvr>
                                        <p:cTn id="17" dur="1" fill="hold">
                                          <p:stCondLst>
                                            <p:cond delay="4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4"/>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Crowd in auditorium at SOS 1-12-13.jpg"/>
          <p:cNvPicPr>
            <a:picLocks noChangeAspect="1"/>
          </p:cNvPicPr>
          <p:nvPr/>
        </p:nvPicPr>
        <p:blipFill rotWithShape="1">
          <a:blip r:embed="rId2" cstate="screen">
            <a:alphaModFix amt="24000"/>
            <a:extLst>
              <a:ext uri="{28A0092B-C50C-407E-A947-70E740481C1C}">
                <a14:useLocalDpi xmlns:a14="http://schemas.microsoft.com/office/drawing/2010/main"/>
              </a:ext>
            </a:extLst>
          </a:blip>
          <a:srcRect b="-164"/>
          <a:stretch/>
        </p:blipFill>
        <p:spPr>
          <a:xfrm>
            <a:off x="0" y="0"/>
            <a:ext cx="9146370" cy="5160434"/>
          </a:xfrm>
          <a:prstGeom prst="rect">
            <a:avLst/>
          </a:prstGeom>
        </p:spPr>
      </p:pic>
      <p:sp>
        <p:nvSpPr>
          <p:cNvPr id="10" name="TextBox 9"/>
          <p:cNvSpPr txBox="1"/>
          <p:nvPr/>
        </p:nvSpPr>
        <p:spPr>
          <a:xfrm>
            <a:off x="2370" y="4236300"/>
            <a:ext cx="9144000" cy="923330"/>
          </a:xfrm>
          <a:prstGeom prst="rect">
            <a:avLst/>
          </a:prstGeom>
          <a:solidFill>
            <a:srgbClr val="0000FF"/>
          </a:solidFill>
        </p:spPr>
        <p:txBody>
          <a:bodyPr wrap="square" tIns="91440" bIns="182880" rtlCol="0">
            <a:spAutoFit/>
          </a:bodyPr>
          <a:lstStyle/>
          <a:p>
            <a:pPr algn="ctr"/>
            <a:r>
              <a:rPr lang="en-US" b="1" dirty="0" smtClean="0">
                <a:solidFill>
                  <a:schemeClr val="bg1"/>
                </a:solidFill>
              </a:rPr>
              <a:t>Saturday, January 10, 2015</a:t>
            </a:r>
          </a:p>
          <a:p>
            <a:pPr algn="ctr"/>
            <a:r>
              <a:rPr lang="en-US" sz="1800" dirty="0" smtClean="0">
                <a:solidFill>
                  <a:schemeClr val="bg1"/>
                </a:solidFill>
              </a:rPr>
              <a:t>9:30 a.m. – MBG Auditorium</a:t>
            </a:r>
            <a:endParaRPr lang="en-US" sz="1800" dirty="0">
              <a:solidFill>
                <a:schemeClr val="bg1"/>
              </a:solidFill>
            </a:endParaRP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32907" cy="1692180"/>
          </a:xfrm>
          <a:prstGeom prst="rect">
            <a:avLst/>
          </a:prstGeom>
          <a:scene3d>
            <a:camera prst="orthographicFront"/>
            <a:lightRig rig="threePt" dir="t"/>
          </a:scene3d>
          <a:sp3d>
            <a:bevelT/>
          </a:sp3d>
        </p:spPr>
      </p:pic>
      <p:grpSp>
        <p:nvGrpSpPr>
          <p:cNvPr id="4" name="Group 3"/>
          <p:cNvGrpSpPr/>
          <p:nvPr/>
        </p:nvGrpSpPr>
        <p:grpSpPr>
          <a:xfrm>
            <a:off x="2371" y="1898650"/>
            <a:ext cx="8963828" cy="2089150"/>
            <a:chOff x="2371" y="1898650"/>
            <a:chExt cx="8963828" cy="2089150"/>
          </a:xfrm>
        </p:grpSpPr>
        <p:sp>
          <p:nvSpPr>
            <p:cNvPr id="9" name="TextBox 8"/>
            <p:cNvSpPr txBox="1"/>
            <p:nvPr/>
          </p:nvSpPr>
          <p:spPr>
            <a:xfrm>
              <a:off x="2371" y="2204561"/>
              <a:ext cx="7518750" cy="1477328"/>
            </a:xfrm>
            <a:prstGeom prst="rect">
              <a:avLst/>
            </a:prstGeom>
            <a:noFill/>
          </p:spPr>
          <p:txBody>
            <a:bodyPr wrap="square" rtlCol="0">
              <a:spAutoFit/>
            </a:bodyPr>
            <a:lstStyle/>
            <a:p>
              <a:pPr algn="ctr">
                <a:spcAft>
                  <a:spcPts val="1200"/>
                </a:spcAft>
              </a:pPr>
              <a:r>
                <a:rPr lang="en-US" sz="2800" dirty="0">
                  <a:solidFill>
                    <a:srgbClr val="0000FF"/>
                  </a:solidFill>
                  <a:latin typeface="Arial Black"/>
                  <a:cs typeface="Arial Black"/>
                </a:rPr>
                <a:t>Consciousness and the Social </a:t>
              </a:r>
              <a:r>
                <a:rPr lang="en-US" sz="2800" dirty="0" smtClean="0">
                  <a:solidFill>
                    <a:srgbClr val="0000FF"/>
                  </a:solidFill>
                  <a:latin typeface="Arial Black"/>
                  <a:cs typeface="Arial Black"/>
                </a:rPr>
                <a:t>Brain</a:t>
              </a:r>
              <a:endParaRPr lang="en-US" sz="2800" dirty="0">
                <a:solidFill>
                  <a:srgbClr val="0000FF"/>
                </a:solidFill>
                <a:latin typeface="Arial Black"/>
                <a:cs typeface="Arial Black"/>
              </a:endParaRPr>
            </a:p>
            <a:p>
              <a:pPr algn="ctr"/>
              <a:r>
                <a:rPr lang="en-US" sz="2000" b="1" cap="all" dirty="0" smtClean="0">
                  <a:latin typeface="Bookman Old Style"/>
                  <a:cs typeface="Bookman Old Style"/>
                </a:rPr>
                <a:t>Michael </a:t>
              </a:r>
              <a:r>
                <a:rPr lang="en-US" sz="2000" b="1" cap="all" dirty="0" err="1" smtClean="0">
                  <a:latin typeface="Bookman Old Style"/>
                  <a:cs typeface="Bookman Old Style"/>
                </a:rPr>
                <a:t>Graziano</a:t>
              </a:r>
              <a:r>
                <a:rPr lang="en-US" sz="2000" b="1" cap="all" dirty="0" smtClean="0">
                  <a:latin typeface="Bookman Old Style"/>
                  <a:cs typeface="Bookman Old Style"/>
                </a:rPr>
                <a:t> </a:t>
              </a:r>
            </a:p>
            <a:p>
              <a:pPr algn="ctr"/>
              <a:r>
                <a:rPr lang="en-US" sz="1600" b="1" dirty="0" smtClean="0"/>
                <a:t>Associate </a:t>
              </a:r>
              <a:r>
                <a:rPr lang="en-US" sz="1600" b="1" dirty="0"/>
                <a:t>Professor of </a:t>
              </a:r>
              <a:r>
                <a:rPr lang="en-US" sz="1600" b="1" dirty="0" smtClean="0"/>
                <a:t>Psychology</a:t>
              </a:r>
            </a:p>
            <a:p>
              <a:pPr algn="ctr"/>
              <a:r>
                <a:rPr lang="en-US" sz="1600" b="1" dirty="0" smtClean="0"/>
                <a:t>Princeton University</a:t>
              </a:r>
              <a:endParaRPr lang="en-US" dirty="0"/>
            </a:p>
          </p:txBody>
        </p:sp>
        <p:pic>
          <p:nvPicPr>
            <p:cNvPr id="2" name="Picture 1" descr="graziano_IndexPage.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21120" y="1898650"/>
              <a:ext cx="1445079" cy="2089150"/>
            </a:xfrm>
            <a:prstGeom prst="rect">
              <a:avLst/>
            </a:prstGeom>
            <a:ln>
              <a:solidFill>
                <a:schemeClr val="tx1"/>
              </a:solidFill>
            </a:ln>
          </p:spPr>
        </p:pic>
      </p:grpSp>
    </p:spTree>
    <p:extLst>
      <p:ext uri="{BB962C8B-B14F-4D97-AF65-F5344CB8AC3E}">
        <p14:creationId xmlns:p14="http://schemas.microsoft.com/office/powerpoint/2010/main" val="416253260"/>
      </p:ext>
    </p:extLst>
  </p:cSld>
  <p:clrMapOvr>
    <a:masterClrMapping/>
  </p:clrMapOvr>
  <p:transition xmlns:p14="http://schemas.microsoft.com/office/powerpoint/2010/main" spd="slow" advClick="0" advTm="17354">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2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ppt_x"/>
                                          </p:val>
                                        </p:tav>
                                        <p:tav tm="100000">
                                          <p:val>
                                            <p:strVal val="#ppt_x"/>
                                          </p:val>
                                        </p:tav>
                                      </p:tavLst>
                                    </p:anim>
                                    <p:anim calcmode="lin" valueType="num">
                                      <p:cBhvr additive="base">
                                        <p:cTn id="8" dur="3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2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3000"/>
                                        <p:tgtEl>
                                          <p:spTgt spid="10"/>
                                        </p:tgtEl>
                                      </p:cBhvr>
                                    </p:animEffect>
                                  </p:childTnLst>
                                </p:cTn>
                              </p:par>
                            </p:childTnLst>
                          </p:cTn>
                        </p:par>
                        <p:par>
                          <p:cTn id="13" fill="hold">
                            <p:stCondLst>
                              <p:cond delay="8000"/>
                            </p:stCondLst>
                            <p:childTnLst>
                              <p:par>
                                <p:cTn id="14" presetID="2" presetClass="entr" presetSubtype="2"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3000" fill="hold"/>
                                        <p:tgtEl>
                                          <p:spTgt spid="4"/>
                                        </p:tgtEl>
                                        <p:attrNameLst>
                                          <p:attrName>ppt_x</p:attrName>
                                        </p:attrNameLst>
                                      </p:cBhvr>
                                      <p:tavLst>
                                        <p:tav tm="0">
                                          <p:val>
                                            <p:strVal val="1+#ppt_w/2"/>
                                          </p:val>
                                        </p:tav>
                                        <p:tav tm="100000">
                                          <p:val>
                                            <p:strVal val="#ppt_x"/>
                                          </p:val>
                                        </p:tav>
                                      </p:tavLst>
                                    </p:anim>
                                    <p:anim calcmode="lin" valueType="num">
                                      <p:cBhvr additive="base">
                                        <p:cTn id="17" dur="3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3.6|8.4"/>
</p:tagLst>
</file>

<file path=ppt/tags/tag2.xml><?xml version="1.0" encoding="utf-8"?>
<p:tagLst xmlns:a="http://schemas.openxmlformats.org/drawingml/2006/main" xmlns:r="http://schemas.openxmlformats.org/officeDocument/2006/relationships" xmlns:p="http://schemas.openxmlformats.org/presentationml/2006/main">
  <p:tag name="TIMING" val="|49.3"/>
</p:tagLst>
</file>

<file path=ppt/tags/tag3.xml><?xml version="1.0" encoding="utf-8"?>
<p:tagLst xmlns:a="http://schemas.openxmlformats.org/drawingml/2006/main" xmlns:r="http://schemas.openxmlformats.org/officeDocument/2006/relationships" xmlns:p="http://schemas.openxmlformats.org/presentationml/2006/main">
  <p:tag name="TIMING" val="|49.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Grid.thmx</Template>
  <TotalTime>182416</TotalTime>
  <Words>333</Words>
  <Application>Microsoft Macintosh PowerPoint</Application>
  <PresentationFormat>On-screen Show (16:9)</PresentationFormat>
  <Paragraphs>58</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Genesis</vt:lpstr>
      <vt:lpstr>This Week @ PPPL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Princeton Plasma Physics Lab</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Week @ PPPL</dc:title>
  <dc:subject/>
  <dc:creator>Gregory J. Czechowicz</dc:creator>
  <cp:keywords/>
  <dc:description/>
  <cp:lastModifiedBy>Gregory J. Czechowicz</cp:lastModifiedBy>
  <cp:revision>2649</cp:revision>
  <cp:lastPrinted>2012-11-12T18:02:51Z</cp:lastPrinted>
  <dcterms:created xsi:type="dcterms:W3CDTF">2012-10-22T15:52:33Z</dcterms:created>
  <dcterms:modified xsi:type="dcterms:W3CDTF">2014-12-12T18:22:30Z</dcterms:modified>
  <cp:category/>
</cp:coreProperties>
</file>