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63" r:id="rId3"/>
    <p:sldId id="370" r:id="rId4"/>
    <p:sldId id="371" r:id="rId5"/>
    <p:sldId id="366" r:id="rId6"/>
    <p:sldId id="369" r:id="rId7"/>
    <p:sldId id="372" r:id="rId8"/>
    <p:sldId id="360" r:id="rId9"/>
    <p:sldId id="340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BE00"/>
    <a:srgbClr val="FF0015"/>
    <a:srgbClr val="F48118"/>
    <a:srgbClr val="010236"/>
    <a:srgbClr val="69FF66"/>
    <a:srgbClr val="2E47FF"/>
    <a:srgbClr val="00D1FF"/>
    <a:srgbClr val="FFE552"/>
    <a:srgbClr val="95C249"/>
    <a:srgbClr val="3F8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97" autoAdjust="0"/>
  </p:normalViewPr>
  <p:slideViewPr>
    <p:cSldViewPr snapToGrid="0" snapToObjects="1">
      <p:cViewPr>
        <p:scale>
          <a:sx n="155" d="100"/>
          <a:sy n="155" d="100"/>
        </p:scale>
        <p:origin x="-2144" y="-1760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11/12/12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11/12/12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UNICOR Link/Poster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96216" indent="-190852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63410" indent="-152682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68774" indent="-152682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4137" indent="-152682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679501" indent="-1526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1984865" indent="-1526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2290229" indent="-1526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2595593" indent="-1526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B5B3E9-6EA1-EA49-9982-BEAD7579132E}" type="slidenum">
              <a:rPr lang="en-US">
                <a:latin typeface="Calibri" charset="0"/>
              </a:rPr>
              <a:pPr eaLnBrk="1" hangingPunct="1"/>
              <a:t>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4353485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11/12/12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11/12/12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11/12/12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4353485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11/12/12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11/12/12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11/12/12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file://localhost/http/::www.unicor.gov:global:images:u11:unicor-logo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PL.Aerial.2008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5" b="7224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Snappy Patter NF"/>
                <a:ea typeface="+mj-ea"/>
                <a:cs typeface="Snappy Patter NF"/>
              </a:rPr>
              <a:t> This Week @ PPPL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12700" y="4700589"/>
            <a:ext cx="9156696" cy="450850"/>
          </a:xfrm>
          <a:prstGeom prst="rect">
            <a:avLst/>
          </a:prstGeom>
          <a:solidFill>
            <a:srgbClr val="95C249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12700">
                  <a:solidFill>
                    <a:schemeClr val="bg1">
                      <a:alpha val="0"/>
                    </a:schemeClr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pic>
        <p:nvPicPr>
          <p:cNvPr id="9" name="Picture 8" descr="PPPL-LOGO-158-Y-GRADIENT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15"/>
          <a:stretch/>
        </p:blipFill>
        <p:spPr bwMode="auto">
          <a:xfrm>
            <a:off x="1479550" y="1293815"/>
            <a:ext cx="6184900" cy="2097087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931252"/>
            <a:ext cx="8228013" cy="8001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Arial Black"/>
                <a:cs typeface="Arial Black"/>
              </a:rPr>
              <a:t>November 12 – 16, 2012</a:t>
            </a:r>
            <a:endParaRPr lang="en-US" sz="3600" dirty="0">
              <a:ln>
                <a:solidFill>
                  <a:schemeClr val="tx1"/>
                </a:solidFill>
              </a:ln>
              <a:latin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20701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75000"/>
              </a:schemeClr>
            </a:gs>
            <a:gs pos="24000">
              <a:schemeClr val="bg1"/>
            </a:gs>
          </a:gsLst>
          <a:lin ang="28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677" y="199441"/>
            <a:ext cx="44272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/>
              <a:t>Plasma </a:t>
            </a:r>
            <a:r>
              <a:rPr lang="en-US" sz="1800" b="1" i="1" dirty="0"/>
              <a:t>and energy demonstrations</a:t>
            </a:r>
          </a:p>
          <a:p>
            <a:r>
              <a:rPr lang="en-US" sz="1800" b="1" i="1" dirty="0"/>
              <a:t>given by PPPL </a:t>
            </a:r>
            <a:r>
              <a:rPr lang="en-US" sz="1800" b="1" i="1" dirty="0" smtClean="0"/>
              <a:t>Science Education </a:t>
            </a:r>
            <a:r>
              <a:rPr lang="en-US" sz="1800" b="1" i="1" dirty="0"/>
              <a:t>staff and volunteers </a:t>
            </a:r>
            <a:r>
              <a:rPr lang="en-US" sz="1800" b="1" i="1" dirty="0" smtClean="0"/>
              <a:t>during the Plasma </a:t>
            </a:r>
            <a:r>
              <a:rPr lang="en-US" sz="1800" b="1" i="1" dirty="0"/>
              <a:t>Science </a:t>
            </a:r>
            <a:r>
              <a:rPr lang="en-US" sz="1800" b="1" i="1" dirty="0" smtClean="0"/>
              <a:t>Expo at the American </a:t>
            </a:r>
            <a:r>
              <a:rPr lang="en-US" sz="1800" b="1" i="1" dirty="0"/>
              <a:t>Physical Society’s </a:t>
            </a:r>
            <a:r>
              <a:rPr lang="en-US" sz="1800" b="1" i="1" dirty="0" smtClean="0"/>
              <a:t>Division of </a:t>
            </a:r>
            <a:r>
              <a:rPr lang="en-US" sz="1800" b="1" i="1" dirty="0"/>
              <a:t>Plasma Physics Conference.</a:t>
            </a:r>
            <a:endParaRPr lang="en-US" sz="1800" b="1" i="1" dirty="0" smtClean="0"/>
          </a:p>
        </p:txBody>
      </p:sp>
      <p:pic>
        <p:nvPicPr>
          <p:cNvPr id="2" name="Picture 1" descr="Arturo, John D. &amp; volunteer with kid on bike at expo to use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40" y="329174"/>
            <a:ext cx="4371632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Picture 5" descr="Kid with electric hair &amp; Arturo at expo to use 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24896"/>
          <a:stretch/>
        </p:blipFill>
        <p:spPr>
          <a:xfrm>
            <a:off x="155678" y="2392502"/>
            <a:ext cx="4427281" cy="254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39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16800">
        <p:fade/>
      </p:transition>
    </mc:Choice>
    <mc:Fallback>
      <p:transition xmlns:p14="http://schemas.microsoft.com/office/powerpoint/2010/main" spd="slow" advClick="0" advTm="168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75000"/>
              </a:schemeClr>
            </a:gs>
            <a:gs pos="29000">
              <a:prstClr val="whit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399" y="194043"/>
            <a:ext cx="8127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Plasma </a:t>
            </a:r>
            <a:r>
              <a:rPr lang="en-US" sz="1400" b="1" i="1" dirty="0"/>
              <a:t>Science </a:t>
            </a:r>
            <a:r>
              <a:rPr lang="en-US" sz="1400" b="1" i="1" dirty="0" smtClean="0"/>
              <a:t>Expo at American </a:t>
            </a:r>
            <a:r>
              <a:rPr lang="en-US" sz="1400" b="1" i="1" dirty="0"/>
              <a:t>Physical Society’s </a:t>
            </a:r>
            <a:r>
              <a:rPr lang="en-US" sz="1400" b="1" i="1" dirty="0" smtClean="0"/>
              <a:t>Division of </a:t>
            </a:r>
            <a:r>
              <a:rPr lang="en-US" sz="1400" b="1" i="1" dirty="0"/>
              <a:t>Plasma Physics Conference.</a:t>
            </a:r>
            <a:endParaRPr lang="en-US" sz="1400" b="1" i="1" dirty="0" smtClean="0"/>
          </a:p>
        </p:txBody>
      </p:sp>
      <p:pic>
        <p:nvPicPr>
          <p:cNvPr id="4" name="Picture 3" descr="Andrew Zwicker &amp; volunteer at exp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6" t="31161" r="17592"/>
          <a:stretch/>
        </p:blipFill>
        <p:spPr>
          <a:xfrm>
            <a:off x="4834190" y="655484"/>
            <a:ext cx="3596968" cy="25178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7" name="Picture 6" descr="Bob Kaita speaks to students at Expo 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"/>
          <a:stretch/>
        </p:blipFill>
        <p:spPr>
          <a:xfrm>
            <a:off x="713657" y="655484"/>
            <a:ext cx="3829664" cy="25178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3" name="Picture 2" descr="Volunteer &amp; boy students at Expo  copy (1)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1"/>
          <a:stretch/>
        </p:blipFill>
        <p:spPr>
          <a:xfrm>
            <a:off x="2757954" y="2797659"/>
            <a:ext cx="3832942" cy="2173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1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20502">
        <p:fade/>
      </p:transition>
    </mc:Choice>
    <mc:Fallback>
      <p:transition xmlns:p14="http://schemas.microsoft.com/office/powerpoint/2010/main" spd="slow" advClick="0" advTm="2050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75000"/>
              </a:schemeClr>
            </a:gs>
            <a:gs pos="29000">
              <a:prstClr val="whit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6"/>
          <a:stretch/>
        </p:blipFill>
        <p:spPr>
          <a:xfrm>
            <a:off x="1" y="-1"/>
            <a:ext cx="9140824" cy="5143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265" y="4725075"/>
            <a:ext cx="812718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Plasma </a:t>
            </a:r>
            <a:r>
              <a:rPr lang="en-US" sz="1400" b="1" i="1" dirty="0"/>
              <a:t>Science </a:t>
            </a:r>
            <a:r>
              <a:rPr lang="en-US" sz="1400" b="1" i="1" dirty="0" smtClean="0"/>
              <a:t>Expo at American </a:t>
            </a:r>
            <a:r>
              <a:rPr lang="en-US" sz="1400" b="1" i="1" dirty="0"/>
              <a:t>Physical Society’s </a:t>
            </a:r>
            <a:r>
              <a:rPr lang="en-US" sz="1400" b="1" i="1" dirty="0" smtClean="0"/>
              <a:t>Division of </a:t>
            </a:r>
            <a:r>
              <a:rPr lang="en-US" sz="1400" b="1" i="1" dirty="0"/>
              <a:t>Plasma Physics Conference.</a:t>
            </a:r>
            <a:endParaRPr lang="en-US" sz="1400" b="1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29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14815">
        <p:fade/>
      </p:transition>
    </mc:Choice>
    <mc:Fallback>
      <p:transition xmlns:p14="http://schemas.microsoft.com/office/powerpoint/2010/main" spd="slow" advClick="0" advTm="1481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633486"/>
            <a:ext cx="9144000" cy="2416046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sz="3600" cap="all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Black Condensed"/>
                <a:ea typeface="ＭＳ Ｐゴシック" pitchFamily="1" charset="-128"/>
                <a:cs typeface="Helvetica Neue Black Condensed"/>
              </a:rPr>
              <a:t>Airborne Wind Energy - Harnessing</a:t>
            </a:r>
          </a:p>
          <a:p>
            <a:pPr algn="ctr">
              <a:spcAft>
                <a:spcPts val="0"/>
              </a:spcAft>
              <a:defRPr/>
            </a:pPr>
            <a:r>
              <a:rPr lang="en-US" sz="3600" cap="all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Black Condensed"/>
                <a:ea typeface="ＭＳ Ｐゴシック" pitchFamily="1" charset="-128"/>
                <a:cs typeface="Helvetica Neue Black Condensed"/>
              </a:rPr>
              <a:t>a Vast, Untapped Renewable Energy</a:t>
            </a:r>
          </a:p>
          <a:p>
            <a:pPr algn="ctr">
              <a:spcAft>
                <a:spcPts val="0"/>
              </a:spcAft>
              <a:defRPr/>
            </a:pPr>
            <a:r>
              <a:rPr lang="en-US" sz="3600" cap="all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Black Condensed"/>
                <a:ea typeface="ＭＳ Ｐゴシック" pitchFamily="1" charset="-128"/>
                <a:cs typeface="Helvetica Neue Black Condensed"/>
              </a:rPr>
              <a:t>Source</a:t>
            </a:r>
          </a:p>
          <a:p>
            <a:pPr algn="ctr">
              <a:spcAft>
                <a:spcPts val="0"/>
              </a:spcAft>
              <a:defRPr/>
            </a:pPr>
            <a:r>
              <a:rPr lang="en-US" sz="2500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latin typeface="Arial Black"/>
                <a:ea typeface="ＭＳ Ｐゴシック" pitchFamily="1" charset="-128"/>
                <a:cs typeface="Arial Black"/>
              </a:rPr>
              <a:t>KENNETH JENSEN</a:t>
            </a:r>
          </a:p>
          <a:p>
            <a:pPr algn="ctr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MAKANI POWER INC.</a:t>
            </a:r>
            <a:endParaRPr lang="en-US" sz="1800" b="1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33363"/>
            <a:ext cx="5994400" cy="1295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4191001"/>
            <a:ext cx="9144515" cy="84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ＭＳ Ｐゴシック" pitchFamily="1" charset="-128"/>
                <a:cs typeface="Arial Black"/>
              </a:rPr>
              <a:t>WeDNESDAY</a:t>
            </a:r>
            <a:r>
              <a:rPr lang="en-US" sz="3200" b="1" cap="all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ＭＳ Ｐゴシック" pitchFamily="1" charset="-128"/>
                <a:cs typeface="Arial Black"/>
              </a:rPr>
              <a:t>, </a:t>
            </a: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ＭＳ Ｐゴシック" pitchFamily="1" charset="-128"/>
                <a:cs typeface="Arial Black"/>
              </a:rPr>
              <a:t>NOVEMBER 14</a:t>
            </a:r>
            <a:endParaRPr 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charset="0"/>
              <a:cs typeface="Arial Black" charset="0"/>
            </a:endParaRPr>
          </a:p>
          <a:p>
            <a:pPr algn="ctr">
              <a:defRPr/>
            </a:pPr>
            <a:r>
              <a:rPr lang="en-US" sz="1700" b="1" i="1" dirty="0">
                <a:effectLst/>
              </a:rPr>
              <a:t>4:15 p.m.  (Coffee/Tea at 4 p.m.) • M.B.G. Auditorium, Lyman Spitzer Building</a:t>
            </a:r>
            <a:endParaRPr lang="en-US" sz="17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0118760"/>
      </p:ext>
    </p:extLst>
  </p:cSld>
  <p:clrMapOvr>
    <a:masterClrMapping/>
  </p:clrMapOvr>
  <p:transition xmlns:p14="http://schemas.microsoft.com/office/powerpoint/2010/main" spd="slow" advClick="0" advTm="20511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67356"/>
            <a:ext cx="9144000" cy="120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BE00"/>
                </a:solidFill>
                <a:latin typeface="Arial Black"/>
                <a:cs typeface="Arial Black"/>
              </a:rPr>
              <a:t>Thursday, November 15</a:t>
            </a:r>
          </a:p>
          <a:p>
            <a:pPr algn="ctr"/>
            <a:r>
              <a:rPr lang="en-US" dirty="0" smtClean="0">
                <a:solidFill>
                  <a:srgbClr val="66BE00"/>
                </a:solidFill>
                <a:latin typeface="Arial Black"/>
                <a:cs typeface="Arial Black"/>
              </a:rPr>
              <a:t>10:30 a.m</a:t>
            </a:r>
            <a:r>
              <a:rPr lang="en-US" dirty="0">
                <a:solidFill>
                  <a:srgbClr val="66BE00"/>
                </a:solidFill>
                <a:latin typeface="Arial Black"/>
                <a:cs typeface="Arial Black"/>
              </a:rPr>
              <a:t>.</a:t>
            </a:r>
            <a:r>
              <a:rPr lang="en-US" dirty="0" smtClean="0">
                <a:solidFill>
                  <a:srgbClr val="66BE00"/>
                </a:solidFill>
                <a:latin typeface="Arial Black"/>
                <a:cs typeface="Arial Black"/>
              </a:rPr>
              <a:t> to 1:30 p.m. – LSB Lobby</a:t>
            </a:r>
          </a:p>
          <a:p>
            <a:pPr algn="ctr" eaLnBrk="1" hangingPunct="1"/>
            <a:r>
              <a:rPr lang="en-US" i="1" dirty="0" smtClean="0">
                <a:latin typeface="Algerian" charset="0"/>
                <a:cs typeface="Aharoni" charset="0"/>
              </a:rPr>
              <a:t>R</a:t>
            </a:r>
            <a:r>
              <a:rPr lang="en-US" i="1" dirty="0" smtClean="0">
                <a:latin typeface="Aharoni" charset="0"/>
                <a:cs typeface="Aharoni" charset="0"/>
              </a:rPr>
              <a:t>affles • </a:t>
            </a:r>
            <a:r>
              <a:rPr lang="en-US" i="1" dirty="0" smtClean="0">
                <a:latin typeface="Algerian" charset="0"/>
                <a:cs typeface="Aharoni" charset="0"/>
              </a:rPr>
              <a:t>G</a:t>
            </a:r>
            <a:r>
              <a:rPr lang="en-US" i="1" dirty="0" smtClean="0">
                <a:latin typeface="Aharoni" charset="0"/>
                <a:cs typeface="Aharoni" charset="0"/>
              </a:rPr>
              <a:t>iveaways • </a:t>
            </a:r>
            <a:r>
              <a:rPr lang="en-US" i="1" dirty="0" smtClean="0">
                <a:latin typeface="Algerian" charset="0"/>
                <a:cs typeface="Aharoni" charset="0"/>
              </a:rPr>
              <a:t>R</a:t>
            </a:r>
            <a:r>
              <a:rPr lang="en-US" i="1" dirty="0" smtClean="0">
                <a:latin typeface="Aharoni" charset="0"/>
                <a:cs typeface="Aharoni" charset="0"/>
              </a:rPr>
              <a:t>ecycling </a:t>
            </a:r>
            <a:r>
              <a:rPr lang="en-US" i="1" dirty="0" smtClean="0">
                <a:latin typeface="Algerian" charset="0"/>
                <a:cs typeface="Aharoni" charset="0"/>
              </a:rPr>
              <a:t>I</a:t>
            </a:r>
            <a:r>
              <a:rPr lang="en-US" i="1" dirty="0" smtClean="0">
                <a:latin typeface="Aharoni" charset="0"/>
                <a:cs typeface="Aharoni" charset="0"/>
              </a:rPr>
              <a:t>nformation • </a:t>
            </a:r>
            <a:r>
              <a:rPr lang="en-US" i="1" dirty="0" smtClean="0">
                <a:latin typeface="Algerian" charset="0"/>
                <a:cs typeface="Aharoni" charset="0"/>
              </a:rPr>
              <a:t>T</a:t>
            </a:r>
            <a:r>
              <a:rPr lang="en-US" i="1" dirty="0" smtClean="0">
                <a:latin typeface="Aharoni" charset="0"/>
                <a:cs typeface="Aharoni" charset="0"/>
              </a:rPr>
              <a:t>ake </a:t>
            </a:r>
            <a:r>
              <a:rPr lang="en-US" i="1" dirty="0">
                <a:latin typeface="Aharoni" charset="0"/>
                <a:cs typeface="Aharoni" charset="0"/>
              </a:rPr>
              <a:t>a</a:t>
            </a:r>
            <a:r>
              <a:rPr lang="en-US" i="1" dirty="0">
                <a:latin typeface="Algerian" charset="0"/>
                <a:cs typeface="Aharoni" charset="0"/>
              </a:rPr>
              <a:t> </a:t>
            </a:r>
            <a:r>
              <a:rPr lang="en-US" i="1" dirty="0" smtClean="0">
                <a:latin typeface="Algerian" charset="0"/>
                <a:cs typeface="Aharoni" charset="0"/>
              </a:rPr>
              <a:t>P</a:t>
            </a:r>
            <a:r>
              <a:rPr lang="en-US" i="1" dirty="0" smtClean="0">
                <a:latin typeface="Aharoni" charset="0"/>
                <a:cs typeface="Aharoni" charset="0"/>
              </a:rPr>
              <a:t>ledge</a:t>
            </a:r>
            <a:endParaRPr lang="en-US" i="1" dirty="0">
              <a:latin typeface="Aharoni" charset="0"/>
              <a:cs typeface="Aharon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6531">
        <p14:glitter pattern="hexagon"/>
      </p:transition>
    </mc:Choice>
    <mc:Fallback>
      <p:transition xmlns:p14="http://schemas.microsoft.com/office/powerpoint/2010/main" spd="slow" advTm="1653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533214" y="971713"/>
            <a:ext cx="8243794" cy="338160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5" tIns="13332" rIns="26665" bIns="1333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00" name="TextBox 36"/>
          <p:cNvSpPr txBox="1">
            <a:spLocks noChangeArrowheads="1"/>
          </p:cNvSpPr>
          <p:nvPr/>
        </p:nvSpPr>
        <p:spPr bwMode="auto">
          <a:xfrm>
            <a:off x="896470" y="1597603"/>
            <a:ext cx="2599765" cy="29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335"/>
              </a:spcAft>
            </a:pPr>
            <a:r>
              <a:rPr lang="en-US" sz="1600" b="1" u="sng" dirty="0"/>
              <a:t>Electronic Gadgets: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dirty="0"/>
              <a:t>Camera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dirty="0"/>
              <a:t>Camcorder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dirty="0"/>
              <a:t>MP3 Players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dirty="0"/>
              <a:t>Gaming System (Handheld &amp; TV Systems)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dirty="0"/>
              <a:t>Calculators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dirty="0"/>
              <a:t>Microscope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dirty="0"/>
              <a:t>Telescopes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dirty="0"/>
              <a:t>PDA</a:t>
            </a:r>
            <a:r>
              <a:rPr lang="ja-JP" altLang="en-US" sz="1400" dirty="0"/>
              <a:t>’</a:t>
            </a:r>
            <a:r>
              <a:rPr lang="en-US" sz="1400" dirty="0"/>
              <a:t>s</a:t>
            </a:r>
          </a:p>
          <a:p>
            <a:pPr eaLnBrk="1" hangingPunct="1">
              <a:buFont typeface="Arial" charset="0"/>
              <a:buChar char="•"/>
            </a:pPr>
            <a:endParaRPr lang="en-US" sz="1400" dirty="0"/>
          </a:p>
          <a:p>
            <a:pPr eaLnBrk="1" hangingPunct="1">
              <a:buFont typeface="Arial" charset="0"/>
              <a:buChar char="•"/>
            </a:pPr>
            <a:endParaRPr lang="en-US" sz="1400" dirty="0"/>
          </a:p>
          <a:p>
            <a:pPr eaLnBrk="1" hangingPunct="1">
              <a:buFont typeface="Arial" charset="0"/>
              <a:buChar char="•"/>
            </a:pPr>
            <a:endParaRPr lang="en-US" sz="1400" dirty="0"/>
          </a:p>
        </p:txBody>
      </p:sp>
      <p:pic>
        <p:nvPicPr>
          <p:cNvPr id="11268" name="Picture 33" descr="PPP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3" y="4505434"/>
            <a:ext cx="957169" cy="4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logo" descr="Unicor - We're Life Changi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0" y="155864"/>
            <a:ext cx="3975286" cy="56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2" name="Title 1"/>
          <p:cNvSpPr>
            <a:spLocks noGrp="1"/>
          </p:cNvSpPr>
          <p:nvPr>
            <p:ph type="ctrTitle"/>
          </p:nvPr>
        </p:nvSpPr>
        <p:spPr>
          <a:xfrm>
            <a:off x="537883" y="824652"/>
            <a:ext cx="8247529" cy="857250"/>
          </a:xfrm>
        </p:spPr>
        <p:txBody>
          <a:bodyPr/>
          <a:lstStyle/>
          <a:p>
            <a:r>
              <a:rPr lang="en-US" sz="1400" b="1" u="sng" dirty="0" smtClean="0">
                <a:solidFill>
                  <a:srgbClr val="4D5040"/>
                </a:solidFill>
                <a:latin typeface="Tw Cen MT" charset="0"/>
              </a:rPr>
              <a:t>YOU </a:t>
            </a:r>
            <a:r>
              <a:rPr lang="en-US" sz="1400" b="1" u="sng" dirty="0">
                <a:solidFill>
                  <a:srgbClr val="4D5040"/>
                </a:solidFill>
                <a:latin typeface="Tw Cen MT" charset="0"/>
              </a:rPr>
              <a:t>MAY BRING THE FOLLOWING ITEMS FROM HOME FOR RECYCLING ON </a:t>
            </a:r>
            <a:r>
              <a:rPr lang="en-US" sz="1400" b="1" u="sng" dirty="0" smtClean="0">
                <a:solidFill>
                  <a:srgbClr val="4D5040"/>
                </a:solidFill>
                <a:latin typeface="Tw Cen MT" charset="0"/>
              </a:rPr>
              <a:t>NOVEMBER 15, </a:t>
            </a:r>
            <a:r>
              <a:rPr lang="en-US" sz="1400" b="1" u="sng" dirty="0">
                <a:solidFill>
                  <a:srgbClr val="4D5040"/>
                </a:solidFill>
                <a:latin typeface="Tw Cen MT" charset="0"/>
              </a:rPr>
              <a:t>2012 </a:t>
            </a:r>
            <a:r>
              <a:rPr lang="en-US" sz="1400" b="1" u="sng" dirty="0" smtClean="0">
                <a:solidFill>
                  <a:srgbClr val="4D5040"/>
                </a:solidFill>
                <a:latin typeface="Tw Cen MT" charset="0"/>
              </a:rPr>
              <a:t/>
            </a:r>
            <a:br>
              <a:rPr lang="en-US" sz="1400" b="1" u="sng" dirty="0" smtClean="0">
                <a:solidFill>
                  <a:srgbClr val="4D5040"/>
                </a:solidFill>
                <a:latin typeface="Tw Cen MT" charset="0"/>
              </a:rPr>
            </a:br>
            <a:r>
              <a:rPr lang="en-US" sz="1400" b="1" u="sng" dirty="0" smtClean="0">
                <a:solidFill>
                  <a:srgbClr val="4D5040"/>
                </a:solidFill>
                <a:latin typeface="Tw Cen MT" charset="0"/>
              </a:rPr>
              <a:t>ALL </a:t>
            </a:r>
            <a:r>
              <a:rPr lang="en-US" sz="1400" b="1" u="sng" dirty="0">
                <a:solidFill>
                  <a:srgbClr val="4D5040"/>
                </a:solidFill>
                <a:latin typeface="Tw Cen MT" charset="0"/>
              </a:rPr>
              <a:t>ELECTRONIC EQUIPMENT INCLUDING:</a:t>
            </a:r>
            <a:r>
              <a:rPr lang="en-US" sz="1100" dirty="0">
                <a:latin typeface="Tw Cen MT" charset="0"/>
              </a:rPr>
              <a:t/>
            </a:r>
            <a:br>
              <a:rPr lang="en-US" sz="1100" dirty="0">
                <a:latin typeface="Tw Cen MT" charset="0"/>
              </a:rPr>
            </a:br>
            <a:endParaRPr lang="en-US" sz="1400" dirty="0">
              <a:latin typeface="Tw Cen MT" charset="0"/>
            </a:endParaRPr>
          </a:p>
        </p:txBody>
      </p:sp>
      <p:sp>
        <p:nvSpPr>
          <p:cNvPr id="11271" name="Rectangle 46"/>
          <p:cNvSpPr>
            <a:spLocks noChangeArrowheads="1"/>
          </p:cNvSpPr>
          <p:nvPr/>
        </p:nvSpPr>
        <p:spPr bwMode="auto">
          <a:xfrm>
            <a:off x="2465294" y="3467966"/>
            <a:ext cx="3630706" cy="48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4" rIns="82048" bIns="41024">
            <a:spAutoFit/>
          </a:bodyPr>
          <a:lstStyle/>
          <a:p>
            <a:pPr algn="ctr"/>
            <a:r>
              <a:rPr lang="en-US" sz="1300" b="1"/>
              <a:t>Any Questions Please Contact Matt Lawson at X2716 or Margaret King X3652</a:t>
            </a:r>
            <a:endParaRPr lang="en-US" sz="1300"/>
          </a:p>
        </p:txBody>
      </p:sp>
      <p:sp>
        <p:nvSpPr>
          <p:cNvPr id="11298" name="TextBox 34"/>
          <p:cNvSpPr txBox="1">
            <a:spLocks noChangeArrowheads="1"/>
          </p:cNvSpPr>
          <p:nvPr/>
        </p:nvSpPr>
        <p:spPr bwMode="auto">
          <a:xfrm>
            <a:off x="6329456" y="1597602"/>
            <a:ext cx="2590426" cy="31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>
              <a:spcAft>
                <a:spcPts val="335"/>
              </a:spcAft>
              <a:defRPr/>
            </a:pPr>
            <a:r>
              <a:rPr lang="en-US" sz="1600" b="1" u="sng" dirty="0">
                <a:latin typeface="Arial" pitchFamily="34" charset="0"/>
                <a:ea typeface="+mn-ea"/>
                <a:cs typeface="Arial" pitchFamily="34" charset="0"/>
              </a:rPr>
              <a:t>Computer Equipment:</a:t>
            </a:r>
          </a:p>
          <a:p>
            <a:pPr marL="191338" indent="-191338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Laptops</a:t>
            </a:r>
          </a:p>
          <a:p>
            <a:pPr marL="191338" indent="-191338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Desktop Tower</a:t>
            </a:r>
          </a:p>
          <a:p>
            <a:pPr marL="191338" indent="-191338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Modems</a:t>
            </a:r>
          </a:p>
          <a:p>
            <a:pPr marL="191338" indent="-191338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Keyboard</a:t>
            </a:r>
          </a:p>
          <a:p>
            <a:pPr marL="191338" indent="-191338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Mouse</a:t>
            </a:r>
          </a:p>
          <a:p>
            <a:pPr marL="191338" indent="-191338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Monitors (CRT &amp; LCD)</a:t>
            </a:r>
          </a:p>
          <a:p>
            <a:pPr marL="191338" indent="-191338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Printers</a:t>
            </a:r>
          </a:p>
          <a:p>
            <a:pPr marL="191338" indent="-191338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Computer Wires</a:t>
            </a:r>
          </a:p>
          <a:p>
            <a:pPr marL="191338" indent="-191338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Hard Drives</a:t>
            </a:r>
          </a:p>
          <a:p>
            <a:pPr marL="191338" indent="-191338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DVD/Tape </a:t>
            </a:r>
          </a:p>
          <a:p>
            <a:pPr marL="191338" indent="-191338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Circuit Boards Drivers</a:t>
            </a: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299" name="TextBox 35"/>
          <p:cNvSpPr txBox="1">
            <a:spLocks noChangeArrowheads="1"/>
          </p:cNvSpPr>
          <p:nvPr/>
        </p:nvSpPr>
        <p:spPr bwMode="auto">
          <a:xfrm>
            <a:off x="3640045" y="1597602"/>
            <a:ext cx="2590426" cy="232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335"/>
              </a:spcAft>
            </a:pPr>
            <a:r>
              <a:rPr lang="en-US" sz="1600" b="1" u="sng" dirty="0"/>
              <a:t>Household Equipment: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dirty="0"/>
              <a:t>Televisions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dirty="0"/>
              <a:t>DVR</a:t>
            </a:r>
            <a:r>
              <a:rPr lang="ja-JP" altLang="en-US" sz="1400" dirty="0"/>
              <a:t>’</a:t>
            </a:r>
            <a:r>
              <a:rPr lang="en-US" sz="1400" dirty="0"/>
              <a:t>s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dirty="0"/>
              <a:t>Cable Boxes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dirty="0"/>
              <a:t>Copiers/Printers/Faxes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dirty="0"/>
              <a:t>Telephone System</a:t>
            </a:r>
          </a:p>
          <a:p>
            <a:pPr eaLnBrk="1" hangingPunct="1">
              <a:buFont typeface="Arial" charset="0"/>
              <a:buChar char="•"/>
            </a:pPr>
            <a:endParaRPr lang="en-US" sz="1400" dirty="0"/>
          </a:p>
          <a:p>
            <a:pPr eaLnBrk="1" hangingPunct="1">
              <a:buFont typeface="Arial" charset="0"/>
              <a:buChar char="•"/>
            </a:pPr>
            <a:endParaRPr lang="en-US" sz="1400" dirty="0"/>
          </a:p>
          <a:p>
            <a:pPr eaLnBrk="1" hangingPunct="1">
              <a:buFont typeface="Arial" charset="0"/>
              <a:buChar char="•"/>
            </a:pPr>
            <a:endParaRPr lang="en-US" sz="1400" dirty="0"/>
          </a:p>
          <a:p>
            <a:pPr eaLnBrk="1" hangingPunct="1">
              <a:buFont typeface="Arial" charset="0"/>
              <a:buChar char="•"/>
            </a:pPr>
            <a:endParaRPr lang="en-US" sz="1400" dirty="0"/>
          </a:p>
        </p:txBody>
      </p:sp>
      <p:sp>
        <p:nvSpPr>
          <p:cNvPr id="11274" name="Rectangle 36"/>
          <p:cNvSpPr>
            <a:spLocks noChangeArrowheads="1"/>
          </p:cNvSpPr>
          <p:nvPr/>
        </p:nvSpPr>
        <p:spPr bwMode="auto">
          <a:xfrm>
            <a:off x="1065165" y="4353314"/>
            <a:ext cx="7398774" cy="5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024" tIns="25512" rIns="51024" bIns="25512">
            <a:spAutoFit/>
          </a:bodyPr>
          <a:lstStyle/>
          <a:p>
            <a:pPr algn="ctr"/>
            <a:r>
              <a:rPr lang="en-US" sz="1600" b="1" dirty="0"/>
              <a:t> All items will be </a:t>
            </a:r>
            <a:r>
              <a:rPr lang="en-US" sz="1600" b="1" u="sng" dirty="0"/>
              <a:t>collected at the C Site Lower End Parking Lot</a:t>
            </a:r>
            <a:r>
              <a:rPr lang="en-US" sz="1600" b="1" dirty="0"/>
              <a:t>, Warehouse Access Door Area </a:t>
            </a:r>
            <a:r>
              <a:rPr lang="en-US" sz="1600" b="1" u="sng" dirty="0">
                <a:solidFill>
                  <a:srgbClr val="006600"/>
                </a:solidFill>
              </a:rPr>
              <a:t>from 7:30AM – 10AM</a:t>
            </a:r>
            <a:r>
              <a:rPr lang="en-US" sz="1600" b="1" dirty="0"/>
              <a:t>, do not bring items to lobby.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7586812"/>
      </p:ext>
    </p:extLst>
  </p:cSld>
  <p:clrMapOvr>
    <a:masterClrMapping/>
  </p:clrMapOvr>
  <p:transition xmlns:p14="http://schemas.microsoft.com/office/powerpoint/2010/main" spd="slow" advTm="30161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2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68452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benefit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22" y="1333591"/>
            <a:ext cx="3539615" cy="2572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355" y="4293601"/>
            <a:ext cx="908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Garamond Pro Bold"/>
                <a:cs typeface="Calibri"/>
              </a:rPr>
              <a:t>Extended to November 28</a:t>
            </a:r>
            <a:r>
              <a:rPr lang="en-US" sz="3600" b="1" baseline="3000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Garamond Pro Bold"/>
                <a:cs typeface="Calibri"/>
              </a:rPr>
              <a:t>th</a:t>
            </a:r>
            <a:endParaRPr lang="en-US" sz="36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obe Garamond Pro Bold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54" y="1563449"/>
            <a:ext cx="3408516" cy="243140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  <p:grpSp>
        <p:nvGrpSpPr>
          <p:cNvPr id="6" name="Group 5"/>
          <p:cNvGrpSpPr/>
          <p:nvPr/>
        </p:nvGrpSpPr>
        <p:grpSpPr>
          <a:xfrm>
            <a:off x="753807" y="57349"/>
            <a:ext cx="7931345" cy="1200329"/>
            <a:chOff x="753807" y="57349"/>
            <a:chExt cx="7931345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753807" y="385547"/>
              <a:ext cx="51619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u="sng" dirty="0" smtClean="0">
                  <a:ln w="1905"/>
                  <a:solidFill>
                    <a:schemeClr val="accent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Garamond Pro Bold"/>
                  <a:cs typeface="Calibri"/>
                </a:rPr>
                <a:t>OPEN ENROLLMENT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33797" y="57349"/>
              <a:ext cx="2851355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7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/>
                  <a:cs typeface="Arial Black"/>
                </a:rPr>
                <a:t>2013</a:t>
              </a:r>
              <a:endParaRPr 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0182731"/>
      </p:ext>
    </p:extLst>
  </p:cSld>
  <p:clrMapOvr>
    <a:masterClrMapping/>
  </p:clrMapOvr>
  <p:transition xmlns:p14="http://schemas.microsoft.com/office/powerpoint/2010/main" spd="slow" advClick="0" advTm="1604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98" y="4832355"/>
            <a:ext cx="2924175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chemeClr val="tx2">
                    <a:lumMod val="75000"/>
                    <a:alpha val="46000"/>
                  </a:schemeClr>
                </a:solidFill>
                <a:latin typeface="Calibri" charset="0"/>
                <a:cs typeface="+mn-cs"/>
              </a:rPr>
              <a:t>Menu subject to change without notice</a:t>
            </a:r>
            <a:r>
              <a:rPr lang="en-US" sz="1000" dirty="0" smtClean="0">
                <a:solidFill>
                  <a:schemeClr val="tx2">
                    <a:lumMod val="75000"/>
                    <a:alpha val="46000"/>
                  </a:schemeClr>
                </a:solidFill>
                <a:latin typeface="Calibri" charset="0"/>
                <a:cs typeface="+mn-cs"/>
              </a:rPr>
              <a:t>.</a:t>
            </a:r>
          </a:p>
        </p:txBody>
      </p:sp>
      <p:pic>
        <p:nvPicPr>
          <p:cNvPr id="2" name="Picture 1" descr="MENU.H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MENU.SI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047750"/>
            <a:ext cx="65246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500" y="635001"/>
            <a:ext cx="310906" cy="112780"/>
          </a:xfrm>
          <a:prstGeom prst="rect">
            <a:avLst/>
          </a:prstGeom>
        </p:spPr>
      </p:pic>
      <p:pic>
        <p:nvPicPr>
          <p:cNvPr id="6" name="Picture 5" descr="MENU.11.12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24691" r="3537" b="24651"/>
          <a:stretch/>
        </p:blipFill>
        <p:spPr>
          <a:xfrm>
            <a:off x="687398" y="1330692"/>
            <a:ext cx="8380402" cy="353443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Click="0" advTm="39591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47144</TotalTime>
  <Words>283</Words>
  <Application>Microsoft Macintosh PowerPoint</Application>
  <PresentationFormat>On-screen Show (16:9)</PresentationFormat>
  <Paragraphs>58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Genesis</vt:lpstr>
      <vt:lpstr> 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MAY BRING THE FOLLOWING ITEMS FROM HOME FOR RECYCLING ON NOVEMBER 15, 2012  ALL ELECTRONIC EQUIPMENT INCLUDING: 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862</cp:revision>
  <dcterms:created xsi:type="dcterms:W3CDTF">2012-10-22T15:52:33Z</dcterms:created>
  <dcterms:modified xsi:type="dcterms:W3CDTF">2012-11-12T14:12:39Z</dcterms:modified>
  <cp:category/>
</cp:coreProperties>
</file>