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9"/>
  </p:notesMasterIdLst>
  <p:handoutMasterIdLst>
    <p:handoutMasterId r:id="rId10"/>
  </p:handoutMasterIdLst>
  <p:sldIdLst>
    <p:sldId id="256" r:id="rId2"/>
    <p:sldId id="363" r:id="rId3"/>
    <p:sldId id="370" r:id="rId4"/>
    <p:sldId id="366" r:id="rId5"/>
    <p:sldId id="360" r:id="rId6"/>
    <p:sldId id="340" r:id="rId7"/>
    <p:sldId id="371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BE00"/>
    <a:srgbClr val="FF0015"/>
    <a:srgbClr val="F48118"/>
    <a:srgbClr val="010236"/>
    <a:srgbClr val="69FF66"/>
    <a:srgbClr val="2E47FF"/>
    <a:srgbClr val="00D1FF"/>
    <a:srgbClr val="FFE552"/>
    <a:srgbClr val="95C249"/>
    <a:srgbClr val="3F8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97" autoAdjust="0"/>
  </p:normalViewPr>
  <p:slideViewPr>
    <p:cSldViewPr snapToGrid="0" snapToObjects="1">
      <p:cViewPr>
        <p:scale>
          <a:sx n="155" d="100"/>
          <a:sy n="155" d="100"/>
        </p:scale>
        <p:origin x="-2144" y="-1760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11/12/12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PL.Aerial.2008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722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Week @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12700" y="4700589"/>
            <a:ext cx="9156696" cy="450850"/>
          </a:xfrm>
          <a:prstGeom prst="rect">
            <a:avLst/>
          </a:prstGeom>
          <a:solidFill>
            <a:srgbClr val="F48118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12700">
                  <a:solidFill>
                    <a:schemeClr val="bg1">
                      <a:alpha val="0"/>
                    </a:schemeClr>
                  </a:solidFill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pic>
        <p:nvPicPr>
          <p:cNvPr id="9" name="Picture 8" descr="PPPL-LOGO-158-Y-GRADIEN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5"/>
          <a:stretch/>
        </p:blipFill>
        <p:spPr bwMode="auto">
          <a:xfrm>
            <a:off x="1479550" y="1293815"/>
            <a:ext cx="6184900" cy="2097087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3931252"/>
            <a:ext cx="8228013" cy="8001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Rockwell"/>
                <a:cs typeface="Rockwell"/>
              </a:rPr>
              <a:t>November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Rockwell"/>
                <a:cs typeface="Rockwell"/>
              </a:rPr>
              <a:t>19 - 23,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Rockwell"/>
                <a:cs typeface="Rockwell"/>
              </a:rPr>
              <a:t>2012</a:t>
            </a:r>
            <a:endParaRPr lang="en-US" sz="4400" b="1" dirty="0">
              <a:ln>
                <a:solidFill>
                  <a:schemeClr val="tx1"/>
                </a:solidFill>
              </a:ln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25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24000">
              <a:schemeClr val="bg1"/>
            </a:gs>
          </a:gsLst>
          <a:lin ang="2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5" y="1376771"/>
            <a:ext cx="2662381" cy="3660775"/>
          </a:xfrm>
          <a:prstGeom prst="rect">
            <a:avLst/>
          </a:prstGeom>
          <a:solidFill>
            <a:srgbClr val="FFFFFF"/>
          </a:solidFill>
          <a:ln w="63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90" y="1228751"/>
            <a:ext cx="3060699" cy="3668587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16" y="1376771"/>
            <a:ext cx="3049704" cy="3680824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25" y="1228139"/>
            <a:ext cx="2773144" cy="3660468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286775" y="188452"/>
            <a:ext cx="8840845" cy="958645"/>
            <a:chOff x="147477" y="188452"/>
            <a:chExt cx="8840845" cy="958645"/>
          </a:xfrm>
        </p:grpSpPr>
        <p:sp>
          <p:nvSpPr>
            <p:cNvPr id="5" name="TextBox 4"/>
            <p:cNvSpPr txBox="1"/>
            <p:nvPr/>
          </p:nvSpPr>
          <p:spPr>
            <a:xfrm>
              <a:off x="1097925" y="207640"/>
              <a:ext cx="78903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i="1" dirty="0" smtClean="0"/>
                <a:t>The </a:t>
              </a:r>
              <a:r>
                <a:rPr lang="en-US" sz="1800" b="1" i="1" dirty="0"/>
                <a:t>Russian journal </a:t>
              </a:r>
              <a:r>
                <a:rPr lang="en-US" sz="1800" b="1" i="1" dirty="0" smtClean="0"/>
                <a:t>SCIENCE First Hand </a:t>
              </a:r>
              <a:r>
                <a:rPr lang="en-US" sz="1800" b="1" i="1" dirty="0"/>
                <a:t>published these </a:t>
              </a:r>
              <a:r>
                <a:rPr lang="en-US" sz="1800" b="1" i="1" dirty="0" smtClean="0"/>
                <a:t>“</a:t>
              </a:r>
              <a:r>
                <a:rPr lang="en-US" sz="1800" b="1" i="1" dirty="0"/>
                <a:t>Iron Lotus” photos by </a:t>
              </a:r>
              <a:r>
                <a:rPr lang="en-US" sz="1800" b="1" i="1" dirty="0" smtClean="0"/>
                <a:t>PPPL photographer Elle </a:t>
              </a:r>
              <a:r>
                <a:rPr lang="en-US" sz="1800" b="1" i="1" dirty="0" err="1"/>
                <a:t>Starkman</a:t>
              </a:r>
              <a:r>
                <a:rPr lang="en-US" sz="1800" b="1" i="1" dirty="0"/>
                <a:t> in its November issue in a photo essay called “World as Viewed by Science.”</a:t>
              </a:r>
              <a:endParaRPr lang="en-US" sz="1800" b="1" i="1" dirty="0" smtClean="0"/>
            </a:p>
          </p:txBody>
        </p:sp>
        <p:pic>
          <p:nvPicPr>
            <p:cNvPr id="9" name="Picture 8" descr="elle_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5" t="3785" r="42017" b="38133"/>
            <a:stretch/>
          </p:blipFill>
          <p:spPr>
            <a:xfrm>
              <a:off x="147477" y="188452"/>
              <a:ext cx="925872" cy="958645"/>
            </a:xfrm>
            <a:prstGeom prst="rect">
              <a:avLst/>
            </a:prstGeom>
            <a:ln w="6350" cmpd="sng">
              <a:solidFill>
                <a:schemeClr val="tx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39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3006">
        <p:fade/>
      </p:transition>
    </mc:Choice>
    <mc:Fallback>
      <p:transition xmlns:p14="http://schemas.microsoft.com/office/powerpoint/2010/main" spd="slow" advClick="0" advTm="3300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80" y="221226"/>
            <a:ext cx="4719484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Welcome </a:t>
            </a:r>
            <a:r>
              <a:rPr lang="en-US" b="1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New</a:t>
            </a:r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PPPL Caf</a:t>
            </a:r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é Chef </a:t>
            </a:r>
          </a:p>
          <a:p>
            <a:r>
              <a:rPr lang="en-US" sz="60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Mark </a:t>
            </a:r>
            <a:r>
              <a:rPr lang="en-US" sz="6000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Gazo</a:t>
            </a:r>
            <a:r>
              <a:rPr lang="en-US" sz="60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!</a:t>
            </a:r>
            <a:endParaRPr lang="en-US" sz="60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6" name="Picture 5" descr="Mark G_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0"/>
          <a:stretch/>
        </p:blipFill>
        <p:spPr>
          <a:xfrm>
            <a:off x="5378986" y="-16385"/>
            <a:ext cx="325701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1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760">
        <p:fade/>
      </p:transition>
    </mc:Choice>
    <mc:Fallback>
      <p:transition xmlns:p14="http://schemas.microsoft.com/office/powerpoint/2010/main" spd="slow" advClick="0" advTm="207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10485"/>
            <a:ext cx="91440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3600" cap="all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Black Condensed"/>
                <a:ea typeface="ＭＳ Ｐゴシック" pitchFamily="1" charset="-128"/>
                <a:cs typeface="Helvetica Neue Black Condensed"/>
              </a:rPr>
              <a:t>Engineering Challenges and </a:t>
            </a:r>
            <a:endParaRPr lang="en-US" sz="3600" cap="all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Black Condensed"/>
              <a:ea typeface="ＭＳ Ｐゴシック" pitchFamily="1" charset="-128"/>
              <a:cs typeface="Helvetica Neue Black Condensed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3600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Black Condensed"/>
                <a:ea typeface="ＭＳ Ｐゴシック" pitchFamily="1" charset="-128"/>
                <a:cs typeface="Helvetica Neue Black Condensed"/>
              </a:rPr>
              <a:t>Updates </a:t>
            </a:r>
            <a:r>
              <a:rPr lang="en-US" sz="3600" cap="all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Black Condensed"/>
                <a:ea typeface="ＭＳ Ｐゴシック" pitchFamily="1" charset="-128"/>
                <a:cs typeface="Helvetica Neue Black Condensed"/>
              </a:rPr>
              <a:t>on </a:t>
            </a:r>
            <a:r>
              <a:rPr lang="en-US" sz="3600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Black Condensed"/>
                <a:ea typeface="ＭＳ Ｐゴシック" pitchFamily="1" charset="-128"/>
                <a:cs typeface="Helvetica Neue Black Condensed"/>
              </a:rPr>
              <a:t>ITER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25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/>
                <a:ea typeface="ＭＳ Ｐゴシック" pitchFamily="1" charset="-128"/>
                <a:cs typeface="Arial Black"/>
              </a:rPr>
              <a:t>WAYNE </a:t>
            </a:r>
            <a:r>
              <a:rPr lang="en-US" sz="2500" b="1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/>
                <a:ea typeface="ＭＳ Ｐゴシック" pitchFamily="1" charset="-128"/>
                <a:cs typeface="Arial Black"/>
              </a:rPr>
              <a:t>T. </a:t>
            </a:r>
            <a:r>
              <a:rPr lang="en-US" sz="25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/>
                <a:ea typeface="ＭＳ Ｐゴシック" pitchFamily="1" charset="-128"/>
                <a:cs typeface="Arial Black"/>
              </a:rPr>
              <a:t>REIERSEN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U.S. ITER </a:t>
            </a:r>
            <a:endParaRPr lang="en-US" sz="1800" b="1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33363"/>
            <a:ext cx="5994400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191001"/>
            <a:ext cx="9144515" cy="8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cap="all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ea typeface="ＭＳ Ｐゴシック" pitchFamily="1" charset="-128"/>
                <a:cs typeface="Arial Black"/>
              </a:rPr>
              <a:t>Next week - </a:t>
            </a:r>
            <a:r>
              <a:rPr lang="en-US" sz="3200" b="1" cap="all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ea typeface="ＭＳ Ｐゴシック" pitchFamily="1" charset="-128"/>
                <a:cs typeface="Arial Black"/>
              </a:rPr>
              <a:t>WeDNESDAY</a:t>
            </a:r>
            <a:r>
              <a:rPr lang="en-US" sz="3200" b="1" cap="all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ea typeface="ＭＳ Ｐゴシック" pitchFamily="1" charset="-128"/>
                <a:cs typeface="Arial Black"/>
              </a:rPr>
              <a:t>, </a:t>
            </a:r>
            <a:r>
              <a:rPr lang="en-US" sz="3200" b="1" cap="all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 Black"/>
                <a:ea typeface="ＭＳ Ｐゴシック" pitchFamily="1" charset="-128"/>
                <a:cs typeface="Arial Black"/>
              </a:rPr>
              <a:t>NOV. 28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charset="0"/>
              <a:cs typeface="Arial Black" charset="0"/>
            </a:endParaRPr>
          </a:p>
          <a:p>
            <a:pPr algn="ctr">
              <a:defRPr/>
            </a:pPr>
            <a:r>
              <a:rPr lang="en-US" sz="1700" b="1" i="1" dirty="0" smtClean="0">
                <a:effectLst/>
              </a:rPr>
              <a:t>4:15 p.m.  (Coffee/Tea at 4 p.m.) • M.B.G. Auditorium, Lyman Spitzer Building</a:t>
            </a:r>
            <a:endParaRPr lang="en-US" sz="17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0118760"/>
      </p:ext>
    </p:extLst>
  </p:cSld>
  <p:clrMapOvr>
    <a:masterClrMapping/>
  </p:clrMapOvr>
  <p:transition xmlns:p14="http://schemas.microsoft.com/office/powerpoint/2010/main" spd="slow" advClick="0" advTm="2051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68452" y="28513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benefit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22" y="1333591"/>
            <a:ext cx="3539615" cy="257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7355" y="4293601"/>
            <a:ext cx="908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/>
                <a:cs typeface="Bookman Old Style"/>
              </a:rPr>
              <a:t>Extended to November 28</a:t>
            </a:r>
            <a:r>
              <a:rPr lang="en-US" sz="3600" b="1" i="1" baseline="3000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/>
                <a:cs typeface="Bookman Old Style"/>
              </a:rPr>
              <a:t>th</a:t>
            </a:r>
            <a:endParaRPr lang="en-US" sz="3600" b="1" i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/>
              <a:cs typeface="Bookman Old Sty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4" y="1563449"/>
            <a:ext cx="3408516" cy="243140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grpSp>
        <p:nvGrpSpPr>
          <p:cNvPr id="6" name="Group 5"/>
          <p:cNvGrpSpPr/>
          <p:nvPr/>
        </p:nvGrpSpPr>
        <p:grpSpPr>
          <a:xfrm>
            <a:off x="368710" y="57349"/>
            <a:ext cx="8316442" cy="1200329"/>
            <a:chOff x="368710" y="57349"/>
            <a:chExt cx="8316442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368710" y="385547"/>
              <a:ext cx="5645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u="sng" dirty="0" smtClean="0">
                  <a:ln w="1905"/>
                  <a:solidFill>
                    <a:schemeClr val="accent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Bookman Old Style"/>
                  <a:cs typeface="Bookman Old Style"/>
                </a:rPr>
                <a:t>OPEN ENROLLMENT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33797" y="57349"/>
              <a:ext cx="2851355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72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 Black"/>
                  <a:cs typeface="Arial Black"/>
                </a:rPr>
                <a:t>2013</a:t>
              </a:r>
              <a:endParaRPr lang="en-US" sz="7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0182731"/>
      </p:ext>
    </p:extLst>
  </p:cSld>
  <p:clrMapOvr>
    <a:masterClrMapping/>
  </p:clrMapOvr>
  <p:transition xmlns:p14="http://schemas.microsoft.com/office/powerpoint/2010/main" spd="slow" advClick="0" advTm="1639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7398" y="4832355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2" name="Picture 1" descr="MENU.H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ENU.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47750"/>
            <a:ext cx="65246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00" y="635001"/>
            <a:ext cx="310906" cy="112780"/>
          </a:xfrm>
          <a:prstGeom prst="rect">
            <a:avLst/>
          </a:prstGeom>
        </p:spPr>
      </p:pic>
      <p:pic>
        <p:nvPicPr>
          <p:cNvPr id="3" name="Picture 2" descr="menu.11.19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25169" r="3660" b="24970"/>
          <a:stretch/>
        </p:blipFill>
        <p:spPr>
          <a:xfrm>
            <a:off x="639144" y="1334974"/>
            <a:ext cx="8523698" cy="35383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2550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6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_happyThanksgiving3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17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1285">
        <p:fade/>
      </p:transition>
    </mc:Choice>
    <mc:Fallback>
      <p:transition xmlns:p14="http://schemas.microsoft.com/office/powerpoint/2010/main" spd="slow" advClick="0" advTm="2128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3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50077</TotalTime>
  <Words>118</Words>
  <Application>Microsoft Macintosh PowerPoint</Application>
  <PresentationFormat>On-screen Show (16:9)</PresentationFormat>
  <Paragraphs>18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878</cp:revision>
  <cp:lastPrinted>2012-11-12T18:02:51Z</cp:lastPrinted>
  <dcterms:created xsi:type="dcterms:W3CDTF">2012-10-22T15:52:33Z</dcterms:created>
  <dcterms:modified xsi:type="dcterms:W3CDTF">2012-11-14T18:56:04Z</dcterms:modified>
  <cp:category/>
</cp:coreProperties>
</file>