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7" y="-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5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2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5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7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A265-03F0-4C57-872C-27E7383282D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2CAAC-6D6B-4393-941B-E9CB1AC8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house 2013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T.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3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685800"/>
            <a:ext cx="8915400" cy="5715000"/>
            <a:chOff x="-3173412" y="0"/>
            <a:chExt cx="13808075" cy="7867650"/>
          </a:xfrm>
        </p:grpSpPr>
        <p:pic>
          <p:nvPicPr>
            <p:cNvPr id="2" name="Picture 129" descr="C:\Users\tbrown\Pictures\PPPL conference papers\FNSF Picture 1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36"/>
            <a:stretch>
              <a:fillRect/>
            </a:stretch>
          </p:blipFill>
          <p:spPr bwMode="auto">
            <a:xfrm>
              <a:off x="4876800" y="0"/>
              <a:ext cx="5757863" cy="786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132" descr="C:\Users\tbrown\Pictures\PPPL conference papers\FNSF Picture 9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3412" y="1833563"/>
              <a:ext cx="8807450" cy="5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47003" y="208756"/>
            <a:ext cx="52498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000" b="1" dirty="0" smtClean="0">
                <a:latin typeface="+mn-lt"/>
              </a:rPr>
              <a:t>1.6-m FNSF Super-X </a:t>
            </a:r>
            <a:r>
              <a:rPr lang="en-US" sz="3000" b="1" dirty="0" smtClean="0">
                <a:latin typeface="+mn-lt"/>
              </a:rPr>
              <a:t>Divertor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07891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1" descr="C:\Users\tbrown\Pictures\PPPL conference papers\FNSF Picture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5" y="1231748"/>
            <a:ext cx="8763000" cy="467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304800"/>
            <a:ext cx="6588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latin typeface="+mn-lt"/>
              </a:rPr>
              <a:t>ST-FNS facility </a:t>
            </a:r>
            <a:r>
              <a:rPr lang="en-US" sz="3200" b="1" dirty="0" smtClean="0">
                <a:latin typeface="+mn-lt"/>
              </a:rPr>
              <a:t>layout</a:t>
            </a:r>
            <a:endParaRPr lang="en-US" sz="3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379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92248" y="381000"/>
            <a:ext cx="7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000" b="1" dirty="0" smtClean="0"/>
              <a:t>Pilot plant Advanced Tokamak (AT) design</a:t>
            </a:r>
            <a:endParaRPr lang="en-US" sz="3000" b="1" dirty="0"/>
          </a:p>
        </p:txBody>
      </p:sp>
      <p:grpSp>
        <p:nvGrpSpPr>
          <p:cNvPr id="16388" name="Group 28"/>
          <p:cNvGrpSpPr>
            <a:grpSpLocks/>
          </p:cNvGrpSpPr>
          <p:nvPr/>
        </p:nvGrpSpPr>
        <p:grpSpPr bwMode="auto">
          <a:xfrm>
            <a:off x="152400" y="1371600"/>
            <a:ext cx="8686800" cy="4979988"/>
            <a:chOff x="152400" y="1371600"/>
            <a:chExt cx="8686800" cy="4980432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8" t="18462" r="16209" b="15897"/>
            <a:stretch>
              <a:fillRect/>
            </a:stretch>
          </p:blipFill>
          <p:spPr bwMode="auto">
            <a:xfrm>
              <a:off x="1900237" y="1399032"/>
              <a:ext cx="5262563" cy="495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Box 4"/>
            <p:cNvSpPr txBox="1">
              <a:spLocks noChangeArrowheads="1"/>
            </p:cNvSpPr>
            <p:nvPr/>
          </p:nvSpPr>
          <p:spPr bwMode="auto">
            <a:xfrm>
              <a:off x="7443788" y="2219325"/>
              <a:ext cx="13954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cs typeface="Arial" pitchFamily="34" charset="0"/>
                </a:rPr>
                <a:t>Double-null divertor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791200" y="5410560"/>
              <a:ext cx="1600200" cy="38103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5943600" y="4800906"/>
              <a:ext cx="1476375" cy="60012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7315200" y="5105400"/>
              <a:ext cx="14763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cs typeface="Arial" pitchFamily="34" charset="0"/>
                </a:rPr>
                <a:t>Coolant supply from below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334000" y="2468661"/>
              <a:ext cx="2192338" cy="57948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7" name="TextBox 12"/>
            <p:cNvSpPr txBox="1">
              <a:spLocks noChangeArrowheads="1"/>
            </p:cNvSpPr>
            <p:nvPr/>
          </p:nvSpPr>
          <p:spPr bwMode="auto">
            <a:xfrm>
              <a:off x="339725" y="1371600"/>
              <a:ext cx="155892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cs typeface="Arial" pitchFamily="34" charset="0"/>
                </a:rPr>
                <a:t>Vertical maintenance access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781175" y="1719294"/>
              <a:ext cx="1477963" cy="75095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334000" y="2468661"/>
              <a:ext cx="2192338" cy="164638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0" name="TextBox 14"/>
            <p:cNvSpPr txBox="1">
              <a:spLocks noChangeArrowheads="1"/>
            </p:cNvSpPr>
            <p:nvPr/>
          </p:nvSpPr>
          <p:spPr bwMode="auto">
            <a:xfrm>
              <a:off x="6934200" y="1371600"/>
              <a:ext cx="1447800" cy="58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cs typeface="Arial" pitchFamily="34" charset="0"/>
                </a:rPr>
                <a:t>S/C TF and PF coils</a:t>
              </a:r>
              <a:endParaRPr lang="en-US" sz="140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5160963" y="1676427"/>
              <a:ext cx="1925637" cy="76206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24000" y="2590909"/>
              <a:ext cx="1295400" cy="45724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3" name="TextBox 22"/>
            <p:cNvSpPr txBox="1">
              <a:spLocks noChangeArrowheads="1"/>
            </p:cNvSpPr>
            <p:nvPr/>
          </p:nvSpPr>
          <p:spPr bwMode="auto">
            <a:xfrm>
              <a:off x="304800" y="2362200"/>
              <a:ext cx="13239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cs typeface="Arial" pitchFamily="34" charset="0"/>
                </a:rPr>
                <a:t>Expanded VV space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5791200" y="4115045"/>
              <a:ext cx="1676400" cy="22862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5" name="TextBox 24"/>
            <p:cNvSpPr txBox="1">
              <a:spLocks noChangeArrowheads="1"/>
            </p:cNvSpPr>
            <p:nvPr/>
          </p:nvSpPr>
          <p:spPr bwMode="auto">
            <a:xfrm>
              <a:off x="7239000" y="3903663"/>
              <a:ext cx="155892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cs typeface="Arial" pitchFamily="34" charset="0"/>
                </a:rPr>
                <a:t>Machine support at the base</a:t>
              </a:r>
            </a:p>
          </p:txBody>
        </p:sp>
        <p:sp>
          <p:nvSpPr>
            <p:cNvPr id="16406" name="TextBox 22"/>
            <p:cNvSpPr txBox="1">
              <a:spLocks noChangeArrowheads="1"/>
            </p:cNvSpPr>
            <p:nvPr/>
          </p:nvSpPr>
          <p:spPr bwMode="auto">
            <a:xfrm>
              <a:off x="152400" y="3657804"/>
              <a:ext cx="1600200" cy="107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cs typeface="Arial" pitchFamily="34" charset="0"/>
                </a:rPr>
                <a:t>Horizontal ports for Aux equipment and RM assistance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295400" y="3581597"/>
              <a:ext cx="685800" cy="76207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295400" y="3048149"/>
              <a:ext cx="685800" cy="60965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 bwMode="auto">
          <a:xfrm flipH="1">
            <a:off x="4953000" y="1676400"/>
            <a:ext cx="2133600" cy="1066800"/>
          </a:xfrm>
          <a:prstGeom prst="straightConnector1">
            <a:avLst/>
          </a:prstGeom>
          <a:ln w="158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0" t="19489" r="17744" b="2051"/>
          <a:stretch>
            <a:fillRect/>
          </a:stretch>
        </p:blipFill>
        <p:spPr bwMode="auto">
          <a:xfrm>
            <a:off x="1981200" y="1271113"/>
            <a:ext cx="50022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04800" y="381000"/>
            <a:ext cx="891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000" b="1" dirty="0" smtClean="0"/>
              <a:t>AT </a:t>
            </a:r>
            <a:r>
              <a:rPr lang="en-US" sz="3000" b="1" dirty="0" smtClean="0"/>
              <a:t>Pilot plant </a:t>
            </a:r>
            <a:r>
              <a:rPr lang="en-US" sz="3000" b="1" dirty="0" smtClean="0"/>
              <a:t>device </a:t>
            </a:r>
            <a:r>
              <a:rPr lang="en-US" sz="3000" b="1" dirty="0"/>
              <a:t>core </a:t>
            </a:r>
            <a:r>
              <a:rPr lang="en-US" sz="3000" b="1" dirty="0" smtClean="0"/>
              <a:t>/ facility integration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6974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17725" r="9209" b="2232"/>
          <a:stretch/>
        </p:blipFill>
        <p:spPr bwMode="auto">
          <a:xfrm>
            <a:off x="441960" y="914400"/>
            <a:ext cx="787850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26366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Republic of Korea K-DEMO Isometric View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65250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529830" y="437338"/>
            <a:ext cx="7279692" cy="6200943"/>
            <a:chOff x="1078301" y="98832"/>
            <a:chExt cx="7279692" cy="620094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t="41584" r="31068" b="16480"/>
            <a:stretch/>
          </p:blipFill>
          <p:spPr bwMode="auto">
            <a:xfrm>
              <a:off x="1078301" y="3546894"/>
              <a:ext cx="3076755" cy="2091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74" t="16982" r="21643" b="36362"/>
            <a:stretch/>
          </p:blipFill>
          <p:spPr bwMode="auto">
            <a:xfrm>
              <a:off x="3370360" y="98832"/>
              <a:ext cx="3640040" cy="333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09" t="34686" r="7717" b="18965"/>
            <a:stretch/>
          </p:blipFill>
          <p:spPr bwMode="auto">
            <a:xfrm>
              <a:off x="4579496" y="3546894"/>
              <a:ext cx="3510643" cy="209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200400" y="2438400"/>
              <a:ext cx="954656" cy="457200"/>
            </a:xfrm>
            <a:prstGeom prst="ellipse">
              <a:avLst/>
            </a:prstGeom>
            <a:noFill/>
            <a:ln w="317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2895600"/>
              <a:ext cx="954656" cy="457200"/>
            </a:xfrm>
            <a:prstGeom prst="ellipse">
              <a:avLst/>
            </a:prstGeom>
            <a:noFill/>
            <a:ln w="317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3124200" y="2895600"/>
              <a:ext cx="457203" cy="1066800"/>
            </a:xfrm>
            <a:prstGeom prst="straightConnector1">
              <a:avLst/>
            </a:prstGeom>
            <a:ln w="825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228882" y="3364014"/>
              <a:ext cx="314710" cy="762000"/>
            </a:xfrm>
            <a:prstGeom prst="straightConnector1">
              <a:avLst/>
            </a:prstGeom>
            <a:ln w="825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867400" y="1766791"/>
              <a:ext cx="399581" cy="32617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53207" y="2092962"/>
              <a:ext cx="11189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Local rib structure</a:t>
              </a:r>
              <a:endParaRPr lang="en-US" sz="1600" b="1" dirty="0"/>
            </a:p>
          </p:txBody>
        </p:sp>
        <p:cxnSp>
          <p:nvCxnSpPr>
            <p:cNvPr id="31" name="Straight Arrow Connector 30"/>
            <p:cNvCxnSpPr>
              <a:endCxn id="27" idx="2"/>
            </p:cNvCxnSpPr>
            <p:nvPr/>
          </p:nvCxnSpPr>
          <p:spPr>
            <a:xfrm flipH="1" flipV="1">
              <a:off x="5612704" y="2677737"/>
              <a:ext cx="178496" cy="174186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752601" y="5709776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Inboard leg winding detail</a:t>
              </a:r>
              <a:endParaRPr lang="en-US" sz="1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52579" y="57150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Outboard leg winding detail</a:t>
              </a:r>
              <a:endParaRPr lang="en-US" sz="16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67400" y="5334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TF shown with quarter section cut</a:t>
              </a:r>
              <a:endParaRPr lang="en-US" sz="16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95400" y="2667000"/>
              <a:ext cx="1118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Low field winding</a:t>
              </a:r>
              <a:endParaRPr lang="en-US" sz="1400" b="1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981202" y="3124200"/>
              <a:ext cx="533398" cy="1219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3486152" y="3124200"/>
              <a:ext cx="1009648" cy="1371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267200" y="2667000"/>
              <a:ext cx="1118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High field winding</a:t>
              </a:r>
              <a:endParaRPr lang="en-US" sz="1400" b="1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953002" y="3124200"/>
              <a:ext cx="304798" cy="1219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239000" y="2667000"/>
              <a:ext cx="1118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Low field winding</a:t>
              </a:r>
              <a:endParaRPr lang="en-US" sz="1400" b="1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6496590" y="3190220"/>
              <a:ext cx="1199610" cy="14579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28601" y="762000"/>
            <a:ext cx="3423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K-DEMO two coil winding toroidal field coil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08243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100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Open house 2013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2013 slides</dc:title>
  <dc:creator>Thomas G. Brown</dc:creator>
  <cp:lastModifiedBy>Thomas G. Brown</cp:lastModifiedBy>
  <cp:revision>3</cp:revision>
  <dcterms:created xsi:type="dcterms:W3CDTF">2013-05-29T17:36:10Z</dcterms:created>
  <dcterms:modified xsi:type="dcterms:W3CDTF">2013-05-29T17:58:01Z</dcterms:modified>
</cp:coreProperties>
</file>