
<file path=[Content_Types].xml><?xml version="1.0" encoding="utf-8"?>
<Types xmlns="http://schemas.openxmlformats.org/package/2006/content-types">
  <Default Extension="png" ContentType="image/png"/>
  <Default Extension="mpg" ContentType="video/mpe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324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259" r:id="rId13"/>
    <p:sldId id="260" r:id="rId14"/>
    <p:sldId id="262" r:id="rId15"/>
    <p:sldId id="263" r:id="rId16"/>
    <p:sldId id="257" r:id="rId17"/>
    <p:sldId id="258" r:id="rId18"/>
    <p:sldId id="270" r:id="rId19"/>
    <p:sldId id="266" r:id="rId20"/>
    <p:sldId id="267" r:id="rId21"/>
    <p:sldId id="268" r:id="rId22"/>
    <p:sldId id="271" r:id="rId23"/>
    <p:sldId id="407" r:id="rId24"/>
    <p:sldId id="408" r:id="rId25"/>
    <p:sldId id="409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35" r:id="rId74"/>
    <p:sldId id="368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337" r:id="rId104"/>
    <p:sldId id="375" r:id="rId105"/>
    <p:sldId id="384" r:id="rId106"/>
    <p:sldId id="369" r:id="rId107"/>
    <p:sldId id="370" r:id="rId108"/>
    <p:sldId id="376" r:id="rId109"/>
    <p:sldId id="386" r:id="rId110"/>
    <p:sldId id="388" r:id="rId111"/>
    <p:sldId id="390" r:id="rId112"/>
    <p:sldId id="392" r:id="rId113"/>
    <p:sldId id="393" r:id="rId114"/>
    <p:sldId id="394" r:id="rId115"/>
    <p:sldId id="395" r:id="rId116"/>
    <p:sldId id="399" r:id="rId117"/>
    <p:sldId id="406" r:id="rId1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4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72CB3-A0B9-4B79-9EA8-B5DFBF18A61D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43ABD-283C-4209-8D4F-F2CEF7F459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3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9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4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59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57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76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99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6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2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81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62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5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22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7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59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28350-BB15-4C53-9001-E3250068FD82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3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2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3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1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43ABD-283C-4209-8D4F-F2CEF7F4595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0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15833"/>
      </p:ext>
    </p:extLst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51771"/>
      </p:ext>
    </p:extLst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6281"/>
      </p:ext>
    </p:extLst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38955"/>
      </p:ext>
    </p:extLst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176"/>
      </p:ext>
    </p:extLst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53439"/>
      </p:ext>
    </p:extLst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12041"/>
      </p:ext>
    </p:extLst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526"/>
      </p:ext>
    </p:extLst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4484"/>
      </p:ext>
    </p:extLst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9282"/>
      </p:ext>
    </p:extLst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76969"/>
      </p:ext>
    </p:extLst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A265-03F0-4C57-872C-27E7383282D7}" type="datetimeFigureOut">
              <a:rPr lang="en-US" smtClean="0"/>
              <a:pPr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2CAAC-6D6B-4393-941B-E9CB1AC8E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5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G:\Open%20House%202013\CMOD_thermal.mpg" TargetMode="External"/><Relationship Id="rId1" Type="http://schemas.microsoft.com/office/2007/relationships/media" Target="file:///G:\Open%20House%202013\CMOD_thermal.mpg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pppl.gov\files\public\Snap-srv\OpenHouse_Eng\NCSX_vv_spool_close-up.m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ndesai\Documents\BEYOND%20LAB%20WORK\Open%20House%202013\nstx_usum.mpg" TargetMode="External"/><Relationship Id="rId1" Type="http://schemas.microsoft.com/office/2007/relationships/media" Target="file:///C:\Users\ndesai\Documents\BEYOND%20LAB%20WORK\Open%20House%202013\nstx_usum.mpg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desai\Documents\BEYOND%20LAB%20WORK\Open%20House%202013\spokedlidoesafterhanstwistingnstx\BentSpoke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desai\Documents\BEYOND%20LAB%20WORK\Open%20House%202013\spokedlidoesafterhanstwistingnstx\hubMotionTop.m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desai\Documents\BEYOND%20LAB%20WORK\Open%20House%202013\spokedlidoesafterhanstwistingnstx\lower.m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desai\Documents\BEYOND%20LAB%20WORK\Open%20House%202013\Fluid%20Flow%20CFX.wmv" TargetMode="External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hyperlink" Target="http://www.pppl.gov/about/history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10001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88" y="193675"/>
            <a:ext cx="8142287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447800" y="6400800"/>
            <a:ext cx="632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NSTX-U Construction November</a:t>
            </a:r>
            <a:r>
              <a:rPr lang="en-US" dirty="0"/>
              <a:t>, 2011,  Start of Upgrade Project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2498725" y="6300788"/>
            <a:ext cx="4586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April, 2013,  Neutral Beam Commissioning</a:t>
            </a:r>
          </a:p>
        </p:txBody>
      </p:sp>
      <p:pic>
        <p:nvPicPr>
          <p:cNvPr id="23555" name="Picture 2" descr="P10203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101600"/>
            <a:ext cx="8266112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16324" r="16505" b="10398"/>
          <a:stretch/>
        </p:blipFill>
        <p:spPr bwMode="auto">
          <a:xfrm>
            <a:off x="76200" y="350874"/>
            <a:ext cx="8991600" cy="593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9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>
        <p:fade/>
      </p:transition>
    </mc:Choice>
    <mc:Fallback xmlns="">
      <p:transition spd="slow" advClick="0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14114" r="8935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9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>
        <p:fade/>
      </p:transition>
    </mc:Choice>
    <mc:Fallback xmlns="">
      <p:transition spd="slow" advClick="0" advTm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2779" r="11841" b="1768"/>
          <a:stretch/>
        </p:blipFill>
        <p:spPr bwMode="auto">
          <a:xfrm>
            <a:off x="304800" y="22132"/>
            <a:ext cx="8620514" cy="575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0"/>
            <a:ext cx="504730" cy="6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982416"/>
            <a:ext cx="251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en-US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odeled and Rendered by:  Richard Joseph </a:t>
            </a:r>
            <a:r>
              <a:rPr lang="en-US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Upcavage</a:t>
            </a:r>
            <a:endParaRPr lang="en-US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Princeton Plasma Physics Lab</a:t>
            </a:r>
            <a:r>
              <a:rPr lang="en-US" dirty="0" smtClean="0">
                <a:latin typeface="Blue Highway" pitchFamily="2" charset="0"/>
              </a:rPr>
              <a:t>          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576961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dirty="0" smtClean="0">
                <a:solidFill>
                  <a:prstClr val="white"/>
                </a:solidFill>
                <a:latin typeface="Blue Highway" pitchFamily="2" charset="0"/>
              </a:rPr>
              <a:t>Richard Joseph Upcavage</a:t>
            </a:r>
            <a:endParaRPr lang="en-US" dirty="0">
              <a:solidFill>
                <a:prstClr val="white"/>
              </a:solidFill>
              <a:latin typeface="Blue Highway" pitchFamily="2" charset="0"/>
            </a:endParaRPr>
          </a:p>
          <a:p>
            <a:pPr lvl="0" algn="ctr"/>
            <a:r>
              <a:rPr lang="en-US" dirty="0">
                <a:solidFill>
                  <a:prstClr val="white"/>
                </a:solidFill>
                <a:latin typeface="Blue Highway" pitchFamily="2" charset="0"/>
              </a:rPr>
              <a:t>Princeton Plasma Physics Lab</a:t>
            </a:r>
          </a:p>
          <a:p>
            <a:pPr lvl="0" algn="ctr"/>
            <a:r>
              <a:rPr lang="en-US" dirty="0">
                <a:solidFill>
                  <a:prstClr val="white"/>
                </a:solidFill>
                <a:latin typeface="Blue Highway" pitchFamily="2" charset="0"/>
              </a:rPr>
              <a:t>May 30, 2013</a:t>
            </a:r>
          </a:p>
        </p:txBody>
      </p:sp>
    </p:spTree>
    <p:extLst>
      <p:ext uri="{BB962C8B-B14F-4D97-AF65-F5344CB8AC3E}">
        <p14:creationId xmlns:p14="http://schemas.microsoft.com/office/powerpoint/2010/main" val="42073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4572000" cy="5411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740" y="5867400"/>
            <a:ext cx="457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QUASAR</a:t>
            </a:r>
            <a:endParaRPr lang="en-US" sz="4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2328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ELM_OPEN-HOUSE\vv-elm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6" t="12451" r="29239" b="14193"/>
          <a:stretch/>
        </p:blipFill>
        <p:spPr bwMode="auto">
          <a:xfrm>
            <a:off x="2438400" y="461319"/>
            <a:ext cx="4075417" cy="544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5001" y="6096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ITER in Vessel Coils –Designed by PPPL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12986" r="17198" b="14339"/>
          <a:stretch/>
        </p:blipFill>
        <p:spPr bwMode="auto">
          <a:xfrm>
            <a:off x="467497" y="914400"/>
            <a:ext cx="8305800" cy="498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1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ELM_OPEN-HOUSE\full-assy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"/>
            <a:ext cx="3733800" cy="6584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9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ELM_OPEN-HOUSE\older_stuff\B&amp;A-after-exp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7548"/>
          <a:stretch/>
        </p:blipFill>
        <p:spPr bwMode="auto">
          <a:xfrm>
            <a:off x="990600" y="654561"/>
            <a:ext cx="7239000" cy="26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lm-eq-port00-struct-100x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>
            <a:fillRect/>
          </a:stretch>
        </p:blipFill>
        <p:spPr bwMode="auto">
          <a:xfrm>
            <a:off x="5181600" y="3736777"/>
            <a:ext cx="323564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efore coils-ex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"/>
          <a:stretch>
            <a:fillRect/>
          </a:stretch>
        </p:blipFill>
        <p:spPr bwMode="auto">
          <a:xfrm>
            <a:off x="609600" y="3820264"/>
            <a:ext cx="3657600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75422" y="3429000"/>
            <a:ext cx="3200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 dirty="0"/>
              <a:t>Coil </a:t>
            </a:r>
            <a:r>
              <a:rPr lang="en-US" sz="1400" u="none" dirty="0" smtClean="0"/>
              <a:t>2x10 Configuration </a:t>
            </a:r>
            <a:endParaRPr lang="en-US" sz="1400" u="none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177508"/>
            <a:ext cx="839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COILS MOUNTED ON DIAGNOSTIC PORT PLUGS</a:t>
            </a:r>
          </a:p>
          <a:p>
            <a:pPr algn="ctr"/>
            <a:r>
              <a:rPr lang="en-US" sz="2800" dirty="0" smtClean="0"/>
              <a:t>2007-2008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5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essinm\My Documents\TODAY\VS\VV_UPPER_PORT.jpg"/>
          <p:cNvPicPr>
            <a:picLocks noChangeAspect="1" noChangeArrowheads="1"/>
          </p:cNvPicPr>
          <p:nvPr/>
        </p:nvPicPr>
        <p:blipFill>
          <a:blip r:embed="rId2" cstate="print"/>
          <a:srcRect b="43631"/>
          <a:stretch>
            <a:fillRect/>
          </a:stretch>
        </p:blipFill>
        <p:spPr bwMode="auto">
          <a:xfrm>
            <a:off x="838200" y="2057400"/>
            <a:ext cx="7315200" cy="2743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PPPL Design for Vertical stabilization Coils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534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 ITER DIAGNOSTICS engineering led by PPPL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1641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87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2160588" y="6300788"/>
            <a:ext cx="5327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May, 2013,  Tray-Work Installed on top of NSTX-U</a:t>
            </a:r>
          </a:p>
        </p:txBody>
      </p:sp>
      <p:pic>
        <p:nvPicPr>
          <p:cNvPr id="24579" name="Picture 2" descr="P10205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25" y="179388"/>
            <a:ext cx="8161338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88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Diagnostic Shielding Module Arrangement</a:t>
            </a:r>
          </a:p>
        </p:txBody>
      </p:sp>
      <p:pic>
        <p:nvPicPr>
          <p:cNvPr id="10245" name="Picture 4" descr="TOKAMAK_COMPLEX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999" r="18839" b="999"/>
          <a:stretch>
            <a:fillRect/>
          </a:stretch>
        </p:blipFill>
        <p:spPr bwMode="auto">
          <a:xfrm>
            <a:off x="4267200" y="1053306"/>
            <a:ext cx="2743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8" y="4360069"/>
            <a:ext cx="32639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5" y="1447800"/>
            <a:ext cx="26987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TOKAMAK_COMPLEX pipes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988" r="32224" b="9979"/>
          <a:stretch>
            <a:fillRect/>
          </a:stretch>
        </p:blipFill>
        <p:spPr bwMode="auto">
          <a:xfrm>
            <a:off x="5844574" y="3962400"/>
            <a:ext cx="28257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8794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78027" y="525162"/>
            <a:ext cx="4648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Electromagnetic Analysis Model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3073" r="2066" b="3073"/>
          <a:stretch>
            <a:fillRect/>
          </a:stretch>
        </p:blipFill>
        <p:spPr bwMode="auto">
          <a:xfrm>
            <a:off x="5257800" y="3950043"/>
            <a:ext cx="36576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EPP PDR opera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7289" r="21600" b="14578"/>
          <a:stretch>
            <a:fillRect/>
          </a:stretch>
        </p:blipFill>
        <p:spPr bwMode="auto">
          <a:xfrm>
            <a:off x="661988" y="2743200"/>
            <a:ext cx="4291012" cy="33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3003" r="2014" b="4805"/>
          <a:stretch>
            <a:fillRect/>
          </a:stretch>
        </p:blipFill>
        <p:spPr bwMode="auto">
          <a:xfrm>
            <a:off x="5257800" y="431242"/>
            <a:ext cx="3411538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4572000" y="39624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2060"/>
                </a:solidFill>
                <a:latin typeface="Calibri" pitchFamily="34" charset="0"/>
              </a:rPr>
              <a:t>EPP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43400" y="4191000"/>
            <a:ext cx="304800" cy="76200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86200" y="3505200"/>
            <a:ext cx="304800" cy="76200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4191000" y="33528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2060"/>
                </a:solidFill>
                <a:latin typeface="Calibri" pitchFamily="34" charset="0"/>
              </a:rPr>
              <a:t>UPP</a:t>
            </a:r>
          </a:p>
        </p:txBody>
      </p:sp>
    </p:spTree>
    <p:extLst>
      <p:ext uri="{BB962C8B-B14F-4D97-AF65-F5344CB8AC3E}">
        <p14:creationId xmlns:p14="http://schemas.microsoft.com/office/powerpoint/2010/main" val="30735281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12274" r="3798" b="1472"/>
          <a:stretch>
            <a:fillRect/>
          </a:stretch>
        </p:blipFill>
        <p:spPr bwMode="auto">
          <a:xfrm>
            <a:off x="5105400" y="1447800"/>
            <a:ext cx="39608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9845" r="5403" b="2461"/>
          <a:stretch>
            <a:fillRect/>
          </a:stretch>
        </p:blipFill>
        <p:spPr bwMode="auto">
          <a:xfrm>
            <a:off x="5105400" y="3886200"/>
            <a:ext cx="3933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ITER Background Magnetic Field</a:t>
            </a:r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5334000" y="3657600"/>
            <a:ext cx="3810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Br varies slightly in time during mduplin36  </a:t>
            </a:r>
          </a:p>
        </p:txBody>
      </p:sp>
      <p:pic>
        <p:nvPicPr>
          <p:cNvPr id="14343" name="Picture 8" descr="EPP DFW Bt 1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9482" r="36263" b="5173"/>
          <a:stretch>
            <a:fillRect/>
          </a:stretch>
        </p:blipFill>
        <p:spPr bwMode="auto">
          <a:xfrm>
            <a:off x="1066800" y="1524000"/>
            <a:ext cx="38449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1825625" y="3967163"/>
            <a:ext cx="376237" cy="58738"/>
          </a:xfrm>
          <a:prstGeom prst="straightConnector1">
            <a:avLst/>
          </a:prstGeom>
          <a:ln w="19050">
            <a:solidFill>
              <a:schemeClr val="tx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1828800" y="426720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4 T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5562600" y="4800600"/>
            <a:ext cx="762000" cy="2619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900" dirty="0"/>
              <a:t> </a:t>
            </a:r>
            <a:r>
              <a:rPr lang="en-US" sz="1100" b="1" dirty="0">
                <a:solidFill>
                  <a:srgbClr val="002060"/>
                </a:solidFill>
                <a:latin typeface="+mn-lt"/>
              </a:rPr>
              <a:t>B</a:t>
            </a:r>
            <a:r>
              <a:rPr lang="en-US" sz="1100" b="1" baseline="-25000" dirty="0">
                <a:solidFill>
                  <a:srgbClr val="002060"/>
                </a:solidFill>
                <a:latin typeface="+mn-lt"/>
              </a:rPr>
              <a:t>R</a:t>
            </a:r>
            <a:r>
              <a:rPr lang="en-US" sz="1100" b="1" dirty="0">
                <a:solidFill>
                  <a:srgbClr val="002060"/>
                </a:solidFill>
                <a:latin typeface="+mn-lt"/>
              </a:rPr>
              <a:t>_dot</a:t>
            </a:r>
          </a:p>
        </p:txBody>
      </p:sp>
      <p:sp>
        <p:nvSpPr>
          <p:cNvPr id="18" name="Text Box 55"/>
          <p:cNvSpPr txBox="1">
            <a:spLocks noChangeArrowheads="1"/>
          </p:cNvSpPr>
          <p:nvPr/>
        </p:nvSpPr>
        <p:spPr bwMode="auto">
          <a:xfrm>
            <a:off x="5562600" y="2286000"/>
            <a:ext cx="762000" cy="2619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900" dirty="0"/>
              <a:t> </a:t>
            </a:r>
            <a:r>
              <a:rPr lang="en-US" sz="1100" b="1" dirty="0">
                <a:solidFill>
                  <a:srgbClr val="002060"/>
                </a:solidFill>
                <a:latin typeface="+mn-lt"/>
              </a:rPr>
              <a:t>B</a:t>
            </a:r>
            <a:r>
              <a:rPr lang="en-US" sz="1100" b="1" baseline="-25000" dirty="0">
                <a:solidFill>
                  <a:srgbClr val="002060"/>
                </a:solidFill>
                <a:latin typeface="+mn-lt"/>
              </a:rPr>
              <a:t>T</a:t>
            </a:r>
            <a:r>
              <a:rPr lang="en-US" sz="1100" b="1" dirty="0">
                <a:solidFill>
                  <a:srgbClr val="002060"/>
                </a:solidFill>
                <a:latin typeface="+mn-lt"/>
              </a:rPr>
              <a:t>_dot</a:t>
            </a:r>
          </a:p>
        </p:txBody>
      </p:sp>
      <p:pic>
        <p:nvPicPr>
          <p:cNvPr id="14350" name="Picture 8" descr="EPP DFW Bt 1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 r="88928" b="9482"/>
          <a:stretch>
            <a:fillRect/>
          </a:stretch>
        </p:blipFill>
        <p:spPr bwMode="auto">
          <a:xfrm>
            <a:off x="152400" y="1295400"/>
            <a:ext cx="9890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2667000" y="3505200"/>
            <a:ext cx="68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2060"/>
                </a:solidFill>
                <a:latin typeface="+mn-lt"/>
              </a:rPr>
              <a:t>DFWs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 rot="20911457">
            <a:off x="2286000" y="289560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L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 rot="20911457">
            <a:off x="2546350" y="4392613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R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 rot="20911457">
            <a:off x="2393950" y="3554413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C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71102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EPP DFW Bz 17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6207" r="36263" b="4138"/>
          <a:stretch>
            <a:fillRect/>
          </a:stretch>
        </p:blipFill>
        <p:spPr bwMode="auto">
          <a:xfrm>
            <a:off x="3429000" y="1676400"/>
            <a:ext cx="327501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9669" r="2927" b="2419"/>
          <a:stretch>
            <a:fillRect/>
          </a:stretch>
        </p:blipFill>
        <p:spPr bwMode="auto">
          <a:xfrm>
            <a:off x="4938584" y="1492250"/>
            <a:ext cx="42068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4267200" y="3810000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0.5 T  </a:t>
            </a:r>
          </a:p>
        </p:txBody>
      </p:sp>
      <p:grpSp>
        <p:nvGrpSpPr>
          <p:cNvPr id="15366" name="Group 12"/>
          <p:cNvGrpSpPr>
            <a:grpSpLocks/>
          </p:cNvGrpSpPr>
          <p:nvPr/>
        </p:nvGrpSpPr>
        <p:grpSpPr bwMode="auto">
          <a:xfrm>
            <a:off x="609600" y="1719649"/>
            <a:ext cx="3124200" cy="4516710"/>
            <a:chOff x="533400" y="1868029"/>
            <a:chExt cx="3319005" cy="4683032"/>
          </a:xfrm>
        </p:grpSpPr>
        <p:pic>
          <p:nvPicPr>
            <p:cNvPr id="15371" name="Picture 11" descr="EPP DFW Bz 1.bmp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4" t="6207" r="36263" b="5173"/>
            <a:stretch>
              <a:fillRect/>
            </a:stretch>
          </p:blipFill>
          <p:spPr bwMode="auto">
            <a:xfrm>
              <a:off x="533400" y="1868029"/>
              <a:ext cx="3319005" cy="429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1444103" y="4114361"/>
              <a:ext cx="686400" cy="307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</a:rPr>
                <a:t>1.2 T  </a:t>
              </a:r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>
              <a:off x="1747670" y="6231951"/>
              <a:ext cx="1065859" cy="319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n-lt"/>
                </a:rPr>
                <a:t>B</a:t>
              </a:r>
              <a:r>
                <a:rPr lang="en-US" sz="1400" b="1" baseline="-25000" dirty="0">
                  <a:latin typeface="+mn-lt"/>
                </a:rPr>
                <a:t>Z</a:t>
              </a:r>
              <a:r>
                <a:rPr lang="en-US" sz="1400" b="1" dirty="0">
                  <a:latin typeface="+mn-lt"/>
                </a:rPr>
                <a:t> at t=0 </a:t>
              </a:r>
            </a:p>
          </p:txBody>
        </p:sp>
      </p:grp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401065" y="5959475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B</a:t>
            </a:r>
            <a:r>
              <a:rPr lang="en-US" sz="1400" b="1" baseline="-25000" dirty="0">
                <a:latin typeface="+mn-lt"/>
              </a:rPr>
              <a:t>Z</a:t>
            </a:r>
            <a:r>
              <a:rPr lang="en-US" sz="1400" b="1" dirty="0">
                <a:latin typeface="+mn-lt"/>
              </a:rPr>
              <a:t> at t=32 ms </a:t>
            </a:r>
          </a:p>
        </p:txBody>
      </p:sp>
      <p:pic>
        <p:nvPicPr>
          <p:cNvPr id="15368" name="Picture 11" descr="EPP DFW Bz 1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89792" b="9482"/>
          <a:stretch>
            <a:fillRect/>
          </a:stretch>
        </p:blipFill>
        <p:spPr bwMode="auto">
          <a:xfrm>
            <a:off x="0" y="609600"/>
            <a:ext cx="9017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6248400" y="1143000"/>
            <a:ext cx="1981200" cy="254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900" dirty="0"/>
              <a:t> </a:t>
            </a:r>
            <a:r>
              <a:rPr lang="en-US" sz="1050" b="1" dirty="0">
                <a:solidFill>
                  <a:srgbClr val="002060"/>
                </a:solidFill>
                <a:latin typeface="+mn-lt"/>
              </a:rPr>
              <a:t>B</a:t>
            </a:r>
            <a:r>
              <a:rPr lang="en-US" sz="1050" b="1" baseline="-25000" dirty="0">
                <a:solidFill>
                  <a:srgbClr val="002060"/>
                </a:solidFill>
                <a:latin typeface="+mn-lt"/>
              </a:rPr>
              <a:t>Z</a:t>
            </a:r>
            <a:r>
              <a:rPr lang="en-US" sz="1050" b="1" dirty="0">
                <a:solidFill>
                  <a:srgbClr val="002060"/>
                </a:solidFill>
                <a:latin typeface="+mn-lt"/>
              </a:rPr>
              <a:t>_dot at drawer mass center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6158" y="152400"/>
            <a:ext cx="8229600" cy="665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Transient Vertical Field </a:t>
            </a:r>
            <a:endParaRPr lang="en-US" sz="3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76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6773" y="76200"/>
            <a:ext cx="897255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Eddy Current flow in Vacuum Vessel during plasma disruption</a:t>
            </a:r>
          </a:p>
        </p:txBody>
      </p:sp>
      <p:pic>
        <p:nvPicPr>
          <p:cNvPr id="16388" name="Picture 12" descr="DFW CDR EM 6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r="18842"/>
          <a:stretch>
            <a:fillRect/>
          </a:stretch>
        </p:blipFill>
        <p:spPr bwMode="auto">
          <a:xfrm>
            <a:off x="929674" y="609600"/>
            <a:ext cx="6619875" cy="599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DFW CDR EM 6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4" r="89445" b="7823"/>
          <a:stretch>
            <a:fillRect/>
          </a:stretch>
        </p:blipFill>
        <p:spPr bwMode="auto">
          <a:xfrm>
            <a:off x="0" y="609600"/>
            <a:ext cx="9461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6740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81629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"/>
            <a:ext cx="85344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Eddy Current Flow in the Equatorial Port Plug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689725" y="3470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413" name="TextBox 21"/>
          <p:cNvSpPr txBox="1">
            <a:spLocks noChangeArrowheads="1"/>
          </p:cNvSpPr>
          <p:nvPr/>
        </p:nvSpPr>
        <p:spPr bwMode="auto">
          <a:xfrm>
            <a:off x="1219200" y="5181600"/>
            <a:ext cx="723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latin typeface="Calibri" pitchFamily="34" charset="0"/>
              </a:rPr>
              <a:t>– Largest eddy current appears at 20 </a:t>
            </a:r>
            <a:r>
              <a:rPr lang="en-US" sz="1800" dirty="0" err="1">
                <a:latin typeface="Calibri" pitchFamily="34" charset="0"/>
              </a:rPr>
              <a:t>ms</a:t>
            </a:r>
            <a:r>
              <a:rPr lang="en-US" sz="1800" dirty="0">
                <a:latin typeface="Calibri" pitchFamily="34" charset="0"/>
              </a:rPr>
              <a:t> during disruption</a:t>
            </a:r>
          </a:p>
          <a:p>
            <a:pPr eaLnBrk="1" hangingPunct="1"/>
            <a:r>
              <a:rPr lang="en-US" sz="1800" dirty="0">
                <a:latin typeface="Calibri" pitchFamily="34" charset="0"/>
              </a:rPr>
              <a:t>– Net current flowing in each eddy loop is over 100 kA</a:t>
            </a:r>
          </a:p>
          <a:p>
            <a:pPr eaLnBrk="1" hangingPunct="1"/>
            <a:r>
              <a:rPr lang="en-US" sz="1800" dirty="0">
                <a:latin typeface="Calibri" pitchFamily="34" charset="0"/>
              </a:rPr>
              <a:t>– ~16 MW power loss in full EPP at t = 0.032 s and ~0.5 MJ total energy loss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2056607" y="4801393"/>
            <a:ext cx="533400" cy="7461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2514600" y="2438400"/>
            <a:ext cx="685800" cy="3810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TextBox 21"/>
          <p:cNvSpPr txBox="1">
            <a:spLocks noChangeArrowheads="1"/>
          </p:cNvSpPr>
          <p:nvPr/>
        </p:nvSpPr>
        <p:spPr bwMode="auto">
          <a:xfrm>
            <a:off x="2590800" y="1905000"/>
            <a:ext cx="297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Current loop – Bz_dot dominant</a:t>
            </a:r>
          </a:p>
        </p:txBody>
      </p:sp>
      <p:pic>
        <p:nvPicPr>
          <p:cNvPr id="17417" name="Picture 5" descr="vv_epp_080210_h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" r="88258" b="8197"/>
          <a:stretch>
            <a:fillRect/>
          </a:stretch>
        </p:blipFill>
        <p:spPr bwMode="auto">
          <a:xfrm>
            <a:off x="0" y="609600"/>
            <a:ext cx="957263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153400" y="46482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410200" y="1981200"/>
            <a:ext cx="533400" cy="762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914400" y="533400"/>
            <a:ext cx="762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J (A/m</a:t>
            </a:r>
            <a:r>
              <a:rPr lang="en-US" sz="1200" b="1" baseline="30000" dirty="0">
                <a:latin typeface="+mn-lt"/>
              </a:rPr>
              <a:t>2</a:t>
            </a:r>
            <a:r>
              <a:rPr lang="en-US" sz="1200" b="1" dirty="0">
                <a:latin typeface="+mn-lt"/>
              </a:rPr>
              <a:t>)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5638800" y="1295400"/>
            <a:ext cx="304800" cy="1524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6172200" y="1295400"/>
            <a:ext cx="228600" cy="228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172200" y="1828800"/>
            <a:ext cx="304800" cy="1524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5638800" y="1676400"/>
            <a:ext cx="228600" cy="228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1981200" y="2667000"/>
            <a:ext cx="304800" cy="1524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2438400" y="2743200"/>
            <a:ext cx="228600" cy="228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438400" y="3200400"/>
            <a:ext cx="304800" cy="1524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2057400" y="3048000"/>
            <a:ext cx="228600" cy="228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467600" y="2514600"/>
            <a:ext cx="381000" cy="5334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077200" y="2286000"/>
            <a:ext cx="76200" cy="6096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2" name="TextBox 21"/>
          <p:cNvSpPr txBox="1">
            <a:spLocks noChangeArrowheads="1"/>
          </p:cNvSpPr>
          <p:nvPr/>
        </p:nvSpPr>
        <p:spPr bwMode="auto">
          <a:xfrm>
            <a:off x="7162800" y="3048000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2060"/>
                </a:solidFill>
                <a:latin typeface="Calibri" pitchFamily="34" charset="0"/>
              </a:rPr>
              <a:t>5 mm gap to separate vertical drawers </a:t>
            </a:r>
          </a:p>
        </p:txBody>
      </p:sp>
    </p:spTree>
    <p:extLst>
      <p:ext uri="{BB962C8B-B14F-4D97-AF65-F5344CB8AC3E}">
        <p14:creationId xmlns:p14="http://schemas.microsoft.com/office/powerpoint/2010/main" val="22736557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2126" r="3952" b="1276"/>
          <a:stretch>
            <a:fillRect/>
          </a:stretch>
        </p:blipFill>
        <p:spPr bwMode="auto">
          <a:xfrm>
            <a:off x="715152" y="533400"/>
            <a:ext cx="7590647" cy="47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0"/>
            <a:ext cx="5334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2400" dirty="0" smtClean="0">
                <a:latin typeface="Calibri" pitchFamily="34" charset="0"/>
              </a:rPr>
              <a:t>Summary of Disruption Loads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25171"/>
              </p:ext>
            </p:extLst>
          </p:nvPr>
        </p:nvGraphicFramePr>
        <p:xfrm>
          <a:off x="2643575" y="5334000"/>
          <a:ext cx="3733800" cy="1295401"/>
        </p:xfrm>
        <a:graphic>
          <a:graphicData uri="http://schemas.openxmlformats.org/drawingml/2006/table">
            <a:tbl>
              <a:tblPr/>
              <a:tblGrid>
                <a:gridCol w="1152525"/>
                <a:gridCol w="1057275"/>
                <a:gridCol w="1524000"/>
              </a:tblGrid>
              <a:tr h="269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 pitchFamily="34" charset="0"/>
                          <a:ea typeface="平成明朝"/>
                          <a:cs typeface="Times New Roman"/>
                        </a:rPr>
                        <a:t>Full</a:t>
                      </a:r>
                      <a:r>
                        <a:rPr lang="en-US" sz="1400" b="1" baseline="0" dirty="0" smtClean="0">
                          <a:latin typeface="Calibri" pitchFamily="34" charset="0"/>
                          <a:ea typeface="平成明朝"/>
                          <a:cs typeface="Times New Roman"/>
                        </a:rPr>
                        <a:t> EPP</a:t>
                      </a:r>
                      <a:endParaRPr lang="en-US" sz="1400" b="1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30611" marR="30611" marT="4677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平成明朝"/>
                          <a:cs typeface="Times New Roman"/>
                        </a:rPr>
                        <a:t>Total Force (kN)</a:t>
                      </a:r>
                    </a:p>
                  </a:txBody>
                  <a:tcPr marL="30611" marR="30611" marT="4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平成明朝"/>
                          <a:cs typeface="Times New Roman"/>
                        </a:rPr>
                        <a:t>Total Moment (MNm)</a:t>
                      </a:r>
                    </a:p>
                  </a:txBody>
                  <a:tcPr marL="30611" marR="30611" marT="4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平成明朝"/>
                          <a:cs typeface="Times New Roman"/>
                        </a:rPr>
                        <a:t>MD_UP_LIN36 </a:t>
                      </a:r>
                    </a:p>
                  </a:txBody>
                  <a:tcPr marL="30611" marR="30611" marT="4677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223.1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4.51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平成明朝"/>
                          <a:cs typeface="Times New Roman"/>
                        </a:rPr>
                        <a:t>MD_DW_LIN36</a:t>
                      </a:r>
                    </a:p>
                  </a:txBody>
                  <a:tcPr marL="30611" marR="30611" marT="4677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218.2</a:t>
                      </a:r>
                      <a:endParaRPr lang="en-US" sz="1200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4.39</a:t>
                      </a:r>
                      <a:endParaRPr lang="en-US" sz="1200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平成明朝"/>
                          <a:cs typeface="Times New Roman"/>
                        </a:rPr>
                        <a:t>VDE_UP_LIN36 </a:t>
                      </a:r>
                    </a:p>
                  </a:txBody>
                  <a:tcPr marL="30611" marR="30611" marT="4677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133.3</a:t>
                      </a:r>
                      <a:endParaRPr lang="en-US" sz="1200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2.96</a:t>
                      </a:r>
                      <a:endParaRPr lang="en-US" sz="1200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平成明朝"/>
                          <a:cs typeface="Times New Roman"/>
                        </a:rPr>
                        <a:t>VDE_DW_LIN36</a:t>
                      </a:r>
                    </a:p>
                  </a:txBody>
                  <a:tcPr marL="30611" marR="30611" marT="4677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166.6</a:t>
                      </a:r>
                      <a:endParaRPr lang="en-US" sz="1200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3.58</a:t>
                      </a:r>
                      <a:endParaRPr lang="en-US" sz="1200" dirty="0">
                        <a:latin typeface="Calibri" pitchFamily="34" charset="0"/>
                        <a:ea typeface="平成明朝"/>
                        <a:cs typeface="Times New Roman"/>
                      </a:endParaRPr>
                    </a:p>
                  </a:txBody>
                  <a:tcPr marL="45720" marR="4572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4268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228600"/>
            <a:ext cx="8915400" cy="652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Deflection of the Diagnostic first wall under disruption load</a:t>
            </a:r>
          </a:p>
        </p:txBody>
      </p:sp>
      <p:pic>
        <p:nvPicPr>
          <p:cNvPr id="27651" name="Picture 16" descr="EPP D1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2338" r="18181" b="12242"/>
          <a:stretch>
            <a:fillRect/>
          </a:stretch>
        </p:blipFill>
        <p:spPr bwMode="auto">
          <a:xfrm>
            <a:off x="1676400" y="1066800"/>
            <a:ext cx="5715000" cy="530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50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685800"/>
            <a:ext cx="8763000" cy="5715000"/>
            <a:chOff x="-2937376" y="0"/>
            <a:chExt cx="13572039" cy="7867650"/>
          </a:xfrm>
        </p:grpSpPr>
        <p:pic>
          <p:nvPicPr>
            <p:cNvPr id="2" name="Picture 129" descr="C:\Users\tbrown\Pictures\PPPL conference papers\FNSF Picture 10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36"/>
            <a:stretch>
              <a:fillRect/>
            </a:stretch>
          </p:blipFill>
          <p:spPr bwMode="auto">
            <a:xfrm>
              <a:off x="4876800" y="0"/>
              <a:ext cx="5757863" cy="786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32" descr="C:\Users\tbrown\Pictures\PPPL conference papers\FNSF Picture 9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7376" y="1833563"/>
              <a:ext cx="7907188" cy="536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47003" y="208756"/>
            <a:ext cx="52498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Fusion Nuclear Science Facility Extrapolated from NSTX</a:t>
            </a:r>
          </a:p>
        </p:txBody>
      </p:sp>
    </p:spTree>
    <p:extLst>
      <p:ext uri="{BB962C8B-B14F-4D97-AF65-F5344CB8AC3E}">
        <p14:creationId xmlns:p14="http://schemas.microsoft.com/office/powerpoint/2010/main" val="207891709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1" descr="C:\Users\tbrown\Pictures\PPPL conference papers\FNSF Picture 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5" y="1231748"/>
            <a:ext cx="8763000" cy="467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47800" y="304800"/>
            <a:ext cx="6588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latin typeface="+mn-lt"/>
              </a:rPr>
              <a:t>ST-FNS facility layout</a:t>
            </a:r>
          </a:p>
        </p:txBody>
      </p:sp>
    </p:spTree>
    <p:extLst>
      <p:ext uri="{BB962C8B-B14F-4D97-AF65-F5344CB8AC3E}">
        <p14:creationId xmlns:p14="http://schemas.microsoft.com/office/powerpoint/2010/main" val="287379986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92248" y="381000"/>
            <a:ext cx="792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000" b="1" dirty="0" smtClean="0"/>
              <a:t>Pilot plant Advanced Tokamak (AT) design</a:t>
            </a:r>
            <a:endParaRPr lang="en-US" sz="3000" b="1" dirty="0"/>
          </a:p>
        </p:txBody>
      </p:sp>
      <p:grpSp>
        <p:nvGrpSpPr>
          <p:cNvPr id="16388" name="Group 28"/>
          <p:cNvGrpSpPr>
            <a:grpSpLocks/>
          </p:cNvGrpSpPr>
          <p:nvPr/>
        </p:nvGrpSpPr>
        <p:grpSpPr bwMode="auto">
          <a:xfrm>
            <a:off x="152400" y="1371600"/>
            <a:ext cx="8686800" cy="4979988"/>
            <a:chOff x="152400" y="1371600"/>
            <a:chExt cx="8686800" cy="4980432"/>
          </a:xfrm>
        </p:grpSpPr>
        <p:pic>
          <p:nvPicPr>
            <p:cNvPr id="1639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8" t="18462" r="16209" b="15897"/>
            <a:stretch>
              <a:fillRect/>
            </a:stretch>
          </p:blipFill>
          <p:spPr bwMode="auto">
            <a:xfrm>
              <a:off x="1900237" y="1399032"/>
              <a:ext cx="5262563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4"/>
            <p:cNvSpPr txBox="1">
              <a:spLocks noChangeArrowheads="1"/>
            </p:cNvSpPr>
            <p:nvPr/>
          </p:nvSpPr>
          <p:spPr bwMode="auto">
            <a:xfrm>
              <a:off x="7443788" y="2219325"/>
              <a:ext cx="13954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Double-null divertor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5791200" y="5410560"/>
              <a:ext cx="1600200" cy="38103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943600" y="4800906"/>
              <a:ext cx="1476375" cy="60012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5" name="TextBox 9"/>
            <p:cNvSpPr txBox="1">
              <a:spLocks noChangeArrowheads="1"/>
            </p:cNvSpPr>
            <p:nvPr/>
          </p:nvSpPr>
          <p:spPr bwMode="auto">
            <a:xfrm>
              <a:off x="7315200" y="5105400"/>
              <a:ext cx="14763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Coolant supply from below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5334000" y="2468661"/>
              <a:ext cx="2192338" cy="57948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7" name="TextBox 12"/>
            <p:cNvSpPr txBox="1">
              <a:spLocks noChangeArrowheads="1"/>
            </p:cNvSpPr>
            <p:nvPr/>
          </p:nvSpPr>
          <p:spPr bwMode="auto">
            <a:xfrm>
              <a:off x="339725" y="1371600"/>
              <a:ext cx="15589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Vertical maintenance access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781175" y="1719294"/>
              <a:ext cx="1477963" cy="75095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5334000" y="2468661"/>
              <a:ext cx="2192338" cy="164638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0" name="TextBox 14"/>
            <p:cNvSpPr txBox="1">
              <a:spLocks noChangeArrowheads="1"/>
            </p:cNvSpPr>
            <p:nvPr/>
          </p:nvSpPr>
          <p:spPr bwMode="auto">
            <a:xfrm>
              <a:off x="6934200" y="1371600"/>
              <a:ext cx="1447800" cy="58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S/C TF and PF coils</a:t>
              </a:r>
              <a:endParaRPr lang="en-US" sz="1400">
                <a:cs typeface="Arial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160963" y="1676427"/>
              <a:ext cx="1925637" cy="76206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524000" y="2590909"/>
              <a:ext cx="1295400" cy="45724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3" name="TextBox 22"/>
            <p:cNvSpPr txBox="1">
              <a:spLocks noChangeArrowheads="1"/>
            </p:cNvSpPr>
            <p:nvPr/>
          </p:nvSpPr>
          <p:spPr bwMode="auto">
            <a:xfrm>
              <a:off x="304800" y="2362200"/>
              <a:ext cx="13239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Expanded VV space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791200" y="4115045"/>
              <a:ext cx="1676400" cy="22862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5" name="TextBox 24"/>
            <p:cNvSpPr txBox="1">
              <a:spLocks noChangeArrowheads="1"/>
            </p:cNvSpPr>
            <p:nvPr/>
          </p:nvSpPr>
          <p:spPr bwMode="auto">
            <a:xfrm>
              <a:off x="7239000" y="3903663"/>
              <a:ext cx="1558925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Machine support at the base</a:t>
              </a:r>
            </a:p>
          </p:txBody>
        </p:sp>
        <p:sp>
          <p:nvSpPr>
            <p:cNvPr id="16406" name="TextBox 22"/>
            <p:cNvSpPr txBox="1">
              <a:spLocks noChangeArrowheads="1"/>
            </p:cNvSpPr>
            <p:nvPr/>
          </p:nvSpPr>
          <p:spPr bwMode="auto">
            <a:xfrm>
              <a:off x="152400" y="3657804"/>
              <a:ext cx="1600200" cy="107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pitchFamily="34" charset="0"/>
                </a:rPr>
                <a:t>Horizontal ports for Aux equipment and RM assistance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295400" y="3581597"/>
              <a:ext cx="685800" cy="7620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295400" y="3048149"/>
              <a:ext cx="685800" cy="60965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/>
          <p:nvPr/>
        </p:nvCxnSpPr>
        <p:spPr bwMode="auto">
          <a:xfrm flipH="1">
            <a:off x="4953000" y="1676400"/>
            <a:ext cx="2133600" cy="10668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9969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19489" r="17744" b="2051"/>
          <a:stretch>
            <a:fillRect/>
          </a:stretch>
        </p:blipFill>
        <p:spPr bwMode="auto">
          <a:xfrm>
            <a:off x="1981200" y="1271113"/>
            <a:ext cx="50022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04800" y="381000"/>
            <a:ext cx="8915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000" b="1" dirty="0" smtClean="0"/>
              <a:t>AT Pilot plant device </a:t>
            </a:r>
            <a:r>
              <a:rPr lang="en-US" sz="3000" b="1" dirty="0"/>
              <a:t>core </a:t>
            </a:r>
            <a:r>
              <a:rPr lang="en-US" sz="3000" b="1" dirty="0" smtClean="0"/>
              <a:t>/ facility integration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69742725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17725" r="9209" b="2232"/>
          <a:stretch/>
        </p:blipFill>
        <p:spPr bwMode="auto">
          <a:xfrm>
            <a:off x="441960" y="914400"/>
            <a:ext cx="787850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26366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PPPL-Korean collaboration K-DEMO study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65250322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529830" y="437338"/>
            <a:ext cx="7614170" cy="6200943"/>
            <a:chOff x="1078301" y="98832"/>
            <a:chExt cx="7614170" cy="620094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1" t="41584" r="31068" b="16480"/>
            <a:stretch/>
          </p:blipFill>
          <p:spPr bwMode="auto">
            <a:xfrm>
              <a:off x="1078301" y="3546894"/>
              <a:ext cx="3076755" cy="2091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74" t="16982" r="21643" b="36362"/>
            <a:stretch/>
          </p:blipFill>
          <p:spPr bwMode="auto">
            <a:xfrm>
              <a:off x="3370360" y="98832"/>
              <a:ext cx="3640040" cy="333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09" t="34686" r="7717" b="18965"/>
            <a:stretch/>
          </p:blipFill>
          <p:spPr bwMode="auto">
            <a:xfrm>
              <a:off x="4579496" y="3546894"/>
              <a:ext cx="3510643" cy="209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200400" y="2438400"/>
              <a:ext cx="954656" cy="457200"/>
            </a:xfrm>
            <a:prstGeom prst="ellipse">
              <a:avLst/>
            </a:prstGeom>
            <a:noFill/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172200" y="2895600"/>
              <a:ext cx="954656" cy="457200"/>
            </a:xfrm>
            <a:prstGeom prst="ellipse">
              <a:avLst/>
            </a:prstGeom>
            <a:noFill/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124200" y="2895600"/>
              <a:ext cx="457203" cy="1066800"/>
            </a:xfrm>
            <a:prstGeom prst="straightConnector1">
              <a:avLst/>
            </a:prstGeom>
            <a:ln w="825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228882" y="3364014"/>
              <a:ext cx="314710" cy="762000"/>
            </a:xfrm>
            <a:prstGeom prst="straightConnector1">
              <a:avLst/>
            </a:prstGeom>
            <a:ln w="825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867400" y="1766791"/>
              <a:ext cx="399581" cy="32617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053207" y="2092962"/>
              <a:ext cx="1118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Local rib structure</a:t>
              </a:r>
              <a:endParaRPr lang="en-US" sz="1600" b="1" dirty="0"/>
            </a:p>
          </p:txBody>
        </p:sp>
        <p:cxnSp>
          <p:nvCxnSpPr>
            <p:cNvPr id="31" name="Straight Arrow Connector 30"/>
            <p:cNvCxnSpPr>
              <a:endCxn id="27" idx="2"/>
            </p:cNvCxnSpPr>
            <p:nvPr/>
          </p:nvCxnSpPr>
          <p:spPr>
            <a:xfrm flipH="1" flipV="1">
              <a:off x="5612704" y="2677737"/>
              <a:ext cx="178496" cy="174186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752601" y="5709776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Inboard leg winding detail</a:t>
              </a:r>
              <a:endParaRPr lang="en-US" sz="16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2579" y="5715000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Outboard leg winding detail</a:t>
              </a:r>
              <a:endParaRPr lang="en-US" sz="16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63671" y="533400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TF shown with quarter section cut</a:t>
              </a:r>
              <a:endParaRPr lang="en-US" sz="16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95400" y="2667000"/>
              <a:ext cx="111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Low field winding</a:t>
              </a:r>
              <a:endParaRPr lang="en-US" sz="1400" b="1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981202" y="3124200"/>
              <a:ext cx="533398" cy="1219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3486152" y="3124200"/>
              <a:ext cx="1009648" cy="1371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267200" y="2667000"/>
              <a:ext cx="111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High field winding</a:t>
              </a:r>
              <a:endParaRPr lang="en-US" sz="1400" b="1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953002" y="3124200"/>
              <a:ext cx="304798" cy="1219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239000" y="2667000"/>
              <a:ext cx="111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Low field winding</a:t>
              </a:r>
              <a:endParaRPr lang="en-US" sz="1400" b="1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6496590" y="3190220"/>
              <a:ext cx="1199610" cy="14579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28601" y="762000"/>
            <a:ext cx="3423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K-DEMO two coil winding toroidal field coil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82432596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OD_therm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09600"/>
            <a:ext cx="88392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MIT’s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Alcator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CMOD 600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Deg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Divertor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Upgrade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CSX_vv_mc_spool-to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4400" y="1600199"/>
            <a:ext cx="7315200" cy="4856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304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CAD Study of QUASAR assembly</a:t>
            </a:r>
            <a:endParaRPr lang="en-US" sz="3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325688" y="6300788"/>
            <a:ext cx="4932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January, 2012,  Plasma Diagnostics Removed </a:t>
            </a:r>
          </a:p>
        </p:txBody>
      </p:sp>
      <p:pic>
        <p:nvPicPr>
          <p:cNvPr id="15363" name="Picture 3" descr="P10003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96838"/>
            <a:ext cx="827405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CSX_vv_spool_close-up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066800"/>
            <a:ext cx="7086600" cy="5314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Coil &amp; Vacuum Vessel Clearance Study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CSX-crane_horiz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4400" y="1143000"/>
            <a:ext cx="7239000" cy="5429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Animation of QUASAR Assembly</a:t>
            </a:r>
            <a:endParaRPr lang="en-US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stx_usu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0" y="838200"/>
            <a:ext cx="8166537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NSTX-U response to Out-of-Plane Electromagnetic Forces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tSpok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bMotionTop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wer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450850" y="273050"/>
            <a:ext cx="110807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-1588" y="273050"/>
            <a:ext cx="1109663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0" descr="6coil_flux_ori"/>
          <p:cNvPicPr>
            <a:picLocks noChangeAspect="1" noChangeArrowheads="1"/>
          </p:cNvPicPr>
          <p:nvPr/>
        </p:nvPicPr>
        <p:blipFill>
          <a:blip r:embed="rId3" cstate="print"/>
          <a:srcRect l="31685" t="91798" r="48367" b="2187"/>
          <a:stretch>
            <a:fillRect/>
          </a:stretch>
        </p:blipFill>
        <p:spPr bwMode="auto">
          <a:xfrm>
            <a:off x="1244600" y="6419850"/>
            <a:ext cx="21018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0" descr="6coil_flux_ori"/>
          <p:cNvPicPr>
            <a:picLocks noChangeAspect="1" noChangeArrowheads="1"/>
          </p:cNvPicPr>
          <p:nvPr/>
        </p:nvPicPr>
        <p:blipFill>
          <a:blip r:embed="rId3" cstate="print"/>
          <a:srcRect l="2557" t="5222" r="48367" b="2187"/>
          <a:stretch>
            <a:fillRect/>
          </a:stretch>
        </p:blipFill>
        <p:spPr bwMode="auto">
          <a:xfrm>
            <a:off x="2805113" y="276225"/>
            <a:ext cx="5054600" cy="658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 cstate="print"/>
          <a:srcRect l="2087" r="34587" b="4491"/>
          <a:stretch>
            <a:fillRect/>
          </a:stretch>
        </p:blipFill>
        <p:spPr bwMode="auto">
          <a:xfrm>
            <a:off x="1350963" y="268288"/>
            <a:ext cx="3214687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8037513" y="273050"/>
            <a:ext cx="1109662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7797800" y="273050"/>
            <a:ext cx="110807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4289425" y="3013075"/>
            <a:ext cx="541338" cy="546100"/>
            <a:chOff x="3490913" y="2338388"/>
            <a:chExt cx="2162175" cy="2181225"/>
          </a:xfrm>
        </p:grpSpPr>
        <p:pic>
          <p:nvPicPr>
            <p:cNvPr id="2059" name="Picture 4" descr="J:\HAPL_work\6_coil_design\1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0913" y="2338388"/>
              <a:ext cx="2162175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535300" y="2376433"/>
              <a:ext cx="2035357" cy="2041728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58" name="TextBox 32"/>
          <p:cNvSpPr txBox="1">
            <a:spLocks noChangeArrowheads="1"/>
          </p:cNvSpPr>
          <p:nvPr/>
        </p:nvSpPr>
        <p:spPr bwMode="auto">
          <a:xfrm>
            <a:off x="2219325" y="284163"/>
            <a:ext cx="471487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omic Sans MS" pitchFamily="66" charset="0"/>
              </a:rPr>
              <a:t>Charged ion trajectory in magnetic field</a:t>
            </a:r>
          </a:p>
        </p:txBody>
      </p:sp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450850" y="273050"/>
            <a:ext cx="110807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-1588" y="273050"/>
            <a:ext cx="1109663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0" descr="6coil_flux_ori"/>
          <p:cNvPicPr>
            <a:picLocks noChangeAspect="1" noChangeArrowheads="1"/>
          </p:cNvPicPr>
          <p:nvPr/>
        </p:nvPicPr>
        <p:blipFill>
          <a:blip r:embed="rId3" cstate="print"/>
          <a:srcRect l="31685" t="91798" r="48367" b="2187"/>
          <a:stretch>
            <a:fillRect/>
          </a:stretch>
        </p:blipFill>
        <p:spPr bwMode="auto">
          <a:xfrm>
            <a:off x="1244600" y="6419850"/>
            <a:ext cx="21018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0" descr="6coil_flux_ori"/>
          <p:cNvPicPr>
            <a:picLocks noChangeAspect="1" noChangeArrowheads="1"/>
          </p:cNvPicPr>
          <p:nvPr/>
        </p:nvPicPr>
        <p:blipFill>
          <a:blip r:embed="rId3" cstate="print"/>
          <a:srcRect l="2557" t="5222" r="48367" b="2187"/>
          <a:stretch>
            <a:fillRect/>
          </a:stretch>
        </p:blipFill>
        <p:spPr bwMode="auto">
          <a:xfrm>
            <a:off x="2805113" y="276225"/>
            <a:ext cx="5054600" cy="658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 cstate="print"/>
          <a:srcRect l="2087" r="34587" b="4491"/>
          <a:stretch>
            <a:fillRect/>
          </a:stretch>
        </p:blipFill>
        <p:spPr bwMode="auto">
          <a:xfrm>
            <a:off x="1350963" y="268288"/>
            <a:ext cx="3214687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8037513" y="273050"/>
            <a:ext cx="1109662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 l="87833"/>
          <a:stretch>
            <a:fillRect/>
          </a:stretch>
        </p:blipFill>
        <p:spPr bwMode="auto">
          <a:xfrm>
            <a:off x="7797800" y="273050"/>
            <a:ext cx="110807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4289425" y="3013075"/>
            <a:ext cx="541338" cy="546100"/>
            <a:chOff x="3490913" y="2338388"/>
            <a:chExt cx="2162175" cy="2181225"/>
          </a:xfrm>
        </p:grpSpPr>
        <p:pic>
          <p:nvPicPr>
            <p:cNvPr id="3099" name="Picture 4" descr="J:\HAPL_work\6_coil_design\1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0913" y="2338388"/>
              <a:ext cx="2162175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535300" y="2376433"/>
              <a:ext cx="2035357" cy="2041728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310063" y="3079750"/>
            <a:ext cx="9207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54513" y="3035300"/>
            <a:ext cx="0" cy="9048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13263" y="2981325"/>
            <a:ext cx="9048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57713" y="2936875"/>
            <a:ext cx="0" cy="92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13288" y="3086100"/>
            <a:ext cx="9048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57738" y="3041650"/>
            <a:ext cx="0" cy="92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91075" y="3276600"/>
            <a:ext cx="9048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35525" y="3232150"/>
            <a:ext cx="0" cy="92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33925" y="3462338"/>
            <a:ext cx="9207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78375" y="3417888"/>
            <a:ext cx="0" cy="9048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13263" y="3565525"/>
            <a:ext cx="9207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57713" y="3521075"/>
            <a:ext cx="0" cy="92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87838" y="3459163"/>
            <a:ext cx="9048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32288" y="3414713"/>
            <a:ext cx="0" cy="9048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21163" y="3275013"/>
            <a:ext cx="9207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65613" y="3228975"/>
            <a:ext cx="0" cy="92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8" name="TextBox 32"/>
          <p:cNvSpPr txBox="1">
            <a:spLocks noChangeArrowheads="1"/>
          </p:cNvSpPr>
          <p:nvPr/>
        </p:nvSpPr>
        <p:spPr bwMode="auto">
          <a:xfrm>
            <a:off x="2219325" y="284163"/>
            <a:ext cx="471487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omic Sans MS" pitchFamily="66" charset="0"/>
              </a:rPr>
              <a:t>Charged ion trajectory in magnetic field</a:t>
            </a:r>
          </a:p>
        </p:txBody>
      </p:sp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HAPL_work\6_coil_design\f_pltrac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HAPL_work\6_coil_design\f_pltrac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878138" y="6300788"/>
            <a:ext cx="4073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March, 2012,  Vessel Ports Removed</a:t>
            </a:r>
          </a:p>
        </p:txBody>
      </p:sp>
      <p:pic>
        <p:nvPicPr>
          <p:cNvPr id="16387" name="Picture 3" descr="P10005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100013"/>
            <a:ext cx="8266113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HAPL_work\6_coil_design\f_pltrac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HAPL_work\6_coil_design\f_pltrac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HAPL_work\6_coil_design\f_pltrac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HAPL_work\6_coil_design\f_pltrac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HAPL_work\6_coil_design\f_pltrac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HAPL_work\6_coil_design\f_pltrac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HAPL_work\6_coil_design\f_pltrac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HAPL_work\6_coil_design\f_pltrac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HAPL_work\6_coil_design\f_pltrac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HAPL_work\6_coil_design\f_pltrac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276475" y="6300788"/>
            <a:ext cx="4873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June, 2012,  Vessel Pumping Duct Removed</a:t>
            </a:r>
          </a:p>
        </p:txBody>
      </p:sp>
      <p:pic>
        <p:nvPicPr>
          <p:cNvPr id="17411" name="Picture 3" descr="P10006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152400"/>
            <a:ext cx="8170862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:\HAPL_work\6_coil_design\f_pltrac1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HAPL_work\6_coil_design\f_pltrac1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:\HAPL_work\6_coil_design\f_pltrac1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HAPL_work\6_coil_design\f_pltrac1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:\HAPL_work\6_coil_design\f_pltrac1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:\HAPL_work\6_coil_design\f_pltrac1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J:\HAPL_work\6_coil_design\f_pltrac1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J:\HAPL_work\6_coil_design\f_pltrac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J:\HAPL_work\6_coil_design\f_pltrac2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J:\HAPL_work\6_coil_design\f_pltrac2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317750" y="6300788"/>
            <a:ext cx="4767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August, 2012,  Machine Platforms Removed</a:t>
            </a:r>
          </a:p>
        </p:txBody>
      </p:sp>
      <p:pic>
        <p:nvPicPr>
          <p:cNvPr id="18435" name="Picture 3" descr="P10007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15888"/>
            <a:ext cx="8245475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J:\HAPL_work\6_coil_design\f_pltrac2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J:\HAPL_work\6_coil_design\f_pltrac2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J:\HAPL_work\6_coil_design\f_pltrac2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J:\HAPL_work\6_coil_design\f_pltrac2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J:\HAPL_work\6_coil_design\f_pltrac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J:\HAPL_work\6_coil_design\f_pltrac2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J:\HAPL_work\6_coil_design\f_pltrac2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J:\HAPL_work\6_coil_design\f_pltrac3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J:\HAPL_work\6_coil_design\f_pltrac3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J:\HAPL_work\6_coil_design\f_pltrac3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044700" y="6300788"/>
            <a:ext cx="5402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September, 2012,  40 Ton Neutral Beam “Flown” In</a:t>
            </a:r>
          </a:p>
        </p:txBody>
      </p:sp>
      <p:pic>
        <p:nvPicPr>
          <p:cNvPr id="19459" name="Picture 2" descr="P10105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20650"/>
            <a:ext cx="8239125" cy="61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J:\HAPL_work\6_coil_design\f_pltrac3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J:\HAPL_work\6_coil_design\f_pltrac3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4" descr="J:\HAPL_work\6_coil_design\f_pltrac3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5" descr="J:\HAPL_work\6_coil_design\f_pltrac3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6" descr="J:\HAPL_work\6_coil_design\f_pltrac3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7" descr="J:\HAPL_work\6_coil_design\f_pltrac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8" descr="J:\HAPL_work\6_coil_design\f_pltrac3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9" descr="J:\HAPL_work\6_coil_design\f_pltrac4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0" descr="J:\HAPL_work\6_coil_design\f_pltrac4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1" descr="J:\HAPL_work\6_coil_design\f_pltrac4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498725" y="6300788"/>
            <a:ext cx="4586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September, 2012,  Neutral Beam in Place</a:t>
            </a:r>
          </a:p>
        </p:txBody>
      </p:sp>
      <p:pic>
        <p:nvPicPr>
          <p:cNvPr id="20483" name="Picture 2" descr="P10107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63" y="125413"/>
            <a:ext cx="8234362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2" descr="J:\HAPL_work\6_coil_design\f_pltrac4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3" descr="J:\HAPL_work\6_coil_design\f_pltrac4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:\HAPL_work\6_coil_design\f_pltrac4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050"/>
            <a:ext cx="91154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uid Flow CF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"/>
            <a:ext cx="2660698" cy="3516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267200"/>
            <a:ext cx="880418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Lyman Spitzer was </a:t>
            </a:r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the founder and first director of the </a:t>
            </a:r>
            <a:r>
              <a:rPr lang="en-US" sz="3200" b="1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Princeton Plasma Physics Laboratory</a:t>
            </a:r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 (originally called Project Matterhorn</a:t>
            </a:r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70064"/>
            <a:ext cx="2800758" cy="16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5421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12350" r="3247" b="2286"/>
          <a:stretch/>
        </p:blipFill>
        <p:spPr bwMode="auto">
          <a:xfrm>
            <a:off x="-1" y="0"/>
            <a:ext cx="9151746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1 Star Trek- Voyager-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7"/>
                  <p14:fade in="15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71600" y="4724400"/>
            <a:ext cx="1066800" cy="106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5783" y="5244896"/>
            <a:ext cx="9067800" cy="1092607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en-US" sz="65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Lyman </a:t>
            </a:r>
            <a:r>
              <a:rPr lang="en-US" sz="65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Spitzer’s Dream</a:t>
            </a:r>
          </a:p>
        </p:txBody>
      </p:sp>
    </p:spTree>
    <p:extLst>
      <p:ext uri="{BB962C8B-B14F-4D97-AF65-F5344CB8AC3E}">
        <p14:creationId xmlns:p14="http://schemas.microsoft.com/office/powerpoint/2010/main" val="27061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500">
        <p:fade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264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t="14789" r="7065" b="3769"/>
          <a:stretch/>
        </p:blipFill>
        <p:spPr bwMode="auto">
          <a:xfrm>
            <a:off x="152400" y="230658"/>
            <a:ext cx="8824938" cy="55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791200"/>
            <a:ext cx="88816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latin typeface="Rockwell Extra Bold" pitchFamily="18" charset="0"/>
              </a:rPr>
              <a:t>Astronomy – the study of celestial objects,</a:t>
            </a:r>
          </a:p>
        </p:txBody>
      </p:sp>
    </p:spTree>
    <p:extLst>
      <p:ext uri="{BB962C8B-B14F-4D97-AF65-F5344CB8AC3E}">
        <p14:creationId xmlns:p14="http://schemas.microsoft.com/office/powerpoint/2010/main" val="21312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50">
        <p:fade/>
      </p:transition>
    </mc:Choice>
    <mc:Fallback xmlns="">
      <p:transition spd="slow" advClick="0" advTm="3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14811" r="4341" b="5419"/>
          <a:stretch/>
        </p:blipFill>
        <p:spPr bwMode="auto">
          <a:xfrm>
            <a:off x="76200" y="304800"/>
            <a:ext cx="8839200" cy="561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922234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ckwell Extra Bold" pitchFamily="18" charset="0"/>
              </a:rPr>
              <a:t>and plasma,  the 4</a:t>
            </a:r>
            <a:r>
              <a:rPr lang="en-US" sz="3200" baseline="30000" dirty="0" smtClean="0">
                <a:latin typeface="Rockwell Extra Bold" pitchFamily="18" charset="0"/>
              </a:rPr>
              <a:t>th</a:t>
            </a:r>
            <a:r>
              <a:rPr lang="en-US" sz="3200" dirty="0" smtClean="0">
                <a:latin typeface="Rockwell Extra Bold" pitchFamily="18" charset="0"/>
              </a:rPr>
              <a:t> state of matter,</a:t>
            </a:r>
          </a:p>
        </p:txBody>
      </p:sp>
    </p:spTree>
    <p:extLst>
      <p:ext uri="{BB962C8B-B14F-4D97-AF65-F5344CB8AC3E}">
        <p14:creationId xmlns:p14="http://schemas.microsoft.com/office/powerpoint/2010/main" val="29215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4565" r="3311" b="5538"/>
          <a:stretch/>
        </p:blipFill>
        <p:spPr bwMode="auto">
          <a:xfrm>
            <a:off x="0" y="152400"/>
            <a:ext cx="9109445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057" y="5715000"/>
            <a:ext cx="8729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Rockwell Extra Bold" pitchFamily="18" charset="0"/>
              </a:rPr>
              <a:t>is said to occupy 95% of all observable matter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35111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>
        <p:fade/>
      </p:transition>
    </mc:Choice>
    <mc:Fallback xmlns="">
      <p:transition spd="slow" advClick="0" advTm="2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4130" r="3330" b="5999"/>
          <a:stretch/>
        </p:blipFill>
        <p:spPr bwMode="auto">
          <a:xfrm>
            <a:off x="-1" y="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9" y="5812465"/>
            <a:ext cx="877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Rockwell Extra Bold" pitchFamily="18" charset="0"/>
              </a:rPr>
              <a:t>Plasma physics is the branch of science,</a:t>
            </a:r>
          </a:p>
        </p:txBody>
      </p:sp>
    </p:spTree>
    <p:extLst>
      <p:ext uri="{BB962C8B-B14F-4D97-AF65-F5344CB8AC3E}">
        <p14:creationId xmlns:p14="http://schemas.microsoft.com/office/powerpoint/2010/main" val="14441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698625" y="6300788"/>
            <a:ext cx="6021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February, 2013,  New Platforms for Diagnostics Installed</a:t>
            </a:r>
          </a:p>
        </p:txBody>
      </p:sp>
      <p:pic>
        <p:nvPicPr>
          <p:cNvPr id="21507" name="Picture 2" descr="P10201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122238"/>
            <a:ext cx="8234362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5236" r="8409" b="15236"/>
          <a:stretch/>
        </p:blipFill>
        <p:spPr bwMode="auto">
          <a:xfrm>
            <a:off x="70882" y="-1"/>
            <a:ext cx="8920718" cy="527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5626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latin typeface="Rockwell Extra Bold" pitchFamily="18" charset="0"/>
              </a:rPr>
              <a:t>that deals with plasmas and </a:t>
            </a:r>
            <a:r>
              <a:rPr lang="en-US" sz="2800" dirty="0" smtClean="0">
                <a:latin typeface="Rockwell Extra Bold" pitchFamily="18" charset="0"/>
              </a:rPr>
              <a:t>their interaction </a:t>
            </a:r>
            <a:r>
              <a:rPr lang="en-US" sz="2800" dirty="0" smtClean="0">
                <a:latin typeface="Rockwell Extra Bold" pitchFamily="18" charset="0"/>
              </a:rPr>
              <a:t>with magnetic fields.</a:t>
            </a:r>
            <a:endParaRPr lang="en-US" sz="28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23380" r="10033" b="10697"/>
          <a:stretch/>
        </p:blipFill>
        <p:spPr bwMode="auto">
          <a:xfrm>
            <a:off x="96579" y="249865"/>
            <a:ext cx="8915400" cy="520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" y="5715000"/>
            <a:ext cx="8915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latin typeface="Rockwell Extra Bold" pitchFamily="18" charset="0"/>
              </a:rPr>
              <a:t>And Lyman Spitzer studied plasma in its natural and manmade environment.</a:t>
            </a:r>
            <a:endParaRPr lang="en-US" sz="26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20392" r="13566" b="13248"/>
          <a:stretch/>
        </p:blipFill>
        <p:spPr bwMode="auto">
          <a:xfrm>
            <a:off x="76200" y="76200"/>
            <a:ext cx="8957017" cy="554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6608" y="5749498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latin typeface="Rockwell Extra Bold" pitchFamily="18" charset="0"/>
              </a:rPr>
              <a:t>He was an </a:t>
            </a:r>
            <a:r>
              <a:rPr lang="en-US" sz="2800" dirty="0">
                <a:latin typeface="Rockwell Extra Bold" pitchFamily="18" charset="0"/>
              </a:rPr>
              <a:t>A</a:t>
            </a:r>
            <a:r>
              <a:rPr lang="en-US" sz="2800" dirty="0" smtClean="0">
                <a:latin typeface="Rockwell Extra Bold" pitchFamily="18" charset="0"/>
              </a:rPr>
              <a:t>merican astronomer and theoretical physicist,</a:t>
            </a:r>
            <a:endParaRPr lang="en-US" sz="28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27120" r="18296" b="5445"/>
          <a:stretch/>
        </p:blipFill>
        <p:spPr bwMode="auto">
          <a:xfrm>
            <a:off x="76200" y="63705"/>
            <a:ext cx="9043350" cy="570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785733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latin typeface="Rockwell Extra Bold" pitchFamily="18" charset="0"/>
              </a:rPr>
              <a:t>b</a:t>
            </a:r>
            <a:r>
              <a:rPr lang="en-US" sz="2800" dirty="0" smtClean="0">
                <a:latin typeface="Rockwell Extra Bold" pitchFamily="18" charset="0"/>
              </a:rPr>
              <a:t>est known for his research in star formation and plasma physics</a:t>
            </a:r>
            <a:r>
              <a:rPr lang="en-US" sz="2400" dirty="0" smtClean="0">
                <a:latin typeface="Rockwell Extra Bold" pitchFamily="18" charset="0"/>
              </a:rPr>
              <a:t>.</a:t>
            </a:r>
            <a:endParaRPr lang="en-US" sz="24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14022" r="7901" b="3373"/>
          <a:stretch/>
        </p:blipFill>
        <p:spPr bwMode="auto">
          <a:xfrm>
            <a:off x="76200" y="76200"/>
            <a:ext cx="89211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562600"/>
            <a:ext cx="8921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latin typeface="Rockwell Extra Bold" pitchFamily="18" charset="0"/>
              </a:rPr>
              <a:t>He linked the two sciences, and envisioned how to harness the power of thermonuclear fusion,</a:t>
            </a:r>
            <a:endParaRPr lang="en-US" sz="24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8500" r="5428" b="10173"/>
          <a:stretch/>
        </p:blipFill>
        <p:spPr bwMode="auto">
          <a:xfrm>
            <a:off x="90726" y="228600"/>
            <a:ext cx="896185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42" y="5486400"/>
            <a:ext cx="90532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latin typeface="Rockwell Extra Bold" pitchFamily="18" charset="0"/>
              </a:rPr>
              <a:t>the reaction that drives the stars, </a:t>
            </a:r>
          </a:p>
          <a:p>
            <a:pPr lvl="0" algn="ctr"/>
            <a:r>
              <a:rPr lang="en-US" sz="2600" dirty="0" smtClean="0">
                <a:latin typeface="Rockwell Extra Bold" pitchFamily="18" charset="0"/>
              </a:rPr>
              <a:t>into a usable source of energy here on earth.</a:t>
            </a:r>
            <a:endParaRPr lang="en-US" sz="26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5680" r="3220" b="2957"/>
          <a:stretch/>
        </p:blipFill>
        <p:spPr bwMode="auto">
          <a:xfrm>
            <a:off x="28353" y="457200"/>
            <a:ext cx="899450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09" y="5638800"/>
            <a:ext cx="89945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latin typeface="Rockwell Extra Bold" pitchFamily="18" charset="0"/>
              </a:rPr>
              <a:t>The heart of Spitzer’s innovative stellerator generated plasma shape was produced</a:t>
            </a:r>
            <a:endParaRPr lang="en-US" sz="26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3342" r="3093" b="1452"/>
          <a:stretch/>
        </p:blipFill>
        <p:spPr bwMode="auto">
          <a:xfrm>
            <a:off x="152400" y="381000"/>
            <a:ext cx="887546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6451" y="5867400"/>
            <a:ext cx="8875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latin typeface="Rockwell Extra Bold" pitchFamily="18" charset="0"/>
              </a:rPr>
              <a:t>by poloidal and toroidal magnetic fields. </a:t>
            </a:r>
            <a:endParaRPr lang="en-US" sz="28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2568" r="3299" b="1368"/>
          <a:stretch/>
        </p:blipFill>
        <p:spPr bwMode="auto">
          <a:xfrm>
            <a:off x="133382" y="228600"/>
            <a:ext cx="882944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5562600"/>
            <a:ext cx="8829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latin typeface="Rockwell Extra Bold" pitchFamily="18" charset="0"/>
              </a:rPr>
              <a:t>He further changed the shape from a conventional toroidial (donut) shape,</a:t>
            </a:r>
            <a:endParaRPr lang="en-US" sz="2800" dirty="0"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14729" r="7093" b="10171"/>
          <a:stretch/>
        </p:blipFill>
        <p:spPr bwMode="auto">
          <a:xfrm>
            <a:off x="76200" y="381000"/>
            <a:ext cx="898451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58674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Rockwell Extra Bold" pitchFamily="18" charset="0"/>
              </a:rPr>
              <a:t>t</a:t>
            </a:r>
            <a:r>
              <a:rPr lang="en-US" sz="2800" dirty="0" smtClean="0">
                <a:solidFill>
                  <a:prstClr val="white"/>
                </a:solidFill>
                <a:latin typeface="Rockwell Extra Bold" pitchFamily="18" charset="0"/>
              </a:rPr>
              <a:t>o a shape with a varying Mobius twist.</a:t>
            </a:r>
            <a:endParaRPr lang="en-US" sz="280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973138" y="6300788"/>
            <a:ext cx="784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March, 2013,  New Ports on Vessel, Commissioning the Neutral Beam</a:t>
            </a:r>
          </a:p>
        </p:txBody>
      </p:sp>
      <p:pic>
        <p:nvPicPr>
          <p:cNvPr id="22531" name="Picture 3" descr="P1020228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149225"/>
            <a:ext cx="8201025" cy="615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25615" r="16956" b="6078"/>
          <a:stretch/>
        </p:blipFill>
        <p:spPr bwMode="auto">
          <a:xfrm>
            <a:off x="-6870" y="228600"/>
            <a:ext cx="90656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>
        <p:fade/>
      </p:transition>
    </mc:Choice>
    <mc:Fallback xmlns="">
      <p:transition spd="slow" advClick="0" advTm="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1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15842" r="11556" b="10499"/>
          <a:stretch/>
        </p:blipFill>
        <p:spPr bwMode="auto">
          <a:xfrm>
            <a:off x="315433" y="381000"/>
            <a:ext cx="830594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>
        <p:fade/>
      </p:transition>
    </mc:Choice>
    <mc:Fallback xmlns="">
      <p:transition spd="slow" advClick="0" advTm="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0" t="19630" r="12903" b="8847"/>
          <a:stretch/>
        </p:blipFill>
        <p:spPr bwMode="auto">
          <a:xfrm>
            <a:off x="228600" y="357963"/>
            <a:ext cx="857691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>
        <p:fade/>
      </p:transition>
    </mc:Choice>
    <mc:Fallback xmlns="">
      <p:transition spd="slow" advClick="0" advTm="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0" t="18379" r="12145" b="9910"/>
          <a:stretch/>
        </p:blipFill>
        <p:spPr bwMode="auto">
          <a:xfrm>
            <a:off x="35125" y="304800"/>
            <a:ext cx="894403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>
        <p:fade/>
      </p:transition>
    </mc:Choice>
    <mc:Fallback xmlns="">
      <p:transition spd="slow" advClick="0" advTm="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8" t="15910" r="16145" b="10331"/>
          <a:stretch/>
        </p:blipFill>
        <p:spPr bwMode="auto">
          <a:xfrm>
            <a:off x="29238" y="609600"/>
            <a:ext cx="911400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2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46" t="20736" r="12602" b="10559"/>
          <a:stretch/>
        </p:blipFill>
        <p:spPr bwMode="auto">
          <a:xfrm>
            <a:off x="219805" y="381000"/>
            <a:ext cx="857880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1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34578" r="19498" b="10832"/>
          <a:stretch/>
        </p:blipFill>
        <p:spPr bwMode="auto">
          <a:xfrm>
            <a:off x="762000" y="1295400"/>
            <a:ext cx="7378995" cy="359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724400" y="160020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24400" y="27432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24400" y="3092302"/>
            <a:ext cx="0" cy="1251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657600" y="2743200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352800" y="3314700"/>
            <a:ext cx="22860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3505200"/>
            <a:ext cx="1219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2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>
        <p:fade/>
      </p:transition>
    </mc:Choice>
    <mc:Fallback xmlns="">
      <p:transition spd="slow" advClick="0" advTm="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16147" r="23540" b="4943"/>
          <a:stretch/>
        </p:blipFill>
        <p:spPr bwMode="auto">
          <a:xfrm>
            <a:off x="304800" y="76200"/>
            <a:ext cx="867911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029200" y="1828800"/>
            <a:ext cx="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29200" y="32766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29200" y="3810000"/>
            <a:ext cx="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429000"/>
            <a:ext cx="373380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953000" y="685800"/>
            <a:ext cx="914400" cy="30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7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>
        <p:fade/>
      </p:transition>
    </mc:Choice>
    <mc:Fallback xmlns="">
      <p:transition spd="slow" advClick="0" advTm="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t="17339" r="19074" b="8077"/>
          <a:stretch/>
        </p:blipFill>
        <p:spPr bwMode="auto">
          <a:xfrm>
            <a:off x="76200" y="152400"/>
            <a:ext cx="897024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61321" y="2057400"/>
            <a:ext cx="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61321" y="37338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61321" y="41910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295400" y="3848100"/>
            <a:ext cx="3352800" cy="110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95800" y="838200"/>
            <a:ext cx="609600" cy="335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43400" y="3848100"/>
            <a:ext cx="388620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2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>
        <p:fade/>
      </p:transition>
    </mc:Choice>
    <mc:Fallback xmlns="">
      <p:transition spd="slow" advClick="0" advTm="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18116" r="16382" b="8104"/>
          <a:stretch/>
        </p:blipFill>
        <p:spPr bwMode="auto">
          <a:xfrm>
            <a:off x="39439" y="381000"/>
            <a:ext cx="907366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7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644</Words>
  <Application>Microsoft Office PowerPoint</Application>
  <PresentationFormat>On-screen Show (4:3)</PresentationFormat>
  <Paragraphs>134</Paragraphs>
  <Slides>117</Slides>
  <Notes>23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ITER DIAGNOSTICS engineering led by PPPL</vt:lpstr>
      <vt:lpstr>Diagnostic Shielding Module Arrangement</vt:lpstr>
      <vt:lpstr>Electromagnetic Analysis Model</vt:lpstr>
      <vt:lpstr>ITER Background Magnetic Field</vt:lpstr>
      <vt:lpstr>Transient Vertical Field </vt:lpstr>
      <vt:lpstr>Eddy Current flow in Vacuum Vessel during plasma disruption</vt:lpstr>
      <vt:lpstr>Eddy Current Flow in the Equatorial Port Plug</vt:lpstr>
      <vt:lpstr>Summary of Disruption Loads </vt:lpstr>
      <vt:lpstr>Deflection of the Diagnostic first wall under disruption load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house 2013 slides</dc:title>
  <dc:creator>Thomas G. Brown</dc:creator>
  <cp:lastModifiedBy>pheitzen</cp:lastModifiedBy>
  <cp:revision>60</cp:revision>
  <dcterms:created xsi:type="dcterms:W3CDTF">2013-05-29T17:36:10Z</dcterms:created>
  <dcterms:modified xsi:type="dcterms:W3CDTF">2013-05-31T17:11:38Z</dcterms:modified>
</cp:coreProperties>
</file>