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2" r:id="rId3"/>
    <p:sldId id="317" r:id="rId4"/>
    <p:sldId id="375" r:id="rId5"/>
    <p:sldId id="326" r:id="rId6"/>
    <p:sldId id="337" r:id="rId7"/>
    <p:sldId id="339" r:id="rId8"/>
    <p:sldId id="294" r:id="rId9"/>
    <p:sldId id="297" r:id="rId10"/>
    <p:sldId id="298" r:id="rId11"/>
    <p:sldId id="377" r:id="rId12"/>
    <p:sldId id="368" r:id="rId13"/>
    <p:sldId id="303" r:id="rId14"/>
    <p:sldId id="378" r:id="rId15"/>
    <p:sldId id="327" r:id="rId16"/>
    <p:sldId id="329" r:id="rId17"/>
    <p:sldId id="295" r:id="rId18"/>
    <p:sldId id="312" r:id="rId19"/>
    <p:sldId id="330" r:id="rId20"/>
    <p:sldId id="379" r:id="rId21"/>
    <p:sldId id="324" r:id="rId22"/>
    <p:sldId id="359" r:id="rId23"/>
    <p:sldId id="380" r:id="rId24"/>
    <p:sldId id="257" r:id="rId25"/>
    <p:sldId id="336" r:id="rId26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ＭＳ ゴシック" pitchFamily="49" charset="-128"/>
        <a:ea typeface="ＭＳ 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3"/>
    <p:penClr>
      <a:srgbClr val="FF0000"/>
    </p:penClr>
  </p:showPr>
  <p:clrMru>
    <a:srgbClr val="DDDDDD"/>
    <a:srgbClr val="FFFF00"/>
    <a:srgbClr val="FFFFCC"/>
    <a:srgbClr val="009900"/>
    <a:srgbClr val="33CC33"/>
    <a:srgbClr val="E7FDFF"/>
    <a:srgbClr val="F8F8F8"/>
    <a:srgbClr val="FFE7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6" autoAdjust="0"/>
    <p:restoredTop sz="95780" autoAdjust="0"/>
  </p:normalViewPr>
  <p:slideViewPr>
    <p:cSldViewPr snapToGrid="0">
      <p:cViewPr varScale="1">
        <p:scale>
          <a:sx n="68" d="100"/>
          <a:sy n="68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134" y="354"/>
      </p:cViewPr>
      <p:guideLst>
        <p:guide orient="horz" pos="3223"/>
        <p:guide pos="223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76575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43" y="1"/>
            <a:ext cx="3076575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1851"/>
            <a:ext cx="3076575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43" y="9721851"/>
            <a:ext cx="3076575" cy="51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6" tIns="45698" rIns="91396" bIns="4569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ＭＳ Ｐゴシック" pitchFamily="50" charset="-128"/>
              </a:defRPr>
            </a:lvl1pPr>
          </a:lstStyle>
          <a:p>
            <a:fld id="{70DDC0A7-03B9-41FD-AA32-764DBF29A00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7" tIns="47708" rIns="95417" bIns="47708" numCol="1" anchor="t" anchorCtr="0" compatLnSpc="1">
            <a:prstTxWarp prst="textNoShape">
              <a:avLst/>
            </a:prstTxWarp>
          </a:bodyPr>
          <a:lstStyle>
            <a:lvl1pPr defTabSz="953778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43" y="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7" tIns="47708" rIns="95417" bIns="47708" numCol="1" anchor="t" anchorCtr="0" compatLnSpc="1">
            <a:prstTxWarp prst="textNoShape">
              <a:avLst/>
            </a:prstTxWarp>
          </a:bodyPr>
          <a:lstStyle>
            <a:lvl1pPr algn="r" defTabSz="953778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5175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6" y="4860927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7" tIns="47708" rIns="95417" bIns="47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7" tIns="47708" rIns="95417" bIns="47708" numCol="1" anchor="b" anchorCtr="0" compatLnSpc="1">
            <a:prstTxWarp prst="textNoShape">
              <a:avLst/>
            </a:prstTxWarp>
          </a:bodyPr>
          <a:lstStyle>
            <a:lvl1pPr defTabSz="953778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43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17" tIns="47708" rIns="95417" bIns="47708" numCol="1" anchor="b" anchorCtr="0" compatLnSpc="1">
            <a:prstTxWarp prst="textNoShape">
              <a:avLst/>
            </a:prstTxWarp>
          </a:bodyPr>
          <a:lstStyle>
            <a:lvl1pPr algn="r" defTabSz="953778" eaLnBrk="1" hangingPunct="1">
              <a:defRPr sz="1300">
                <a:latin typeface="Arial" charset="0"/>
                <a:ea typeface="ＭＳ Ｐゴシック" pitchFamily="50" charset="-128"/>
              </a:defRPr>
            </a:lvl1pPr>
          </a:lstStyle>
          <a:p>
            <a:fld id="{21A15D44-FAB5-4138-9FAF-BBBF9E9CF0B5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A596A-82CB-42AA-9B4D-082B014067D2}" type="slidenum">
              <a:rPr lang="en-US" altLang="ja-JP"/>
              <a:pPr/>
              <a:t>1</a:t>
            </a:fld>
            <a:endParaRPr lang="en-US" altLang="ja-JP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0600" y="765175"/>
            <a:ext cx="5118100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D44-FAB5-4138-9FAF-BBBF9E9CF0B5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43D85-034F-410E-A48E-AA9C61A41F75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21275" cy="38417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6" y="4864025"/>
            <a:ext cx="5204672" cy="4603588"/>
          </a:xfrm>
        </p:spPr>
        <p:txBody>
          <a:bodyPr/>
          <a:lstStyle/>
          <a:p>
            <a:pPr marL="228524" indent="-228524"/>
            <a:endParaRPr lang="en-US" altLang="ja-JP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7BB5E-23F3-4650-B91A-4D6DD82A68FB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5175"/>
            <a:ext cx="5121275" cy="384175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885" y="4862435"/>
            <a:ext cx="5677535" cy="4603592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2D75-0B4D-45C4-BF1D-8AC51CB0E2A9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774A3-26DB-45C4-A9E4-2EAAA7747FC8}" type="slidenum">
              <a:rPr lang="en-US" altLang="ja-JP" smtClean="0">
                <a:latin typeface="Arial" pitchFamily="34" charset="0"/>
              </a:rPr>
              <a:pPr/>
              <a:t>15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FBC33D-4802-4E91-8E4D-F92F168CB689}" type="slidenum">
              <a:rPr lang="en-US" altLang="ja-JP" smtClean="0">
                <a:latin typeface="Arial" pitchFamily="34" charset="0"/>
              </a:rPr>
              <a:pPr/>
              <a:t>16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9A28D-CF03-424B-804D-250FB73F3E20}" type="slidenum">
              <a:rPr lang="en-US" altLang="ja-JP"/>
              <a:pPr/>
              <a:t>17</a:t>
            </a:fld>
            <a:endParaRPr lang="en-US" altLang="ja-JP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9A28D-CF03-424B-804D-250FB73F3E20}" type="slidenum">
              <a:rPr lang="en-US" altLang="ja-JP"/>
              <a:pPr/>
              <a:t>18</a:t>
            </a:fld>
            <a:endParaRPr lang="en-US" altLang="ja-JP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C8497-310D-4133-9647-C32777602A7B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27609-703B-4C2D-B9E6-0AFF8575042A}" type="slidenum">
              <a:rPr lang="en-US" altLang="ja-JP"/>
              <a:pPr/>
              <a:t>2</a:t>
            </a:fld>
            <a:endParaRPr lang="en-US" altLang="ja-JP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59A28D-CF03-424B-804D-250FB73F3E20}" type="slidenum">
              <a:rPr lang="en-US" altLang="ja-JP"/>
              <a:pPr/>
              <a:t>20</a:t>
            </a:fld>
            <a:endParaRPr lang="en-US" altLang="ja-JP" dirty="0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540E6-1CBA-4E88-81F0-79F22F08621C}" type="slidenum">
              <a:rPr lang="en-US" altLang="ja-JP" smtClean="0">
                <a:latin typeface="Arial" pitchFamily="34" charset="0"/>
              </a:rPr>
              <a:pPr/>
              <a:t>21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D44-FAB5-4138-9FAF-BBBF9E9CF0B5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D44-FAB5-4138-9FAF-BBBF9E9CF0B5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D44-FAB5-4138-9FAF-BBBF9E9CF0B5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5D44-FAB5-4138-9FAF-BBBF9E9CF0B5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C03DD-67B4-487A-869C-83A57946034D}" type="slidenum">
              <a:rPr lang="en-US" altLang="ja-JP" smtClean="0">
                <a:latin typeface="Arial" pitchFamily="34" charset="0"/>
              </a:rPr>
              <a:pPr/>
              <a:t>3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54634"/>
            <a:endParaRPr lang="en-US" altLang="ja-JP" sz="14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58CFF-C4FD-4DA2-94B8-3640BFCB8CDF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ja-JP" sz="14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158D6-EF6A-4799-A37B-816A8AD97F4E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F0A65E-F1FC-4EF8-B6DE-5FB6932A6FE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44551-0441-4A16-95BD-E7720E2E18B6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/>
            </a:r>
            <a:br>
              <a:rPr lang="en-US" altLang="ja-JP" dirty="0"/>
            </a:br>
            <a:endParaRPr lang="en-US" altLang="ja-JP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43D85-034F-410E-A48E-AA9C61A41F75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5175"/>
            <a:ext cx="5121275" cy="38417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6" y="4864025"/>
            <a:ext cx="5204672" cy="4603588"/>
          </a:xfrm>
        </p:spPr>
        <p:txBody>
          <a:bodyPr/>
          <a:lstStyle/>
          <a:p>
            <a:pPr marL="228524" indent="-228524"/>
            <a:endParaRPr lang="en-US" altLang="ja-JP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90600" y="765175"/>
            <a:ext cx="5118100" cy="3838575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yag_h-x0020202BW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19300" y="923925"/>
            <a:ext cx="51054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0" y="762000"/>
            <a:ext cx="8364538" cy="152400"/>
            <a:chOff x="0" y="1113"/>
            <a:chExt cx="5269" cy="183"/>
          </a:xfrm>
        </p:grpSpPr>
        <p:grpSp>
          <p:nvGrpSpPr>
            <p:cNvPr id="5124" name="Group 4"/>
            <p:cNvGrpSpPr>
              <a:grpSpLocks/>
            </p:cNvGrpSpPr>
            <p:nvPr/>
          </p:nvGrpSpPr>
          <p:grpSpPr bwMode="auto">
            <a:xfrm>
              <a:off x="5146" y="1113"/>
              <a:ext cx="123" cy="182"/>
              <a:chOff x="5146" y="1113"/>
              <a:chExt cx="123" cy="182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5240" y="1113"/>
                <a:ext cx="2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auto">
              <a:xfrm>
                <a:off x="5146" y="1113"/>
                <a:ext cx="5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4836" y="1113"/>
              <a:ext cx="263" cy="182"/>
              <a:chOff x="4836" y="1113"/>
              <a:chExt cx="263" cy="182"/>
            </a:xfrm>
          </p:grpSpPr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5006" y="1113"/>
                <a:ext cx="93" cy="182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4836" y="1113"/>
                <a:ext cx="127" cy="182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4407" y="1113"/>
              <a:ext cx="386" cy="182"/>
              <a:chOff x="4407" y="1113"/>
              <a:chExt cx="386" cy="182"/>
            </a:xfrm>
          </p:grpSpPr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4639" y="1113"/>
                <a:ext cx="154" cy="182"/>
              </a:xfrm>
              <a:prstGeom prst="rect">
                <a:avLst/>
              </a:prstGeom>
              <a:solidFill>
                <a:srgbClr val="404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4407" y="1113"/>
                <a:ext cx="189" cy="182"/>
              </a:xfrm>
              <a:prstGeom prst="rect">
                <a:avLst/>
              </a:prstGeom>
              <a:solidFill>
                <a:srgbClr val="404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33" name="Group 13"/>
            <p:cNvGrpSpPr>
              <a:grpSpLocks/>
            </p:cNvGrpSpPr>
            <p:nvPr/>
          </p:nvGrpSpPr>
          <p:grpSpPr bwMode="auto">
            <a:xfrm>
              <a:off x="3176" y="1113"/>
              <a:ext cx="1188" cy="183"/>
              <a:chOff x="3176" y="1113"/>
              <a:chExt cx="1188" cy="183"/>
            </a:xfrm>
          </p:grpSpPr>
          <p:sp>
            <p:nvSpPr>
              <p:cNvPr id="5134" name="Rectangle 14"/>
              <p:cNvSpPr>
                <a:spLocks noChangeArrowheads="1"/>
              </p:cNvSpPr>
              <p:nvPr/>
            </p:nvSpPr>
            <p:spPr bwMode="auto">
              <a:xfrm>
                <a:off x="4146" y="1113"/>
                <a:ext cx="218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35" name="Rectangle 15"/>
              <p:cNvSpPr>
                <a:spLocks noChangeArrowheads="1"/>
              </p:cNvSpPr>
              <p:nvPr/>
            </p:nvSpPr>
            <p:spPr bwMode="auto">
              <a:xfrm>
                <a:off x="3855" y="1113"/>
                <a:ext cx="249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36" name="Rectangle 16"/>
              <p:cNvSpPr>
                <a:spLocks noChangeArrowheads="1"/>
              </p:cNvSpPr>
              <p:nvPr/>
            </p:nvSpPr>
            <p:spPr bwMode="auto">
              <a:xfrm>
                <a:off x="3530" y="1113"/>
                <a:ext cx="283" cy="18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37" name="Rectangle 17"/>
              <p:cNvSpPr>
                <a:spLocks noChangeArrowheads="1"/>
              </p:cNvSpPr>
              <p:nvPr/>
            </p:nvSpPr>
            <p:spPr bwMode="auto">
              <a:xfrm>
                <a:off x="3176" y="1113"/>
                <a:ext cx="313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38" name="Group 18"/>
            <p:cNvGrpSpPr>
              <a:grpSpLocks/>
            </p:cNvGrpSpPr>
            <p:nvPr/>
          </p:nvGrpSpPr>
          <p:grpSpPr bwMode="auto">
            <a:xfrm>
              <a:off x="0" y="1113"/>
              <a:ext cx="3136" cy="182"/>
              <a:chOff x="0" y="1113"/>
              <a:chExt cx="3136" cy="182"/>
            </a:xfrm>
          </p:grpSpPr>
          <p:sp>
            <p:nvSpPr>
              <p:cNvPr id="5139" name="Rectangle 19"/>
              <p:cNvSpPr>
                <a:spLocks noChangeArrowheads="1"/>
              </p:cNvSpPr>
              <p:nvPr/>
            </p:nvSpPr>
            <p:spPr bwMode="auto">
              <a:xfrm>
                <a:off x="2792" y="1113"/>
                <a:ext cx="344" cy="182"/>
              </a:xfrm>
              <a:prstGeom prst="rect">
                <a:avLst/>
              </a:prstGeom>
              <a:solidFill>
                <a:srgbClr val="0000E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0" name="Rectangle 20"/>
              <p:cNvSpPr>
                <a:spLocks noChangeArrowheads="1"/>
              </p:cNvSpPr>
              <p:nvPr/>
            </p:nvSpPr>
            <p:spPr bwMode="auto">
              <a:xfrm>
                <a:off x="0" y="1113"/>
                <a:ext cx="2750" cy="182"/>
              </a:xfrm>
              <a:prstGeom prst="rect">
                <a:avLst/>
              </a:prstGeom>
              <a:solidFill>
                <a:srgbClr val="0000E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1600"/>
            <a:ext cx="7772400" cy="1219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マスタータイトルの書式設定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ja-JP" altLang="en-US"/>
              <a:t>マスターサブタイトルの書式設定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F31A62-331D-451B-9A7D-AE4421731064}" type="slidenum">
              <a:rPr lang="en-US" altLang="ja-JP"/>
              <a:pPr/>
              <a:t>&lt;#&gt;</a:t>
            </a:fld>
            <a:endParaRPr lang="en-US" altLang="ja-JP"/>
          </a:p>
        </p:txBody>
      </p:sp>
      <p:grpSp>
        <p:nvGrpSpPr>
          <p:cNvPr id="5146" name="Group 26"/>
          <p:cNvGrpSpPr>
            <a:grpSpLocks/>
          </p:cNvGrpSpPr>
          <p:nvPr/>
        </p:nvGrpSpPr>
        <p:grpSpPr bwMode="auto">
          <a:xfrm flipH="1">
            <a:off x="779463" y="6019800"/>
            <a:ext cx="8364537" cy="152400"/>
            <a:chOff x="0" y="1113"/>
            <a:chExt cx="5269" cy="183"/>
          </a:xfrm>
        </p:grpSpPr>
        <p:grpSp>
          <p:nvGrpSpPr>
            <p:cNvPr id="5147" name="Group 27"/>
            <p:cNvGrpSpPr>
              <a:grpSpLocks/>
            </p:cNvGrpSpPr>
            <p:nvPr/>
          </p:nvGrpSpPr>
          <p:grpSpPr bwMode="auto">
            <a:xfrm>
              <a:off x="5146" y="1113"/>
              <a:ext cx="123" cy="182"/>
              <a:chOff x="5146" y="1113"/>
              <a:chExt cx="123" cy="182"/>
            </a:xfrm>
          </p:grpSpPr>
          <p:sp>
            <p:nvSpPr>
              <p:cNvPr id="5148" name="Rectangle 28"/>
              <p:cNvSpPr>
                <a:spLocks noChangeArrowheads="1"/>
              </p:cNvSpPr>
              <p:nvPr/>
            </p:nvSpPr>
            <p:spPr bwMode="auto">
              <a:xfrm>
                <a:off x="5240" y="1113"/>
                <a:ext cx="2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49" name="Rectangle 29"/>
              <p:cNvSpPr>
                <a:spLocks noChangeArrowheads="1"/>
              </p:cNvSpPr>
              <p:nvPr/>
            </p:nvSpPr>
            <p:spPr bwMode="auto">
              <a:xfrm>
                <a:off x="5146" y="1113"/>
                <a:ext cx="5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4836" y="1113"/>
              <a:ext cx="263" cy="182"/>
              <a:chOff x="4836" y="1113"/>
              <a:chExt cx="263" cy="182"/>
            </a:xfrm>
          </p:grpSpPr>
          <p:sp>
            <p:nvSpPr>
              <p:cNvPr id="5151" name="Rectangle 31"/>
              <p:cNvSpPr>
                <a:spLocks noChangeArrowheads="1"/>
              </p:cNvSpPr>
              <p:nvPr/>
            </p:nvSpPr>
            <p:spPr bwMode="auto">
              <a:xfrm>
                <a:off x="5006" y="1113"/>
                <a:ext cx="93" cy="182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2" name="Rectangle 32"/>
              <p:cNvSpPr>
                <a:spLocks noChangeArrowheads="1"/>
              </p:cNvSpPr>
              <p:nvPr/>
            </p:nvSpPr>
            <p:spPr bwMode="auto">
              <a:xfrm>
                <a:off x="4836" y="1113"/>
                <a:ext cx="127" cy="182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53" name="Group 33"/>
            <p:cNvGrpSpPr>
              <a:grpSpLocks/>
            </p:cNvGrpSpPr>
            <p:nvPr/>
          </p:nvGrpSpPr>
          <p:grpSpPr bwMode="auto">
            <a:xfrm>
              <a:off x="4407" y="1113"/>
              <a:ext cx="386" cy="182"/>
              <a:chOff x="4407" y="1113"/>
              <a:chExt cx="386" cy="182"/>
            </a:xfrm>
          </p:grpSpPr>
          <p:sp>
            <p:nvSpPr>
              <p:cNvPr id="5154" name="Rectangle 34"/>
              <p:cNvSpPr>
                <a:spLocks noChangeArrowheads="1"/>
              </p:cNvSpPr>
              <p:nvPr/>
            </p:nvSpPr>
            <p:spPr bwMode="auto">
              <a:xfrm>
                <a:off x="4639" y="1113"/>
                <a:ext cx="154" cy="182"/>
              </a:xfrm>
              <a:prstGeom prst="rect">
                <a:avLst/>
              </a:prstGeom>
              <a:solidFill>
                <a:srgbClr val="404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5" name="Rectangle 35"/>
              <p:cNvSpPr>
                <a:spLocks noChangeArrowheads="1"/>
              </p:cNvSpPr>
              <p:nvPr/>
            </p:nvSpPr>
            <p:spPr bwMode="auto">
              <a:xfrm>
                <a:off x="4407" y="1113"/>
                <a:ext cx="189" cy="182"/>
              </a:xfrm>
              <a:prstGeom prst="rect">
                <a:avLst/>
              </a:prstGeom>
              <a:solidFill>
                <a:srgbClr val="404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56" name="Group 36"/>
            <p:cNvGrpSpPr>
              <a:grpSpLocks/>
            </p:cNvGrpSpPr>
            <p:nvPr/>
          </p:nvGrpSpPr>
          <p:grpSpPr bwMode="auto">
            <a:xfrm>
              <a:off x="3176" y="1113"/>
              <a:ext cx="1188" cy="183"/>
              <a:chOff x="3176" y="1113"/>
              <a:chExt cx="1188" cy="183"/>
            </a:xfrm>
          </p:grpSpPr>
          <p:sp>
            <p:nvSpPr>
              <p:cNvPr id="5157" name="Rectangle 37"/>
              <p:cNvSpPr>
                <a:spLocks noChangeArrowheads="1"/>
              </p:cNvSpPr>
              <p:nvPr/>
            </p:nvSpPr>
            <p:spPr bwMode="auto">
              <a:xfrm>
                <a:off x="4146" y="1113"/>
                <a:ext cx="218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8" name="Rectangle 38"/>
              <p:cNvSpPr>
                <a:spLocks noChangeArrowheads="1"/>
              </p:cNvSpPr>
              <p:nvPr/>
            </p:nvSpPr>
            <p:spPr bwMode="auto">
              <a:xfrm>
                <a:off x="3855" y="1113"/>
                <a:ext cx="249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59" name="Rectangle 39"/>
              <p:cNvSpPr>
                <a:spLocks noChangeArrowheads="1"/>
              </p:cNvSpPr>
              <p:nvPr/>
            </p:nvSpPr>
            <p:spPr bwMode="auto">
              <a:xfrm>
                <a:off x="3530" y="1113"/>
                <a:ext cx="283" cy="18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0" name="Rectangle 40"/>
              <p:cNvSpPr>
                <a:spLocks noChangeArrowheads="1"/>
              </p:cNvSpPr>
              <p:nvPr/>
            </p:nvSpPr>
            <p:spPr bwMode="auto">
              <a:xfrm>
                <a:off x="3176" y="1113"/>
                <a:ext cx="313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161" name="Group 41"/>
            <p:cNvGrpSpPr>
              <a:grpSpLocks/>
            </p:cNvGrpSpPr>
            <p:nvPr/>
          </p:nvGrpSpPr>
          <p:grpSpPr bwMode="auto">
            <a:xfrm>
              <a:off x="0" y="1113"/>
              <a:ext cx="3136" cy="182"/>
              <a:chOff x="0" y="1113"/>
              <a:chExt cx="3136" cy="182"/>
            </a:xfrm>
          </p:grpSpPr>
          <p:sp>
            <p:nvSpPr>
              <p:cNvPr id="5162" name="Rectangle 42"/>
              <p:cNvSpPr>
                <a:spLocks noChangeArrowheads="1"/>
              </p:cNvSpPr>
              <p:nvPr/>
            </p:nvSpPr>
            <p:spPr bwMode="auto">
              <a:xfrm>
                <a:off x="2792" y="1113"/>
                <a:ext cx="344" cy="182"/>
              </a:xfrm>
              <a:prstGeom prst="rect">
                <a:avLst/>
              </a:prstGeom>
              <a:solidFill>
                <a:srgbClr val="0000E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3" name="Rectangle 43"/>
              <p:cNvSpPr>
                <a:spLocks noChangeArrowheads="1"/>
              </p:cNvSpPr>
              <p:nvPr/>
            </p:nvSpPr>
            <p:spPr bwMode="auto">
              <a:xfrm>
                <a:off x="0" y="1113"/>
                <a:ext cx="2750" cy="182"/>
              </a:xfrm>
              <a:prstGeom prst="rect">
                <a:avLst/>
              </a:prstGeom>
              <a:solidFill>
                <a:srgbClr val="0000E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381000" y="730250"/>
            <a:ext cx="933450" cy="2127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 i="1">
                <a:solidFill>
                  <a:schemeClr val="accent1"/>
                </a:solidFill>
                <a:latin typeface="Times New Roman" pitchFamily="18" charset="0"/>
              </a:rPr>
              <a:t> Heliotron J 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6994525" y="5992813"/>
            <a:ext cx="1708150" cy="2127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b="1" i="1">
                <a:solidFill>
                  <a:schemeClr val="accent1"/>
                </a:solidFill>
                <a:latin typeface="Times New Roman" pitchFamily="18" charset="0"/>
              </a:rPr>
              <a:t> IAE, Kyoto University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FC54B45-00ED-4767-9861-82EFF84F0DC8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1925" y="171450"/>
            <a:ext cx="1946275" cy="59245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73100" y="171450"/>
            <a:ext cx="5686425" cy="59245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561547-D055-480F-93B2-80C1AA740DD8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タイトル、クリップ アート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100" y="171450"/>
            <a:ext cx="7099300" cy="11239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クリップアート プレースホルダ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B18381-BA57-4722-819F-CAA36668438F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73100" y="171450"/>
            <a:ext cx="7785100" cy="5924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E2F775-D037-4376-8034-36D3E29D79AB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100" y="171450"/>
            <a:ext cx="7099300" cy="112395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EADF61-B54F-467C-9639-527A46DBC73A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A9AB2E-5A09-4C5C-9B88-1C2886316D2C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CCE833-09AC-456E-B903-2B7507AE86AA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D43100-8608-406A-BCC4-C513BA2377D3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4E4FA6-8002-401E-B1BA-9216129B4158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EACE14-DD3E-4949-9C89-0F2A5B02604E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94ADA5-F703-46AD-8DD5-5E091FB544EE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8B53B5-C2F9-48AD-A4AA-691A94150179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CF7350-1A6B-4726-AE88-9F4EC50DC563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171450"/>
            <a:ext cx="70993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ea"/>
                <a:ea typeface="+mn-ea"/>
              </a:defRPr>
            </a:lvl1pPr>
          </a:lstStyle>
          <a:p>
            <a:endParaRPr lang="en-US" altLang="ja-JP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ea"/>
                <a:ea typeface="+mn-ea"/>
              </a:defRPr>
            </a:lvl1pPr>
          </a:lstStyle>
          <a:p>
            <a:fld id="{B46FF0FA-9F69-44FE-BF63-2E35FCE3AA15}" type="slidenum">
              <a:rPr lang="en-US" altLang="ja-JP"/>
              <a:pPr/>
              <a:t>&lt;#&gt;</a:t>
            </a:fld>
            <a:endParaRPr lang="en-US" altLang="ja-JP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ea"/>
                <a:ea typeface="+mn-ea"/>
              </a:defRPr>
            </a:lvl1pPr>
          </a:lstStyle>
          <a:p>
            <a:endParaRPr lang="en-US" altLang="ja-JP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0" y="1355725"/>
            <a:ext cx="9144000" cy="76200"/>
            <a:chOff x="0" y="873"/>
            <a:chExt cx="5269" cy="183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5146" y="873"/>
              <a:ext cx="123" cy="182"/>
              <a:chOff x="5146" y="873"/>
              <a:chExt cx="123" cy="182"/>
            </a:xfrm>
          </p:grpSpPr>
          <p:sp>
            <p:nvSpPr>
              <p:cNvPr id="4105" name="Rectangle 9"/>
              <p:cNvSpPr>
                <a:spLocks noChangeArrowheads="1"/>
              </p:cNvSpPr>
              <p:nvPr/>
            </p:nvSpPr>
            <p:spPr bwMode="auto">
              <a:xfrm>
                <a:off x="5240" y="873"/>
                <a:ext cx="2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5146" y="873"/>
                <a:ext cx="5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4836" y="873"/>
              <a:ext cx="263" cy="182"/>
              <a:chOff x="4836" y="873"/>
              <a:chExt cx="263" cy="182"/>
            </a:xfrm>
          </p:grpSpPr>
          <p:sp>
            <p:nvSpPr>
              <p:cNvPr id="4108" name="Rectangle 12"/>
              <p:cNvSpPr>
                <a:spLocks noChangeArrowheads="1"/>
              </p:cNvSpPr>
              <p:nvPr/>
            </p:nvSpPr>
            <p:spPr bwMode="auto">
              <a:xfrm>
                <a:off x="5006" y="873"/>
                <a:ext cx="93" cy="182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4836" y="873"/>
                <a:ext cx="127" cy="182"/>
              </a:xfrm>
              <a:prstGeom prst="rect">
                <a:avLst/>
              </a:prstGeom>
              <a:solidFill>
                <a:srgbClr val="808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4407" y="873"/>
              <a:ext cx="386" cy="182"/>
              <a:chOff x="4407" y="873"/>
              <a:chExt cx="386" cy="182"/>
            </a:xfrm>
          </p:grpSpPr>
          <p:sp>
            <p:nvSpPr>
              <p:cNvPr id="4111" name="Rectangle 15"/>
              <p:cNvSpPr>
                <a:spLocks noChangeArrowheads="1"/>
              </p:cNvSpPr>
              <p:nvPr/>
            </p:nvSpPr>
            <p:spPr bwMode="auto">
              <a:xfrm>
                <a:off x="4639" y="873"/>
                <a:ext cx="154" cy="182"/>
              </a:xfrm>
              <a:prstGeom prst="rect">
                <a:avLst/>
              </a:prstGeom>
              <a:solidFill>
                <a:srgbClr val="404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4407" y="873"/>
                <a:ext cx="189" cy="182"/>
              </a:xfrm>
              <a:prstGeom prst="rect">
                <a:avLst/>
              </a:prstGeom>
              <a:solidFill>
                <a:srgbClr val="404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113" name="Group 17"/>
            <p:cNvGrpSpPr>
              <a:grpSpLocks/>
            </p:cNvGrpSpPr>
            <p:nvPr/>
          </p:nvGrpSpPr>
          <p:grpSpPr bwMode="auto">
            <a:xfrm>
              <a:off x="3176" y="873"/>
              <a:ext cx="1188" cy="183"/>
              <a:chOff x="3176" y="873"/>
              <a:chExt cx="1188" cy="183"/>
            </a:xfrm>
          </p:grpSpPr>
          <p:sp>
            <p:nvSpPr>
              <p:cNvPr id="4114" name="Rectangle 18"/>
              <p:cNvSpPr>
                <a:spLocks noChangeArrowheads="1"/>
              </p:cNvSpPr>
              <p:nvPr/>
            </p:nvSpPr>
            <p:spPr bwMode="auto">
              <a:xfrm>
                <a:off x="4146" y="873"/>
                <a:ext cx="218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15" name="Rectangle 19"/>
              <p:cNvSpPr>
                <a:spLocks noChangeArrowheads="1"/>
              </p:cNvSpPr>
              <p:nvPr/>
            </p:nvSpPr>
            <p:spPr bwMode="auto">
              <a:xfrm>
                <a:off x="3855" y="873"/>
                <a:ext cx="249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16" name="Rectangle 20"/>
              <p:cNvSpPr>
                <a:spLocks noChangeArrowheads="1"/>
              </p:cNvSpPr>
              <p:nvPr/>
            </p:nvSpPr>
            <p:spPr bwMode="auto">
              <a:xfrm>
                <a:off x="3530" y="873"/>
                <a:ext cx="283" cy="18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3176" y="873"/>
                <a:ext cx="313" cy="182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0" y="873"/>
              <a:ext cx="3136" cy="182"/>
              <a:chOff x="0" y="873"/>
              <a:chExt cx="3136" cy="182"/>
            </a:xfrm>
          </p:grpSpPr>
          <p:sp>
            <p:nvSpPr>
              <p:cNvPr id="4119" name="Rectangle 23"/>
              <p:cNvSpPr>
                <a:spLocks noChangeArrowheads="1"/>
              </p:cNvSpPr>
              <p:nvPr/>
            </p:nvSpPr>
            <p:spPr bwMode="auto">
              <a:xfrm>
                <a:off x="2792" y="873"/>
                <a:ext cx="344" cy="182"/>
              </a:xfrm>
              <a:prstGeom prst="rect">
                <a:avLst/>
              </a:prstGeom>
              <a:solidFill>
                <a:srgbClr val="0000E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0" y="873"/>
                <a:ext cx="2750" cy="182"/>
              </a:xfrm>
              <a:prstGeom prst="rect">
                <a:avLst/>
              </a:prstGeom>
              <a:solidFill>
                <a:srgbClr val="0000E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28600" y="1295400"/>
            <a:ext cx="882650" cy="1825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36000" tIns="0" rIns="3600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 i="1">
                <a:solidFill>
                  <a:schemeClr val="accent1"/>
                </a:solidFill>
                <a:latin typeface="Times New Roman" pitchFamily="18" charset="0"/>
              </a:rPr>
              <a:t>Heliotron J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7315200" y="1295400"/>
            <a:ext cx="1458913" cy="1825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 i="1">
                <a:solidFill>
                  <a:schemeClr val="accent1"/>
                </a:solidFill>
                <a:latin typeface="Times New Roman" pitchFamily="18" charset="0"/>
              </a:rPr>
              <a:t>IAE, Kyoto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>
          <a:solidFill>
            <a:schemeClr val="tx1"/>
          </a:solidFill>
          <a:latin typeface="Times New Roman" pitchFamily="18" charset="0"/>
          <a:ea typeface="ＭＳ Ｐ明朝" pitchFamily="1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>
          <a:solidFill>
            <a:schemeClr val="tx1"/>
          </a:solidFill>
          <a:latin typeface="Times New Roman" pitchFamily="18" charset="0"/>
          <a:ea typeface="ＭＳ Ｐ明朝" pitchFamily="1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>
          <a:solidFill>
            <a:schemeClr val="tx1"/>
          </a:solidFill>
          <a:latin typeface="Times New Roman" pitchFamily="18" charset="0"/>
          <a:ea typeface="ＭＳ Ｐ明朝" pitchFamily="1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>
          <a:solidFill>
            <a:schemeClr val="tx1"/>
          </a:solidFill>
          <a:latin typeface="Times New Roman" pitchFamily="18" charset="0"/>
          <a:ea typeface="ＭＳ Ｐ明朝" pitchFamily="1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>
          <a:solidFill>
            <a:schemeClr val="tx1"/>
          </a:solidFill>
          <a:latin typeface="Times New Roman" pitchFamily="18" charset="0"/>
          <a:ea typeface="ＭＳ Ｐ明朝" pitchFamily="18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85925"/>
            <a:ext cx="9144000" cy="1800225"/>
          </a:xfrm>
        </p:spPr>
        <p:txBody>
          <a:bodyPr/>
          <a:lstStyle/>
          <a:p>
            <a: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Studies of </a:t>
            </a:r>
            <a:b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Improved Confinement  </a:t>
            </a:r>
            <a:b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Heliotron J</a:t>
            </a:r>
            <a:r>
              <a:rPr lang="en-GB" altLang="ja-JP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en-US" altLang="ja-JP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sz="2400" b="1" i="1" dirty="0">
                <a:latin typeface="Times New Roman" pitchFamily="18" charset="0"/>
              </a:rPr>
              <a:t>Presented by</a:t>
            </a:r>
          </a:p>
          <a:p>
            <a:r>
              <a:rPr lang="en-US" altLang="ja-JP" b="1" dirty="0">
                <a:latin typeface="Times New Roman" pitchFamily="18" charset="0"/>
              </a:rPr>
              <a:t>MIZUUCHI Tohru</a:t>
            </a:r>
          </a:p>
          <a:p>
            <a:r>
              <a:rPr lang="en-US" altLang="ja-JP" sz="2400" b="1" i="1" dirty="0">
                <a:latin typeface="Times New Roman" pitchFamily="18" charset="0"/>
              </a:rPr>
              <a:t>for Heliotron J Team</a:t>
            </a:r>
          </a:p>
        </p:txBody>
      </p:sp>
      <p:pic>
        <p:nvPicPr>
          <p:cNvPr id="2052" name="Picture 4" descr="hj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57300" cy="139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/>
          </p:cNvSpPr>
          <p:nvPr/>
        </p:nvSpPr>
        <p:spPr bwMode="auto">
          <a:xfrm>
            <a:off x="225654" y="1661478"/>
            <a:ext cx="4593516" cy="15568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4" bIns="0"/>
          <a:lstStyle/>
          <a:p>
            <a:pPr marL="328613" indent="-288925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8100" algn="l"/>
              </a:tabLst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Rapid increase of 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ja-JP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8613" indent="-288925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8100" algn="l"/>
              </a:tabLst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ja-JP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ja-JP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changed from positive to negative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8613" indent="-288925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8100" algn="l"/>
              </a:tabLst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Drop in the fluctuation level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8613" indent="-288925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  <a:tabLst>
                <a:tab pos="38100" algn="l"/>
              </a:tabLst>
            </a:pP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 hysteresis of </a:t>
            </a:r>
            <a:r>
              <a:rPr lang="en-US" altLang="ja-JP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ja-JP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7590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617" y="3238500"/>
            <a:ext cx="4054719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0406" y="1684339"/>
            <a:ext cx="4139712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Rectangle 7"/>
          <p:cNvSpPr>
            <a:spLocks/>
          </p:cNvSpPr>
          <p:nvPr/>
        </p:nvSpPr>
        <p:spPr bwMode="auto">
          <a:xfrm>
            <a:off x="1" y="924560"/>
            <a:ext cx="9144000" cy="4470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4" bIns="0"/>
          <a:lstStyle/>
          <a:p>
            <a:pPr marL="328613" indent="-288925" algn="ctr">
              <a:lnSpc>
                <a:spcPct val="130000"/>
              </a:lnSpc>
              <a:buClr>
                <a:srgbClr val="0066FF"/>
              </a:buClr>
              <a:buSzPct val="100000"/>
              <a:tabLst>
                <a:tab pos="38100" algn="l"/>
              </a:tabLst>
            </a:pPr>
            <a:r>
              <a:rPr lang="en-US" altLang="ja-JP" sz="1800" b="1" u="sng" dirty="0">
                <a:solidFill>
                  <a:srgbClr val="0066FF"/>
                </a:solidFill>
                <a:latin typeface="+mj-lt"/>
                <a:cs typeface="Arial" charset="0"/>
              </a:rPr>
              <a:t>Triangular voltage was applied in order to give rise to forward/ back transition.</a:t>
            </a: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233680" y="171450"/>
            <a:ext cx="8666480" cy="783590"/>
          </a:xfrm>
        </p:spPr>
        <p:txBody>
          <a:bodyPr/>
          <a:lstStyle/>
          <a:p>
            <a:pPr algn="ctr"/>
            <a:r>
              <a:rPr kumimoji="0" lang="en-US" altLang="ja-JP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sym typeface="Arial" charset="0"/>
              </a:rPr>
              <a:t>Time Evolution of a Biased Discharge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245GHz_ECDC_Surface_25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758" y="1503470"/>
            <a:ext cx="2377441" cy="2421951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 bwMode="auto">
          <a:xfrm rot="18900777">
            <a:off x="6605966" y="1844379"/>
            <a:ext cx="225295" cy="74295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23950"/>
          </a:xfrm>
        </p:spPr>
        <p:txBody>
          <a:bodyPr/>
          <a:lstStyle/>
          <a:p>
            <a:pPr algn="ctr"/>
            <a:r>
              <a:rPr kumimoji="1"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Bias Exp. suggests </a:t>
            </a:r>
            <a:br>
              <a:rPr kumimoji="1"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plasma rotation can modify the edge field topology.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コンテンツ プレースホルダ 3" descr="245GHz_ECDC_DPA_SH365.wm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03293" y="1467046"/>
            <a:ext cx="2982000" cy="5390954"/>
          </a:xfrm>
        </p:spPr>
      </p:pic>
      <p:sp>
        <p:nvSpPr>
          <p:cNvPr id="7" name="正方形/長方形 6"/>
          <p:cNvSpPr/>
          <p:nvPr/>
        </p:nvSpPr>
        <p:spPr bwMode="auto">
          <a:xfrm>
            <a:off x="2152357" y="1645920"/>
            <a:ext cx="506437" cy="4853354"/>
          </a:xfrm>
          <a:prstGeom prst="rect">
            <a:avLst/>
          </a:prstGeom>
          <a:solidFill>
            <a:schemeClr val="accent1">
              <a:alpha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5224" y="4250682"/>
            <a:ext cx="4895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Time traces of ion-saturation currents at </a:t>
            </a:r>
            <a:r>
              <a:rPr kumimoji="1" lang="en-US" altLang="ja-JP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divertor</a:t>
            </a: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probe array during biasing:</a:t>
            </a:r>
          </a:p>
          <a:p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Increase for  some channels, </a:t>
            </a:r>
            <a:b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but decrease for other channels.</a:t>
            </a:r>
            <a:b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Symbol"/>
              </a:rPr>
              <a:t>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Modification of  edge field topology!</a:t>
            </a:r>
            <a:endParaRPr kumimoji="1" lang="ja-JP" altLang="en-US" sz="20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86576" y="1924050"/>
            <a:ext cx="1085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Probe array</a:t>
            </a:r>
            <a:endParaRPr kumimoji="1" lang="ja-JP" altLang="en-US" sz="1200" b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163286"/>
            <a:ext cx="9144000" cy="7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ja-JP" sz="2600" b="1" dirty="0" smtClean="0">
                <a:solidFill>
                  <a:schemeClr val="bg2"/>
                </a:solidFill>
                <a:latin typeface="Arial" pitchFamily="34" charset="0"/>
                <a:ea typeface="ＤＦ特太ゴシック体" pitchFamily="49" charset="-128"/>
              </a:rPr>
              <a:t>The “quality of improvement” based on ISS04 seems to  depend on the configuration.</a:t>
            </a:r>
            <a:endParaRPr lang="en-US" altLang="ja-JP" sz="2600" b="1" dirty="0">
              <a:solidFill>
                <a:schemeClr val="bg2"/>
              </a:solidFill>
              <a:latin typeface="Arial" pitchFamily="34" charset="0"/>
              <a:ea typeface="ＤＦ特太ゴシック体" pitchFamily="49" charset="-128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0" y="1737361"/>
            <a:ext cx="4572000" cy="3877954"/>
          </a:xfrm>
          <a:prstGeom prst="rect">
            <a:avLst/>
          </a:prstGeom>
          <a:gradFill rotWithShape="1">
            <a:gsLst>
              <a:gs pos="0">
                <a:srgbClr val="E7FDFF"/>
              </a:gs>
              <a:gs pos="100000">
                <a:srgbClr val="E7FD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1407" tIns="45705" rIns="91407" bIns="45705">
            <a:spAutoFit/>
          </a:bodyPr>
          <a:lstStyle/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All configurations basically have  “stellarator shear” (vacuum) </a:t>
            </a:r>
            <a:b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  <a:sym typeface="Symbol" pitchFamily="18" charset="2"/>
              </a:rPr>
              <a:t></a:t>
            </a: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 hard to get edge flux surfaces on the “right-side” of the rationals.</a:t>
            </a:r>
            <a:endParaRPr lang="en-US" altLang="ja-JP" sz="2000" b="1" dirty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Difference in the poloidal viscous damping among the configurations?</a:t>
            </a:r>
            <a:b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</a:br>
            <a:endParaRPr lang="en-US" altLang="ja-JP" sz="2000" b="1" i="1" dirty="0" smtClean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accent2"/>
                </a:solidFill>
                <a:latin typeface="Times New Roman" pitchFamily="18" charset="0"/>
                <a:ea typeface="ＭＳ Ｐゴシック" pitchFamily="50" charset="-128"/>
              </a:rPr>
              <a:t>But, is that all?</a:t>
            </a:r>
          </a:p>
          <a:p>
            <a:pPr marL="722313" lvl="1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i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How about the “plasma effects”, especially effects of </a:t>
            </a:r>
            <a:br>
              <a:rPr lang="en-US" altLang="ja-JP" sz="2000" b="1" i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2000" b="1" i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(non-induction) plasma current.</a:t>
            </a:r>
          </a:p>
          <a:p>
            <a:pPr marL="722313" lvl="1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i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Experiments suggest the change of the iota and/or the size of the confinement region.</a:t>
            </a:r>
            <a:r>
              <a:rPr lang="ja-JP" altLang="en-US" sz="2000" b="1" i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　</a:t>
            </a:r>
            <a:endParaRPr lang="en-US" altLang="ja-JP" sz="2000" b="1" i="1" dirty="0" smtClean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530350"/>
            <a:ext cx="4513263" cy="5126038"/>
            <a:chOff x="0" y="964"/>
            <a:chExt cx="2843" cy="3229"/>
          </a:xfrm>
        </p:grpSpPr>
        <p:pic>
          <p:nvPicPr>
            <p:cNvPr id="28688" name="Picture 16" descr="iota_fISS04_ECH+NB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4"/>
              <a:ext cx="2843" cy="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 rot="-5400000">
              <a:off x="-382" y="2087"/>
              <a:ext cx="1202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latin typeface="Symbol" pitchFamily="18" charset="2"/>
                </a:rPr>
                <a:t>t</a:t>
              </a:r>
              <a:r>
                <a:rPr lang="en-US" altLang="ja-JP" b="1" baseline="30000" dirty="0">
                  <a:latin typeface="Arial" pitchFamily="34" charset="0"/>
                </a:rPr>
                <a:t>exp</a:t>
              </a:r>
              <a:r>
                <a:rPr lang="en-US" altLang="ja-JP" b="1" dirty="0">
                  <a:latin typeface="Arial" pitchFamily="34" charset="0"/>
                </a:rPr>
                <a:t>/(</a:t>
              </a:r>
              <a:r>
                <a:rPr lang="en-US" altLang="ja-JP" b="1" dirty="0">
                  <a:latin typeface="Times New Roman" pitchFamily="18" charset="0"/>
                </a:rPr>
                <a:t>f</a:t>
              </a:r>
              <a:r>
                <a:rPr lang="en-US" altLang="ja-JP" b="1" dirty="0">
                  <a:latin typeface="Arial" pitchFamily="34" charset="0"/>
                  <a:sym typeface="Symbol" pitchFamily="18" charset="2"/>
                </a:rPr>
                <a:t></a:t>
              </a:r>
              <a:r>
                <a:rPr lang="en-US" altLang="ja-JP" b="1" dirty="0">
                  <a:latin typeface="Symbol" pitchFamily="18" charset="2"/>
                </a:rPr>
                <a:t>t</a:t>
              </a:r>
              <a:r>
                <a:rPr lang="en-US" altLang="ja-JP" b="1" baseline="30000" dirty="0">
                  <a:latin typeface="Arial" pitchFamily="34" charset="0"/>
                </a:rPr>
                <a:t>ISS04</a:t>
              </a:r>
              <a:r>
                <a:rPr lang="en-US" altLang="ja-JP" b="1" dirty="0">
                  <a:latin typeface="Arial" pitchFamily="34" charset="0"/>
                </a:rPr>
                <a:t>)</a:t>
              </a:r>
            </a:p>
          </p:txBody>
        </p:sp>
      </p:grp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28600" y="885146"/>
            <a:ext cx="45720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ja-JP" sz="1800" b="1" i="1" dirty="0">
                <a:solidFill>
                  <a:schemeClr val="accent2"/>
                </a:solidFill>
                <a:latin typeface="Times New Roman" pitchFamily="18" charset="0"/>
              </a:rPr>
              <a:t>F. Sano, et al.,  </a:t>
            </a:r>
            <a:r>
              <a:rPr lang="it-IT" altLang="ja-JP" sz="1800" b="1" i="1" dirty="0">
                <a:solidFill>
                  <a:schemeClr val="accent2"/>
                </a:solidFill>
                <a:latin typeface="Times New Roman" pitchFamily="18" charset="0"/>
              </a:rPr>
              <a:t>Nucl. Fusion 45 (2005) 1557.</a:t>
            </a:r>
            <a:endParaRPr lang="en-US" altLang="ja-JP" sz="1800" dirty="0">
              <a:latin typeface="Times New Roman" pitchFamily="18" charset="0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1854072" y="6203569"/>
            <a:ext cx="1446911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Symbol" pitchFamily="18" charset="2"/>
              </a:rPr>
              <a:t>i</a:t>
            </a:r>
            <a:r>
              <a:rPr lang="en-US" altLang="ja-JP" sz="2000" b="1" dirty="0">
                <a:latin typeface="Times New Roman" pitchFamily="18" charset="0"/>
              </a:rPr>
              <a:t>(a)/2</a:t>
            </a:r>
            <a:r>
              <a:rPr lang="en-US" altLang="ja-JP" sz="2000" b="1" dirty="0">
                <a:latin typeface="Symbol" pitchFamily="18" charset="2"/>
              </a:rPr>
              <a:t>p</a:t>
            </a:r>
            <a:r>
              <a:rPr lang="en-US" altLang="ja-JP" sz="2000" b="1" dirty="0">
                <a:latin typeface="Times New Roman" pitchFamily="18" charset="0"/>
              </a:rPr>
              <a:t>|</a:t>
            </a:r>
            <a:r>
              <a:rPr lang="en-US" altLang="ja-JP" sz="2000" b="1" baseline="-25000" dirty="0">
                <a:latin typeface="Times New Roman" pitchFamily="18" charset="0"/>
              </a:rPr>
              <a:t>vac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768850" y="56451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>
            <a:spAutoFit/>
          </a:bodyPr>
          <a:lstStyle/>
          <a:p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319963" y="2465388"/>
            <a:ext cx="1824037" cy="2120900"/>
            <a:chOff x="238" y="116"/>
            <a:chExt cx="1149" cy="1336"/>
          </a:xfrm>
        </p:grpSpPr>
        <p:pic>
          <p:nvPicPr>
            <p:cNvPr id="1781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" y="370"/>
              <a:ext cx="1149" cy="1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465" y="116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rPr>
                <a:t>ad. 4kA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229225" y="2482850"/>
            <a:ext cx="1824038" cy="2125663"/>
            <a:chOff x="3050" y="117"/>
            <a:chExt cx="1149" cy="1339"/>
          </a:xfrm>
        </p:grpSpPr>
        <p:pic>
          <p:nvPicPr>
            <p:cNvPr id="1781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0" y="366"/>
              <a:ext cx="1149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89" name="Text Box 13"/>
            <p:cNvSpPr txBox="1">
              <a:spLocks noChangeArrowheads="1"/>
            </p:cNvSpPr>
            <p:nvPr/>
          </p:nvSpPr>
          <p:spPr bwMode="auto">
            <a:xfrm>
              <a:off x="3216" y="117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rPr>
                <a:t>ad. 2kA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165475" y="2495550"/>
            <a:ext cx="1835150" cy="2122488"/>
            <a:chOff x="4366" y="117"/>
            <a:chExt cx="1156" cy="1337"/>
          </a:xfrm>
        </p:grpSpPr>
        <p:pic>
          <p:nvPicPr>
            <p:cNvPr id="178181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66" y="367"/>
              <a:ext cx="1156" cy="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90" name="Text Box 14"/>
            <p:cNvSpPr txBox="1">
              <a:spLocks noChangeArrowheads="1"/>
            </p:cNvSpPr>
            <p:nvPr/>
          </p:nvSpPr>
          <p:spPr bwMode="auto">
            <a:xfrm>
              <a:off x="4593" y="117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rPr>
                <a:t>ad. 1kA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3187700" y="4686300"/>
            <a:ext cx="1824038" cy="2171700"/>
            <a:chOff x="238" y="2836"/>
            <a:chExt cx="1149" cy="1368"/>
          </a:xfrm>
        </p:grpSpPr>
        <p:pic>
          <p:nvPicPr>
            <p:cNvPr id="17818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8" y="2836"/>
              <a:ext cx="1149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91" name="Text Box 15"/>
            <p:cNvSpPr txBox="1">
              <a:spLocks noChangeArrowheads="1"/>
            </p:cNvSpPr>
            <p:nvPr/>
          </p:nvSpPr>
          <p:spPr bwMode="auto">
            <a:xfrm>
              <a:off x="465" y="3973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accent1"/>
                  </a:solidFill>
                  <a:latin typeface="Arial" pitchFamily="34" charset="0"/>
                  <a:ea typeface="ＭＳ Ｐゴシック" pitchFamily="50" charset="-128"/>
                </a:rPr>
                <a:t>sub. 1kA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264150" y="4694238"/>
            <a:ext cx="1817688" cy="2163762"/>
            <a:chOff x="1599" y="2841"/>
            <a:chExt cx="1145" cy="1363"/>
          </a:xfrm>
        </p:grpSpPr>
        <p:pic>
          <p:nvPicPr>
            <p:cNvPr id="17818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99" y="2841"/>
              <a:ext cx="1145" cy="1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92" name="Text Box 16"/>
            <p:cNvSpPr txBox="1">
              <a:spLocks noChangeArrowheads="1"/>
            </p:cNvSpPr>
            <p:nvPr/>
          </p:nvSpPr>
          <p:spPr bwMode="auto">
            <a:xfrm>
              <a:off x="1780" y="3973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accent1"/>
                  </a:solidFill>
                  <a:latin typeface="Arial" pitchFamily="34" charset="0"/>
                  <a:ea typeface="ＭＳ Ｐゴシック" pitchFamily="50" charset="-128"/>
                </a:rPr>
                <a:t>sub. 2kA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326313" y="4689475"/>
            <a:ext cx="1817687" cy="2168525"/>
            <a:chOff x="4366" y="2838"/>
            <a:chExt cx="1145" cy="1366"/>
          </a:xfrm>
        </p:grpSpPr>
        <p:pic>
          <p:nvPicPr>
            <p:cNvPr id="178186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66" y="2838"/>
              <a:ext cx="1145" cy="1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4593" y="3973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chemeClr val="accent1"/>
                  </a:solidFill>
                  <a:latin typeface="Arial" pitchFamily="34" charset="0"/>
                  <a:ea typeface="ＭＳ Ｐゴシック" pitchFamily="50" charset="-128"/>
                </a:rPr>
                <a:t>sub. 4kA</a:t>
              </a:r>
            </a:p>
          </p:txBody>
        </p:sp>
      </p:grpSp>
      <p:sp>
        <p:nvSpPr>
          <p:cNvPr id="178196" name="Text Box 20"/>
          <p:cNvSpPr txBox="1">
            <a:spLocks noChangeArrowheads="1"/>
          </p:cNvSpPr>
          <p:nvPr/>
        </p:nvSpPr>
        <p:spPr bwMode="auto">
          <a:xfrm>
            <a:off x="1622425" y="0"/>
            <a:ext cx="7131050" cy="830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altLang="ja-JP" b="1" dirty="0" smtClean="0">
                <a:solidFill>
                  <a:schemeClr val="accent1"/>
                </a:solidFill>
                <a:latin typeface="+mj-lt"/>
              </a:rPr>
              <a:t>HINT2 predicts the change of the field topology caused by plasma current:</a:t>
            </a:r>
            <a:endParaRPr lang="en-US" altLang="ja-JP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2738438" y="890588"/>
            <a:ext cx="4897437" cy="4254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algn="ctr"/>
            <a:r>
              <a:rPr lang="en-US" altLang="ja-JP" sz="2000" b="1">
                <a:latin typeface="Symbol" pitchFamily="18" charset="2"/>
              </a:rPr>
              <a:t>b</a:t>
            </a:r>
            <a:r>
              <a:rPr lang="en-US" altLang="ja-JP" sz="2000" b="1">
                <a:latin typeface="Arial" pitchFamily="34" charset="0"/>
              </a:rPr>
              <a:t>(s) = 0.5</a:t>
            </a:r>
            <a:r>
              <a:rPr lang="en-US" altLang="ja-JP" sz="2000" b="1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ja-JP" sz="2000" b="1">
                <a:latin typeface="Arial" pitchFamily="34" charset="0"/>
              </a:rPr>
              <a:t>(1-s)</a:t>
            </a:r>
            <a:r>
              <a:rPr lang="en-US" altLang="ja-JP" sz="2000" b="1" baseline="30000">
                <a:latin typeface="Arial" pitchFamily="34" charset="0"/>
              </a:rPr>
              <a:t>2</a:t>
            </a:r>
            <a:r>
              <a:rPr lang="en-US" altLang="ja-JP" sz="2000" b="1">
                <a:latin typeface="Arial" pitchFamily="34" charset="0"/>
              </a:rPr>
              <a:t> [%],  j</a:t>
            </a:r>
            <a:r>
              <a:rPr lang="en-US" altLang="ja-JP" sz="2000" b="1" baseline="-25000">
                <a:latin typeface="Arial" pitchFamily="34" charset="0"/>
              </a:rPr>
              <a:t>p</a:t>
            </a:r>
            <a:r>
              <a:rPr lang="en-US" altLang="ja-JP" sz="2000" b="1">
                <a:latin typeface="Arial" pitchFamily="34" charset="0"/>
              </a:rPr>
              <a:t> = j</a:t>
            </a:r>
            <a:r>
              <a:rPr lang="en-US" altLang="ja-JP" sz="2000" b="1" baseline="-25000">
                <a:latin typeface="Arial" pitchFamily="34" charset="0"/>
              </a:rPr>
              <a:t>p0</a:t>
            </a:r>
            <a:r>
              <a:rPr lang="en-US" altLang="ja-JP" sz="2000" b="1">
                <a:latin typeface="Times New Roman"/>
              </a:rPr>
              <a:t>·</a:t>
            </a:r>
            <a:r>
              <a:rPr lang="en-US" altLang="ja-JP" sz="2000" b="1">
                <a:latin typeface="Arial" pitchFamily="34" charset="0"/>
              </a:rPr>
              <a:t>(1-s)</a:t>
            </a:r>
            <a:r>
              <a:rPr lang="en-US" altLang="ja-JP" sz="2000" b="1" baseline="30000">
                <a:latin typeface="Arial" pitchFamily="34" charset="0"/>
              </a:rPr>
              <a:t>2</a:t>
            </a:r>
            <a:r>
              <a:rPr lang="en-US" altLang="ja-JP" sz="2000" b="1">
                <a:latin typeface="Arial" pitchFamily="34" charset="0"/>
              </a:rPr>
              <a:t> </a:t>
            </a:r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0" y="392113"/>
            <a:ext cx="1827213" cy="2063750"/>
            <a:chOff x="0" y="643"/>
            <a:chExt cx="1151" cy="1300"/>
          </a:xfrm>
        </p:grpSpPr>
        <p:pic>
          <p:nvPicPr>
            <p:cNvPr id="178198" name="Picture 2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837"/>
              <a:ext cx="1151" cy="110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78207" name="Text Box 31"/>
            <p:cNvSpPr txBox="1">
              <a:spLocks noChangeArrowheads="1"/>
            </p:cNvSpPr>
            <p:nvPr/>
          </p:nvSpPr>
          <p:spPr bwMode="auto">
            <a:xfrm>
              <a:off x="341" y="643"/>
              <a:ext cx="66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800" b="1">
                  <a:latin typeface="Arial" pitchFamily="34" charset="0"/>
                </a:rPr>
                <a:t>vacuum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912813" y="2290763"/>
            <a:ext cx="1824037" cy="2043112"/>
            <a:chOff x="2294" y="1443"/>
            <a:chExt cx="1149" cy="1287"/>
          </a:xfrm>
        </p:grpSpPr>
        <p:pic>
          <p:nvPicPr>
            <p:cNvPr id="178182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94" y="1636"/>
              <a:ext cx="1149" cy="1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8209" name="Text Box 33"/>
            <p:cNvSpPr txBox="1">
              <a:spLocks noChangeArrowheads="1"/>
            </p:cNvSpPr>
            <p:nvPr/>
          </p:nvSpPr>
          <p:spPr bwMode="auto">
            <a:xfrm>
              <a:off x="2471" y="1443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29" tIns="45715" rIns="91429" bIns="45715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ja-JP" sz="1800" b="1">
                  <a:solidFill>
                    <a:srgbClr val="008000"/>
                  </a:solidFill>
                  <a:latin typeface="Arial" pitchFamily="34" charset="0"/>
                  <a:ea typeface="ＭＳ Ｐゴシック" pitchFamily="50" charset="-128"/>
                </a:rPr>
                <a:t>0kA</a:t>
              </a:r>
            </a:p>
          </p:txBody>
        </p:sp>
      </p:grpSp>
      <p:sp>
        <p:nvSpPr>
          <p:cNvPr id="178212" name="Text Box 36"/>
          <p:cNvSpPr txBox="1">
            <a:spLocks noChangeArrowheads="1"/>
          </p:cNvSpPr>
          <p:nvPr/>
        </p:nvSpPr>
        <p:spPr bwMode="auto">
          <a:xfrm>
            <a:off x="2365375" y="1404938"/>
            <a:ext cx="6778625" cy="10969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marL="360363" indent="-360363">
              <a:lnSpc>
                <a:spcPct val="90000"/>
              </a:lnSpc>
              <a:spcBef>
                <a:spcPct val="5000"/>
              </a:spcBef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1800" b="1" dirty="0" smtClean="0">
                <a:latin typeface="Times New Roman" pitchFamily="18" charset="0"/>
              </a:rPr>
              <a:t>“Additive” plasma </a:t>
            </a:r>
            <a:r>
              <a:rPr lang="en-US" altLang="ja-JP" sz="1800" b="1" dirty="0">
                <a:latin typeface="Times New Roman" pitchFamily="18" charset="0"/>
              </a:rPr>
              <a:t>current can modify not only the </a:t>
            </a:r>
            <a:r>
              <a:rPr lang="en-US" altLang="ja-JP" sz="1800" b="1" dirty="0" err="1">
                <a:latin typeface="Symbol" pitchFamily="18" charset="2"/>
              </a:rPr>
              <a:t>i</a:t>
            </a:r>
            <a:r>
              <a:rPr lang="en-US" altLang="ja-JP" sz="1800" b="1" dirty="0">
                <a:latin typeface="Times New Roman" pitchFamily="18" charset="0"/>
              </a:rPr>
              <a:t>/2</a:t>
            </a:r>
            <a:r>
              <a:rPr lang="en-US" altLang="ja-JP" sz="1800" b="1" dirty="0">
                <a:latin typeface="Symbol" pitchFamily="18" charset="2"/>
              </a:rPr>
              <a:t>p</a:t>
            </a:r>
            <a:r>
              <a:rPr lang="en-US" altLang="ja-JP" sz="1800" b="1" dirty="0">
                <a:latin typeface="Times New Roman" pitchFamily="18" charset="0"/>
              </a:rPr>
              <a:t>-profile </a:t>
            </a:r>
            <a:br>
              <a:rPr lang="en-US" altLang="ja-JP" sz="1800" b="1" dirty="0">
                <a:latin typeface="Times New Roman" pitchFamily="18" charset="0"/>
              </a:rPr>
            </a:br>
            <a:r>
              <a:rPr lang="en-US" altLang="ja-JP" sz="1800" b="1" dirty="0">
                <a:latin typeface="Times New Roman" pitchFamily="18" charset="0"/>
              </a:rPr>
              <a:t>but also the “</a:t>
            </a:r>
            <a:r>
              <a:rPr lang="en-US" altLang="ja-JP" sz="1800" b="1" dirty="0">
                <a:solidFill>
                  <a:schemeClr val="accent2"/>
                </a:solidFill>
                <a:latin typeface="Times New Roman" pitchFamily="18" charset="0"/>
              </a:rPr>
              <a:t>shape</a:t>
            </a:r>
            <a:r>
              <a:rPr lang="en-US" altLang="ja-JP" sz="1800" b="1" dirty="0">
                <a:latin typeface="Times New Roman" pitchFamily="18" charset="0"/>
              </a:rPr>
              <a:t>” of magnetic surfaces.</a:t>
            </a:r>
          </a:p>
          <a:p>
            <a:pPr marL="360363" indent="-360363">
              <a:lnSpc>
                <a:spcPct val="90000"/>
              </a:lnSpc>
              <a:spcBef>
                <a:spcPct val="5000"/>
              </a:spcBef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1800" b="1" dirty="0">
                <a:latin typeface="Times New Roman" pitchFamily="18" charset="0"/>
              </a:rPr>
              <a:t>Asymmetric effect of plasma current due to the “proximity” to a low-mode rational number.</a:t>
            </a:r>
          </a:p>
        </p:txBody>
      </p:sp>
      <p:sp>
        <p:nvSpPr>
          <p:cNvPr id="178214" name="AutoShape 38"/>
          <p:cNvSpPr>
            <a:spLocks noChangeArrowheads="1"/>
          </p:cNvSpPr>
          <p:nvPr/>
        </p:nvSpPr>
        <p:spPr bwMode="auto">
          <a:xfrm>
            <a:off x="5033963" y="3200400"/>
            <a:ext cx="225425" cy="4556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15" name="AutoShape 39"/>
          <p:cNvSpPr>
            <a:spLocks noChangeArrowheads="1"/>
          </p:cNvSpPr>
          <p:nvPr/>
        </p:nvSpPr>
        <p:spPr bwMode="auto">
          <a:xfrm>
            <a:off x="7107238" y="3200400"/>
            <a:ext cx="225425" cy="4556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16" name="AutoShape 40"/>
          <p:cNvSpPr>
            <a:spLocks noChangeArrowheads="1"/>
          </p:cNvSpPr>
          <p:nvPr/>
        </p:nvSpPr>
        <p:spPr bwMode="auto">
          <a:xfrm>
            <a:off x="5086350" y="5314950"/>
            <a:ext cx="225425" cy="45561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17" name="AutoShape 41"/>
          <p:cNvSpPr>
            <a:spLocks noChangeArrowheads="1"/>
          </p:cNvSpPr>
          <p:nvPr/>
        </p:nvSpPr>
        <p:spPr bwMode="auto">
          <a:xfrm>
            <a:off x="7151688" y="5322888"/>
            <a:ext cx="225425" cy="4556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178218" name="Picture 42" descr="HINT2_STD_Iota_Profi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379913"/>
            <a:ext cx="3308350" cy="233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24365"/>
          </a:xfrm>
        </p:spPr>
        <p:txBody>
          <a:bodyPr/>
          <a:lstStyle/>
          <a:p>
            <a:pPr algn="ctr"/>
            <a:r>
              <a:rPr lang="en-US" altLang="ja-JP" sz="2600" b="1" dirty="0" smtClean="0">
                <a:solidFill>
                  <a:schemeClr val="accent1"/>
                </a:solidFill>
                <a:latin typeface="Times New Roman" pitchFamily="18" charset="0"/>
              </a:rPr>
              <a:t>Experiments suggest the change of the edge field topology during a plasma shot.</a:t>
            </a:r>
            <a:br>
              <a:rPr lang="en-US" altLang="ja-JP" sz="2600" b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ECH 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(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 0.3 MW) + NBI (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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 0.7 MW, co-injection) @ STD</a:t>
            </a:r>
          </a:p>
        </p:txBody>
      </p:sp>
      <p:sp>
        <p:nvSpPr>
          <p:cNvPr id="327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057196" y="1519964"/>
            <a:ext cx="5086804" cy="1353911"/>
          </a:xfrm>
        </p:spPr>
        <p:txBody>
          <a:bodyPr/>
          <a:lstStyle/>
          <a:p>
            <a:pPr marL="130386" indent="-130386">
              <a:lnSpc>
                <a:spcPct val="80000"/>
              </a:lnSpc>
            </a:pPr>
            <a:r>
              <a:rPr lang="en-US" altLang="ja-JP" sz="1700" b="1" dirty="0">
                <a:solidFill>
                  <a:schemeClr val="accent1"/>
                </a:solidFill>
                <a:latin typeface="Times New Roman" pitchFamily="18" charset="0"/>
              </a:rPr>
              <a:t>The observed non-inductive </a:t>
            </a:r>
            <a:r>
              <a:rPr lang="en-US" altLang="ja-JP" sz="1700" b="1" dirty="0" err="1">
                <a:solidFill>
                  <a:schemeClr val="accent1"/>
                </a:solidFill>
                <a:latin typeface="Times New Roman" pitchFamily="18" charset="0"/>
              </a:rPr>
              <a:t>toroidal</a:t>
            </a:r>
            <a:r>
              <a:rPr lang="en-US" altLang="ja-JP" sz="1700" b="1" dirty="0">
                <a:solidFill>
                  <a:schemeClr val="accent1"/>
                </a:solidFill>
                <a:latin typeface="Times New Roman" pitchFamily="18" charset="0"/>
              </a:rPr>
              <a:t> plasma current is gradually increases as increase of the stored energy. </a:t>
            </a:r>
          </a:p>
          <a:p>
            <a:pPr marL="448982" lvl="1" indent="-190477">
              <a:lnSpc>
                <a:spcPct val="80000"/>
              </a:lnSpc>
            </a:pPr>
            <a:r>
              <a:rPr lang="en-US" altLang="ja-JP" sz="1400" b="1" i="1" dirty="0">
                <a:latin typeface="Times New Roman" pitchFamily="18" charset="0"/>
              </a:rPr>
              <a:t>In the density range shown in the figure, the observed plasma current is considered to mainly consist of the bootstrap current and the NB induced current. </a:t>
            </a:r>
          </a:p>
        </p:txBody>
      </p:sp>
      <p:pic>
        <p:nvPicPr>
          <p:cNvPr id="32780" name="Picture 12" descr="monitor15449_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47" y="1497693"/>
            <a:ext cx="3550331" cy="4754563"/>
          </a:xfrm>
          <a:prstGeom prst="rect">
            <a:avLst/>
          </a:prstGeom>
          <a:noFill/>
        </p:spPr>
      </p:pic>
      <p:pic>
        <p:nvPicPr>
          <p:cNvPr id="32781" name="Picture 13" descr="density_profile_15449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0804" y="2841626"/>
            <a:ext cx="3033259" cy="2557009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4572000" y="5405438"/>
            <a:ext cx="4572000" cy="131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8" tIns="46004" rIns="92008" bIns="46004"/>
          <a:lstStyle/>
          <a:p>
            <a:pPr marL="188210" indent="-188210" defTabSz="913837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altLang="ja-JP" sz="1700" b="1" dirty="0">
                <a:solidFill>
                  <a:schemeClr val="accent1"/>
                </a:solidFill>
                <a:latin typeface="Times New Roman" pitchFamily="18" charset="0"/>
              </a:rPr>
              <a:t>The profiles of the diverted plasma density </a:t>
            </a:r>
            <a:br>
              <a:rPr lang="en-US" altLang="ja-JP" sz="1700" b="1" dirty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ja-JP" sz="1700" b="1" dirty="0">
                <a:solidFill>
                  <a:schemeClr val="accent1"/>
                </a:solidFill>
                <a:latin typeface="Times New Roman" pitchFamily="18" charset="0"/>
              </a:rPr>
              <a:t>at t = 211 and 277 </a:t>
            </a:r>
            <a:r>
              <a:rPr lang="en-US" altLang="ja-JP" sz="1700" b="1" dirty="0" err="1">
                <a:solidFill>
                  <a:schemeClr val="accent1"/>
                </a:solidFill>
                <a:latin typeface="Times New Roman" pitchFamily="18" charset="0"/>
              </a:rPr>
              <a:t>ms.</a:t>
            </a:r>
            <a:r>
              <a:rPr lang="en-US" altLang="ja-JP" sz="17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</a:p>
          <a:p>
            <a:pPr marL="448982" lvl="1" indent="-124717" defTabSz="913837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lang="en-US" altLang="ja-JP" sz="1400" b="1" i="1" dirty="0">
                <a:latin typeface="Times New Roman" pitchFamily="18" charset="0"/>
              </a:rPr>
              <a:t>At 211 ms, the density distribution is consistent with that expected from the vacuum field topology. </a:t>
            </a:r>
          </a:p>
          <a:p>
            <a:pPr marL="448982" lvl="1" indent="-124717" defTabSz="913837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lang="en-US" altLang="ja-JP" sz="1400" b="1" i="1" dirty="0">
                <a:latin typeface="Times New Roman" pitchFamily="18" charset="0"/>
              </a:rPr>
              <a:t>At 277 ms, the density peak position shifts inward about 4 cm compared to the position at 211 </a:t>
            </a:r>
            <a:r>
              <a:rPr lang="en-US" altLang="ja-JP" sz="1400" b="1" i="1" dirty="0" err="1">
                <a:latin typeface="Times New Roman" pitchFamily="18" charset="0"/>
              </a:rPr>
              <a:t>ms.</a:t>
            </a:r>
            <a:r>
              <a:rPr lang="en-US" altLang="ja-JP" sz="1400" b="1" i="1" dirty="0">
                <a:latin typeface="Times New Roman" pitchFamily="18" charset="0"/>
              </a:rPr>
              <a:t> 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99786" y="6126480"/>
            <a:ext cx="4236357" cy="6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8" tIns="46004" rIns="92008" bIns="46004"/>
          <a:lstStyle/>
          <a:p>
            <a:pPr marL="188210" indent="-188210" defTabSz="913837"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n"/>
            </a:pPr>
            <a:r>
              <a:rPr lang="en-US" altLang="ja-JP" sz="1600" b="1" dirty="0">
                <a:solidFill>
                  <a:schemeClr val="accent1"/>
                </a:solidFill>
                <a:latin typeface="Times New Roman" pitchFamily="18" charset="0"/>
              </a:rPr>
              <a:t>The overall trend of the density-peak-position shift seems to be well synchronized with the change of </a:t>
            </a:r>
            <a:r>
              <a:rPr lang="en-US" altLang="ja-JP" sz="1600" b="1" dirty="0" err="1">
                <a:solidFill>
                  <a:schemeClr val="accent1"/>
                </a:solidFill>
                <a:latin typeface="Times New Roman" pitchFamily="18" charset="0"/>
              </a:rPr>
              <a:t>W</a:t>
            </a:r>
            <a:r>
              <a:rPr lang="en-US" altLang="ja-JP" sz="1600" b="1" baseline="-25000" dirty="0" err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1600" b="1" dirty="0">
                <a:solidFill>
                  <a:schemeClr val="accent1"/>
                </a:solidFill>
                <a:latin typeface="Times New Roman" pitchFamily="18" charset="0"/>
              </a:rPr>
              <a:t> or </a:t>
            </a:r>
            <a:r>
              <a:rPr lang="en-US" altLang="ja-JP" sz="1600" b="1" dirty="0" err="1">
                <a:solidFill>
                  <a:schemeClr val="accent1"/>
                </a:solidFill>
                <a:latin typeface="Times New Roman" pitchFamily="18" charset="0"/>
              </a:rPr>
              <a:t>I</a:t>
            </a:r>
            <a:r>
              <a:rPr lang="en-US" altLang="ja-JP" sz="1600" b="1" baseline="-25000" dirty="0" err="1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1600" b="1" dirty="0">
                <a:solidFill>
                  <a:schemeClr val="accent1"/>
                </a:solidFill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6106886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/>
            <a:r>
              <a:rPr lang="en-US" altLang="ja-JP" sz="2800" b="1" dirty="0">
                <a:solidFill>
                  <a:schemeClr val="bg2"/>
                </a:solidFill>
                <a:latin typeface="+mj-lt"/>
              </a:rPr>
              <a:t>Comparison between Co/CTR </a:t>
            </a:r>
            <a:r>
              <a:rPr lang="en-US" altLang="ja-JP" sz="2800" b="1" dirty="0" smtClean="0">
                <a:solidFill>
                  <a:schemeClr val="bg2"/>
                </a:solidFill>
                <a:latin typeface="+mj-lt"/>
              </a:rPr>
              <a:t/>
            </a:r>
            <a:br>
              <a:rPr lang="en-US" altLang="ja-JP" sz="2800" b="1" dirty="0" smtClean="0">
                <a:solidFill>
                  <a:schemeClr val="bg2"/>
                </a:solidFill>
                <a:latin typeface="+mj-lt"/>
              </a:rPr>
            </a:br>
            <a:r>
              <a:rPr lang="en-US" altLang="ja-JP" sz="2800" b="1" dirty="0" smtClean="0">
                <a:solidFill>
                  <a:schemeClr val="bg2"/>
                </a:solidFill>
                <a:latin typeface="+mj-lt"/>
              </a:rPr>
              <a:t>NBI-only plasmas </a:t>
            </a:r>
            <a:endParaRPr lang="en-US" altLang="ja-JP" sz="2800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altLang="ja-JP" b="1" i="1" dirty="0">
                <a:solidFill>
                  <a:schemeClr val="accent2"/>
                </a:solidFill>
                <a:latin typeface="Times New Roman" pitchFamily="18" charset="0"/>
              </a:rPr>
              <a:t>- No transition in CTR NBI - </a:t>
            </a:r>
            <a:endParaRPr lang="en-US" altLang="ja-JP" sz="2000" b="1" i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2578" y="2034540"/>
            <a:ext cx="4856162" cy="292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marL="268288" indent="-268288">
              <a:buSzPct val="85000"/>
              <a:buFont typeface="Wingdings" pitchFamily="2" charset="2"/>
              <a:buChar char="u"/>
            </a:pP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In Co-NBI, the transition were observed, but no transition in CTR-NBI.  </a:t>
            </a:r>
          </a:p>
          <a:p>
            <a:pPr marL="719138" lvl="1" indent="-261938">
              <a:buClr>
                <a:schemeClr val="bg2"/>
              </a:buClr>
              <a:buSzPct val="85000"/>
              <a:buFont typeface="Wingdings" pitchFamily="2" charset="2"/>
              <a:buChar char="F"/>
            </a:pPr>
            <a:endParaRPr lang="en-US" altLang="ja-JP" sz="1800" b="1" dirty="0" smtClean="0">
              <a:latin typeface="Times New Roman" pitchFamily="18" charset="0"/>
            </a:endParaRPr>
          </a:p>
          <a:p>
            <a:pPr marL="719138" lvl="1" indent="-261938">
              <a:buClr>
                <a:schemeClr val="bg2"/>
              </a:buClr>
              <a:buSzPct val="85000"/>
              <a:buFont typeface="Wingdings" pitchFamily="2" charset="2"/>
              <a:buChar char="F"/>
            </a:pPr>
            <a:r>
              <a:rPr lang="en-US" altLang="ja-JP" sz="1800" b="1" dirty="0" smtClean="0">
                <a:latin typeface="Times New Roman" pitchFamily="18" charset="0"/>
              </a:rPr>
              <a:t>Difference </a:t>
            </a:r>
            <a:r>
              <a:rPr lang="en-US" altLang="ja-JP" sz="1800" b="1" dirty="0">
                <a:latin typeface="Times New Roman" pitchFamily="18" charset="0"/>
              </a:rPr>
              <a:t>in </a:t>
            </a:r>
            <a:r>
              <a:rPr lang="en-US" altLang="ja-JP" sz="1800" b="1" dirty="0" smtClean="0">
                <a:latin typeface="Times New Roman" pitchFamily="18" charset="0"/>
              </a:rPr>
              <a:t>the transition condition between these NBI-only plasmas due </a:t>
            </a:r>
            <a:r>
              <a:rPr lang="en-US" altLang="ja-JP" sz="1800" b="1" dirty="0">
                <a:latin typeface="Times New Roman" pitchFamily="18" charset="0"/>
              </a:rPr>
              <a:t>to</a:t>
            </a:r>
          </a:p>
          <a:p>
            <a:pPr marL="1166813" lvl="2" indent="-252413">
              <a:buClr>
                <a:schemeClr val="bg2"/>
              </a:buClr>
              <a:buSzPct val="85000"/>
              <a:buFont typeface="Wingdings" pitchFamily="2" charset="2"/>
              <a:buChar char="p"/>
            </a:pPr>
            <a:r>
              <a:rPr lang="en-US" altLang="ja-JP" sz="1800" b="1" dirty="0" smtClean="0">
                <a:latin typeface="Times New Roman" pitchFamily="18" charset="0"/>
              </a:rPr>
              <a:t>Deformation of </a:t>
            </a:r>
            <a:r>
              <a:rPr lang="en-US" altLang="ja-JP" sz="1800" b="1" dirty="0" err="1" smtClean="0">
                <a:latin typeface="Symbol" pitchFamily="18" charset="2"/>
              </a:rPr>
              <a:t>i</a:t>
            </a:r>
            <a:r>
              <a:rPr lang="en-US" altLang="ja-JP" sz="1800" b="1" dirty="0" smtClean="0">
                <a:latin typeface="Times New Roman" pitchFamily="18" charset="0"/>
              </a:rPr>
              <a:t>/2</a:t>
            </a:r>
            <a:r>
              <a:rPr lang="en-US" altLang="ja-JP" sz="1800" b="1" dirty="0" smtClean="0">
                <a:latin typeface="Symbol" pitchFamily="18" charset="2"/>
              </a:rPr>
              <a:t>p</a:t>
            </a:r>
          </a:p>
          <a:p>
            <a:pPr marL="1624013" lvl="3" indent="-252413">
              <a:buClr>
                <a:schemeClr val="bg2"/>
              </a:buClr>
              <a:buSzPct val="85000"/>
              <a:buFont typeface="Wingdings" pitchFamily="2" charset="2"/>
              <a:buChar char="p"/>
            </a:pPr>
            <a:r>
              <a:rPr lang="en-US" altLang="ja-JP" sz="1800" b="1" dirty="0" smtClean="0">
                <a:latin typeface="Times New Roman" pitchFamily="18" charset="0"/>
              </a:rPr>
              <a:t>Position </a:t>
            </a:r>
            <a:r>
              <a:rPr lang="en-US" altLang="ja-JP" sz="1800" b="1" dirty="0">
                <a:latin typeface="Times New Roman" pitchFamily="18" charset="0"/>
              </a:rPr>
              <a:t>of rational surface,</a:t>
            </a:r>
          </a:p>
          <a:p>
            <a:pPr marL="1624013" lvl="3" indent="-252413">
              <a:buClr>
                <a:schemeClr val="bg2"/>
              </a:buClr>
              <a:buSzPct val="85000"/>
              <a:buFont typeface="Wingdings" pitchFamily="2" charset="2"/>
              <a:buChar char="p"/>
            </a:pPr>
            <a:r>
              <a:rPr lang="en-US" altLang="ja-JP" sz="1800" b="1" dirty="0">
                <a:latin typeface="Times New Roman" pitchFamily="18" charset="0"/>
              </a:rPr>
              <a:t>Shear,</a:t>
            </a:r>
          </a:p>
          <a:p>
            <a:pPr marL="1624013" lvl="3" indent="-252413">
              <a:buClr>
                <a:schemeClr val="bg2"/>
              </a:buClr>
              <a:buSzPct val="85000"/>
              <a:buFont typeface="Wingdings" pitchFamily="2" charset="2"/>
              <a:buChar char="p"/>
            </a:pPr>
            <a:r>
              <a:rPr lang="en-US" altLang="ja-JP" sz="1800" b="1" dirty="0">
                <a:latin typeface="Times New Roman" pitchFamily="18" charset="0"/>
              </a:rPr>
              <a:t>Shape of LCFS,</a:t>
            </a:r>
          </a:p>
          <a:p>
            <a:pPr marL="1166813" lvl="2" indent="-252413">
              <a:buClr>
                <a:schemeClr val="bg2"/>
              </a:buClr>
              <a:buSzPct val="85000"/>
              <a:buFont typeface="Wingdings" pitchFamily="2" charset="2"/>
              <a:buChar char="p"/>
            </a:pPr>
            <a:r>
              <a:rPr lang="en-US" altLang="ja-JP" sz="1800" b="1" dirty="0">
                <a:latin typeface="Times New Roman" pitchFamily="18" charset="0"/>
              </a:rPr>
              <a:t>Direction of momentum input ?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78438" y="522288"/>
            <a:ext cx="3576637" cy="6335712"/>
            <a:chOff x="3325" y="329"/>
            <a:chExt cx="2253" cy="3991"/>
          </a:xfrm>
        </p:grpSpPr>
        <p:pic>
          <p:nvPicPr>
            <p:cNvPr id="15366" name="Picture 5" descr="t-W,ne,Ip&amp;Ha@0"/>
            <p:cNvPicPr>
              <a:picLocks noChangeAspect="1" noChangeArrowheads="1"/>
            </p:cNvPicPr>
            <p:nvPr/>
          </p:nvPicPr>
          <p:blipFill>
            <a:blip r:embed="rId3" cstate="print"/>
            <a:srcRect l="12909" t="19641" r="41307" b="28569"/>
            <a:stretch>
              <a:fillRect/>
            </a:stretch>
          </p:blipFill>
          <p:spPr bwMode="auto">
            <a:xfrm>
              <a:off x="3325" y="329"/>
              <a:ext cx="2253" cy="39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67" name="Line 6"/>
            <p:cNvSpPr>
              <a:spLocks noChangeShapeType="1"/>
            </p:cNvSpPr>
            <p:nvPr/>
          </p:nvSpPr>
          <p:spPr bwMode="auto">
            <a:xfrm flipV="1">
              <a:off x="4767" y="750"/>
              <a:ext cx="0" cy="30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368" name="Line 7"/>
            <p:cNvSpPr>
              <a:spLocks noChangeShapeType="1"/>
            </p:cNvSpPr>
            <p:nvPr/>
          </p:nvSpPr>
          <p:spPr bwMode="auto">
            <a:xfrm flipV="1">
              <a:off x="4956" y="735"/>
              <a:ext cx="0" cy="30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53988"/>
            <a:ext cx="9144000" cy="78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800" b="1" dirty="0">
                <a:solidFill>
                  <a:schemeClr val="bg2"/>
                </a:solidFill>
                <a:latin typeface="+mj-lt"/>
              </a:rPr>
              <a:t>The transition is observed when the plasma current reaches a critical value.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089400" y="1423988"/>
            <a:ext cx="5054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marL="268288" indent="-268288"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2000" b="1" dirty="0">
                <a:latin typeface="Times New Roman" pitchFamily="18" charset="0"/>
                <a:ea typeface="平成明朝"/>
                <a:cs typeface="Times New Roman" pitchFamily="18" charset="0"/>
              </a:rPr>
              <a:t>The critical value of the plasma current depends on the configuration;</a:t>
            </a:r>
            <a:br>
              <a:rPr lang="en-US" altLang="ja-JP" sz="2000" b="1" dirty="0">
                <a:latin typeface="Times New Roman" pitchFamily="18" charset="0"/>
                <a:ea typeface="平成明朝"/>
                <a:cs typeface="Times New Roman" pitchFamily="18" charset="0"/>
              </a:rPr>
            </a:br>
            <a:r>
              <a:rPr lang="en-US" altLang="ja-JP" sz="2000" b="1" dirty="0">
                <a:latin typeface="Times New Roman" pitchFamily="18" charset="0"/>
                <a:ea typeface="平成明朝"/>
                <a:cs typeface="Times New Roman" pitchFamily="18" charset="0"/>
              </a:rPr>
              <a:t>  </a:t>
            </a:r>
            <a:r>
              <a:rPr lang="en-US" altLang="ja-JP" sz="2000" b="1" dirty="0">
                <a:solidFill>
                  <a:schemeClr val="accent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0.7±0.1kA 	in middle </a:t>
            </a:r>
            <a:r>
              <a:rPr lang="en-US" altLang="ja-JP" sz="2000" b="1" dirty="0" err="1">
                <a:solidFill>
                  <a:schemeClr val="accent2"/>
                </a:solidFill>
                <a:latin typeface="Symbol" pitchFamily="18" charset="2"/>
                <a:ea typeface="平成明朝"/>
                <a:cs typeface="Times New Roman" pitchFamily="18" charset="0"/>
              </a:rPr>
              <a:t>e</a:t>
            </a:r>
            <a:r>
              <a:rPr lang="en-US" altLang="ja-JP" sz="2000" b="1" baseline="-30000" dirty="0" err="1">
                <a:solidFill>
                  <a:schemeClr val="accent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b</a:t>
            </a:r>
            <a:r>
              <a:rPr lang="en-US" altLang="ja-JP" sz="2000" b="1" dirty="0">
                <a:latin typeface="Times New Roman" pitchFamily="18" charset="0"/>
                <a:ea typeface="平成明朝"/>
                <a:cs typeface="Times New Roman" pitchFamily="18" charset="0"/>
              </a:rPr>
              <a:t> </a:t>
            </a:r>
            <a:br>
              <a:rPr lang="en-US" altLang="ja-JP" sz="2000" b="1" dirty="0">
                <a:latin typeface="Times New Roman" pitchFamily="18" charset="0"/>
                <a:ea typeface="平成明朝"/>
                <a:cs typeface="Times New Roman" pitchFamily="18" charset="0"/>
              </a:rPr>
            </a:br>
            <a:r>
              <a:rPr lang="en-US" altLang="ja-JP" sz="2000" b="1" dirty="0">
                <a:latin typeface="Times New Roman" pitchFamily="18" charset="0"/>
                <a:ea typeface="平成明朝"/>
                <a:cs typeface="Times New Roman" pitchFamily="18" charset="0"/>
              </a:rPr>
              <a:t>  </a:t>
            </a:r>
            <a:r>
              <a:rPr lang="en-US" altLang="ja-JP" sz="2000" b="1" dirty="0">
                <a:solidFill>
                  <a:schemeClr val="accent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1.3±0.2kA 	in high </a:t>
            </a:r>
            <a:r>
              <a:rPr lang="en-US" altLang="ja-JP" sz="2000" b="1" dirty="0" err="1">
                <a:solidFill>
                  <a:schemeClr val="accent2"/>
                </a:solidFill>
                <a:latin typeface="Symbol" pitchFamily="18" charset="2"/>
                <a:ea typeface="平成明朝"/>
                <a:cs typeface="Times New Roman" pitchFamily="18" charset="0"/>
              </a:rPr>
              <a:t>e</a:t>
            </a:r>
            <a:r>
              <a:rPr lang="en-US" altLang="ja-JP" sz="2000" b="1" baseline="-30000" dirty="0" err="1">
                <a:solidFill>
                  <a:schemeClr val="accent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b</a:t>
            </a:r>
            <a:r>
              <a:rPr lang="en-US" altLang="ja-JP" sz="2000" b="1" dirty="0">
                <a:solidFill>
                  <a:schemeClr val="accent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 cases.</a:t>
            </a:r>
          </a:p>
          <a:p>
            <a:pPr marL="268288" indent="-268288"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The observed time delay would be related to the growing-up time of the current.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46050" y="5448300"/>
            <a:ext cx="442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marL="177800" indent="-177800">
              <a:buClr>
                <a:schemeClr val="bg2"/>
              </a:buClr>
              <a:buFont typeface="Times New Roman" pitchFamily="18" charset="0"/>
              <a:buChar char="−"/>
            </a:pPr>
            <a:r>
              <a:rPr lang="en-US" altLang="ja-JP" sz="2000" b="1" i="1">
                <a:solidFill>
                  <a:schemeClr val="bg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In high </a:t>
            </a:r>
            <a:r>
              <a:rPr lang="en-US" altLang="ja-JP" sz="2000" b="1" i="1">
                <a:solidFill>
                  <a:schemeClr val="bg2"/>
                </a:solidFill>
                <a:latin typeface="Symbol" pitchFamily="18" charset="2"/>
                <a:ea typeface="平成明朝"/>
                <a:cs typeface="Times New Roman" pitchFamily="18" charset="0"/>
              </a:rPr>
              <a:t>e</a:t>
            </a:r>
            <a:r>
              <a:rPr lang="en-US" altLang="ja-JP" sz="2000" b="1" i="1" baseline="-30000">
                <a:solidFill>
                  <a:schemeClr val="bg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b</a:t>
            </a:r>
            <a:r>
              <a:rPr lang="en-US" altLang="ja-JP" sz="2000" b="1" i="1">
                <a:solidFill>
                  <a:schemeClr val="bg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 case, higher I</a:t>
            </a:r>
            <a:r>
              <a:rPr lang="en-US" altLang="ja-JP" sz="2000" b="1" i="1" baseline="-25000">
                <a:solidFill>
                  <a:schemeClr val="bg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p</a:t>
            </a:r>
            <a:r>
              <a:rPr lang="en-US" altLang="ja-JP" sz="2000" b="1" i="1">
                <a:solidFill>
                  <a:schemeClr val="bg2"/>
                </a:solidFill>
                <a:latin typeface="Times New Roman" pitchFamily="18" charset="0"/>
                <a:ea typeface="平成明朝"/>
                <a:cs typeface="Times New Roman" pitchFamily="18" charset="0"/>
              </a:rPr>
              <a:t> was required.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06375" y="1462088"/>
            <a:ext cx="3924300" cy="4079875"/>
            <a:chOff x="130" y="975"/>
            <a:chExt cx="2472" cy="257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0" y="1549"/>
              <a:ext cx="258" cy="1221"/>
              <a:chOff x="3554" y="1531"/>
              <a:chExt cx="280" cy="1221"/>
            </a:xfrm>
          </p:grpSpPr>
          <p:sp>
            <p:nvSpPr>
              <p:cNvPr id="17428" name="Rectangle 7"/>
              <p:cNvSpPr>
                <a:spLocks noChangeArrowheads="1"/>
              </p:cNvSpPr>
              <p:nvPr/>
            </p:nvSpPr>
            <p:spPr bwMode="auto">
              <a:xfrm rot="-5400000">
                <a:off x="3647" y="2632"/>
                <a:ext cx="42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altLang="ja-JP" sz="1900">
                    <a:solidFill>
                      <a:srgbClr val="000000"/>
                    </a:solidFill>
                    <a:latin typeface="Helvetica" pitchFamily="34" charset="0"/>
                  </a:rPr>
                  <a:t>I</a:t>
                </a:r>
                <a:endParaRPr lang="en-US" altLang="ja-JP" sz="1800">
                  <a:latin typeface="Arial" pitchFamily="34" charset="0"/>
                </a:endParaRPr>
              </a:p>
            </p:txBody>
          </p:sp>
          <p:sp>
            <p:nvSpPr>
              <p:cNvPr id="17429" name="Rectangle 8"/>
              <p:cNvSpPr>
                <a:spLocks noChangeArrowheads="1"/>
              </p:cNvSpPr>
              <p:nvPr/>
            </p:nvSpPr>
            <p:spPr bwMode="auto">
              <a:xfrm rot="-5400000">
                <a:off x="3737" y="2613"/>
                <a:ext cx="5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altLang="ja-JP" sz="1300">
                    <a:solidFill>
                      <a:srgbClr val="000000"/>
                    </a:solidFill>
                    <a:latin typeface="Helvetica" pitchFamily="34" charset="0"/>
                  </a:rPr>
                  <a:t>p</a:t>
                </a:r>
                <a:endParaRPr lang="en-US" altLang="ja-JP" sz="1800">
                  <a:latin typeface="Arial" pitchFamily="34" charset="0"/>
                </a:endParaRPr>
              </a:p>
            </p:txBody>
          </p:sp>
          <p:sp>
            <p:nvSpPr>
              <p:cNvPr id="17430" name="Rectangle 9"/>
              <p:cNvSpPr>
                <a:spLocks noChangeArrowheads="1"/>
              </p:cNvSpPr>
              <p:nvPr/>
            </p:nvSpPr>
            <p:spPr bwMode="auto">
              <a:xfrm rot="-5400000">
                <a:off x="3493" y="2378"/>
                <a:ext cx="348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altLang="ja-JP" sz="1900">
                    <a:solidFill>
                      <a:srgbClr val="000000"/>
                    </a:solidFill>
                    <a:latin typeface="Helvetica" pitchFamily="34" charset="0"/>
                  </a:rPr>
                  <a:t> @ H</a:t>
                </a:r>
                <a:endParaRPr lang="en-US" altLang="ja-JP" sz="1800">
                  <a:latin typeface="Arial" pitchFamily="34" charset="0"/>
                </a:endParaRPr>
              </a:p>
            </p:txBody>
          </p:sp>
          <p:sp>
            <p:nvSpPr>
              <p:cNvPr id="17431" name="Rectangle 10"/>
              <p:cNvSpPr>
                <a:spLocks noChangeArrowheads="1"/>
              </p:cNvSpPr>
              <p:nvPr/>
            </p:nvSpPr>
            <p:spPr bwMode="auto">
              <a:xfrm rot="-5400000">
                <a:off x="3605" y="2150"/>
                <a:ext cx="96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altLang="ja-JP" sz="190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endParaRPr lang="en-US" altLang="ja-JP" sz="1800">
                  <a:latin typeface="Arial" pitchFamily="34" charset="0"/>
                </a:endParaRPr>
              </a:p>
            </p:txBody>
          </p:sp>
          <p:sp>
            <p:nvSpPr>
              <p:cNvPr id="17432" name="Rectangle 11"/>
              <p:cNvSpPr>
                <a:spLocks noChangeArrowheads="1"/>
              </p:cNvSpPr>
              <p:nvPr/>
            </p:nvSpPr>
            <p:spPr bwMode="auto">
              <a:xfrm rot="-5400000">
                <a:off x="3335" y="1767"/>
                <a:ext cx="669" cy="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altLang="ja-JP" sz="1900">
                    <a:solidFill>
                      <a:srgbClr val="000000"/>
                    </a:solidFill>
                    <a:latin typeface="Helvetica" pitchFamily="34" charset="0"/>
                  </a:rPr>
                  <a:t> drop (kA)</a:t>
                </a:r>
                <a:endParaRPr lang="en-US" altLang="ja-JP" sz="1800">
                  <a:latin typeface="Arial" pitchFamily="34" charset="0"/>
                </a:endParaRPr>
              </a:p>
            </p:txBody>
          </p:sp>
        </p:grpSp>
        <p:sp>
          <p:nvSpPr>
            <p:cNvPr id="17423" name="Text Box 12"/>
            <p:cNvSpPr txBox="1">
              <a:spLocks noChangeArrowheads="1"/>
            </p:cNvSpPr>
            <p:nvPr/>
          </p:nvSpPr>
          <p:spPr bwMode="auto">
            <a:xfrm>
              <a:off x="383" y="975"/>
              <a:ext cx="21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8" tIns="45710" rIns="91418" bIns="45710">
              <a:spAutoFit/>
            </a:bodyPr>
            <a:lstStyle/>
            <a:p>
              <a:r>
                <a:rPr lang="en-US" altLang="ja-JP" sz="1600" b="1" i="1">
                  <a:solidFill>
                    <a:srgbClr val="CC0000"/>
                  </a:solidFill>
                  <a:latin typeface="Times New Roman" pitchFamily="18" charset="0"/>
                </a:rPr>
                <a:t>Dependence of I</a:t>
              </a:r>
              <a:r>
                <a:rPr lang="en-US" altLang="ja-JP" sz="1600" b="1" i="1" baseline="-25000">
                  <a:solidFill>
                    <a:srgbClr val="CC0000"/>
                  </a:solidFill>
                  <a:latin typeface="Times New Roman" pitchFamily="18" charset="0"/>
                </a:rPr>
                <a:t>P</a:t>
              </a:r>
              <a:r>
                <a:rPr lang="en-US" altLang="ja-JP" sz="1600" b="1" i="1">
                  <a:solidFill>
                    <a:srgbClr val="CC0000"/>
                  </a:solidFill>
                  <a:latin typeface="Times New Roman" pitchFamily="18" charset="0"/>
                </a:rPr>
                <a:t> at transition on P</a:t>
              </a:r>
              <a:r>
                <a:rPr lang="en-US" altLang="ja-JP" sz="1600" b="1" i="1" baseline="-25000">
                  <a:solidFill>
                    <a:srgbClr val="CC0000"/>
                  </a:solidFill>
                  <a:latin typeface="Times New Roman" pitchFamily="18" charset="0"/>
                </a:rPr>
                <a:t>NB</a:t>
              </a:r>
            </a:p>
          </p:txBody>
        </p:sp>
        <p:pic>
          <p:nvPicPr>
            <p:cNvPr id="1742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l="18018" t="8591" r="18018"/>
            <a:stretch>
              <a:fillRect/>
            </a:stretch>
          </p:blipFill>
          <p:spPr bwMode="auto">
            <a:xfrm>
              <a:off x="286" y="1188"/>
              <a:ext cx="2316" cy="2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5" name="Rectangle 19"/>
            <p:cNvSpPr>
              <a:spLocks noChangeArrowheads="1"/>
            </p:cNvSpPr>
            <p:nvPr/>
          </p:nvSpPr>
          <p:spPr bwMode="auto">
            <a:xfrm>
              <a:off x="545" y="2638"/>
              <a:ext cx="926" cy="4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ja-JP" altLang="en-US">
                <a:ea typeface="ＭＳ ゴシック" pitchFamily="49" charset="-128"/>
              </a:endParaRPr>
            </a:p>
          </p:txBody>
        </p:sp>
        <p:sp>
          <p:nvSpPr>
            <p:cNvPr id="17426" name="Text Box 20"/>
            <p:cNvSpPr txBox="1">
              <a:spLocks noChangeArrowheads="1"/>
            </p:cNvSpPr>
            <p:nvPr/>
          </p:nvSpPr>
          <p:spPr bwMode="auto">
            <a:xfrm>
              <a:off x="803" y="1537"/>
              <a:ext cx="62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accent2"/>
                  </a:solidFill>
                  <a:latin typeface="Times New Roman" pitchFamily="18" charset="0"/>
                  <a:ea typeface="ＭＳ ゴシック" pitchFamily="49" charset="-128"/>
                </a:rPr>
                <a:t>High </a:t>
              </a:r>
              <a:r>
                <a:rPr lang="en-US" altLang="ja-JP" sz="2000" b="1">
                  <a:solidFill>
                    <a:schemeClr val="accent2"/>
                  </a:solidFill>
                  <a:latin typeface="Symbol" pitchFamily="18" charset="2"/>
                  <a:ea typeface="ＭＳ ゴシック" pitchFamily="49" charset="-128"/>
                </a:rPr>
                <a:t>e</a:t>
              </a:r>
              <a:r>
                <a:rPr lang="en-US" altLang="ja-JP" sz="2000" b="1" baseline="-25000">
                  <a:solidFill>
                    <a:schemeClr val="accent2"/>
                  </a:solidFill>
                  <a:latin typeface="Times New Roman" pitchFamily="18" charset="0"/>
                  <a:ea typeface="ＭＳ ゴシック" pitchFamily="49" charset="-128"/>
                </a:rPr>
                <a:t>b</a:t>
              </a:r>
            </a:p>
          </p:txBody>
        </p:sp>
        <p:sp>
          <p:nvSpPr>
            <p:cNvPr id="17427" name="Text Box 21"/>
            <p:cNvSpPr txBox="1">
              <a:spLocks noChangeArrowheads="1"/>
            </p:cNvSpPr>
            <p:nvPr/>
          </p:nvSpPr>
          <p:spPr bwMode="auto">
            <a:xfrm>
              <a:off x="1105" y="2723"/>
              <a:ext cx="86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accent1"/>
                  </a:solidFill>
                  <a:latin typeface="Times New Roman" pitchFamily="18" charset="0"/>
                  <a:ea typeface="ＭＳ ゴシック" pitchFamily="49" charset="-128"/>
                </a:rPr>
                <a:t>Medium </a:t>
              </a:r>
              <a:r>
                <a:rPr lang="en-US" altLang="ja-JP" sz="2000" b="1">
                  <a:solidFill>
                    <a:schemeClr val="accent1"/>
                  </a:solidFill>
                  <a:latin typeface="Symbol" pitchFamily="18" charset="2"/>
                  <a:ea typeface="ＭＳ ゴシック" pitchFamily="49" charset="-128"/>
                </a:rPr>
                <a:t>e</a:t>
              </a:r>
              <a:r>
                <a:rPr lang="en-US" altLang="ja-JP" sz="2000" b="1" baseline="-25000">
                  <a:solidFill>
                    <a:schemeClr val="accent1"/>
                  </a:solidFill>
                  <a:latin typeface="Times New Roman" pitchFamily="18" charset="0"/>
                  <a:ea typeface="ＭＳ ゴシック" pitchFamily="49" charset="-128"/>
                </a:rPr>
                <a:t>b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07013" y="3344863"/>
            <a:ext cx="2709862" cy="2813050"/>
            <a:chOff x="3343" y="2322"/>
            <a:chExt cx="1707" cy="1772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3343" y="2322"/>
              <a:ext cx="1707" cy="1772"/>
              <a:chOff x="3199" y="2297"/>
              <a:chExt cx="1707" cy="1772"/>
            </a:xfrm>
          </p:grpSpPr>
          <p:sp>
            <p:nvSpPr>
              <p:cNvPr id="17418" name="Text Box 13"/>
              <p:cNvSpPr txBox="1">
                <a:spLocks noChangeArrowheads="1"/>
              </p:cNvSpPr>
              <p:nvPr/>
            </p:nvSpPr>
            <p:spPr bwMode="auto">
              <a:xfrm>
                <a:off x="3262" y="2297"/>
                <a:ext cx="164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1418" tIns="45710" rIns="91418" bIns="45710">
                <a:spAutoFit/>
              </a:bodyPr>
              <a:lstStyle/>
              <a:p>
                <a:r>
                  <a:rPr lang="en-US" altLang="ja-JP" sz="1400" b="1" i="1">
                    <a:solidFill>
                      <a:srgbClr val="CC0000"/>
                    </a:solidFill>
                    <a:latin typeface="Times New Roman" pitchFamily="18" charset="0"/>
                  </a:rPr>
                  <a:t>Dependence of delay time on P</a:t>
                </a:r>
                <a:r>
                  <a:rPr lang="en-US" altLang="ja-JP" sz="1400" b="1" i="1" baseline="-25000">
                    <a:solidFill>
                      <a:srgbClr val="CC0000"/>
                    </a:solidFill>
                    <a:latin typeface="Times New Roman" pitchFamily="18" charset="0"/>
                  </a:rPr>
                  <a:t>NB</a:t>
                </a:r>
              </a:p>
            </p:txBody>
          </p: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3199" y="2491"/>
                <a:ext cx="1591" cy="1578"/>
                <a:chOff x="3619" y="2742"/>
                <a:chExt cx="1724" cy="1578"/>
              </a:xfrm>
            </p:grpSpPr>
            <p:sp>
              <p:nvSpPr>
                <p:cNvPr id="17420" name="Rectangle 16"/>
                <p:cNvSpPr>
                  <a:spLocks noChangeArrowheads="1"/>
                </p:cNvSpPr>
                <p:nvPr/>
              </p:nvSpPr>
              <p:spPr bwMode="auto">
                <a:xfrm rot="-5400000">
                  <a:off x="3310" y="3375"/>
                  <a:ext cx="764" cy="1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ja-JP" sz="1400">
                      <a:solidFill>
                        <a:srgbClr val="000000"/>
                      </a:solidFill>
                      <a:latin typeface="Helvetica" pitchFamily="34" charset="0"/>
                    </a:rPr>
                    <a:t>delay time (ms)</a:t>
                  </a:r>
                  <a:endParaRPr lang="en-US" altLang="ja-JP" sz="1400">
                    <a:latin typeface="Arial" pitchFamily="34" charset="0"/>
                  </a:endParaRPr>
                </a:p>
              </p:txBody>
            </p:sp>
            <p:pic>
              <p:nvPicPr>
                <p:cNvPr id="17421" name="Picture 1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5340" t="8591" r="18407"/>
                <a:stretch>
                  <a:fillRect/>
                </a:stretch>
              </p:blipFill>
              <p:spPr bwMode="auto">
                <a:xfrm>
                  <a:off x="3743" y="2742"/>
                  <a:ext cx="1600" cy="15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17417" name="Rectangle 22"/>
            <p:cNvSpPr>
              <a:spLocks noChangeArrowheads="1"/>
            </p:cNvSpPr>
            <p:nvPr/>
          </p:nvSpPr>
          <p:spPr bwMode="auto">
            <a:xfrm>
              <a:off x="3677" y="3451"/>
              <a:ext cx="664" cy="33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ja-JP" altLang="en-US">
                <a:ea typeface="ＭＳ ゴシック" pitchFamily="49" charset="-128"/>
              </a:endParaRPr>
            </a:p>
          </p:txBody>
        </p:sp>
      </p:grpSp>
      <p:sp>
        <p:nvSpPr>
          <p:cNvPr id="17415" name="Text Box 25"/>
          <p:cNvSpPr txBox="1">
            <a:spLocks noChangeArrowheads="1"/>
          </p:cNvSpPr>
          <p:nvPr/>
        </p:nvSpPr>
        <p:spPr bwMode="auto">
          <a:xfrm>
            <a:off x="655638" y="6216650"/>
            <a:ext cx="82740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ja-JP" sz="1800" b="1">
                <a:latin typeface="Times New Roman" pitchFamily="18" charset="0"/>
                <a:ea typeface="ＭＳ Ｐ明朝" pitchFamily="18" charset="-128"/>
              </a:rPr>
              <a:t>The effects of the plasma current on the field configuration should depend on the vacuum rotational transform. </a:t>
            </a:r>
            <a:r>
              <a:rPr lang="en-US" altLang="ja-JP" sz="1800" b="1">
                <a:latin typeface="Times New Roman" pitchFamily="18" charset="0"/>
                <a:ea typeface="ＭＳ Ｐ明朝" pitchFamily="18" charset="-128"/>
                <a:sym typeface="Symbol" pitchFamily="18" charset="2"/>
              </a:rPr>
              <a:t> </a:t>
            </a:r>
            <a:r>
              <a:rPr lang="en-US" altLang="ja-JP" sz="1800" b="1" i="1">
                <a:latin typeface="Symbol" pitchFamily="18" charset="2"/>
                <a:ea typeface="ＭＳ Ｐ明朝" pitchFamily="18" charset="-128"/>
              </a:rPr>
              <a:t>i</a:t>
            </a:r>
            <a:r>
              <a:rPr lang="en-US" altLang="ja-JP" sz="1800" b="1" i="1">
                <a:latin typeface="Times New Roman" pitchFamily="18" charset="0"/>
                <a:ea typeface="ＭＳ Ｐ明朝" pitchFamily="18" charset="-128"/>
              </a:rPr>
              <a:t>(a)/2</a:t>
            </a:r>
            <a:r>
              <a:rPr lang="en-US" altLang="ja-JP" sz="1800" b="1" i="1">
                <a:latin typeface="Symbol" pitchFamily="18" charset="2"/>
                <a:ea typeface="ＭＳ Ｐ明朝" pitchFamily="18" charset="-128"/>
              </a:rPr>
              <a:t>p</a:t>
            </a:r>
            <a:r>
              <a:rPr lang="en-US" altLang="ja-JP" sz="1800" b="1" i="1">
                <a:latin typeface="Times New Roman" pitchFamily="18" charset="0"/>
                <a:ea typeface="ＭＳ Ｐ明朝" pitchFamily="18" charset="-128"/>
              </a:rPr>
              <a:t>|</a:t>
            </a:r>
            <a:r>
              <a:rPr lang="en-US" altLang="ja-JP" sz="1800" b="1" i="1" baseline="-25000">
                <a:latin typeface="Times New Roman" pitchFamily="18" charset="0"/>
                <a:ea typeface="ＭＳ Ｐ明朝" pitchFamily="18" charset="-128"/>
              </a:rPr>
              <a:t>vac</a:t>
            </a:r>
            <a:r>
              <a:rPr lang="en-US" altLang="ja-JP" sz="1800" b="1" i="1">
                <a:latin typeface="Times New Roman" pitchFamily="18" charset="0"/>
                <a:ea typeface="ＭＳ Ｐ明朝" pitchFamily="18" charset="-128"/>
              </a:rPr>
              <a:t>-scan experiment</a:t>
            </a:r>
            <a:r>
              <a:rPr lang="en-US" altLang="ja-JP" sz="1800" b="1">
                <a:latin typeface="Times New Roman" pitchFamily="18" charset="0"/>
                <a:ea typeface="ＭＳ Ｐ明朝" pitchFamily="18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1588" y="1608138"/>
            <a:ext cx="4325938" cy="4119562"/>
            <a:chOff x="-1" y="979"/>
            <a:chExt cx="2725" cy="259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-1" y="1034"/>
              <a:ext cx="2725" cy="2477"/>
              <a:chOff x="-1" y="1034"/>
              <a:chExt cx="2725" cy="2477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1034"/>
                <a:ext cx="2724" cy="2400"/>
                <a:chOff x="1248" y="981"/>
                <a:chExt cx="3084" cy="2674"/>
              </a:xfrm>
            </p:grpSpPr>
            <p:pic>
              <p:nvPicPr>
                <p:cNvPr id="245768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9776"/>
                <a:stretch>
                  <a:fillRect/>
                </a:stretch>
              </p:blipFill>
              <p:spPr bwMode="auto">
                <a:xfrm>
                  <a:off x="1332" y="981"/>
                  <a:ext cx="3000" cy="2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769" name="Text Box 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093" y="2102"/>
                  <a:ext cx="572" cy="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1429" tIns="45715" rIns="91429" bIns="45715">
                  <a:spAutoFit/>
                </a:bodyPr>
                <a:lstStyle/>
                <a:p>
                  <a:pPr eaLnBrk="1" hangingPunct="1"/>
                  <a:r>
                    <a:rPr lang="en-US" altLang="ja-JP" sz="1800" dirty="0">
                      <a:latin typeface="Arial" pitchFamily="34" charset="0"/>
                      <a:ea typeface="ＭＳ Ｐゴシック" pitchFamily="50" charset="-128"/>
                    </a:rPr>
                    <a:t>I</a:t>
                  </a:r>
                  <a:r>
                    <a:rPr lang="en-US" altLang="ja-JP" sz="1800" baseline="-25000" dirty="0">
                      <a:latin typeface="Arial" pitchFamily="34" charset="0"/>
                      <a:ea typeface="ＭＳ Ｐゴシック" pitchFamily="50" charset="-128"/>
                    </a:rPr>
                    <a:t>p</a:t>
                  </a:r>
                  <a:r>
                    <a:rPr lang="en-US" altLang="ja-JP" sz="1800" dirty="0">
                      <a:latin typeface="Arial" pitchFamily="34" charset="0"/>
                      <a:ea typeface="ＭＳ Ｐゴシック" pitchFamily="50" charset="-128"/>
                    </a:rPr>
                    <a:t> (kA)</a:t>
                  </a:r>
                </a:p>
              </p:txBody>
            </p:sp>
          </p:grpSp>
          <p:sp>
            <p:nvSpPr>
              <p:cNvPr id="245770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565" y="2034"/>
                <a:ext cx="1380" cy="25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2000" dirty="0">
                    <a:latin typeface="Arial" pitchFamily="34" charset="0"/>
                  </a:rPr>
                  <a:t>I</a:t>
                </a:r>
                <a:r>
                  <a:rPr lang="en-US" altLang="ja-JP" sz="2000" baseline="-25000" dirty="0">
                    <a:latin typeface="Arial" pitchFamily="34" charset="0"/>
                  </a:rPr>
                  <a:t>p</a:t>
                </a:r>
                <a:r>
                  <a:rPr lang="en-US" altLang="ja-JP" sz="2000" dirty="0">
                    <a:latin typeface="Arial" pitchFamily="34" charset="0"/>
                  </a:rPr>
                  <a:t>@transition (kA)</a:t>
                </a:r>
              </a:p>
            </p:txBody>
          </p:sp>
          <p:sp>
            <p:nvSpPr>
              <p:cNvPr id="245771" name="Text Box 11"/>
              <p:cNvSpPr txBox="1">
                <a:spLocks noChangeArrowheads="1"/>
              </p:cNvSpPr>
              <p:nvPr/>
            </p:nvSpPr>
            <p:spPr bwMode="auto">
              <a:xfrm>
                <a:off x="772" y="3261"/>
                <a:ext cx="893" cy="25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29" tIns="45715" rIns="91429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2000" dirty="0">
                    <a:latin typeface="Symbol" pitchFamily="18" charset="2"/>
                  </a:rPr>
                  <a:t>i</a:t>
                </a:r>
                <a:r>
                  <a:rPr lang="en-US" altLang="ja-JP" sz="2000" dirty="0">
                    <a:latin typeface="Arial" pitchFamily="34" charset="0"/>
                  </a:rPr>
                  <a:t>(a)/2</a:t>
                </a:r>
                <a:r>
                  <a:rPr lang="en-US" altLang="ja-JP" sz="2000" dirty="0">
                    <a:latin typeface="Symbol" pitchFamily="18" charset="2"/>
                  </a:rPr>
                  <a:t>p</a:t>
                </a:r>
                <a:r>
                  <a:rPr lang="en-US" altLang="ja-JP" sz="2000" dirty="0">
                    <a:latin typeface="Times New Roman" pitchFamily="18" charset="0"/>
                  </a:rPr>
                  <a:t>|</a:t>
                </a:r>
                <a:r>
                  <a:rPr lang="en-US" altLang="ja-JP" sz="2000" baseline="-25000" dirty="0">
                    <a:latin typeface="Times New Roman" pitchFamily="18" charset="0"/>
                  </a:rPr>
                  <a:t>vac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03" y="979"/>
              <a:ext cx="1765" cy="2595"/>
              <a:chOff x="403" y="979"/>
              <a:chExt cx="1765" cy="2595"/>
            </a:xfrm>
          </p:grpSpPr>
          <p:sp>
            <p:nvSpPr>
              <p:cNvPr id="245773" name="Text Box 13"/>
              <p:cNvSpPr txBox="1">
                <a:spLocks noChangeArrowheads="1"/>
              </p:cNvSpPr>
              <p:nvPr/>
            </p:nvSpPr>
            <p:spPr bwMode="auto">
              <a:xfrm>
                <a:off x="704" y="1100"/>
                <a:ext cx="17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600" b="1" dirty="0">
                    <a:latin typeface="Arial" pitchFamily="34" charset="0"/>
                    <a:ea typeface="ＭＳ Ｐゴシック" pitchFamily="50" charset="-128"/>
                  </a:rPr>
                  <a:t>4/8</a:t>
                </a:r>
              </a:p>
            </p:txBody>
          </p:sp>
          <p:sp>
            <p:nvSpPr>
              <p:cNvPr id="245774" name="Text Box 14"/>
              <p:cNvSpPr txBox="1">
                <a:spLocks noChangeArrowheads="1"/>
              </p:cNvSpPr>
              <p:nvPr/>
            </p:nvSpPr>
            <p:spPr bwMode="auto">
              <a:xfrm>
                <a:off x="1351" y="1100"/>
                <a:ext cx="17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600" b="1" dirty="0">
                    <a:latin typeface="Arial" pitchFamily="34" charset="0"/>
                    <a:ea typeface="ＭＳ Ｐゴシック" pitchFamily="50" charset="-128"/>
                  </a:rPr>
                  <a:t>4/7</a:t>
                </a:r>
              </a:p>
            </p:txBody>
          </p:sp>
          <p:sp>
            <p:nvSpPr>
              <p:cNvPr id="245775" name="Text Box 15"/>
              <p:cNvSpPr txBox="1">
                <a:spLocks noChangeArrowheads="1"/>
              </p:cNvSpPr>
              <p:nvPr/>
            </p:nvSpPr>
            <p:spPr bwMode="auto">
              <a:xfrm>
                <a:off x="403" y="1100"/>
                <a:ext cx="2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600" b="1" dirty="0">
                    <a:latin typeface="Arial" pitchFamily="34" charset="0"/>
                    <a:ea typeface="ＭＳ Ｐゴシック" pitchFamily="50" charset="-128"/>
                  </a:rPr>
                  <a:t>8/17</a:t>
                </a:r>
              </a:p>
            </p:txBody>
          </p:sp>
          <p:sp>
            <p:nvSpPr>
              <p:cNvPr id="245776" name="Text Box 16"/>
              <p:cNvSpPr txBox="1">
                <a:spLocks noChangeArrowheads="1"/>
              </p:cNvSpPr>
              <p:nvPr/>
            </p:nvSpPr>
            <p:spPr bwMode="auto">
              <a:xfrm>
                <a:off x="969" y="1100"/>
                <a:ext cx="2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600" b="1" dirty="0">
                    <a:latin typeface="Arial" pitchFamily="34" charset="0"/>
                    <a:ea typeface="ＭＳ Ｐゴシック" pitchFamily="50" charset="-128"/>
                  </a:rPr>
                  <a:t>8/15</a:t>
                </a:r>
              </a:p>
            </p:txBody>
          </p:sp>
          <p:sp>
            <p:nvSpPr>
              <p:cNvPr id="245777" name="Text Box 17"/>
              <p:cNvSpPr txBox="1">
                <a:spLocks noChangeArrowheads="1"/>
              </p:cNvSpPr>
              <p:nvPr/>
            </p:nvSpPr>
            <p:spPr bwMode="auto">
              <a:xfrm>
                <a:off x="1712" y="1100"/>
                <a:ext cx="2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600" b="1" dirty="0">
                    <a:latin typeface="Arial" pitchFamily="34" charset="0"/>
                    <a:ea typeface="ＭＳ Ｐゴシック" pitchFamily="50" charset="-128"/>
                  </a:rPr>
                  <a:t>8/13</a:t>
                </a:r>
              </a:p>
            </p:txBody>
          </p:sp>
          <p:sp>
            <p:nvSpPr>
              <p:cNvPr id="245778" name="Text Box 18"/>
              <p:cNvSpPr txBox="1">
                <a:spLocks noChangeArrowheads="1"/>
              </p:cNvSpPr>
              <p:nvPr/>
            </p:nvSpPr>
            <p:spPr bwMode="auto">
              <a:xfrm>
                <a:off x="1098" y="981"/>
                <a:ext cx="2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12/22</a:t>
                </a:r>
              </a:p>
            </p:txBody>
          </p:sp>
          <p:sp>
            <p:nvSpPr>
              <p:cNvPr id="245779" name="Text Box 19"/>
              <p:cNvSpPr txBox="1">
                <a:spLocks noChangeArrowheads="1"/>
              </p:cNvSpPr>
              <p:nvPr/>
            </p:nvSpPr>
            <p:spPr bwMode="auto">
              <a:xfrm>
                <a:off x="830" y="979"/>
                <a:ext cx="239" cy="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12/23</a:t>
                </a:r>
              </a:p>
            </p:txBody>
          </p:sp>
          <p:sp>
            <p:nvSpPr>
              <p:cNvPr id="245780" name="Text Box 20"/>
              <p:cNvSpPr txBox="1">
                <a:spLocks noChangeArrowheads="1"/>
              </p:cNvSpPr>
              <p:nvPr/>
            </p:nvSpPr>
            <p:spPr bwMode="auto">
              <a:xfrm rot="5400000">
                <a:off x="2091" y="3496"/>
                <a:ext cx="154" cy="1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lIns="0" tIns="0" rIns="0" bIns="0">
                <a:spAutoFit/>
              </a:bodyPr>
              <a:lstStyle/>
              <a:p>
                <a:pPr algn="r" eaLnBrk="1" hangingPunct="1"/>
                <a:endParaRPr lang="ja-JP" altLang="ja-JP" sz="1600" b="1" dirty="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5781" name="Text Box 21"/>
              <p:cNvSpPr txBox="1">
                <a:spLocks noChangeArrowheads="1"/>
              </p:cNvSpPr>
              <p:nvPr/>
            </p:nvSpPr>
            <p:spPr bwMode="auto">
              <a:xfrm>
                <a:off x="1460" y="1395"/>
                <a:ext cx="664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07" tIns="45705" rIns="91407" bIns="45705">
                <a:spAutoFit/>
              </a:bodyPr>
              <a:lstStyle/>
              <a:p>
                <a:pPr eaLnBrk="1" hangingPunct="1"/>
                <a:r>
                  <a:rPr lang="en-US" altLang="ja-JP" sz="1800" dirty="0">
                    <a:latin typeface="Arial" pitchFamily="34" charset="0"/>
                    <a:ea typeface="ＭＳ Ｐゴシック" pitchFamily="50" charset="-128"/>
                  </a:rPr>
                  <a:t>(High </a:t>
                </a:r>
                <a:r>
                  <a:rPr lang="en-US" altLang="ja-JP" sz="1800" dirty="0">
                    <a:latin typeface="Symbol" pitchFamily="18" charset="2"/>
                    <a:ea typeface="ＭＳ Ｐゴシック" pitchFamily="50" charset="-128"/>
                  </a:rPr>
                  <a:t>e</a:t>
                </a:r>
                <a:r>
                  <a:rPr lang="en-US" altLang="ja-JP" sz="1800" baseline="-25000" dirty="0">
                    <a:latin typeface="Arial" pitchFamily="34" charset="0"/>
                    <a:ea typeface="ＭＳ Ｐゴシック" pitchFamily="50" charset="-128"/>
                  </a:rPr>
                  <a:t>b</a:t>
                </a:r>
                <a:r>
                  <a:rPr lang="en-US" altLang="ja-JP" sz="1800" dirty="0">
                    <a:latin typeface="Arial" pitchFamily="34" charset="0"/>
                    <a:ea typeface="ＭＳ Ｐゴシック" pitchFamily="50" charset="-128"/>
                  </a:rPr>
                  <a:t>)</a:t>
                </a:r>
              </a:p>
            </p:txBody>
          </p:sp>
          <p:sp>
            <p:nvSpPr>
              <p:cNvPr id="245782" name="Line 22"/>
              <p:cNvSpPr>
                <a:spLocks noChangeShapeType="1"/>
              </p:cNvSpPr>
              <p:nvPr/>
            </p:nvSpPr>
            <p:spPr bwMode="auto">
              <a:xfrm flipH="1">
                <a:off x="1401" y="1643"/>
                <a:ext cx="1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260350" y="0"/>
            <a:ext cx="8623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7" tIns="45705" rIns="91407" bIns="45705">
            <a:spAutoFit/>
          </a:bodyPr>
          <a:lstStyle/>
          <a:p>
            <a:pPr algn="ctr" eaLnBrk="1" hangingPunct="1"/>
            <a:r>
              <a:rPr lang="en-US" altLang="ja-JP" sz="3200" b="1" dirty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The critical current for </a:t>
            </a:r>
            <a:r>
              <a:rPr lang="en-US" altLang="ja-JP" sz="3200" b="1" i="1" dirty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NBI-only plasma</a:t>
            </a:r>
            <a:r>
              <a:rPr lang="en-US" altLang="ja-JP" sz="3200" b="1" dirty="0">
                <a:solidFill>
                  <a:srgbClr val="FF0000"/>
                </a:solidFill>
                <a:latin typeface="+mj-lt"/>
                <a:ea typeface="ＭＳ Ｐゴシック" pitchFamily="50" charset="-128"/>
              </a:rPr>
              <a:t> </a:t>
            </a:r>
            <a:r>
              <a:rPr lang="en-US" altLang="ja-JP" sz="3200" b="1" dirty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/>
            </a:r>
            <a:br>
              <a:rPr lang="en-US" altLang="ja-JP" sz="3200" b="1" dirty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</a:br>
            <a:r>
              <a:rPr lang="en-US" altLang="ja-JP" sz="3200" b="1" dirty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strongly depends on</a:t>
            </a:r>
            <a:r>
              <a:rPr lang="en-US" altLang="ja-JP" sz="3200" b="1" dirty="0">
                <a:solidFill>
                  <a:schemeClr val="bg2"/>
                </a:solidFill>
                <a:latin typeface="Arial" pitchFamily="34" charset="0"/>
                <a:ea typeface="ＭＳ Ｐゴシック" pitchFamily="50" charset="-128"/>
              </a:rPr>
              <a:t> </a:t>
            </a:r>
            <a:r>
              <a:rPr lang="en-US" altLang="ja-JP" sz="3200" b="1" dirty="0">
                <a:solidFill>
                  <a:schemeClr val="bg2"/>
                </a:solidFill>
                <a:latin typeface="Symbol" pitchFamily="18" charset="2"/>
                <a:ea typeface="ＭＳ Ｐゴシック" pitchFamily="50" charset="-128"/>
              </a:rPr>
              <a:t>i</a:t>
            </a:r>
            <a:r>
              <a:rPr lang="en-US" altLang="ja-JP" sz="3200" b="1" dirty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/</a:t>
            </a:r>
            <a:r>
              <a:rPr lang="en-US" altLang="ja-JP" sz="3200" b="1" dirty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2</a:t>
            </a:r>
            <a:r>
              <a:rPr lang="en-US" altLang="ja-JP" sz="3200" b="1" dirty="0">
                <a:solidFill>
                  <a:schemeClr val="bg2"/>
                </a:solidFill>
                <a:latin typeface="Symbol" pitchFamily="18" charset="2"/>
                <a:ea typeface="ＭＳ Ｐゴシック" pitchFamily="50" charset="-128"/>
              </a:rPr>
              <a:t>p</a:t>
            </a:r>
            <a:r>
              <a:rPr lang="en-US" altLang="ja-JP" sz="3200" b="1" dirty="0">
                <a:solidFill>
                  <a:schemeClr val="bg2"/>
                </a:solidFill>
                <a:latin typeface="Symbol" pitchFamily="18" charset="2"/>
                <a:ea typeface="ＭＳ Ｐゴシック" pitchFamily="50" charset="-128"/>
                <a:sym typeface="Symbol" pitchFamily="18" charset="2"/>
              </a:rPr>
              <a:t></a:t>
            </a:r>
            <a:r>
              <a:rPr lang="en-US" altLang="ja-JP" sz="3200" b="1" baseline="-25000" dirty="0">
                <a:solidFill>
                  <a:schemeClr val="bg2"/>
                </a:solidFill>
                <a:latin typeface="+mn-lt"/>
                <a:ea typeface="ＭＳ Ｐゴシック" pitchFamily="50" charset="-128"/>
                <a:sym typeface="Symbol" pitchFamily="18" charset="2"/>
              </a:rPr>
              <a:t>vac</a:t>
            </a:r>
            <a:r>
              <a:rPr lang="en-US" altLang="ja-JP" sz="3200" b="1" dirty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. 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3690938" y="4586749"/>
            <a:ext cx="5453062" cy="196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7" tIns="45705" rIns="91407" bIns="45705">
            <a:spAutoFit/>
          </a:bodyPr>
          <a:lstStyle/>
          <a:p>
            <a:pPr marL="354013" indent="-354013" eaLnBrk="1" hangingPunct="1">
              <a:lnSpc>
                <a:spcPct val="90000"/>
              </a:lnSpc>
              <a:spcAft>
                <a:spcPts val="500"/>
              </a:spcAft>
              <a:buClr>
                <a:schemeClr val="bg2"/>
              </a:buClr>
              <a:buFont typeface="Wingdings" pitchFamily="2" charset="2"/>
              <a:buChar char="F"/>
            </a:pPr>
            <a:r>
              <a:rPr lang="en-US" altLang="ja-JP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So far, the transition was observed only in Co-NBI (</a:t>
            </a:r>
            <a:r>
              <a:rPr lang="en-US" altLang="ja-JP" sz="1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ad.</a:t>
            </a:r>
            <a:r>
              <a:rPr lang="en-US" altLang="ja-JP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 NBCD) plasmas (</a:t>
            </a:r>
            <a:r>
              <a:rPr lang="en-US" altLang="ja-JP" sz="18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P</a:t>
            </a:r>
            <a:r>
              <a:rPr lang="en-US" altLang="ja-JP" sz="1800" b="1" i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inj</a:t>
            </a:r>
            <a:r>
              <a:rPr lang="en-US" altLang="ja-JP" sz="1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 &lt; 0.6 MW).</a:t>
            </a:r>
          </a:p>
          <a:p>
            <a:pPr marL="354013" indent="-354013" eaLnBrk="1" hangingPunct="1">
              <a:lnSpc>
                <a:spcPct val="90000"/>
              </a:lnSpc>
              <a:spcAft>
                <a:spcPts val="500"/>
              </a:spcAft>
              <a:buClr>
                <a:schemeClr val="bg2"/>
              </a:buClr>
              <a:buFont typeface="Wingdings" pitchFamily="2" charset="2"/>
              <a:buChar char="F"/>
            </a:pPr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A “critical current” for the transition 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exists </a:t>
            </a:r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/>
            </a:r>
            <a:b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</a:br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for 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all config.</a:t>
            </a:r>
          </a:p>
          <a:p>
            <a:pPr marL="354013" indent="-354013" eaLnBrk="1" hangingPunct="1">
              <a:lnSpc>
                <a:spcPct val="90000"/>
              </a:lnSpc>
              <a:spcAft>
                <a:spcPts val="500"/>
              </a:spcAft>
              <a:buClr>
                <a:schemeClr val="bg2"/>
              </a:buClr>
              <a:buFont typeface="Wingdings" pitchFamily="2" charset="2"/>
              <a:buChar char="F"/>
            </a:pPr>
            <a:r>
              <a:rPr lang="en-US" altLang="ja-JP" sz="18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Does the change in the rotational transform caused by non-inductive plasma current trigger the transition?  </a:t>
            </a:r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  <a:sym typeface="Symbol"/>
              </a:rPr>
              <a:t> </a:t>
            </a:r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ゴシック" pitchFamily="50" charset="-128"/>
              </a:rPr>
              <a:t>Check other heating cases.</a:t>
            </a:r>
            <a:endParaRPr lang="en-US" altLang="ja-JP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3952875" y="1490663"/>
            <a:ext cx="193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>
            <a:spAutoFit/>
          </a:bodyPr>
          <a:lstStyle/>
          <a:p>
            <a:pPr eaLnBrk="1" hangingPunct="1"/>
            <a:r>
              <a:rPr lang="en-US" altLang="ja-JP" sz="1600" b="1" i="1" dirty="0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rPr>
              <a:t>Radial profile of iota</a:t>
            </a:r>
          </a:p>
        </p:txBody>
      </p:sp>
      <p:pic>
        <p:nvPicPr>
          <p:cNvPr id="245783" name="Picture 23" descr="Iota_Profi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1740" y="1812874"/>
            <a:ext cx="2544762" cy="2500312"/>
          </a:xfrm>
          <a:prstGeom prst="rect">
            <a:avLst/>
          </a:prstGeom>
          <a:noFill/>
        </p:spPr>
      </p:pic>
      <p:sp>
        <p:nvSpPr>
          <p:cNvPr id="245784" name="Text Box 24"/>
          <p:cNvSpPr txBox="1">
            <a:spLocks noChangeArrowheads="1"/>
          </p:cNvSpPr>
          <p:nvPr/>
        </p:nvSpPr>
        <p:spPr bwMode="auto">
          <a:xfrm>
            <a:off x="515938" y="5956300"/>
            <a:ext cx="32242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  <a:t>0.25 MW &lt; P</a:t>
            </a:r>
            <a:r>
              <a:rPr lang="en-US" altLang="ja-JP" sz="1800" b="1" baseline="-25000" dirty="0">
                <a:latin typeface="Times New Roman" pitchFamily="18" charset="0"/>
                <a:ea typeface="ＭＳ Ｐゴシック" pitchFamily="50" charset="-128"/>
              </a:rPr>
              <a:t>inj</a:t>
            </a: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  <a:t> &lt; 0.6 MW, </a:t>
            </a:r>
            <a:b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  <a:t>n</a:t>
            </a:r>
            <a:r>
              <a:rPr lang="en-US" altLang="ja-JP" sz="2000" b="1" baseline="-25000" dirty="0">
                <a:latin typeface="Times New Roman" pitchFamily="18" charset="0"/>
                <a:ea typeface="ＭＳ Ｐゴシック" pitchFamily="50" charset="-128"/>
              </a:rPr>
              <a:t>e</a:t>
            </a: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  <a:t> ~  1.5-2</a:t>
            </a: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  <a:sym typeface="Symbol" pitchFamily="18" charset="2"/>
              </a:rPr>
              <a:t></a:t>
            </a: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  <a:t>10</a:t>
            </a:r>
            <a:r>
              <a:rPr lang="en-US" altLang="ja-JP" sz="2000" b="1" baseline="30000" dirty="0">
                <a:latin typeface="Times New Roman" pitchFamily="18" charset="0"/>
                <a:ea typeface="ＭＳ Ｐゴシック" pitchFamily="50" charset="-128"/>
              </a:rPr>
              <a:t>19</a:t>
            </a:r>
            <a:r>
              <a:rPr lang="en-US" altLang="ja-JP" sz="2000" b="1" dirty="0">
                <a:latin typeface="Times New Roman" pitchFamily="18" charset="0"/>
                <a:ea typeface="ＭＳ Ｐゴシック" pitchFamily="50" charset="-128"/>
              </a:rPr>
              <a:t> m</a:t>
            </a:r>
            <a:r>
              <a:rPr lang="en-US" altLang="ja-JP" sz="2000" b="1" baseline="30000" dirty="0">
                <a:latin typeface="Times New Roman" pitchFamily="18" charset="0"/>
                <a:ea typeface="ＭＳ Ｐゴシック" pitchFamily="50" charset="-128"/>
              </a:rPr>
              <a:t>-3</a:t>
            </a:r>
            <a:endParaRPr lang="en-US" altLang="ja-JP" sz="2000" b="1" dirty="0">
              <a:latin typeface="Times New Roman" pitchFamily="18" charset="0"/>
              <a:ea typeface="ＭＳ Ｐゴシック" pitchFamily="50" charset="-128"/>
            </a:endParaRPr>
          </a:p>
        </p:txBody>
      </p:sp>
      <p:pic>
        <p:nvPicPr>
          <p:cNvPr id="245785" name="Picture 25" descr="Iota_chan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2675" y="1328289"/>
            <a:ext cx="2981325" cy="3411538"/>
          </a:xfrm>
          <a:prstGeom prst="rect">
            <a:avLst/>
          </a:prstGeom>
          <a:noFill/>
        </p:spPr>
      </p:pic>
      <p:sp>
        <p:nvSpPr>
          <p:cNvPr id="245786" name="Rectangle 26"/>
          <p:cNvSpPr>
            <a:spLocks noChangeArrowheads="1"/>
          </p:cNvSpPr>
          <p:nvPr/>
        </p:nvSpPr>
        <p:spPr bwMode="auto">
          <a:xfrm>
            <a:off x="7009068" y="1420097"/>
            <a:ext cx="181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07" tIns="45705" rIns="91407" bIns="45705">
            <a:spAutoFit/>
          </a:bodyPr>
          <a:lstStyle/>
          <a:p>
            <a:pPr eaLnBrk="1" hangingPunct="1"/>
            <a:r>
              <a:rPr lang="en-US" altLang="ja-JP" sz="1600" b="1" i="1" dirty="0">
                <a:solidFill>
                  <a:srgbClr val="CC3300"/>
                </a:solidFill>
                <a:latin typeface="Times New Roman" pitchFamily="18" charset="0"/>
                <a:ea typeface="ＭＳ Ｐゴシック" pitchFamily="50" charset="-128"/>
              </a:rPr>
              <a:t>Close to Rationals?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0" y="250371"/>
            <a:ext cx="9144000" cy="8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7" tIns="45705" rIns="91407" bIns="45705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Comparison of the plasma current at the transition </a:t>
            </a:r>
            <a:b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</a:b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for </a:t>
            </a:r>
            <a:r>
              <a:rPr lang="en-US" altLang="ja-JP" sz="2800" b="1" i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ECH</a:t>
            </a: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-, </a:t>
            </a:r>
            <a:r>
              <a:rPr lang="en-US" altLang="ja-JP" sz="2800" b="1" i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NBI-, and ECH+NBI-plasmas</a:t>
            </a: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 </a:t>
            </a:r>
            <a:endParaRPr lang="en-US" altLang="ja-JP" sz="2800" b="1" dirty="0">
              <a:solidFill>
                <a:schemeClr val="bg2"/>
              </a:solidFill>
              <a:latin typeface="+mj-lt"/>
              <a:ea typeface="ＭＳ Ｐゴシック" pitchFamily="50" charset="-128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26228" y="2394857"/>
            <a:ext cx="3777344" cy="2362708"/>
            <a:chOff x="1" y="979"/>
            <a:chExt cx="2722" cy="258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" y="1034"/>
              <a:ext cx="2722" cy="2485"/>
              <a:chOff x="1" y="1034"/>
              <a:chExt cx="2722" cy="248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" y="1034"/>
                <a:ext cx="2722" cy="2400"/>
                <a:chOff x="1250" y="980"/>
                <a:chExt cx="3082" cy="2673"/>
              </a:xfrm>
            </p:grpSpPr>
            <p:pic>
              <p:nvPicPr>
                <p:cNvPr id="245768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9776"/>
                <a:stretch>
                  <a:fillRect/>
                </a:stretch>
              </p:blipFill>
              <p:spPr bwMode="auto">
                <a:xfrm>
                  <a:off x="1332" y="980"/>
                  <a:ext cx="3000" cy="26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769" name="Text Box 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100" y="2105"/>
                  <a:ext cx="558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1429" tIns="45715" rIns="91429" bIns="45715">
                  <a:spAutoFit/>
                </a:bodyPr>
                <a:lstStyle/>
                <a:p>
                  <a:pPr eaLnBrk="1" hangingPunct="1"/>
                  <a:r>
                    <a:rPr lang="en-US" altLang="ja-JP" sz="1400" dirty="0">
                      <a:latin typeface="Arial" pitchFamily="34" charset="0"/>
                      <a:ea typeface="ＭＳ Ｐゴシック" pitchFamily="50" charset="-128"/>
                    </a:rPr>
                    <a:t>I</a:t>
                  </a:r>
                  <a:r>
                    <a:rPr lang="en-US" altLang="ja-JP" sz="1400" baseline="-25000" dirty="0">
                      <a:latin typeface="Arial" pitchFamily="34" charset="0"/>
                      <a:ea typeface="ＭＳ Ｐゴシック" pitchFamily="50" charset="-128"/>
                    </a:rPr>
                    <a:t>p</a:t>
                  </a:r>
                  <a:r>
                    <a:rPr lang="en-US" altLang="ja-JP" sz="1400" dirty="0">
                      <a:latin typeface="Arial" pitchFamily="34" charset="0"/>
                      <a:ea typeface="ＭＳ Ｐゴシック" pitchFamily="50" charset="-128"/>
                    </a:rPr>
                    <a:t> (kA)</a:t>
                  </a:r>
                </a:p>
              </p:txBody>
            </p:sp>
          </p:grpSp>
          <p:sp>
            <p:nvSpPr>
              <p:cNvPr id="245770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744" y="2046"/>
                <a:ext cx="1738" cy="22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 dirty="0">
                    <a:latin typeface="Arial" pitchFamily="34" charset="0"/>
                  </a:rPr>
                  <a:t>I</a:t>
                </a:r>
                <a:r>
                  <a:rPr lang="en-US" altLang="ja-JP" sz="1400" baseline="-25000" dirty="0">
                    <a:latin typeface="Arial" pitchFamily="34" charset="0"/>
                  </a:rPr>
                  <a:t>p</a:t>
                </a:r>
                <a:r>
                  <a:rPr lang="en-US" altLang="ja-JP" sz="1400" dirty="0">
                    <a:latin typeface="Arial" pitchFamily="34" charset="0"/>
                  </a:rPr>
                  <a:t>@transition (kA)</a:t>
                </a:r>
              </a:p>
            </p:txBody>
          </p:sp>
          <p:sp>
            <p:nvSpPr>
              <p:cNvPr id="245771" name="Text Box 11"/>
              <p:cNvSpPr txBox="1">
                <a:spLocks noChangeArrowheads="1"/>
              </p:cNvSpPr>
              <p:nvPr/>
            </p:nvSpPr>
            <p:spPr bwMode="auto">
              <a:xfrm>
                <a:off x="772" y="3261"/>
                <a:ext cx="893" cy="25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29" tIns="45715" rIns="91429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>
                    <a:latin typeface="Symbol" pitchFamily="18" charset="2"/>
                  </a:rPr>
                  <a:t>i</a:t>
                </a:r>
                <a:r>
                  <a:rPr lang="en-US" altLang="ja-JP" sz="1600" dirty="0">
                    <a:latin typeface="Arial" pitchFamily="34" charset="0"/>
                  </a:rPr>
                  <a:t>(a)/2</a:t>
                </a:r>
                <a:r>
                  <a:rPr lang="en-US" altLang="ja-JP" sz="1600" dirty="0">
                    <a:latin typeface="Symbol" pitchFamily="18" charset="2"/>
                  </a:rPr>
                  <a:t>p</a:t>
                </a:r>
                <a:r>
                  <a:rPr lang="en-US" altLang="ja-JP" sz="1600" dirty="0">
                    <a:latin typeface="Times New Roman" pitchFamily="18" charset="0"/>
                  </a:rPr>
                  <a:t>|</a:t>
                </a:r>
                <a:r>
                  <a:rPr lang="en-US" altLang="ja-JP" sz="1600" baseline="-25000" dirty="0">
                    <a:latin typeface="Times New Roman" pitchFamily="18" charset="0"/>
                  </a:rPr>
                  <a:t>vac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32" y="979"/>
              <a:ext cx="1736" cy="2585"/>
              <a:chOff x="432" y="979"/>
              <a:chExt cx="1736" cy="2585"/>
            </a:xfrm>
          </p:grpSpPr>
          <p:sp>
            <p:nvSpPr>
              <p:cNvPr id="245773" name="Text Box 13"/>
              <p:cNvSpPr txBox="1">
                <a:spLocks noChangeArrowheads="1"/>
              </p:cNvSpPr>
              <p:nvPr/>
            </p:nvSpPr>
            <p:spPr bwMode="auto">
              <a:xfrm>
                <a:off x="725" y="110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4/8</a:t>
                </a:r>
              </a:p>
            </p:txBody>
          </p:sp>
          <p:sp>
            <p:nvSpPr>
              <p:cNvPr id="245774" name="Text Box 14"/>
              <p:cNvSpPr txBox="1">
                <a:spLocks noChangeArrowheads="1"/>
              </p:cNvSpPr>
              <p:nvPr/>
            </p:nvSpPr>
            <p:spPr bwMode="auto">
              <a:xfrm>
                <a:off x="1372" y="110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4/7</a:t>
                </a:r>
              </a:p>
            </p:txBody>
          </p:sp>
          <p:sp>
            <p:nvSpPr>
              <p:cNvPr id="245775" name="Text Box 15"/>
              <p:cNvSpPr txBox="1">
                <a:spLocks noChangeArrowheads="1"/>
              </p:cNvSpPr>
              <p:nvPr/>
            </p:nvSpPr>
            <p:spPr bwMode="auto">
              <a:xfrm>
                <a:off x="432" y="1100"/>
                <a:ext cx="22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8/17</a:t>
                </a:r>
              </a:p>
            </p:txBody>
          </p:sp>
          <p:sp>
            <p:nvSpPr>
              <p:cNvPr id="245776" name="Text Box 16"/>
              <p:cNvSpPr txBox="1">
                <a:spLocks noChangeArrowheads="1"/>
              </p:cNvSpPr>
              <p:nvPr/>
            </p:nvSpPr>
            <p:spPr bwMode="auto">
              <a:xfrm>
                <a:off x="998" y="1100"/>
                <a:ext cx="22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8/15</a:t>
                </a:r>
              </a:p>
            </p:txBody>
          </p:sp>
          <p:sp>
            <p:nvSpPr>
              <p:cNvPr id="245777" name="Text Box 17"/>
              <p:cNvSpPr txBox="1">
                <a:spLocks noChangeArrowheads="1"/>
              </p:cNvSpPr>
              <p:nvPr/>
            </p:nvSpPr>
            <p:spPr bwMode="auto">
              <a:xfrm>
                <a:off x="1741" y="1100"/>
                <a:ext cx="22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8/13</a:t>
                </a:r>
              </a:p>
            </p:txBody>
          </p:sp>
          <p:sp>
            <p:nvSpPr>
              <p:cNvPr id="245778" name="Text Box 18"/>
              <p:cNvSpPr txBox="1">
                <a:spLocks noChangeArrowheads="1"/>
              </p:cNvSpPr>
              <p:nvPr/>
            </p:nvSpPr>
            <p:spPr bwMode="auto">
              <a:xfrm>
                <a:off x="1090" y="981"/>
                <a:ext cx="24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050" b="1" dirty="0">
                    <a:latin typeface="Arial" pitchFamily="34" charset="0"/>
                    <a:ea typeface="ＭＳ Ｐゴシック" pitchFamily="50" charset="-128"/>
                  </a:rPr>
                  <a:t>12/22</a:t>
                </a:r>
              </a:p>
            </p:txBody>
          </p:sp>
          <p:sp>
            <p:nvSpPr>
              <p:cNvPr id="245779" name="Text Box 19"/>
              <p:cNvSpPr txBox="1">
                <a:spLocks noChangeArrowheads="1"/>
              </p:cNvSpPr>
              <p:nvPr/>
            </p:nvSpPr>
            <p:spPr bwMode="auto">
              <a:xfrm>
                <a:off x="822" y="979"/>
                <a:ext cx="24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050" b="1" dirty="0">
                    <a:latin typeface="Arial" pitchFamily="34" charset="0"/>
                    <a:ea typeface="ＭＳ Ｐゴシック" pitchFamily="50" charset="-128"/>
                  </a:rPr>
                  <a:t>12/23</a:t>
                </a:r>
              </a:p>
            </p:txBody>
          </p:sp>
          <p:sp>
            <p:nvSpPr>
              <p:cNvPr id="245780" name="Text Box 20"/>
              <p:cNvSpPr txBox="1">
                <a:spLocks noChangeArrowheads="1"/>
              </p:cNvSpPr>
              <p:nvPr/>
            </p:nvSpPr>
            <p:spPr bwMode="auto">
              <a:xfrm rot="5400000">
                <a:off x="2100" y="3496"/>
                <a:ext cx="136" cy="0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lIns="0" tIns="0" rIns="0" bIns="0">
                <a:spAutoFit/>
              </a:bodyPr>
              <a:lstStyle/>
              <a:p>
                <a:pPr algn="r" eaLnBrk="1" hangingPunct="1"/>
                <a:endParaRPr lang="ja-JP" altLang="ja-JP" sz="1200" b="1" dirty="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5781" name="Text Box 21"/>
              <p:cNvSpPr txBox="1">
                <a:spLocks noChangeArrowheads="1"/>
              </p:cNvSpPr>
              <p:nvPr/>
            </p:nvSpPr>
            <p:spPr bwMode="auto">
              <a:xfrm>
                <a:off x="1460" y="1395"/>
                <a:ext cx="639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07" tIns="45705" rIns="91407" bIns="45705">
                <a:spAutoFit/>
              </a:bodyPr>
              <a:lstStyle/>
              <a:p>
                <a:pPr eaLnBrk="1" hangingPunct="1"/>
                <a:r>
                  <a:rPr lang="en-US" altLang="ja-JP" sz="1400" dirty="0">
                    <a:latin typeface="Arial" pitchFamily="34" charset="0"/>
                    <a:ea typeface="ＭＳ Ｐゴシック" pitchFamily="50" charset="-128"/>
                  </a:rPr>
                  <a:t>(High </a:t>
                </a:r>
                <a:r>
                  <a:rPr lang="en-US" altLang="ja-JP" sz="1400" dirty="0">
                    <a:latin typeface="Symbol" pitchFamily="18" charset="2"/>
                    <a:ea typeface="ＭＳ Ｐゴシック" pitchFamily="50" charset="-128"/>
                  </a:rPr>
                  <a:t>e</a:t>
                </a:r>
                <a:r>
                  <a:rPr lang="en-US" altLang="ja-JP" sz="1400" baseline="-25000" dirty="0">
                    <a:latin typeface="Arial" pitchFamily="34" charset="0"/>
                    <a:ea typeface="ＭＳ Ｐゴシック" pitchFamily="50" charset="-128"/>
                  </a:rPr>
                  <a:t>b</a:t>
                </a:r>
                <a:r>
                  <a:rPr lang="en-US" altLang="ja-JP" sz="1400" dirty="0">
                    <a:latin typeface="Arial" pitchFamily="34" charset="0"/>
                    <a:ea typeface="ＭＳ Ｐゴシック" pitchFamily="50" charset="-128"/>
                  </a:rPr>
                  <a:t>)</a:t>
                </a:r>
              </a:p>
            </p:txBody>
          </p:sp>
          <p:sp>
            <p:nvSpPr>
              <p:cNvPr id="245782" name="Line 22"/>
              <p:cNvSpPr>
                <a:spLocks noChangeShapeType="1"/>
              </p:cNvSpPr>
              <p:nvPr/>
            </p:nvSpPr>
            <p:spPr bwMode="auto">
              <a:xfrm flipH="1">
                <a:off x="1401" y="1643"/>
                <a:ext cx="1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 dirty="0"/>
              </a:p>
            </p:txBody>
          </p:sp>
        </p:grpSp>
      </p:grpSp>
      <p:pic>
        <p:nvPicPr>
          <p:cNvPr id="28" name="図 27" descr="Critical_Current(ECH)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45773"/>
            <a:ext cx="3145282" cy="340024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516086" y="1992086"/>
            <a:ext cx="107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NBI-only</a:t>
            </a:r>
            <a:endParaRPr kumimoji="1" lang="ja-JP" altLang="en-US" sz="1600" b="1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4089" y="4965192"/>
            <a:ext cx="7927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SzPct val="85000"/>
              <a:buFont typeface="Wingdings" pitchFamily="2" charset="2"/>
              <a:buChar char="n"/>
            </a:pPr>
            <a:r>
              <a:rPr lang="en-US" altLang="ja-JP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I</a:t>
            </a:r>
            <a:r>
              <a:rPr lang="en-US" altLang="ja-JP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p,NET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itself seems not a key factor? </a:t>
            </a:r>
          </a:p>
          <a:p>
            <a:pPr marL="722313" lvl="1" indent="-2651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Wingdings"/>
              </a:rPr>
              <a:t>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Need profile data!</a:t>
            </a:r>
            <a:endParaRPr lang="ja-JP" altLang="ja-JP" sz="2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" name="図 25" descr="Critical_Current(ECH+NBI)_ne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8657" y="1491343"/>
            <a:ext cx="3015343" cy="351608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603712" y="1510305"/>
            <a:ext cx="107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ECH-only</a:t>
            </a:r>
            <a:endParaRPr kumimoji="1" lang="ja-JP" altLang="en-US" sz="1600" b="1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04859" y="1893764"/>
            <a:ext cx="144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ECH+NBI</a:t>
            </a:r>
            <a:endParaRPr kumimoji="1" lang="ja-JP" altLang="en-US" sz="1600" b="1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12192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altLang="ja-JP" sz="2400" b="1" dirty="0" smtClean="0">
                <a:solidFill>
                  <a:schemeClr val="accent1"/>
                </a:solidFill>
              </a:rPr>
              <a:t>Even for the same net current, the deformation of </a:t>
            </a:r>
            <a:r>
              <a:rPr lang="en-US" altLang="ja-JP" sz="2400" b="1" dirty="0" err="1" smtClean="0">
                <a:solidFill>
                  <a:schemeClr val="accent1"/>
                </a:solidFill>
                <a:latin typeface="Symbol" pitchFamily="18" charset="2"/>
              </a:rPr>
              <a:t>i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/2</a:t>
            </a:r>
            <a:r>
              <a:rPr lang="en-US" altLang="ja-JP" sz="2400" b="1" dirty="0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 and the shape of the magnetic surface strongly depend the current profile.</a:t>
            </a:r>
            <a:br>
              <a:rPr lang="en-US" altLang="ja-JP" sz="2400" b="1" dirty="0" smtClean="0">
                <a:solidFill>
                  <a:schemeClr val="accent1"/>
                </a:solidFill>
              </a:rPr>
            </a:br>
            <a:r>
              <a:rPr lang="en-US" altLang="ja-JP" sz="2400" b="1" dirty="0" smtClean="0">
                <a:solidFill>
                  <a:schemeClr val="accent1"/>
                </a:solidFill>
              </a:rPr>
              <a:t>- </a:t>
            </a:r>
            <a:r>
              <a:rPr lang="en-US" altLang="ja-JP" sz="1800" b="1" dirty="0" smtClean="0">
                <a:solidFill>
                  <a:schemeClr val="accent1"/>
                </a:solidFill>
              </a:rPr>
              <a:t>MODEL CALCULATION</a:t>
            </a:r>
            <a:r>
              <a:rPr lang="en-US" altLang="ja-JP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ja-JP" sz="2400" b="1" dirty="0" smtClean="0">
                <a:solidFill>
                  <a:schemeClr val="accent1"/>
                </a:solidFill>
              </a:rPr>
              <a:t>-</a:t>
            </a:r>
            <a:endParaRPr lang="en-US" altLang="ja-JP" sz="2000" b="1" dirty="0">
              <a:solidFill>
                <a:schemeClr val="accent1"/>
              </a:solidFill>
              <a:latin typeface="Symbol" pitchFamily="18" charset="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2766" y="4773613"/>
            <a:ext cx="2669268" cy="1878919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     &lt;</a:t>
            </a:r>
            <a:r>
              <a:rPr lang="en-US" altLang="ja-JP" sz="1400" b="1" i="1" dirty="0">
                <a:latin typeface="Symbol" pitchFamily="18" charset="2"/>
              </a:rPr>
              <a:t>b</a:t>
            </a:r>
            <a:r>
              <a:rPr lang="en-US" altLang="ja-JP" sz="1400" b="1" i="1" dirty="0">
                <a:latin typeface="Times New Roman" pitchFamily="18" charset="0"/>
              </a:rPr>
              <a:t>&gt; ~ 0.32 %, p=p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(1-s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)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(a)   j = j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(1-s)</a:t>
            </a:r>
            <a:r>
              <a:rPr lang="en-US" altLang="ja-JP" sz="1400" b="1" i="1" baseline="30000" dirty="0">
                <a:latin typeface="Times New Roman" pitchFamily="18" charset="0"/>
              </a:rPr>
              <a:t>8</a:t>
            </a:r>
            <a:r>
              <a:rPr lang="en-US" altLang="ja-JP" sz="1400" b="1" i="1" dirty="0">
                <a:latin typeface="Times New Roman" pitchFamily="18" charset="0"/>
              </a:rPr>
              <a:t>, </a:t>
            </a:r>
            <a:r>
              <a:rPr lang="en-US" altLang="ja-JP" sz="1400" b="1" i="1" dirty="0" err="1">
                <a:latin typeface="Times New Roman" pitchFamily="18" charset="0"/>
              </a:rPr>
              <a:t>I</a:t>
            </a:r>
            <a:r>
              <a:rPr lang="en-US" altLang="ja-JP" sz="1400" b="1" i="1" baseline="-25000" dirty="0" err="1">
                <a:latin typeface="Times New Roman" pitchFamily="18" charset="0"/>
              </a:rPr>
              <a:t>net</a:t>
            </a:r>
            <a:r>
              <a:rPr lang="en-US" altLang="ja-JP" sz="1400" b="1" i="1" dirty="0">
                <a:latin typeface="Times New Roman" pitchFamily="18" charset="0"/>
              </a:rPr>
              <a:t> = +2.0 kA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(b)   j = j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(1-s)</a:t>
            </a:r>
            <a:r>
              <a:rPr lang="en-US" altLang="ja-JP" sz="1400" b="1" i="1" baseline="30000" dirty="0">
                <a:latin typeface="Times New Roman" pitchFamily="18" charset="0"/>
              </a:rPr>
              <a:t>8</a:t>
            </a:r>
            <a:r>
              <a:rPr lang="en-US" altLang="ja-JP" sz="1400" b="1" i="1" dirty="0">
                <a:latin typeface="Times New Roman" pitchFamily="18" charset="0"/>
              </a:rPr>
              <a:t>, </a:t>
            </a:r>
            <a:r>
              <a:rPr lang="en-US" altLang="ja-JP" sz="1400" b="1" i="1" dirty="0" err="1">
                <a:latin typeface="Times New Roman" pitchFamily="18" charset="0"/>
              </a:rPr>
              <a:t>I</a:t>
            </a:r>
            <a:r>
              <a:rPr lang="en-US" altLang="ja-JP" sz="1400" b="1" i="1" baseline="-25000" dirty="0" err="1">
                <a:latin typeface="Times New Roman" pitchFamily="18" charset="0"/>
              </a:rPr>
              <a:t>net</a:t>
            </a:r>
            <a:r>
              <a:rPr lang="en-US" altLang="ja-JP" sz="1400" b="1" i="1" dirty="0">
                <a:latin typeface="Times New Roman" pitchFamily="18" charset="0"/>
              </a:rPr>
              <a:t> = -2.0 kA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(c)   j = j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(1-s</a:t>
            </a:r>
            <a:r>
              <a:rPr lang="en-US" altLang="ja-JP" sz="1400" b="1" i="1" baseline="30000" dirty="0">
                <a:latin typeface="Times New Roman" pitchFamily="18" charset="0"/>
              </a:rPr>
              <a:t>4</a:t>
            </a:r>
            <a:r>
              <a:rPr lang="en-US" altLang="ja-JP" sz="1400" b="1" i="1" dirty="0">
                <a:latin typeface="Times New Roman" pitchFamily="18" charset="0"/>
              </a:rPr>
              <a:t>)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, </a:t>
            </a:r>
            <a:r>
              <a:rPr lang="en-US" altLang="ja-JP" sz="1400" b="1" i="1" dirty="0" err="1">
                <a:latin typeface="Times New Roman" pitchFamily="18" charset="0"/>
              </a:rPr>
              <a:t>I</a:t>
            </a:r>
            <a:r>
              <a:rPr lang="en-US" altLang="ja-JP" sz="1400" b="1" i="1" baseline="-25000" dirty="0" err="1">
                <a:latin typeface="Times New Roman" pitchFamily="18" charset="0"/>
              </a:rPr>
              <a:t>net</a:t>
            </a:r>
            <a:r>
              <a:rPr lang="en-US" altLang="ja-JP" sz="1400" b="1" i="1" dirty="0">
                <a:latin typeface="Times New Roman" pitchFamily="18" charset="0"/>
              </a:rPr>
              <a:t> = +2.0 kA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(d)   j = j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(1-s</a:t>
            </a:r>
            <a:r>
              <a:rPr lang="en-US" altLang="ja-JP" sz="1400" b="1" i="1" baseline="30000" dirty="0">
                <a:latin typeface="Times New Roman" pitchFamily="18" charset="0"/>
              </a:rPr>
              <a:t>4</a:t>
            </a:r>
            <a:r>
              <a:rPr lang="en-US" altLang="ja-JP" sz="1400" b="1" i="1" dirty="0">
                <a:latin typeface="Times New Roman" pitchFamily="18" charset="0"/>
              </a:rPr>
              <a:t>)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, </a:t>
            </a:r>
            <a:r>
              <a:rPr lang="en-US" altLang="ja-JP" sz="1400" b="1" i="1" dirty="0" err="1">
                <a:latin typeface="Times New Roman" pitchFamily="18" charset="0"/>
              </a:rPr>
              <a:t>I</a:t>
            </a:r>
            <a:r>
              <a:rPr lang="en-US" altLang="ja-JP" sz="1400" b="1" i="1" baseline="-25000" dirty="0" err="1">
                <a:latin typeface="Times New Roman" pitchFamily="18" charset="0"/>
              </a:rPr>
              <a:t>net</a:t>
            </a:r>
            <a:r>
              <a:rPr lang="en-US" altLang="ja-JP" sz="1400" b="1" i="1" dirty="0">
                <a:latin typeface="Times New Roman" pitchFamily="18" charset="0"/>
              </a:rPr>
              <a:t> = -2.0 kA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(e)   j = j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(60(1-s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)s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-5(1-s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)), </a:t>
            </a:r>
            <a:br>
              <a:rPr lang="en-US" altLang="ja-JP" sz="1400" b="1" i="1" dirty="0">
                <a:latin typeface="Times New Roman" pitchFamily="18" charset="0"/>
              </a:rPr>
            </a:br>
            <a:r>
              <a:rPr lang="en-US" altLang="ja-JP" sz="1400" b="1" i="1" dirty="0" err="1">
                <a:latin typeface="Times New Roman" pitchFamily="18" charset="0"/>
              </a:rPr>
              <a:t>I</a:t>
            </a:r>
            <a:r>
              <a:rPr lang="en-US" altLang="ja-JP" sz="1400" b="1" i="1" baseline="-25000" dirty="0" err="1">
                <a:latin typeface="Times New Roman" pitchFamily="18" charset="0"/>
              </a:rPr>
              <a:t>net</a:t>
            </a:r>
            <a:r>
              <a:rPr lang="en-US" altLang="ja-JP" sz="1400" b="1" i="1" dirty="0">
                <a:latin typeface="Times New Roman" pitchFamily="18" charset="0"/>
              </a:rPr>
              <a:t> = +2.0 kA</a:t>
            </a:r>
          </a:p>
          <a:p>
            <a:pPr>
              <a:lnSpc>
                <a:spcPct val="80000"/>
              </a:lnSpc>
              <a:buFont typeface="Monotype Sorts"/>
              <a:buNone/>
            </a:pPr>
            <a:r>
              <a:rPr lang="en-US" altLang="ja-JP" sz="1400" b="1" i="1" dirty="0">
                <a:latin typeface="Times New Roman" pitchFamily="18" charset="0"/>
              </a:rPr>
              <a:t>(f)   j = j</a:t>
            </a:r>
            <a:r>
              <a:rPr lang="en-US" altLang="ja-JP" sz="1400" b="1" i="1" baseline="-25000" dirty="0">
                <a:latin typeface="Times New Roman" pitchFamily="18" charset="0"/>
              </a:rPr>
              <a:t>0</a:t>
            </a:r>
            <a:r>
              <a:rPr lang="en-US" altLang="ja-JP" sz="1400" b="1" i="1" dirty="0">
                <a:latin typeface="Times New Roman" pitchFamily="18" charset="0"/>
              </a:rPr>
              <a:t>(60(1-s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)s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-5(1-s</a:t>
            </a:r>
            <a:r>
              <a:rPr lang="en-US" altLang="ja-JP" sz="1400" b="1" i="1" baseline="30000" dirty="0">
                <a:latin typeface="Times New Roman" pitchFamily="18" charset="0"/>
              </a:rPr>
              <a:t>2</a:t>
            </a:r>
            <a:r>
              <a:rPr lang="en-US" altLang="ja-JP" sz="1400" b="1" i="1" dirty="0">
                <a:latin typeface="Times New Roman" pitchFamily="18" charset="0"/>
              </a:rPr>
              <a:t>)), </a:t>
            </a:r>
            <a:br>
              <a:rPr lang="en-US" altLang="ja-JP" sz="1400" b="1" i="1" dirty="0">
                <a:latin typeface="Times New Roman" pitchFamily="18" charset="0"/>
              </a:rPr>
            </a:br>
            <a:r>
              <a:rPr lang="en-US" altLang="ja-JP" sz="1400" b="1" i="1" dirty="0" err="1">
                <a:latin typeface="Times New Roman" pitchFamily="18" charset="0"/>
              </a:rPr>
              <a:t>I</a:t>
            </a:r>
            <a:r>
              <a:rPr lang="en-US" altLang="ja-JP" sz="1400" b="1" i="1" baseline="-25000" dirty="0" err="1">
                <a:latin typeface="Times New Roman" pitchFamily="18" charset="0"/>
              </a:rPr>
              <a:t>net</a:t>
            </a:r>
            <a:r>
              <a:rPr lang="en-US" altLang="ja-JP" sz="1400" b="1" i="1" dirty="0">
                <a:latin typeface="Times New Roman" pitchFamily="18" charset="0"/>
              </a:rPr>
              <a:t> = -2.0 kA</a:t>
            </a:r>
          </a:p>
        </p:txBody>
      </p:sp>
      <p:pic>
        <p:nvPicPr>
          <p:cNvPr id="38917" name="Picture 5" descr="model_current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1313" y="1532391"/>
            <a:ext cx="3023054" cy="3065009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121331" y="4362224"/>
            <a:ext cx="8900205" cy="265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8" tIns="46004" rIns="92008" bIns="46004"/>
          <a:lstStyle/>
          <a:p>
            <a:pPr marL="188210" indent="-188210" defTabSz="913837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/>
              <a:buChar char="n"/>
            </a:pPr>
            <a:endParaRPr lang="ja-JP" altLang="ja-JP" sz="1100" dirty="0">
              <a:latin typeface="Times New Roman" pitchFamily="18" charset="0"/>
            </a:endParaRPr>
          </a:p>
        </p:txBody>
      </p:sp>
      <p:pic>
        <p:nvPicPr>
          <p:cNvPr id="7" name="図 6" descr="figure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21971"/>
            <a:ext cx="5046934" cy="49645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c9725_slow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4" y="171450"/>
            <a:ext cx="8675915" cy="1123950"/>
          </a:xfrm>
        </p:spPr>
        <p:txBody>
          <a:bodyPr/>
          <a:lstStyle/>
          <a:p>
            <a:pPr algn="ctr"/>
            <a:r>
              <a:rPr lang="en-US" altLang="ja-JP" sz="2800" b="1" i="1" dirty="0" smtClean="0">
                <a:solidFill>
                  <a:srgbClr val="FFFF00"/>
                </a:solidFill>
              </a:rPr>
              <a:t>Studies of Improved Confinement in Heliotron J </a:t>
            </a:r>
            <a:r>
              <a:rPr lang="en-US" altLang="ja-JP" b="1" dirty="0" smtClean="0">
                <a:solidFill>
                  <a:srgbClr val="FFFF00"/>
                </a:solidFill>
              </a:rPr>
              <a:t/>
            </a:r>
            <a:br>
              <a:rPr lang="en-US" altLang="ja-JP" b="1" dirty="0" smtClean="0">
                <a:solidFill>
                  <a:srgbClr val="FFFF00"/>
                </a:solidFill>
              </a:rPr>
            </a:br>
            <a:r>
              <a:rPr lang="en-US" altLang="ja-JP" b="1" dirty="0" smtClean="0">
                <a:solidFill>
                  <a:srgbClr val="FFFF00"/>
                </a:solidFill>
              </a:rPr>
              <a:t>Contents</a:t>
            </a:r>
            <a:endParaRPr lang="en-US" altLang="ja-JP" b="1" dirty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844766"/>
            <a:ext cx="8490857" cy="475197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</a:rPr>
              <a:t>Introduction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None/>
            </a:pPr>
            <a:endParaRPr lang="en-US" altLang="ja-JP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</a:rPr>
              <a:t>Transition to Improved Confinement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─"/>
            </a:pPr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</a:rPr>
              <a:t>Configuration Effects</a:t>
            </a:r>
          </a:p>
          <a:p>
            <a:pPr lvl="1">
              <a:lnSpc>
                <a:spcPct val="80000"/>
              </a:lnSpc>
              <a:buClr>
                <a:schemeClr val="bg1"/>
              </a:buClr>
              <a:buFont typeface="Arial" pitchFamily="34" charset="0"/>
              <a:buChar char="─"/>
            </a:pPr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</a:rPr>
              <a:t>Effects of Heating Scenario</a:t>
            </a:r>
            <a:endParaRPr lang="en-US" altLang="ja-JP" b="1" dirty="0">
              <a:solidFill>
                <a:schemeClr val="bg1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Clr>
                <a:srgbClr val="FFFF00"/>
              </a:buClr>
              <a:buFont typeface="Wingdings" pitchFamily="2" charset="2"/>
              <a:buChar char="Ø"/>
            </a:pPr>
            <a:endParaRPr lang="en-US" altLang="ja-JP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en-US" altLang="ja-JP" b="1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</a:rPr>
              <a:t>Fueling Control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endParaRPr lang="en-US" altLang="ja-JP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FFFF00"/>
              </a:buClr>
              <a:buSzTx/>
              <a:buFont typeface="Wingdings" pitchFamily="2" charset="2"/>
              <a:buChar char="Ø"/>
            </a:pPr>
            <a:r>
              <a:rPr lang="en-US" altLang="ja-JP" b="1" dirty="0" smtClean="0">
                <a:solidFill>
                  <a:schemeClr val="bg1"/>
                </a:solidFill>
                <a:latin typeface="Times New Roman" pitchFamily="18" charset="0"/>
              </a:rPr>
              <a:t>Summary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1500188"/>
            <a:ext cx="9144000" cy="76200"/>
            <a:chOff x="0" y="873"/>
            <a:chExt cx="5269" cy="18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146" y="873"/>
              <a:ext cx="123" cy="182"/>
              <a:chOff x="5146" y="873"/>
              <a:chExt cx="123" cy="182"/>
            </a:xfrm>
          </p:grpSpPr>
          <p:sp>
            <p:nvSpPr>
              <p:cNvPr id="43015" name="Rectangle 7"/>
              <p:cNvSpPr>
                <a:spLocks noChangeArrowheads="1"/>
              </p:cNvSpPr>
              <p:nvPr/>
            </p:nvSpPr>
            <p:spPr bwMode="auto">
              <a:xfrm>
                <a:off x="5240" y="873"/>
                <a:ext cx="2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16" name="Rectangle 8"/>
              <p:cNvSpPr>
                <a:spLocks noChangeArrowheads="1"/>
              </p:cNvSpPr>
              <p:nvPr/>
            </p:nvSpPr>
            <p:spPr bwMode="auto">
              <a:xfrm>
                <a:off x="5146" y="873"/>
                <a:ext cx="59" cy="182"/>
              </a:xfrm>
              <a:prstGeom prst="rect">
                <a:avLst/>
              </a:prstGeom>
              <a:solidFill>
                <a:srgbClr val="C0C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836" y="873"/>
              <a:ext cx="263" cy="182"/>
              <a:chOff x="4836" y="873"/>
              <a:chExt cx="263" cy="182"/>
            </a:xfrm>
          </p:grpSpPr>
          <p:sp>
            <p:nvSpPr>
              <p:cNvPr id="43018" name="Rectangle 10"/>
              <p:cNvSpPr>
                <a:spLocks noChangeArrowheads="1"/>
              </p:cNvSpPr>
              <p:nvPr/>
            </p:nvSpPr>
            <p:spPr bwMode="auto">
              <a:xfrm>
                <a:off x="5006" y="873"/>
                <a:ext cx="93" cy="182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19" name="Rectangle 11"/>
              <p:cNvSpPr>
                <a:spLocks noChangeArrowheads="1"/>
              </p:cNvSpPr>
              <p:nvPr/>
            </p:nvSpPr>
            <p:spPr bwMode="auto">
              <a:xfrm>
                <a:off x="4836" y="873"/>
                <a:ext cx="127" cy="182"/>
              </a:xfrm>
              <a:prstGeom prst="rect">
                <a:avLst/>
              </a:prstGeom>
              <a:solidFill>
                <a:srgbClr val="808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407" y="873"/>
              <a:ext cx="386" cy="182"/>
              <a:chOff x="4407" y="873"/>
              <a:chExt cx="386" cy="182"/>
            </a:xfrm>
          </p:grpSpPr>
          <p:sp>
            <p:nvSpPr>
              <p:cNvPr id="43021" name="Rectangle 13"/>
              <p:cNvSpPr>
                <a:spLocks noChangeArrowheads="1"/>
              </p:cNvSpPr>
              <p:nvPr/>
            </p:nvSpPr>
            <p:spPr bwMode="auto">
              <a:xfrm>
                <a:off x="4639" y="873"/>
                <a:ext cx="154" cy="182"/>
              </a:xfrm>
              <a:prstGeom prst="rect">
                <a:avLst/>
              </a:prstGeom>
              <a:solidFill>
                <a:srgbClr val="404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22" name="Rectangle 14"/>
              <p:cNvSpPr>
                <a:spLocks noChangeArrowheads="1"/>
              </p:cNvSpPr>
              <p:nvPr/>
            </p:nvSpPr>
            <p:spPr bwMode="auto">
              <a:xfrm>
                <a:off x="4407" y="873"/>
                <a:ext cx="189" cy="182"/>
              </a:xfrm>
              <a:prstGeom prst="rect">
                <a:avLst/>
              </a:prstGeom>
              <a:solidFill>
                <a:srgbClr val="404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3176" y="873"/>
              <a:ext cx="1188" cy="183"/>
              <a:chOff x="3176" y="873"/>
              <a:chExt cx="1188" cy="183"/>
            </a:xfrm>
          </p:grpSpPr>
          <p:sp>
            <p:nvSpPr>
              <p:cNvPr id="43024" name="Rectangle 16"/>
              <p:cNvSpPr>
                <a:spLocks noChangeArrowheads="1"/>
              </p:cNvSpPr>
              <p:nvPr/>
            </p:nvSpPr>
            <p:spPr bwMode="auto">
              <a:xfrm>
                <a:off x="4146" y="873"/>
                <a:ext cx="218" cy="18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25" name="Rectangle 17"/>
              <p:cNvSpPr>
                <a:spLocks noChangeArrowheads="1"/>
              </p:cNvSpPr>
              <p:nvPr/>
            </p:nvSpPr>
            <p:spPr bwMode="auto">
              <a:xfrm>
                <a:off x="3855" y="873"/>
                <a:ext cx="249" cy="18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26" name="Rectangle 18"/>
              <p:cNvSpPr>
                <a:spLocks noChangeArrowheads="1"/>
              </p:cNvSpPr>
              <p:nvPr/>
            </p:nvSpPr>
            <p:spPr bwMode="auto">
              <a:xfrm>
                <a:off x="3530" y="873"/>
                <a:ext cx="283" cy="183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27" name="Rectangle 19"/>
              <p:cNvSpPr>
                <a:spLocks noChangeArrowheads="1"/>
              </p:cNvSpPr>
              <p:nvPr/>
            </p:nvSpPr>
            <p:spPr bwMode="auto">
              <a:xfrm>
                <a:off x="3176" y="873"/>
                <a:ext cx="313" cy="182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873"/>
              <a:ext cx="3136" cy="182"/>
              <a:chOff x="0" y="873"/>
              <a:chExt cx="3136" cy="182"/>
            </a:xfrm>
          </p:grpSpPr>
          <p:sp>
            <p:nvSpPr>
              <p:cNvPr id="43029" name="Rectangle 21"/>
              <p:cNvSpPr>
                <a:spLocks noChangeArrowheads="1"/>
              </p:cNvSpPr>
              <p:nvPr/>
            </p:nvSpPr>
            <p:spPr bwMode="auto">
              <a:xfrm>
                <a:off x="2792" y="873"/>
                <a:ext cx="344" cy="182"/>
              </a:xfrm>
              <a:prstGeom prst="rect">
                <a:avLst/>
              </a:prstGeom>
              <a:solidFill>
                <a:srgbClr val="000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43030" name="Rectangle 22"/>
              <p:cNvSpPr>
                <a:spLocks noChangeArrowheads="1"/>
              </p:cNvSpPr>
              <p:nvPr/>
            </p:nvSpPr>
            <p:spPr bwMode="auto">
              <a:xfrm>
                <a:off x="0" y="873"/>
                <a:ext cx="2750" cy="182"/>
              </a:xfrm>
              <a:prstGeom prst="rect">
                <a:avLst/>
              </a:prstGeom>
              <a:solidFill>
                <a:srgbClr val="0000E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</p:grpSp>
      <p:sp>
        <p:nvSpPr>
          <p:cNvPr id="43031" name="Text Box 23"/>
          <p:cNvSpPr txBox="1">
            <a:spLocks noChangeArrowheads="1"/>
          </p:cNvSpPr>
          <p:nvPr/>
        </p:nvSpPr>
        <p:spPr bwMode="auto">
          <a:xfrm>
            <a:off x="373063" y="1439863"/>
            <a:ext cx="882650" cy="1825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36000" tIns="0" rIns="3600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 i="1" dirty="0">
                <a:solidFill>
                  <a:schemeClr val="accent1"/>
                </a:solidFill>
                <a:latin typeface="Times New Roman" pitchFamily="18" charset="0"/>
              </a:rPr>
              <a:t>Heliotron J</a:t>
            </a:r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7459663" y="1439863"/>
            <a:ext cx="1458912" cy="1825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36000" tIns="0" rIns="3600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 i="1" dirty="0">
                <a:solidFill>
                  <a:schemeClr val="accent1"/>
                </a:solidFill>
                <a:latin typeface="Times New Roman" pitchFamily="18" charset="0"/>
              </a:rPr>
              <a:t>IAE, Kyoto University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91771" y="5921829"/>
            <a:ext cx="785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Due to the time limitation, this talk will focused on “Transition”. </a:t>
            </a:r>
            <a:br>
              <a:rPr kumimoji="1" lang="en-US" altLang="ja-JP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kumimoji="1" lang="en-US" altLang="ja-JP" sz="20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 other topics, please contact me or refer the proceeding </a:t>
            </a:r>
            <a:endParaRPr kumimoji="1" lang="ja-JP" altLang="en-US" sz="20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0" y="250371"/>
            <a:ext cx="9144000" cy="8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07" tIns="45705" rIns="91407" bIns="45705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Comparison of the plasma current at the transition </a:t>
            </a:r>
            <a:b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</a:b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for </a:t>
            </a:r>
            <a:r>
              <a:rPr lang="en-US" altLang="ja-JP" sz="2800" b="1" i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ECH</a:t>
            </a: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-, </a:t>
            </a:r>
            <a:r>
              <a:rPr lang="en-US" altLang="ja-JP" sz="2800" b="1" i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NBI-, and ECH+NBI-plasmas</a:t>
            </a:r>
            <a:r>
              <a:rPr lang="en-US" altLang="ja-JP" sz="2800" b="1" dirty="0" smtClean="0">
                <a:solidFill>
                  <a:schemeClr val="bg2"/>
                </a:solidFill>
                <a:latin typeface="+mj-lt"/>
                <a:ea typeface="ＭＳ Ｐゴシック" pitchFamily="50" charset="-128"/>
              </a:rPr>
              <a:t> </a:t>
            </a:r>
            <a:endParaRPr lang="en-US" altLang="ja-JP" sz="2800" b="1" dirty="0">
              <a:solidFill>
                <a:schemeClr val="bg2"/>
              </a:solidFill>
              <a:latin typeface="+mj-lt"/>
              <a:ea typeface="ＭＳ Ｐゴシック" pitchFamily="50" charset="-128"/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026228" y="2394857"/>
            <a:ext cx="3777344" cy="2362708"/>
            <a:chOff x="1" y="979"/>
            <a:chExt cx="2722" cy="258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" y="1034"/>
              <a:ext cx="2722" cy="2485"/>
              <a:chOff x="1" y="1034"/>
              <a:chExt cx="2722" cy="248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" y="1034"/>
                <a:ext cx="2722" cy="2400"/>
                <a:chOff x="1250" y="980"/>
                <a:chExt cx="3082" cy="2673"/>
              </a:xfrm>
            </p:grpSpPr>
            <p:pic>
              <p:nvPicPr>
                <p:cNvPr id="245768" name="Picture 8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t="29776"/>
                <a:stretch>
                  <a:fillRect/>
                </a:stretch>
              </p:blipFill>
              <p:spPr bwMode="auto">
                <a:xfrm>
                  <a:off x="1332" y="980"/>
                  <a:ext cx="3000" cy="26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45769" name="Text Box 9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1100" y="2105"/>
                  <a:ext cx="558" cy="2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1429" tIns="45715" rIns="91429" bIns="45715">
                  <a:spAutoFit/>
                </a:bodyPr>
                <a:lstStyle/>
                <a:p>
                  <a:pPr eaLnBrk="1" hangingPunct="1"/>
                  <a:r>
                    <a:rPr lang="en-US" altLang="ja-JP" sz="1400" dirty="0">
                      <a:latin typeface="Arial" pitchFamily="34" charset="0"/>
                      <a:ea typeface="ＭＳ Ｐゴシック" pitchFamily="50" charset="-128"/>
                    </a:rPr>
                    <a:t>I</a:t>
                  </a:r>
                  <a:r>
                    <a:rPr lang="en-US" altLang="ja-JP" sz="1400" baseline="-25000" dirty="0">
                      <a:latin typeface="Arial" pitchFamily="34" charset="0"/>
                      <a:ea typeface="ＭＳ Ｐゴシック" pitchFamily="50" charset="-128"/>
                    </a:rPr>
                    <a:t>p</a:t>
                  </a:r>
                  <a:r>
                    <a:rPr lang="en-US" altLang="ja-JP" sz="1400" dirty="0">
                      <a:latin typeface="Arial" pitchFamily="34" charset="0"/>
                      <a:ea typeface="ＭＳ Ｐゴシック" pitchFamily="50" charset="-128"/>
                    </a:rPr>
                    <a:t> (kA)</a:t>
                  </a:r>
                </a:p>
              </p:txBody>
            </p:sp>
          </p:grpSp>
          <p:sp>
            <p:nvSpPr>
              <p:cNvPr id="245770" name="Text Box 10"/>
              <p:cNvSpPr txBox="1">
                <a:spLocks noChangeArrowheads="1"/>
              </p:cNvSpPr>
              <p:nvPr/>
            </p:nvSpPr>
            <p:spPr bwMode="auto">
              <a:xfrm rot="16200000">
                <a:off x="-744" y="2046"/>
                <a:ext cx="1738" cy="227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1429" tIns="45715" rIns="91429" bIns="45715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ja-JP" sz="1400" dirty="0">
                    <a:latin typeface="Arial" pitchFamily="34" charset="0"/>
                  </a:rPr>
                  <a:t>I</a:t>
                </a:r>
                <a:r>
                  <a:rPr lang="en-US" altLang="ja-JP" sz="1400" baseline="-25000" dirty="0">
                    <a:latin typeface="Arial" pitchFamily="34" charset="0"/>
                  </a:rPr>
                  <a:t>p</a:t>
                </a:r>
                <a:r>
                  <a:rPr lang="en-US" altLang="ja-JP" sz="1400" dirty="0">
                    <a:latin typeface="Arial" pitchFamily="34" charset="0"/>
                  </a:rPr>
                  <a:t>@transition (kA)</a:t>
                </a:r>
              </a:p>
            </p:txBody>
          </p:sp>
          <p:sp>
            <p:nvSpPr>
              <p:cNvPr id="245771" name="Text Box 11"/>
              <p:cNvSpPr txBox="1">
                <a:spLocks noChangeArrowheads="1"/>
              </p:cNvSpPr>
              <p:nvPr/>
            </p:nvSpPr>
            <p:spPr bwMode="auto">
              <a:xfrm>
                <a:off x="772" y="3261"/>
                <a:ext cx="893" cy="25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lIns="91429" tIns="45715" rIns="91429" bIns="45715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ja-JP" sz="1600" dirty="0">
                    <a:latin typeface="Symbol" pitchFamily="18" charset="2"/>
                  </a:rPr>
                  <a:t>i</a:t>
                </a:r>
                <a:r>
                  <a:rPr lang="en-US" altLang="ja-JP" sz="1600" dirty="0">
                    <a:latin typeface="Arial" pitchFamily="34" charset="0"/>
                  </a:rPr>
                  <a:t>(a)/2</a:t>
                </a:r>
                <a:r>
                  <a:rPr lang="en-US" altLang="ja-JP" sz="1600" dirty="0">
                    <a:latin typeface="Symbol" pitchFamily="18" charset="2"/>
                  </a:rPr>
                  <a:t>p</a:t>
                </a:r>
                <a:r>
                  <a:rPr lang="en-US" altLang="ja-JP" sz="1600" dirty="0">
                    <a:latin typeface="Times New Roman" pitchFamily="18" charset="0"/>
                  </a:rPr>
                  <a:t>|</a:t>
                </a:r>
                <a:r>
                  <a:rPr lang="en-US" altLang="ja-JP" sz="1600" baseline="-25000" dirty="0">
                    <a:latin typeface="Times New Roman" pitchFamily="18" charset="0"/>
                  </a:rPr>
                  <a:t>vac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432" y="979"/>
              <a:ext cx="1736" cy="2585"/>
              <a:chOff x="432" y="979"/>
              <a:chExt cx="1736" cy="2585"/>
            </a:xfrm>
          </p:grpSpPr>
          <p:sp>
            <p:nvSpPr>
              <p:cNvPr id="245773" name="Text Box 13"/>
              <p:cNvSpPr txBox="1">
                <a:spLocks noChangeArrowheads="1"/>
              </p:cNvSpPr>
              <p:nvPr/>
            </p:nvSpPr>
            <p:spPr bwMode="auto">
              <a:xfrm>
                <a:off x="725" y="110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4/8</a:t>
                </a:r>
              </a:p>
            </p:txBody>
          </p:sp>
          <p:sp>
            <p:nvSpPr>
              <p:cNvPr id="245774" name="Text Box 14"/>
              <p:cNvSpPr txBox="1">
                <a:spLocks noChangeArrowheads="1"/>
              </p:cNvSpPr>
              <p:nvPr/>
            </p:nvSpPr>
            <p:spPr bwMode="auto">
              <a:xfrm>
                <a:off x="1372" y="110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4/7</a:t>
                </a:r>
              </a:p>
            </p:txBody>
          </p:sp>
          <p:sp>
            <p:nvSpPr>
              <p:cNvPr id="245775" name="Text Box 15"/>
              <p:cNvSpPr txBox="1">
                <a:spLocks noChangeArrowheads="1"/>
              </p:cNvSpPr>
              <p:nvPr/>
            </p:nvSpPr>
            <p:spPr bwMode="auto">
              <a:xfrm>
                <a:off x="432" y="1100"/>
                <a:ext cx="22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8/17</a:t>
                </a:r>
              </a:p>
            </p:txBody>
          </p:sp>
          <p:sp>
            <p:nvSpPr>
              <p:cNvPr id="245776" name="Text Box 16"/>
              <p:cNvSpPr txBox="1">
                <a:spLocks noChangeArrowheads="1"/>
              </p:cNvSpPr>
              <p:nvPr/>
            </p:nvSpPr>
            <p:spPr bwMode="auto">
              <a:xfrm>
                <a:off x="998" y="1100"/>
                <a:ext cx="22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8/15</a:t>
                </a:r>
              </a:p>
            </p:txBody>
          </p:sp>
          <p:sp>
            <p:nvSpPr>
              <p:cNvPr id="245777" name="Text Box 17"/>
              <p:cNvSpPr txBox="1">
                <a:spLocks noChangeArrowheads="1"/>
              </p:cNvSpPr>
              <p:nvPr/>
            </p:nvSpPr>
            <p:spPr bwMode="auto">
              <a:xfrm>
                <a:off x="1741" y="1100"/>
                <a:ext cx="220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200" b="1" dirty="0">
                    <a:latin typeface="Arial" pitchFamily="34" charset="0"/>
                    <a:ea typeface="ＭＳ Ｐゴシック" pitchFamily="50" charset="-128"/>
                  </a:rPr>
                  <a:t>8/13</a:t>
                </a:r>
              </a:p>
            </p:txBody>
          </p:sp>
          <p:sp>
            <p:nvSpPr>
              <p:cNvPr id="245778" name="Text Box 18"/>
              <p:cNvSpPr txBox="1">
                <a:spLocks noChangeArrowheads="1"/>
              </p:cNvSpPr>
              <p:nvPr/>
            </p:nvSpPr>
            <p:spPr bwMode="auto">
              <a:xfrm>
                <a:off x="1090" y="981"/>
                <a:ext cx="24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050" b="1" dirty="0">
                    <a:latin typeface="Arial" pitchFamily="34" charset="0"/>
                    <a:ea typeface="ＭＳ Ｐゴシック" pitchFamily="50" charset="-128"/>
                  </a:rPr>
                  <a:t>12/22</a:t>
                </a:r>
              </a:p>
            </p:txBody>
          </p:sp>
          <p:sp>
            <p:nvSpPr>
              <p:cNvPr id="245779" name="Text Box 19"/>
              <p:cNvSpPr txBox="1">
                <a:spLocks noChangeArrowheads="1"/>
              </p:cNvSpPr>
              <p:nvPr/>
            </p:nvSpPr>
            <p:spPr bwMode="auto">
              <a:xfrm>
                <a:off x="822" y="979"/>
                <a:ext cx="247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algn="r" eaLnBrk="1" hangingPunct="1"/>
                <a:r>
                  <a:rPr lang="en-US" altLang="ja-JP" sz="1050" b="1" dirty="0">
                    <a:latin typeface="Arial" pitchFamily="34" charset="0"/>
                    <a:ea typeface="ＭＳ Ｐゴシック" pitchFamily="50" charset="-128"/>
                  </a:rPr>
                  <a:t>12/23</a:t>
                </a:r>
              </a:p>
            </p:txBody>
          </p:sp>
          <p:sp>
            <p:nvSpPr>
              <p:cNvPr id="245780" name="Text Box 20"/>
              <p:cNvSpPr txBox="1">
                <a:spLocks noChangeArrowheads="1"/>
              </p:cNvSpPr>
              <p:nvPr/>
            </p:nvSpPr>
            <p:spPr bwMode="auto">
              <a:xfrm rot="5400000">
                <a:off x="2100" y="3496"/>
                <a:ext cx="136" cy="0"/>
              </a:xfrm>
              <a:prstGeom prst="rect">
                <a:avLst/>
              </a:prstGeom>
              <a:solidFill>
                <a:schemeClr val="bg1">
                  <a:alpha val="2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vert="eaVert" wrap="none" lIns="0" tIns="0" rIns="0" bIns="0">
                <a:spAutoFit/>
              </a:bodyPr>
              <a:lstStyle/>
              <a:p>
                <a:pPr algn="r" eaLnBrk="1" hangingPunct="1"/>
                <a:endParaRPr lang="ja-JP" altLang="ja-JP" sz="1200" b="1" dirty="0">
                  <a:solidFill>
                    <a:schemeClr val="accent2"/>
                  </a:solidFill>
                  <a:latin typeface="Arial" pitchFamily="34" charset="0"/>
                  <a:ea typeface="ＭＳ Ｐゴシック" pitchFamily="50" charset="-128"/>
                </a:endParaRPr>
              </a:p>
            </p:txBody>
          </p:sp>
          <p:sp>
            <p:nvSpPr>
              <p:cNvPr id="245781" name="Text Box 21"/>
              <p:cNvSpPr txBox="1">
                <a:spLocks noChangeArrowheads="1"/>
              </p:cNvSpPr>
              <p:nvPr/>
            </p:nvSpPr>
            <p:spPr bwMode="auto">
              <a:xfrm>
                <a:off x="1460" y="1395"/>
                <a:ext cx="639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07" tIns="45705" rIns="91407" bIns="45705">
                <a:spAutoFit/>
              </a:bodyPr>
              <a:lstStyle/>
              <a:p>
                <a:pPr eaLnBrk="1" hangingPunct="1"/>
                <a:r>
                  <a:rPr lang="en-US" altLang="ja-JP" sz="1400" dirty="0">
                    <a:latin typeface="Arial" pitchFamily="34" charset="0"/>
                    <a:ea typeface="ＭＳ Ｐゴシック" pitchFamily="50" charset="-128"/>
                  </a:rPr>
                  <a:t>(High </a:t>
                </a:r>
                <a:r>
                  <a:rPr lang="en-US" altLang="ja-JP" sz="1400" dirty="0">
                    <a:latin typeface="Symbol" pitchFamily="18" charset="2"/>
                    <a:ea typeface="ＭＳ Ｐゴシック" pitchFamily="50" charset="-128"/>
                  </a:rPr>
                  <a:t>e</a:t>
                </a:r>
                <a:r>
                  <a:rPr lang="en-US" altLang="ja-JP" sz="1400" baseline="-25000" dirty="0">
                    <a:latin typeface="Arial" pitchFamily="34" charset="0"/>
                    <a:ea typeface="ＭＳ Ｐゴシック" pitchFamily="50" charset="-128"/>
                  </a:rPr>
                  <a:t>b</a:t>
                </a:r>
                <a:r>
                  <a:rPr lang="en-US" altLang="ja-JP" sz="1400" dirty="0">
                    <a:latin typeface="Arial" pitchFamily="34" charset="0"/>
                    <a:ea typeface="ＭＳ Ｐゴシック" pitchFamily="50" charset="-128"/>
                  </a:rPr>
                  <a:t>)</a:t>
                </a:r>
              </a:p>
            </p:txBody>
          </p:sp>
          <p:sp>
            <p:nvSpPr>
              <p:cNvPr id="245782" name="Line 22"/>
              <p:cNvSpPr>
                <a:spLocks noChangeShapeType="1"/>
              </p:cNvSpPr>
              <p:nvPr/>
            </p:nvSpPr>
            <p:spPr bwMode="auto">
              <a:xfrm flipH="1">
                <a:off x="1401" y="1643"/>
                <a:ext cx="168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ja-JP" altLang="en-US" sz="1800" dirty="0"/>
              </a:p>
            </p:txBody>
          </p:sp>
        </p:grpSp>
      </p:grpSp>
      <p:pic>
        <p:nvPicPr>
          <p:cNvPr id="28" name="図 27" descr="Critical_Current(ECH)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45773"/>
            <a:ext cx="3145282" cy="340024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516086" y="1992086"/>
            <a:ext cx="107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NBI-only</a:t>
            </a:r>
            <a:endParaRPr kumimoji="1" lang="ja-JP" altLang="en-US" sz="1600" b="1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4089" y="4965192"/>
            <a:ext cx="7927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SzPct val="85000"/>
              <a:buFont typeface="Wingdings" pitchFamily="2" charset="2"/>
              <a:buChar char="n"/>
            </a:pPr>
            <a:r>
              <a:rPr lang="en-US" altLang="ja-JP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I</a:t>
            </a:r>
            <a:r>
              <a:rPr lang="en-US" altLang="ja-JP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p,NET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 itself seems not a key factor? </a:t>
            </a:r>
          </a:p>
          <a:p>
            <a:pPr marL="722313" lvl="1" indent="-2651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Wingdings"/>
              </a:rPr>
              <a:t>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rPr>
              <a:t>Need profile data!</a:t>
            </a:r>
            <a:endParaRPr lang="ja-JP" altLang="ja-JP" sz="2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722313" lvl="1" indent="-2651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Times New Roman" pitchFamily="18" charset="0"/>
              <a:buChar char="■"/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Even </a:t>
            </a:r>
            <a:r>
              <a:rPr lang="en-US" altLang="ja-JP" sz="2000" b="1" dirty="0" smtClean="0">
                <a:solidFill>
                  <a:srgbClr val="FF0000"/>
                </a:solidFill>
                <a:latin typeface="+mn-lt"/>
              </a:rPr>
              <a:t>in low density ECH-only plasma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lower than the threshold density, </a:t>
            </a:r>
            <a:r>
              <a:rPr lang="en-US" altLang="ja-JP" sz="2000" b="1" dirty="0" smtClean="0">
                <a:solidFill>
                  <a:srgbClr val="FF0000"/>
                </a:solidFill>
                <a:latin typeface="+mn-lt"/>
              </a:rPr>
              <a:t>the transition can be observed 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when the EC driven “additive” current is high enough.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Wingdings"/>
              </a:rPr>
              <a:t> </a:t>
            </a:r>
          </a:p>
          <a:p>
            <a:pPr marL="265113" indent="-265113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90000"/>
              <a:buFont typeface="Times New Roman" pitchFamily="18" charset="0"/>
              <a:buChar char="■"/>
            </a:pP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Wingdings"/>
              </a:rPr>
              <a:t>Transition is observed in ECH+NBI plasmas even in the low </a:t>
            </a:r>
            <a:r>
              <a:rPr lang="en-US" altLang="ja-JP" sz="2000" b="1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cs typeface="Arial" pitchFamily="34" charset="0"/>
                <a:sym typeface="Wingdings"/>
              </a:rPr>
              <a:t>e</a:t>
            </a:r>
            <a:r>
              <a:rPr lang="en-US" altLang="ja-JP" sz="2000" b="1" baseline="-25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Wingdings"/>
              </a:rPr>
              <a:t>b</a:t>
            </a:r>
            <a:r>
              <a:rPr lang="en-US" altLang="ja-JP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  <a:sym typeface="Wingdings"/>
              </a:rPr>
              <a:t> case. </a:t>
            </a:r>
          </a:p>
        </p:txBody>
      </p:sp>
      <p:pic>
        <p:nvPicPr>
          <p:cNvPr id="26" name="図 25" descr="Critical_Current(ECH+NBI)_new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8657" y="1491343"/>
            <a:ext cx="3015343" cy="351608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603712" y="1510305"/>
            <a:ext cx="1070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ECH-only</a:t>
            </a:r>
            <a:endParaRPr kumimoji="1" lang="ja-JP" altLang="en-US" sz="1600" b="1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104859" y="1893764"/>
            <a:ext cx="1449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ECH+NBI</a:t>
            </a:r>
            <a:endParaRPr kumimoji="1" lang="ja-JP" altLang="en-US" sz="1600" b="1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88"/>
            <a:ext cx="9144000" cy="1123950"/>
          </a:xfrm>
        </p:spPr>
        <p:txBody>
          <a:bodyPr/>
          <a:lstStyle/>
          <a:p>
            <a:pPr algn="ctr" eaLnBrk="1" hangingPunct="1"/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Transition to a better confinement mode was observed </a:t>
            </a:r>
            <a:b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</a:b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in a high ECCD current discharges. </a:t>
            </a:r>
            <a:endParaRPr lang="en-US" altLang="ja-JP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370388" y="1747838"/>
            <a:ext cx="4773612" cy="3323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73050" indent="-273050" eaLnBrk="0" hangingPunct="0"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Low-</a:t>
            </a:r>
            <a:r>
              <a:rPr lang="en-US" altLang="ja-JP" sz="2200" b="1" dirty="0" err="1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ea typeface="ＭＳ ゴシック" pitchFamily="49" charset="-128"/>
              </a:rPr>
              <a:t>e</a:t>
            </a:r>
            <a:r>
              <a:rPr lang="en-US" altLang="ja-JP" sz="2200" b="1" baseline="-25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b</a:t>
            </a: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, </a:t>
            </a:r>
            <a:r>
              <a:rPr lang="en-US" altLang="ja-JP" sz="2200" b="1" dirty="0" err="1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ea typeface="ＭＳ ゴシック" pitchFamily="49" charset="-128"/>
              </a:rPr>
              <a:t>i</a:t>
            </a: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/2</a:t>
            </a: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Symbol" pitchFamily="18" charset="2"/>
                <a:ea typeface="ＭＳ ゴシック" pitchFamily="49" charset="-128"/>
              </a:rPr>
              <a:t>p</a:t>
            </a: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(a) ~ 0.56, </a:t>
            </a:r>
            <a:b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</a:b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ECH-only with P</a:t>
            </a:r>
            <a:r>
              <a:rPr lang="en-US" altLang="ja-JP" sz="2200" b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ECH</a:t>
            </a: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 &gt; 0.3 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MW</a:t>
            </a:r>
            <a:endParaRPr lang="en-US" altLang="ja-JP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ＭＳ ゴシック" pitchFamily="49" charset="-128"/>
            </a:endParaRPr>
          </a:p>
          <a:p>
            <a:pPr marL="273050" indent="-273050" eaLnBrk="0" hangingPunct="0"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The line-averaged density is </a:t>
            </a:r>
            <a:r>
              <a:rPr lang="en-US" altLang="ja-JP" sz="2200" b="1" dirty="0">
                <a:solidFill>
                  <a:schemeClr val="accent2"/>
                </a:solidFill>
                <a:latin typeface="Times New Roman" pitchFamily="18" charset="0"/>
                <a:ea typeface="ＭＳ ゴシック" pitchFamily="49" charset="-128"/>
              </a:rPr>
              <a:t>much lower than the critical low-density limit</a:t>
            </a:r>
            <a:r>
              <a:rPr lang="en-US" altLang="ja-JP" sz="2200" b="1" dirty="0">
                <a:latin typeface="Times New Roman" pitchFamily="18" charset="0"/>
                <a:ea typeface="ＭＳ ゴシック" pitchFamily="49" charset="-128"/>
              </a:rPr>
              <a:t> </a:t>
            </a:r>
            <a:r>
              <a:rPr lang="en-US" altLang="ja-JP" sz="2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observed in the previous 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experiments.</a:t>
            </a:r>
            <a:endParaRPr lang="en-US" altLang="ja-JP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ＭＳ ゴシック" pitchFamily="49" charset="-128"/>
            </a:endParaRPr>
          </a:p>
          <a:p>
            <a:pPr marL="273050" indent="-273050" eaLnBrk="0" hangingPunct="0"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Char char="n"/>
            </a:pPr>
            <a:endParaRPr lang="en-US" altLang="ja-JP" sz="2200" b="1" dirty="0">
              <a:latin typeface="Times New Roman" pitchFamily="18" charset="0"/>
              <a:ea typeface="ＭＳ ゴシック" pitchFamily="49" charset="-128"/>
            </a:endParaRPr>
          </a:p>
          <a:p>
            <a:pPr marL="273050" indent="-273050" eaLnBrk="0" hangingPunct="0">
              <a:spcBef>
                <a:spcPct val="25000"/>
              </a:spcBef>
              <a:buClr>
                <a:schemeClr val="bg2"/>
              </a:buClr>
              <a:buSzPct val="85000"/>
              <a:buFont typeface="Wingdings" pitchFamily="2" charset="2"/>
              <a:buChar char="n"/>
            </a:pPr>
            <a:r>
              <a:rPr lang="en-US" altLang="ja-JP" sz="2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ゴシック" pitchFamily="49" charset="-128"/>
              </a:rPr>
              <a:t>No enough experiments, from this point of view, in sub. high ECCD condition.</a:t>
            </a:r>
          </a:p>
        </p:txBody>
      </p:sp>
      <p:pic>
        <p:nvPicPr>
          <p:cNvPr id="20484" name="Picture 6" descr="monitor28275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8" y="1587500"/>
            <a:ext cx="4191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057" y="171450"/>
            <a:ext cx="8686799" cy="112395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ja-JP" sz="4000" b="1" dirty="0" smtClean="0">
                <a:solidFill>
                  <a:schemeClr val="accent1">
                    <a:lumMod val="75000"/>
                  </a:schemeClr>
                </a:solidFill>
              </a:rPr>
              <a:t>Summary (1)</a:t>
            </a:r>
            <a:br>
              <a:rPr lang="en-US" altLang="ja-JP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4000" dirty="0" smtClean="0"/>
              <a:t> </a:t>
            </a:r>
            <a:r>
              <a:rPr lang="en-US" altLang="ja-JP" sz="32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-</a:t>
            </a:r>
            <a:r>
              <a:rPr lang="en-US" altLang="ja-JP" sz="3200" b="1" i="1" dirty="0" smtClean="0">
                <a:solidFill>
                  <a:schemeClr val="accent1">
                    <a:lumMod val="75000"/>
                  </a:schemeClr>
                </a:solidFill>
              </a:rPr>
              <a:t> Transition to improved confinement </a:t>
            </a:r>
            <a:r>
              <a:rPr lang="en-US" altLang="ja-JP" sz="3200" b="1" i="1" dirty="0" smtClean="0">
                <a:solidFill>
                  <a:schemeClr val="accent1">
                    <a:lumMod val="75000"/>
                  </a:schemeClr>
                </a:solidFill>
                <a:latin typeface="Symbol" pitchFamily="18" charset="2"/>
              </a:rPr>
              <a:t>-</a:t>
            </a:r>
            <a:endParaRPr kumimoji="1" lang="ja-JP" altLang="en-US" sz="4000" b="1" i="1" dirty="0">
              <a:solidFill>
                <a:schemeClr val="accent1">
                  <a:lumMod val="75000"/>
                </a:schemeClr>
              </a:solidFill>
              <a:latin typeface="Symbol" pitchFamily="18" charset="2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0723" y="1534886"/>
            <a:ext cx="8893277" cy="5323114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No transition in CTR-NBI-only plasma</a:t>
            </a:r>
            <a:b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Existence of the “critical current” in Co-NBI-only plasma  </a:t>
            </a:r>
            <a:b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 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Change in the rotational transform 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(and/or its radial profile) caused by plasma current and/or the direction of momentum input can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trigger the transition in NBI plasma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ja-JP" altLang="ja-JP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No clear current dependence in ECH-only plasma</a:t>
            </a:r>
            <a:b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 </a:t>
            </a:r>
            <a:r>
              <a:rPr lang="en-US" altLang="ja-JP" sz="2200" b="1" dirty="0" smtClean="0">
                <a:solidFill>
                  <a:srgbClr val="FF0000"/>
                </a:solidFill>
                <a:sym typeface="Symbol"/>
              </a:rPr>
              <a:t>Difference in the transition condition </a:t>
            </a:r>
            <a:br>
              <a:rPr lang="en-US" altLang="ja-JP" sz="2200" b="1" dirty="0" smtClean="0">
                <a:solidFill>
                  <a:srgbClr val="FF0000"/>
                </a:solidFill>
                <a:sym typeface="Symbol"/>
              </a:rPr>
            </a:br>
            <a:r>
              <a:rPr lang="en-US" altLang="ja-JP" sz="2200" b="1" dirty="0" smtClean="0">
                <a:solidFill>
                  <a:srgbClr val="FF0000"/>
                </a:solidFill>
                <a:sym typeface="Symbol"/>
              </a:rPr>
              <a:t>between NBI-only and ECH-only plasmas.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/>
            </a:r>
            <a:b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</a:b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 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ECH should have some effect on the transition condition in NBI plasma. 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altLang="ja-JP" sz="2200" b="1" dirty="0" smtClean="0">
                <a:solidFill>
                  <a:srgbClr val="FF0000"/>
                </a:solidFill>
              </a:rPr>
              <a:t>In low density 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(lower than the threshold density)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 ECH-only plasma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altLang="ja-JP" sz="2200" b="1" dirty="0" smtClean="0">
                <a:solidFill>
                  <a:srgbClr val="FF0000"/>
                </a:solidFill>
              </a:rPr>
              <a:t>the transition can be observed </a:t>
            </a:r>
            <a:br>
              <a:rPr lang="en-US" altLang="ja-JP" sz="2200" b="1" dirty="0" smtClean="0">
                <a:solidFill>
                  <a:srgbClr val="FF0000"/>
                </a:solidFill>
              </a:rPr>
            </a:b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when the EC driven “additive” current is high enough.</a:t>
            </a:r>
            <a:b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  <a:sym typeface="Symbol"/>
              </a:rPr>
              <a:t>  C</a:t>
            </a:r>
            <a:r>
              <a:rPr lang="en-US" altLang="ja-JP" sz="2200" b="1" dirty="0" smtClean="0">
                <a:solidFill>
                  <a:schemeClr val="accent1">
                    <a:lumMod val="75000"/>
                  </a:schemeClr>
                </a:solidFill>
              </a:rPr>
              <a:t>hange in the rotational transform (and/or its radial profile) is effective even for ECH-only plasma.</a:t>
            </a:r>
            <a:endParaRPr lang="ja-JP" altLang="ja-JP" sz="2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</p:nvPr>
        </p:nvGraphicFramePr>
        <p:xfrm>
          <a:off x="0" y="1974166"/>
          <a:ext cx="914400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306286"/>
                <a:gridCol w="1306286"/>
                <a:gridCol w="1306286"/>
                <a:gridCol w="1306286"/>
                <a:gridCol w="1306286"/>
                <a:gridCol w="130628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ECH-only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NBI-only</a:t>
                      </a:r>
                      <a:r>
                        <a:rPr kumimoji="1" lang="en-US" altLang="ja-JP" b="1" baseline="0" dirty="0" smtClean="0"/>
                        <a:t> </a:t>
                      </a:r>
                      <a:r>
                        <a:rPr kumimoji="1" lang="en-US" altLang="ja-JP" b="1" dirty="0" smtClean="0"/>
                        <a:t>(Co)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NBI-only (CTR)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NBI (Balance)</a:t>
                      </a:r>
                    </a:p>
                    <a:p>
                      <a:pPr algn="ctr"/>
                      <a:r>
                        <a:rPr kumimoji="1" lang="en-US" altLang="ja-JP" b="1" dirty="0" smtClean="0"/>
                        <a:t>ECH+NBI</a:t>
                      </a:r>
                      <a:br>
                        <a:rPr kumimoji="1" lang="en-US" altLang="ja-JP" b="1" dirty="0" smtClean="0"/>
                      </a:br>
                      <a:r>
                        <a:rPr kumimoji="1" lang="en-US" altLang="ja-JP" b="1" dirty="0" smtClean="0"/>
                        <a:t>(Balance)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ECH+NBI (Co)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ECH+NBI(CTR)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err="1" smtClean="0"/>
                        <a:t>i</a:t>
                      </a:r>
                      <a:r>
                        <a:rPr kumimoji="1" lang="en-US" altLang="ja-JP" b="1" dirty="0" smtClean="0">
                          <a:latin typeface="Symbol" pitchFamily="18" charset="2"/>
                        </a:rPr>
                        <a:t>(</a:t>
                      </a:r>
                      <a:r>
                        <a:rPr kumimoji="1" lang="en-US" altLang="ja-JP" b="1" dirty="0" smtClean="0"/>
                        <a:t>a)/2</a:t>
                      </a:r>
                      <a:r>
                        <a:rPr kumimoji="1" lang="en-US" altLang="ja-JP" b="1" dirty="0" smtClean="0">
                          <a:latin typeface="Symbol" pitchFamily="18" charset="2"/>
                        </a:rPr>
                        <a:t>p</a:t>
                      </a:r>
                      <a:r>
                        <a:rPr kumimoji="1" lang="en-US" altLang="ja-JP" b="1" dirty="0" smtClean="0"/>
                        <a:t>|</a:t>
                      </a:r>
                      <a:r>
                        <a:rPr kumimoji="1" lang="en-US" altLang="ja-JP" b="1" baseline="-25000" dirty="0" smtClean="0"/>
                        <a:t>vac</a:t>
                      </a:r>
                      <a:endParaRPr kumimoji="1" lang="ja-JP" altLang="en-US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X only for 0.493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latin typeface="+mj-lt"/>
                        </a:rPr>
                        <a:t>OK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X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No</a:t>
                      </a:r>
                      <a:r>
                        <a:rPr kumimoji="1" lang="en-US" altLang="ja-JP" b="1" baseline="0" dirty="0" smtClean="0"/>
                        <a:t> Data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OK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No Data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err="1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b="1" baseline="-25000" dirty="0" err="1" smtClean="0"/>
                        <a:t>b</a:t>
                      </a:r>
                      <a:r>
                        <a:rPr kumimoji="1" lang="en-US" altLang="ja-JP" b="1" baseline="30000" dirty="0" smtClean="0"/>
                        <a:t>*</a:t>
                      </a:r>
                      <a:endParaRPr kumimoji="1" lang="ja-JP" alt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MS Mincho"/>
                          <a:ea typeface="MS Mincho"/>
                        </a:rPr>
                        <a:t>△</a:t>
                      </a:r>
                      <a:r>
                        <a:rPr kumimoji="1" lang="en-US" altLang="ja-JP" b="1" dirty="0" smtClean="0"/>
                        <a:t> </a:t>
                      </a:r>
                      <a:br>
                        <a:rPr kumimoji="1" lang="en-US" altLang="ja-JP" b="1" dirty="0" smtClean="0"/>
                      </a:br>
                      <a:r>
                        <a:rPr kumimoji="1" lang="en-US" altLang="ja-JP" b="1" dirty="0" smtClean="0"/>
                        <a:t>for high-</a:t>
                      </a:r>
                      <a:r>
                        <a:rPr kumimoji="1" lang="en-US" altLang="ja-JP" b="1" dirty="0" err="1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b="1" baseline="-25000" dirty="0" err="1" smtClean="0"/>
                        <a:t>b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X </a:t>
                      </a:r>
                      <a:br>
                        <a:rPr kumimoji="1" lang="en-US" altLang="ja-JP" b="1" dirty="0" smtClean="0"/>
                      </a:br>
                      <a:r>
                        <a:rPr kumimoji="1" lang="en-US" altLang="ja-JP" b="1" dirty="0" smtClean="0"/>
                        <a:t>for low-</a:t>
                      </a:r>
                      <a:r>
                        <a:rPr kumimoji="1" lang="en-US" altLang="ja-JP" b="1" dirty="0" err="1" smtClean="0">
                          <a:latin typeface="Symbol" pitchFamily="18" charset="2"/>
                        </a:rPr>
                        <a:t>e</a:t>
                      </a:r>
                      <a:r>
                        <a:rPr kumimoji="1" lang="en-US" altLang="ja-JP" b="1" baseline="-25000" dirty="0" err="1" smtClean="0"/>
                        <a:t>b</a:t>
                      </a:r>
                      <a:endParaRPr kumimoji="1" lang="ja-JP" altLang="en-US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X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No</a:t>
                      </a:r>
                      <a:r>
                        <a:rPr kumimoji="1" lang="en-US" altLang="ja-JP" b="1" baseline="0" dirty="0" smtClean="0"/>
                        <a:t> Data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OK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No Data</a:t>
                      </a:r>
                      <a:endParaRPr kumimoji="1" lang="ja-JP" alt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err="1" smtClean="0"/>
                        <a:t>I</a:t>
                      </a:r>
                      <a:r>
                        <a:rPr kumimoji="1" lang="en-US" altLang="ja-JP" b="1" baseline="-25000" dirty="0" err="1" smtClean="0"/>
                        <a:t>p,th</a:t>
                      </a:r>
                      <a:r>
                        <a:rPr kumimoji="1" lang="en-US" altLang="ja-JP" b="1" baseline="30000" dirty="0" smtClean="0"/>
                        <a:t>**</a:t>
                      </a:r>
                      <a:endParaRPr kumimoji="1" lang="ja-JP" altLang="en-US" b="1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No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baseline="0" dirty="0" smtClean="0"/>
                        <a:t>Yes</a:t>
                      </a:r>
                      <a:endParaRPr kumimoji="1" lang="ja-JP" altLang="en-US" b="1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baseline="0" dirty="0" smtClean="0">
                          <a:latin typeface="Symbol" pitchFamily="18" charset="2"/>
                        </a:rPr>
                        <a:t>-</a:t>
                      </a:r>
                      <a:endParaRPr kumimoji="1" lang="ja-JP" altLang="en-US" b="1" baseline="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Yes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remarks</a:t>
                      </a:r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/>
                        <a:t>Transition is observed in low n</a:t>
                      </a:r>
                      <a:r>
                        <a:rPr kumimoji="1" lang="en-US" altLang="ja-JP" b="1" baseline="-25000" dirty="0" smtClean="0"/>
                        <a:t>e</a:t>
                      </a:r>
                      <a:r>
                        <a:rPr kumimoji="1" lang="en-US" altLang="ja-JP" b="1" dirty="0" smtClean="0"/>
                        <a:t>, high </a:t>
                      </a:r>
                      <a:r>
                        <a:rPr kumimoji="1" lang="en-US" altLang="ja-JP" b="1" dirty="0" err="1" smtClean="0"/>
                        <a:t>I</a:t>
                      </a:r>
                      <a:r>
                        <a:rPr kumimoji="1" lang="en-US" altLang="ja-JP" b="1" baseline="-25000" dirty="0" err="1" smtClean="0"/>
                        <a:t>p</a:t>
                      </a:r>
                      <a:endParaRPr kumimoji="1" lang="ja-JP" altLang="en-US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baseline="-25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タイトル 1"/>
          <p:cNvSpPr txBox="1">
            <a:spLocks/>
          </p:cNvSpPr>
          <p:nvPr/>
        </p:nvSpPr>
        <p:spPr bwMode="auto">
          <a:xfrm>
            <a:off x="185057" y="171450"/>
            <a:ext cx="8686799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(2)</a:t>
            </a:r>
            <a:br>
              <a:rPr kumimoji="1" lang="en-US" altLang="ja-JP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1" lang="en-US" altLang="ja-JP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1" lang="en-US" altLang="ja-JP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-</a:t>
            </a:r>
            <a:r>
              <a:rPr kumimoji="1" lang="en-US" altLang="ja-JP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Transition to improved confinement </a:t>
            </a:r>
            <a:r>
              <a:rPr kumimoji="1" lang="en-US" altLang="ja-JP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Symbol" pitchFamily="18" charset="2"/>
                <a:ea typeface="+mj-ea"/>
                <a:cs typeface="+mj-cs"/>
              </a:rPr>
              <a:t>-</a:t>
            </a:r>
            <a:endParaRPr kumimoji="1" lang="ja-JP" altLang="en-US" sz="4000" b="1" i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Symbol" pitchFamily="18" charset="2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78040" y="1447800"/>
            <a:ext cx="196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n</a:t>
            </a:r>
            <a:r>
              <a:rPr lang="en-US" altLang="ja-JP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ja-JP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altLang="ja-JP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ja-JP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e,th</a:t>
            </a:r>
            <a:endParaRPr kumimoji="1" lang="ja-JP" altLang="en-US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38953" y="6027003"/>
            <a:ext cx="499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Data for different </a:t>
            </a:r>
            <a:r>
              <a:rPr kumimoji="1" lang="en-US" altLang="ja-JP" sz="1800" b="1" dirty="0" err="1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i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(a)/2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kumimoji="1" lang="en-US" altLang="ja-JP" sz="1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vac</a:t>
            </a:r>
            <a:r>
              <a:rPr kumimoji="1"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are necessary.</a:t>
            </a:r>
          </a:p>
          <a:p>
            <a:r>
              <a:rPr lang="en-US" altLang="ja-JP" sz="18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Data @ </a:t>
            </a:r>
            <a:r>
              <a:rPr lang="en-US" altLang="ja-JP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Ip</a:t>
            </a:r>
            <a:r>
              <a:rPr lang="en-US" altLang="ja-JP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=0 are necessary.</a:t>
            </a:r>
            <a:endParaRPr kumimoji="1" lang="ja-JP" alt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ctr"/>
            <a:r>
              <a:rPr lang="en-US" altLang="ja-JP" sz="2800" b="1" i="1" dirty="0" smtClean="0">
                <a:solidFill>
                  <a:srgbClr val="FF0000"/>
                </a:solidFill>
              </a:rPr>
              <a:t>Thank you for your attention! </a:t>
            </a:r>
            <a:r>
              <a:rPr lang="en-US" altLang="ja-JP" sz="2400" b="1" i="1" dirty="0" smtClean="0">
                <a:solidFill>
                  <a:schemeClr val="accent1"/>
                </a:solidFill>
              </a:rPr>
              <a:t/>
            </a:r>
            <a:br>
              <a:rPr lang="en-US" altLang="ja-JP" sz="2400" b="1" i="1" dirty="0" smtClean="0">
                <a:solidFill>
                  <a:schemeClr val="accent1"/>
                </a:solidFill>
              </a:rPr>
            </a:br>
            <a:r>
              <a:rPr lang="en-US" altLang="ja-JP" sz="2400" b="1" i="1" dirty="0" smtClean="0">
                <a:solidFill>
                  <a:schemeClr val="accent1"/>
                </a:solidFill>
              </a:rPr>
              <a:t>&amp;</a:t>
            </a:r>
            <a:br>
              <a:rPr lang="en-US" altLang="ja-JP" sz="2400" b="1" i="1" dirty="0" smtClean="0">
                <a:solidFill>
                  <a:schemeClr val="accent1"/>
                </a:solidFill>
              </a:rPr>
            </a:br>
            <a:r>
              <a:rPr lang="en-US" altLang="ja-JP" sz="2400" b="1" i="1" dirty="0" smtClean="0">
                <a:solidFill>
                  <a:schemeClr val="accent1"/>
                </a:solidFill>
              </a:rPr>
              <a:t>Thank you All Contributors for Nice</a:t>
            </a:r>
            <a:r>
              <a:rPr lang="ja-JP" altLang="en-US" sz="2400" b="1" i="1" dirty="0" smtClean="0">
                <a:solidFill>
                  <a:schemeClr val="accent1"/>
                </a:solidFill>
              </a:rPr>
              <a:t> </a:t>
            </a:r>
            <a:r>
              <a:rPr lang="en-US" altLang="ja-JP" sz="2400" b="1" i="1" dirty="0" smtClean="0">
                <a:solidFill>
                  <a:schemeClr val="accent1"/>
                </a:solidFill>
              </a:rPr>
              <a:t>Collaborations!</a:t>
            </a:r>
            <a:endParaRPr lang="en-US" altLang="ja-JP" sz="2400" b="1" i="1" dirty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543050"/>
            <a:ext cx="8724900" cy="512191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F. Sano, K. Nagasaki, H. Okada, T. Minami, S. Kobayashi, S. Yamamoto,  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S. Ohshima</a:t>
            </a: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, K. Hanatani, S. Konoshima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Institute of Advanced Energy, Kyoto University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Y. Nakamura, K. Mukai, S. Kishi, H.Y. Lee, K. Minami, Y. Takabatake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Graduate School of Energy Science, Kyoto University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T. Mutoh, S. Okamura, Y. Takeiri, K. Y. Watanabe, M. Yokoyama, </a:t>
            </a:r>
            <a:b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K. Nagaoka, Y. Yoshimura, Y. Suzuki, H. Takahashi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National Institute for Fusion Science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2000" b="1" dirty="0" smtClean="0">
                <a:latin typeface="Times New Roman" pitchFamily="18" charset="0"/>
              </a:rPr>
              <a:t> </a:t>
            </a: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N. Nishino</a:t>
            </a:r>
            <a:endParaRPr lang="es-ES_tradnl" altLang="ja-JP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Graduate School of Engineering, Hiroshima University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S. Murakami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Graduate School of  Engineering, Kyoto University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S. Kitajima, H. Utoh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800" b="1" i="1" dirty="0" smtClean="0">
                <a:latin typeface="Times New Roman" pitchFamily="18" charset="0"/>
              </a:rPr>
              <a:t>Graduate School of Engineering, Tohoku University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Y. Nakashima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Plasma Research Center, University of Tsukuba</a:t>
            </a: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I. Pankratov</a:t>
            </a:r>
            <a:endParaRPr lang="es-ES_tradnl" altLang="ja-JP" sz="1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National Science Center, Kharikov Institute of Physics and Technology, Ukrina</a:t>
            </a:r>
            <a:endParaRPr lang="es-ES_tradnl" altLang="ja-JP" sz="1600" b="1" i="1" dirty="0">
              <a:latin typeface="Times New Roman" pitchFamily="18" charset="0"/>
            </a:endParaRPr>
          </a:p>
          <a:p>
            <a:pPr marL="0" indent="0" algn="ctr">
              <a:lnSpc>
                <a:spcPct val="90000"/>
              </a:lnSpc>
              <a:spcBef>
                <a:spcPts val="300"/>
              </a:spcBef>
              <a:buNone/>
            </a:pPr>
            <a:r>
              <a:rPr lang="es-ES_tradnl" altLang="ja-JP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Q. Yang, L. Yao, W. Chen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s-ES_tradnl" altLang="ja-JP" sz="1600" b="1" i="1" dirty="0" smtClean="0">
                <a:latin typeface="Times New Roman" pitchFamily="18" charset="0"/>
              </a:rPr>
              <a:t>Southwestern Institute of Physics, China</a:t>
            </a:r>
            <a:r>
              <a:rPr lang="es-ES_tradnl" altLang="ja-JP" sz="1600" b="1" i="1" dirty="0">
                <a:latin typeface="Times New Roman" pitchFamily="18" charset="0"/>
              </a:rPr>
              <a:t/>
            </a:r>
            <a:br>
              <a:rPr lang="es-ES_tradnl" altLang="ja-JP" sz="1600" b="1" i="1" dirty="0">
                <a:latin typeface="Times New Roman" pitchFamily="18" charset="0"/>
              </a:rPr>
            </a:br>
            <a:endParaRPr lang="en-US" altLang="ja-JP" sz="1800" dirty="0">
              <a:latin typeface="Times" pitchFamily="18" charset="0"/>
              <a:ea typeface="ＭＳ 明朝" pitchFamily="1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6571" y="171450"/>
            <a:ext cx="8512629" cy="1123950"/>
          </a:xfrm>
        </p:spPr>
        <p:txBody>
          <a:bodyPr/>
          <a:lstStyle/>
          <a:p>
            <a:pPr algn="ctr"/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No clear threshold power for Phase-I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992" y="1749877"/>
            <a:ext cx="4446209" cy="389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865198" y="2006849"/>
            <a:ext cx="3978275" cy="37856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265113" indent="-265113">
              <a:buSzPct val="80000"/>
              <a:buFont typeface="Wingdings" pitchFamily="2" charset="2"/>
              <a:buChar char="n"/>
            </a:pP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</a:rPr>
              <a:t>No clear/simple relation between n</a:t>
            </a:r>
            <a:r>
              <a:rPr lang="en-US" altLang="ja-JP" b="1" baseline="-25000" dirty="0">
                <a:solidFill>
                  <a:srgbClr val="FF0000"/>
                </a:solidFill>
                <a:latin typeface="Times New Roman" pitchFamily="18" charset="0"/>
              </a:rPr>
              <a:t>th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en-US" altLang="ja-JP" b="1" dirty="0" err="1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en-US" altLang="ja-JP" b="1" baseline="-25000" dirty="0" err="1">
                <a:solidFill>
                  <a:srgbClr val="FF0000"/>
                </a:solidFill>
                <a:latin typeface="Times New Roman" pitchFamily="18" charset="0"/>
              </a:rPr>
              <a:t>abs</a:t>
            </a:r>
            <a:r>
              <a:rPr lang="en-US" altLang="ja-JP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en-US" altLang="ja-JP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265113" indent="-265113">
              <a:buSzPct val="80000"/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At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the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  <a:sym typeface="Symbol" pitchFamily="18" charset="2"/>
              </a:rPr>
              <a:t>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(a)/2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  <a:sym typeface="Symbol" pitchFamily="18" charset="2"/>
              </a:rPr>
              <a:t>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  <a:sym typeface="Symbol" pitchFamily="18" charset="2"/>
              </a:rPr>
              <a:t>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 0.493,  ECH-only discharges cannot make a transition.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  <a:sym typeface="Symbol" pitchFamily="18" charset="2"/>
              </a:rPr>
              <a:t>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ＭＳ Ｐ明朝" pitchFamily="18" charset="-128"/>
              </a:rPr>
              <a:t> </a:t>
            </a:r>
            <a:r>
              <a:rPr lang="en-US" altLang="ja-JP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configuration effects on the power threshold</a:t>
            </a: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</a:t>
            </a:r>
          </a:p>
          <a:p>
            <a:pPr marL="265113" indent="-265113">
              <a:buSzPct val="80000"/>
              <a:buFont typeface="Wingdings" pitchFamily="2" charset="2"/>
              <a:buChar char="n"/>
            </a:pP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Different power dependence for </a:t>
            </a:r>
            <a:b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Phase-I and II?</a:t>
            </a:r>
            <a:endParaRPr lang="en-US" altLang="ja-JP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361688" y="6133802"/>
            <a:ext cx="45720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ja-JP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F. Sano, et al.,  </a:t>
            </a:r>
            <a:r>
              <a:rPr lang="it-IT" altLang="ja-JP" sz="1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Nucl. Fusion 45 (2005) 1557.</a:t>
            </a:r>
            <a:endParaRPr lang="en-US" altLang="ja-JP" sz="1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 descr="Iota_Pro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584" y="1724075"/>
            <a:ext cx="4201885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244020"/>
            <a:ext cx="9144000" cy="8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10" rIns="91418" bIns="4571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b="1" dirty="0" smtClean="0">
                <a:solidFill>
                  <a:schemeClr val="bg2"/>
                </a:solidFill>
                <a:latin typeface="Arial" pitchFamily="34" charset="0"/>
              </a:rPr>
              <a:t>The edge magnetic surfaces are strongly modified by the resonant conditions.</a:t>
            </a:r>
            <a:endParaRPr lang="en-US" altLang="ja-JP" sz="2800" b="1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173" name="Text Box 30"/>
          <p:cNvSpPr txBox="1">
            <a:spLocks noChangeArrowheads="1"/>
          </p:cNvSpPr>
          <p:nvPr/>
        </p:nvSpPr>
        <p:spPr bwMode="auto">
          <a:xfrm>
            <a:off x="3211286" y="3004457"/>
            <a:ext cx="45856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CC3300"/>
                </a:solidFill>
                <a:latin typeface="Arial" pitchFamily="34" charset="0"/>
              </a:rPr>
              <a:t>STD</a:t>
            </a:r>
          </a:p>
        </p:txBody>
      </p:sp>
      <p:sp>
        <p:nvSpPr>
          <p:cNvPr id="7174" name="Text Box 31"/>
          <p:cNvSpPr txBox="1">
            <a:spLocks noChangeArrowheads="1"/>
          </p:cNvSpPr>
          <p:nvPr/>
        </p:nvSpPr>
        <p:spPr bwMode="auto">
          <a:xfrm>
            <a:off x="6054725" y="1665288"/>
            <a:ext cx="1588" cy="244475"/>
          </a:xfrm>
          <a:prstGeom prst="rect">
            <a:avLst/>
          </a:prstGeom>
          <a:solidFill>
            <a:schemeClr val="bg1">
              <a:alpha val="2196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endParaRPr lang="ja-JP" altLang="ja-JP" sz="1600" b="1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7175" name="Line 32"/>
          <p:cNvSpPr>
            <a:spLocks noChangeShapeType="1"/>
          </p:cNvSpPr>
          <p:nvPr/>
        </p:nvSpPr>
        <p:spPr bwMode="auto">
          <a:xfrm flipV="1">
            <a:off x="398463" y="2841625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6" name="Line 33"/>
          <p:cNvSpPr>
            <a:spLocks noChangeShapeType="1"/>
          </p:cNvSpPr>
          <p:nvPr/>
        </p:nvSpPr>
        <p:spPr bwMode="auto">
          <a:xfrm rot="10800000" flipV="1">
            <a:off x="398464" y="4106181"/>
            <a:ext cx="0" cy="576263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77" name="Text Box 34"/>
          <p:cNvSpPr txBox="1">
            <a:spLocks noChangeArrowheads="1"/>
          </p:cNvSpPr>
          <p:nvPr/>
        </p:nvSpPr>
        <p:spPr bwMode="auto">
          <a:xfrm>
            <a:off x="0" y="2290082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r>
              <a:rPr lang="en-US" altLang="ja-JP" sz="1800" b="1" dirty="0" err="1">
                <a:solidFill>
                  <a:srgbClr val="FF3300"/>
                </a:solidFill>
                <a:latin typeface="Arial" pitchFamily="34" charset="0"/>
              </a:rPr>
              <a:t>Ad.</a:t>
            </a:r>
            <a:r>
              <a:rPr lang="en-US" altLang="ja-JP" sz="18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ja-JP" sz="1800" b="1" dirty="0" err="1">
                <a:solidFill>
                  <a:srgbClr val="FF3300"/>
                </a:solidFill>
                <a:latin typeface="Arial" pitchFamily="34" charset="0"/>
              </a:rPr>
              <a:t>Ip</a:t>
            </a:r>
            <a:endParaRPr lang="en-US" altLang="ja-JP" sz="1800" b="1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7178" name="Text Box 35"/>
          <p:cNvSpPr txBox="1">
            <a:spLocks noChangeArrowheads="1"/>
          </p:cNvSpPr>
          <p:nvPr/>
        </p:nvSpPr>
        <p:spPr bwMode="auto">
          <a:xfrm>
            <a:off x="0" y="4668384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r>
              <a:rPr lang="en-US" altLang="ja-JP" sz="1800" b="1" dirty="0">
                <a:solidFill>
                  <a:srgbClr val="006600"/>
                </a:solidFill>
                <a:latin typeface="Arial" pitchFamily="34" charset="0"/>
              </a:rPr>
              <a:t>Sub. </a:t>
            </a:r>
            <a:r>
              <a:rPr lang="en-US" altLang="ja-JP" sz="1800" b="1" dirty="0" err="1">
                <a:solidFill>
                  <a:srgbClr val="006600"/>
                </a:solidFill>
                <a:latin typeface="Arial" pitchFamily="34" charset="0"/>
              </a:rPr>
              <a:t>Ip</a:t>
            </a:r>
            <a:endParaRPr lang="en-US" altLang="ja-JP" sz="1800" b="1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7179" name="Text Box 36"/>
          <p:cNvSpPr txBox="1">
            <a:spLocks noChangeArrowheads="1"/>
          </p:cNvSpPr>
          <p:nvPr/>
        </p:nvSpPr>
        <p:spPr bwMode="auto">
          <a:xfrm>
            <a:off x="195943" y="1478871"/>
            <a:ext cx="4332514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000" b="1" i="1" dirty="0" smtClean="0">
                <a:solidFill>
                  <a:schemeClr val="bg2"/>
                </a:solidFill>
                <a:latin typeface="Times New Roman" pitchFamily="18" charset="0"/>
                <a:ea typeface="ＭＳ ゴシック" pitchFamily="49" charset="-128"/>
              </a:rPr>
              <a:t>Vacuum </a:t>
            </a:r>
            <a:r>
              <a:rPr lang="en-US" altLang="ja-JP" sz="2000" b="1" i="1" dirty="0">
                <a:solidFill>
                  <a:schemeClr val="bg2"/>
                </a:solidFill>
                <a:latin typeface="Times New Roman" pitchFamily="18" charset="0"/>
                <a:ea typeface="ＭＳ ゴシック" pitchFamily="49" charset="-128"/>
              </a:rPr>
              <a:t>Rotational </a:t>
            </a:r>
            <a:r>
              <a:rPr lang="en-US" altLang="ja-JP" sz="2000" b="1" i="1" dirty="0" smtClean="0">
                <a:solidFill>
                  <a:schemeClr val="bg2"/>
                </a:solidFill>
                <a:latin typeface="Times New Roman" pitchFamily="18" charset="0"/>
                <a:ea typeface="ＭＳ ゴシック" pitchFamily="49" charset="-128"/>
              </a:rPr>
              <a:t>Transform</a:t>
            </a:r>
            <a:endParaRPr lang="en-US" altLang="ja-JP" sz="2000" i="1" dirty="0">
              <a:solidFill>
                <a:schemeClr val="bg2"/>
              </a:solidFill>
              <a:latin typeface="Times New Roman" pitchFamily="18" charset="0"/>
              <a:ea typeface="ＭＳ ゴシック" pitchFamily="49" charset="-128"/>
            </a:endParaRPr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4746625" y="1567089"/>
            <a:ext cx="4397375" cy="4872038"/>
            <a:chOff x="0" y="1066"/>
            <a:chExt cx="2770" cy="3069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0" y="1066"/>
              <a:ext cx="2770" cy="3069"/>
            </a:xfrm>
            <a:prstGeom prst="rect">
              <a:avLst/>
            </a:prstGeom>
            <a:solidFill>
              <a:srgbClr val="FAFAA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5" name="Group 8"/>
            <p:cNvGrpSpPr>
              <a:grpSpLocks/>
            </p:cNvGrpSpPr>
            <p:nvPr/>
          </p:nvGrpSpPr>
          <p:grpSpPr bwMode="auto">
            <a:xfrm>
              <a:off x="99" y="1126"/>
              <a:ext cx="2573" cy="2948"/>
              <a:chOff x="2867" y="1180"/>
              <a:chExt cx="2573" cy="2948"/>
            </a:xfrm>
          </p:grpSpPr>
          <p:pic>
            <p:nvPicPr>
              <p:cNvPr id="26" name="Picture 9" descr="STDiota=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70" y="2661"/>
                <a:ext cx="1191" cy="1215"/>
              </a:xfrm>
              <a:prstGeom prst="rect">
                <a:avLst/>
              </a:prstGeom>
              <a:noFill/>
            </p:spPr>
          </p:pic>
          <p:pic>
            <p:nvPicPr>
              <p:cNvPr id="27" name="Picture 10" descr="iota=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36" y="2659"/>
                <a:ext cx="1204" cy="1204"/>
              </a:xfrm>
              <a:prstGeom prst="rect">
                <a:avLst/>
              </a:prstGeom>
              <a:noFill/>
            </p:spPr>
          </p:pic>
          <p:grpSp>
            <p:nvGrpSpPr>
              <p:cNvPr id="28" name="Group 11"/>
              <p:cNvGrpSpPr>
                <a:grpSpLocks/>
              </p:cNvGrpSpPr>
              <p:nvPr/>
            </p:nvGrpSpPr>
            <p:grpSpPr bwMode="auto">
              <a:xfrm>
                <a:off x="2867" y="1180"/>
                <a:ext cx="2566" cy="2948"/>
                <a:chOff x="2850" y="1321"/>
                <a:chExt cx="2566" cy="2948"/>
              </a:xfrm>
            </p:grpSpPr>
            <p:pic>
              <p:nvPicPr>
                <p:cNvPr id="29" name="Picture 12" descr="iota=0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40" y="1327"/>
                  <a:ext cx="1176" cy="121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13" descr="0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850" y="1321"/>
                  <a:ext cx="1226" cy="1219"/>
                </a:xfrm>
                <a:prstGeom prst="rect">
                  <a:avLst/>
                </a:prstGeom>
                <a:noFill/>
              </p:spPr>
            </p:pic>
            <p:sp>
              <p:nvSpPr>
                <p:cNvPr id="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93" y="2556"/>
                  <a:ext cx="934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ja-JP" sz="1800" b="1" dirty="0" err="1">
                      <a:latin typeface="Symbol" pitchFamily="18" charset="2"/>
                      <a:ea typeface="ＭＳ Ｐゴシック" charset="-128"/>
                    </a:rPr>
                    <a:t>i</a:t>
                  </a:r>
                  <a:r>
                    <a:rPr lang="en-US" altLang="ja-JP" sz="1800" b="1" dirty="0">
                      <a:latin typeface="Times New Roman" pitchFamily="18" charset="0"/>
                      <a:ea typeface="ＭＳ Ｐゴシック" charset="-128"/>
                    </a:rPr>
                    <a:t>(a)/</a:t>
                  </a:r>
                  <a:r>
                    <a:rPr lang="en-US" altLang="ja-JP" sz="1800" b="1" dirty="0">
                      <a:latin typeface="Symbol" pitchFamily="18" charset="2"/>
                      <a:ea typeface="ＭＳ Ｐゴシック" charset="-128"/>
                    </a:rPr>
                    <a:t>2p</a:t>
                  </a:r>
                  <a:r>
                    <a:rPr lang="en-US" altLang="ja-JP" sz="1800" b="1" dirty="0">
                      <a:latin typeface="Times New Roman" pitchFamily="18" charset="0"/>
                      <a:ea typeface="ＭＳ Ｐゴシック" charset="-128"/>
                    </a:rPr>
                    <a:t>=0.493</a:t>
                  </a:r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334" y="2547"/>
                  <a:ext cx="987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/>
                  <a:r>
                    <a:rPr lang="en-US" altLang="ja-JP" sz="1800" b="1">
                      <a:latin typeface="Symbol" pitchFamily="18" charset="2"/>
                      <a:ea typeface="ＭＳ Ｐゴシック" charset="-128"/>
                    </a:rPr>
                    <a:t>i</a:t>
                  </a:r>
                  <a:r>
                    <a:rPr lang="en-US" altLang="ja-JP" sz="1800" b="1">
                      <a:latin typeface="Arial" charset="0"/>
                      <a:ea typeface="ＭＳ Ｐゴシック" charset="-128"/>
                    </a:rPr>
                    <a:t>(</a:t>
                  </a:r>
                  <a:r>
                    <a:rPr lang="en-US" altLang="ja-JP" sz="1800" b="1">
                      <a:latin typeface="Times New Roman" pitchFamily="18" charset="0"/>
                      <a:ea typeface="ＭＳ Ｐゴシック" charset="-128"/>
                    </a:rPr>
                    <a:t>a</a:t>
                  </a:r>
                  <a:r>
                    <a:rPr lang="en-US" altLang="ja-JP" sz="1800" b="1">
                      <a:latin typeface="Arial" charset="0"/>
                      <a:ea typeface="ＭＳ Ｐゴシック" charset="-128"/>
                    </a:rPr>
                    <a:t>)/</a:t>
                  </a:r>
                  <a:r>
                    <a:rPr lang="en-US" altLang="ja-JP" sz="1800" b="1">
                      <a:latin typeface="Symbol" pitchFamily="18" charset="2"/>
                      <a:ea typeface="ＭＳ Ｐゴシック" charset="-128"/>
                    </a:rPr>
                    <a:t>2p</a:t>
                  </a:r>
                  <a:r>
                    <a:rPr lang="en-US" altLang="ja-JP" sz="1800" b="1">
                      <a:latin typeface="Times New Roman" pitchFamily="18" charset="0"/>
                      <a:ea typeface="ＭＳ Ｐゴシック" charset="-128"/>
                    </a:rPr>
                    <a:t>=0.498</a:t>
                  </a:r>
                </a:p>
              </p:txBody>
            </p:sp>
            <p:sp>
              <p:nvSpPr>
                <p:cNvPr id="3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975" y="4032"/>
                  <a:ext cx="1008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1" hangingPunct="1"/>
                  <a:r>
                    <a:rPr lang="en-US" altLang="ja-JP" sz="1800" b="1" dirty="0" err="1">
                      <a:latin typeface="Symbol" pitchFamily="18" charset="2"/>
                      <a:ea typeface="ＭＳ Ｐゴシック" charset="-128"/>
                    </a:rPr>
                    <a:t>i</a:t>
                  </a:r>
                  <a:r>
                    <a:rPr lang="en-US" altLang="ja-JP" sz="1800" b="1" dirty="0">
                      <a:latin typeface="Times New Roman" pitchFamily="18" charset="0"/>
                      <a:ea typeface="ＭＳ Ｐゴシック" charset="-128"/>
                    </a:rPr>
                    <a:t>(a)/</a:t>
                  </a:r>
                  <a:r>
                    <a:rPr lang="en-US" altLang="ja-JP" sz="1800" b="1" dirty="0">
                      <a:latin typeface="Symbol" pitchFamily="18" charset="2"/>
                      <a:ea typeface="ＭＳ Ｐゴシック" charset="-128"/>
                    </a:rPr>
                    <a:t>2p</a:t>
                  </a:r>
                  <a:r>
                    <a:rPr lang="en-US" altLang="ja-JP" sz="1800" b="1" dirty="0">
                      <a:latin typeface="Times New Roman" pitchFamily="18" charset="0"/>
                      <a:ea typeface="ＭＳ Ｐゴシック" charset="-128"/>
                    </a:rPr>
                    <a:t>=0.56</a:t>
                  </a:r>
                  <a:endParaRPr lang="en-US" altLang="ja-JP" sz="1800" dirty="0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4334" y="4024"/>
                  <a:ext cx="862" cy="237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/>
                  <a:r>
                    <a:rPr lang="en-US" altLang="ja-JP" sz="1800" b="1" dirty="0" err="1">
                      <a:latin typeface="Symbol" pitchFamily="18" charset="2"/>
                      <a:ea typeface="ＭＳ Ｐゴシック" charset="-128"/>
                    </a:rPr>
                    <a:t>i</a:t>
                  </a:r>
                  <a:r>
                    <a:rPr lang="en-US" altLang="ja-JP" sz="1800" b="1" dirty="0">
                      <a:latin typeface="Times New Roman" pitchFamily="18" charset="0"/>
                      <a:ea typeface="ＭＳ Ｐゴシック" charset="-128"/>
                    </a:rPr>
                    <a:t>(a)/</a:t>
                  </a:r>
                  <a:r>
                    <a:rPr lang="en-US" altLang="ja-JP" sz="1800" b="1" dirty="0">
                      <a:latin typeface="Symbol" pitchFamily="18" charset="2"/>
                      <a:ea typeface="ＭＳ Ｐゴシック" charset="-128"/>
                    </a:rPr>
                    <a:t>2p</a:t>
                  </a:r>
                  <a:r>
                    <a:rPr lang="en-US" altLang="ja-JP" sz="1800" b="1" dirty="0">
                      <a:latin typeface="Times New Roman" pitchFamily="18" charset="0"/>
                      <a:ea typeface="ＭＳ Ｐゴシック" charset="-128"/>
                    </a:rPr>
                    <a:t>=0.62</a:t>
                  </a:r>
                  <a:endParaRPr lang="en-US" altLang="ja-JP" sz="1800" dirty="0">
                    <a:latin typeface="Arial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35" name="テキスト ボックス 34"/>
          <p:cNvSpPr txBox="1"/>
          <p:nvPr/>
        </p:nvSpPr>
        <p:spPr>
          <a:xfrm>
            <a:off x="334537" y="5441796"/>
            <a:ext cx="4326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 effects of rational surfaces have been studied is not only from the MHD activities but also from the appearance of  transport barriers viewpoints.</a:t>
            </a:r>
            <a:endParaRPr kumimoji="1" lang="ja-JP" altLang="en-US" sz="2000" dirty="0" smtClean="0">
              <a:solidFill>
                <a:schemeClr val="accent1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020974" y="3137096"/>
            <a:ext cx="731518" cy="40011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n-lt"/>
                <a:cs typeface="Arial" pitchFamily="34" charset="0"/>
              </a:rPr>
              <a:t>HFC</a:t>
            </a:r>
            <a:endParaRPr kumimoji="1" lang="ja-JP" altLang="en-US" sz="2000" b="1" dirty="0" smtClean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288925" y="171450"/>
            <a:ext cx="8731250" cy="1123950"/>
          </a:xfrm>
        </p:spPr>
        <p:txBody>
          <a:bodyPr/>
          <a:lstStyle/>
          <a:p>
            <a:pPr algn="ctr"/>
            <a:r>
              <a:rPr lang="en-US" altLang="ja-JP" sz="3200" b="1" dirty="0" smtClean="0">
                <a:solidFill>
                  <a:schemeClr val="accent1">
                    <a:lumMod val="75000"/>
                  </a:schemeClr>
                </a:solidFill>
              </a:rPr>
              <a:t>Bumpiness Control</a:t>
            </a:r>
            <a:r>
              <a:rPr lang="en-US" altLang="ja-JP" sz="3200" b="1" dirty="0" smtClean="0">
                <a:solidFill>
                  <a:schemeClr val="accent1"/>
                </a:solidFill>
              </a:rPr>
              <a:t/>
            </a:r>
            <a:br>
              <a:rPr lang="en-US" altLang="ja-JP" sz="3200" b="1" dirty="0" smtClean="0">
                <a:solidFill>
                  <a:schemeClr val="accent1"/>
                </a:solidFill>
              </a:rPr>
            </a:br>
            <a:r>
              <a:rPr lang="en-GB" altLang="ja-JP" sz="2800" b="1" dirty="0" smtClean="0">
                <a:solidFill>
                  <a:schemeClr val="accent2"/>
                </a:solidFill>
                <a:latin typeface="Times New Roman" pitchFamily="18" charset="0"/>
                <a:ea typeface="平成明朝" pitchFamily="17" charset="-128"/>
                <a:sym typeface="Symbol" pitchFamily="18" charset="2"/>
              </a:rPr>
              <a:t> </a:t>
            </a:r>
            <a:r>
              <a:rPr lang="en-GB" altLang="ja-JP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平成明朝" pitchFamily="17" charset="-128"/>
                <a:sym typeface="Symbol" pitchFamily="18" charset="2"/>
              </a:rPr>
              <a:t></a:t>
            </a:r>
            <a:r>
              <a:rPr lang="en-GB" altLang="ja-JP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平成明朝" pitchFamily="17" charset="-128"/>
              </a:rPr>
              <a:t>B drift can be suppressed with bumpiness control.</a:t>
            </a:r>
            <a:endParaRPr lang="en-US" altLang="ja-JP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186523" y="1399267"/>
            <a:ext cx="4265734" cy="3678238"/>
            <a:chOff x="3335" y="886"/>
            <a:chExt cx="2911" cy="2317"/>
          </a:xfrm>
        </p:grpSpPr>
        <p:pic>
          <p:nvPicPr>
            <p:cNvPr id="17" name="Picture 5" descr="phi-B(5o1,bstd,5o3)"/>
            <p:cNvPicPr>
              <a:picLocks noChangeAspect="1" noChangeArrowheads="1"/>
            </p:cNvPicPr>
            <p:nvPr/>
          </p:nvPicPr>
          <p:blipFill>
            <a:blip r:embed="rId3" cstate="print"/>
            <a:srcRect l="5249" t="12798" r="31496" b="25595"/>
            <a:stretch>
              <a:fillRect/>
            </a:stretch>
          </p:blipFill>
          <p:spPr bwMode="auto">
            <a:xfrm>
              <a:off x="3335" y="1019"/>
              <a:ext cx="2733" cy="2184"/>
            </a:xfrm>
            <a:prstGeom prst="rect">
              <a:avLst/>
            </a:prstGeom>
            <a:noFill/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39" y="886"/>
              <a:ext cx="26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 i="1" u="sng">
                  <a:solidFill>
                    <a:srgbClr val="FF0000"/>
                  </a:solidFill>
                  <a:latin typeface="+mn-lt"/>
                </a:rPr>
                <a:t>Magnetic field strength at plasma axis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287" y="1361"/>
              <a:ext cx="6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 dirty="0">
                  <a:solidFill>
                    <a:srgbClr val="FF0000"/>
                  </a:solidFill>
                  <a:latin typeface="+mn-lt"/>
                </a:rPr>
                <a:t>High </a:t>
              </a:r>
              <a:r>
                <a:rPr lang="en-US" altLang="ja-JP" sz="1800" b="1" dirty="0" err="1">
                  <a:solidFill>
                    <a:srgbClr val="FF0000"/>
                  </a:solidFill>
                  <a:latin typeface="Symbol" pitchFamily="18" charset="2"/>
                </a:rPr>
                <a:t>e</a:t>
              </a:r>
              <a:r>
                <a:rPr lang="en-US" altLang="ja-JP" sz="1800" b="1" baseline="-25000" dirty="0" err="1">
                  <a:solidFill>
                    <a:srgbClr val="FF0000"/>
                  </a:solidFill>
                  <a:latin typeface="+mn-lt"/>
                </a:rPr>
                <a:t>b</a:t>
              </a:r>
              <a:endParaRPr lang="en-US" altLang="ja-JP" sz="1800" b="1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5479" y="2076"/>
              <a:ext cx="69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0066"/>
                  </a:solidFill>
                  <a:latin typeface="+mn-lt"/>
                </a:rPr>
                <a:t>Medium</a:t>
              </a: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5343" y="2439"/>
              <a:ext cx="4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800" b="1">
                  <a:solidFill>
                    <a:srgbClr val="008000"/>
                  </a:solidFill>
                  <a:latin typeface="+mn-lt"/>
                </a:rPr>
                <a:t>Low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564" y="1124"/>
              <a:ext cx="677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 dirty="0">
                  <a:latin typeface="+mn-lt"/>
                </a:rPr>
                <a:t>Straight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3741" y="1124"/>
              <a:ext cx="61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+mn-lt"/>
                </a:rPr>
                <a:t>Corner</a:t>
              </a:r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5464" y="1124"/>
              <a:ext cx="616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800" b="1">
                  <a:latin typeface="+mn-lt"/>
                </a:rPr>
                <a:t>Corner</a:t>
              </a:r>
            </a:p>
          </p:txBody>
        </p:sp>
      </p:grp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261257" y="5103674"/>
            <a:ext cx="424542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/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High </a:t>
            </a:r>
            <a:r>
              <a:rPr lang="en-US" altLang="ja-JP" sz="1800" b="1" dirty="0" err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altLang="ja-JP" sz="1800" b="1" baseline="-25000" dirty="0" err="1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 : Higher mirror ripple</a:t>
            </a:r>
          </a:p>
          <a:p>
            <a:pPr marL="174625"/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Low </a:t>
            </a:r>
            <a:r>
              <a:rPr lang="en-US" altLang="ja-JP" sz="1800" b="1" dirty="0" err="1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altLang="ja-JP" sz="1800" b="1" baseline="-25000" dirty="0" err="1">
                <a:solidFill>
                  <a:schemeClr val="tx2"/>
                </a:solidFill>
                <a:latin typeface="Times New Roman" pitchFamily="18" charset="0"/>
              </a:rPr>
              <a:t>b</a:t>
            </a:r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 : Mirror field reversal (at axis) </a:t>
            </a:r>
          </a:p>
          <a:p>
            <a:pPr marL="174625"/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Constant parameters :</a:t>
            </a:r>
          </a:p>
          <a:p>
            <a:pPr marL="174625"/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en-US" altLang="ja-JP" sz="1800" b="1" dirty="0" err="1">
                <a:solidFill>
                  <a:schemeClr val="tx2"/>
                </a:solidFill>
                <a:latin typeface="Times New Roman" pitchFamily="18" charset="0"/>
              </a:rPr>
              <a:t>R</a:t>
            </a:r>
            <a:r>
              <a:rPr lang="en-US" altLang="ja-JP" sz="1800" b="1" baseline="-25000" dirty="0" err="1">
                <a:solidFill>
                  <a:schemeClr val="tx2"/>
                </a:solidFill>
                <a:latin typeface="Times New Roman" pitchFamily="18" charset="0"/>
              </a:rPr>
              <a:t>ax</a:t>
            </a:r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/&lt;</a:t>
            </a:r>
            <a:r>
              <a:rPr lang="en-US" altLang="ja-JP" sz="1800" b="1" i="1" dirty="0" err="1">
                <a:solidFill>
                  <a:schemeClr val="tx2"/>
                </a:solidFill>
                <a:latin typeface="Times New Roman" pitchFamily="18" charset="0"/>
              </a:rPr>
              <a:t>a</a:t>
            </a:r>
            <a:r>
              <a:rPr lang="en-US" altLang="ja-JP" sz="1800" b="1" baseline="-25000" dirty="0" err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&gt; = 1.2 m/0.17 m, </a:t>
            </a:r>
            <a:r>
              <a:rPr lang="en-US" altLang="ja-JP" sz="1800" b="1" i="1" dirty="0" err="1">
                <a:solidFill>
                  <a:schemeClr val="tx2"/>
                </a:solidFill>
                <a:latin typeface="Times New Roman" pitchFamily="18" charset="0"/>
              </a:rPr>
              <a:t>V</a:t>
            </a:r>
            <a:r>
              <a:rPr lang="en-US" altLang="ja-JP" sz="1800" b="1" baseline="-25000" dirty="0" err="1">
                <a:solidFill>
                  <a:schemeClr val="tx2"/>
                </a:solidFill>
                <a:latin typeface="Times New Roman" pitchFamily="18" charset="0"/>
              </a:rPr>
              <a:t>p</a:t>
            </a:r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 ~ 0.7 m</a:t>
            </a:r>
            <a:r>
              <a:rPr lang="en-US" altLang="ja-JP" sz="1800" b="1" baseline="30000" dirty="0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  <a:p>
            <a:pPr marL="174625"/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- Edge rotational transform</a:t>
            </a:r>
          </a:p>
          <a:p>
            <a:pPr marL="174625"/>
            <a:r>
              <a:rPr lang="en-US" altLang="ja-JP" sz="1800" b="1" dirty="0">
                <a:solidFill>
                  <a:schemeClr val="tx2"/>
                </a:solidFill>
                <a:latin typeface="Times New Roman" pitchFamily="18" charset="0"/>
              </a:rPr>
              <a:t>- Magnetic well in entire region</a:t>
            </a:r>
          </a:p>
        </p:txBody>
      </p:sp>
      <p:pic>
        <p:nvPicPr>
          <p:cNvPr id="15" name="Picture 6" descr="roh-B14,B10,B04(5o1-5o3),iota"/>
          <p:cNvPicPr>
            <a:picLocks noChangeAspect="1" noChangeArrowheads="1"/>
          </p:cNvPicPr>
          <p:nvPr/>
        </p:nvPicPr>
        <p:blipFill>
          <a:blip r:embed="rId4" cstate="print"/>
          <a:srcRect l="7759" t="9601" r="31036" b="34286"/>
          <a:stretch>
            <a:fillRect/>
          </a:stretch>
        </p:blipFill>
        <p:spPr bwMode="auto">
          <a:xfrm>
            <a:off x="4746709" y="1188014"/>
            <a:ext cx="3960702" cy="5478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19063"/>
            <a:ext cx="9144000" cy="1123950"/>
          </a:xfrm>
        </p:spPr>
        <p:txBody>
          <a:bodyPr/>
          <a:lstStyle/>
          <a:p>
            <a:pPr algn="ctr"/>
            <a:r>
              <a:rPr lang="en-US" altLang="ja-JP" sz="2800" b="1" dirty="0" smtClean="0">
                <a:solidFill>
                  <a:schemeClr val="bg2"/>
                </a:solidFill>
              </a:rPr>
              <a:t>The </a:t>
            </a:r>
            <a:r>
              <a:rPr lang="en-US" altLang="ja-JP" sz="2800" b="1" dirty="0" err="1" smtClean="0">
                <a:solidFill>
                  <a:schemeClr val="bg2"/>
                </a:solidFill>
              </a:rPr>
              <a:t>Heliotron</a:t>
            </a:r>
            <a:r>
              <a:rPr lang="en-US" altLang="ja-JP" sz="2800" b="1" dirty="0" smtClean="0">
                <a:solidFill>
                  <a:schemeClr val="bg2"/>
                </a:solidFill>
              </a:rPr>
              <a:t> J experiments have revealed the existence of the spontaneous transition to improved confinement mode. </a:t>
            </a:r>
            <a:endParaRPr lang="en-US" altLang="ja-JP" sz="2800" b="1" dirty="0">
              <a:solidFill>
                <a:schemeClr val="bg2"/>
              </a:solidFill>
            </a:endParaRPr>
          </a:p>
        </p:txBody>
      </p:sp>
      <p:pic>
        <p:nvPicPr>
          <p:cNvPr id="2488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1912"/>
            <a:ext cx="5079588" cy="513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8839" name="Text Box 7"/>
          <p:cNvSpPr txBox="1">
            <a:spLocks noChangeArrowheads="1"/>
          </p:cNvSpPr>
          <p:nvPr/>
        </p:nvSpPr>
        <p:spPr bwMode="auto">
          <a:xfrm>
            <a:off x="661797" y="5846890"/>
            <a:ext cx="2513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b="1" i="1" dirty="0">
                <a:solidFill>
                  <a:schemeClr val="bg2"/>
                </a:solidFill>
                <a:latin typeface="Times New Roman" pitchFamily="18" charset="0"/>
              </a:rPr>
              <a:t>ECH-only plasma</a:t>
            </a:r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921470" y="1544900"/>
            <a:ext cx="5094514" cy="28623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1463" indent="-271463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ja-JP" sz="1800" b="1" dirty="0" smtClean="0">
                <a:solidFill>
                  <a:schemeClr val="bg2"/>
                </a:solidFill>
                <a:latin typeface="Times New Roman" pitchFamily="18" charset="0"/>
              </a:rPr>
              <a:t>Observation with fast cameras revealed the existence of  filament </a:t>
            </a:r>
            <a:r>
              <a:rPr lang="en-US" altLang="ja-JP" sz="1800" b="1" dirty="0">
                <a:solidFill>
                  <a:schemeClr val="bg2"/>
                </a:solidFill>
                <a:latin typeface="Times New Roman" pitchFamily="18" charset="0"/>
              </a:rPr>
              <a:t>structure parallel to </a:t>
            </a:r>
            <a:r>
              <a:rPr lang="en-US" altLang="ja-JP" sz="1800" b="1" dirty="0" smtClean="0">
                <a:solidFill>
                  <a:schemeClr val="bg2"/>
                </a:solidFill>
                <a:latin typeface="Times New Roman" pitchFamily="18" charset="0"/>
              </a:rPr>
              <a:t>B in the peripheral plasma turbulence.</a:t>
            </a:r>
          </a:p>
          <a:p>
            <a:pPr marL="271463" indent="-271463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n"/>
            </a:pPr>
            <a:r>
              <a:rPr lang="en-US" altLang="ja-JP" sz="1800" b="1" dirty="0" smtClean="0">
                <a:solidFill>
                  <a:schemeClr val="bg2"/>
                </a:solidFill>
                <a:latin typeface="Times New Roman" pitchFamily="18" charset="0"/>
              </a:rPr>
              <a:t>Phase image analysis suggests</a:t>
            </a:r>
          </a:p>
          <a:p>
            <a:pPr marL="728663" lvl="1" indent="-271463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ja-JP" sz="1800" b="1" dirty="0" smtClean="0">
                <a:solidFill>
                  <a:schemeClr val="bg2"/>
                </a:solidFill>
                <a:latin typeface="Times New Roman" pitchFamily="18" charset="0"/>
              </a:rPr>
              <a:t>The CCW poloidal rotation of the filament structure during the L-mode. </a:t>
            </a:r>
          </a:p>
          <a:p>
            <a:pPr marL="728663" lvl="1" indent="-271463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ja-JP" sz="1800" b="1" dirty="0" smtClean="0">
                <a:solidFill>
                  <a:schemeClr val="bg2"/>
                </a:solidFill>
                <a:latin typeface="Times New Roman" pitchFamily="18" charset="0"/>
              </a:rPr>
              <a:t>During the L-H transition, this rotation speed decreases. </a:t>
            </a:r>
          </a:p>
          <a:p>
            <a:pPr marL="728663" lvl="1" indent="-271463">
              <a:lnSpc>
                <a:spcPct val="90000"/>
              </a:lnSpc>
              <a:spcBef>
                <a:spcPct val="25000"/>
              </a:spcBef>
              <a:buFont typeface="Wingdings" pitchFamily="2" charset="2"/>
              <a:buChar char="ü"/>
            </a:pPr>
            <a:r>
              <a:rPr lang="en-US" altLang="ja-JP" sz="1800" b="1" dirty="0" smtClean="0">
                <a:solidFill>
                  <a:schemeClr val="bg2"/>
                </a:solidFill>
                <a:latin typeface="Times New Roman" pitchFamily="18" charset="0"/>
              </a:rPr>
              <a:t>After the transition, it restarts the movement but in CW direction.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2138" y="5193792"/>
            <a:ext cx="5236327" cy="1664207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4715377" y="4418049"/>
            <a:ext cx="415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800" i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Ref. Nishino, C09 (Tue)</a:t>
            </a:r>
            <a:endParaRPr kumimoji="1" lang="ja-JP" altLang="en-US" sz="1800" i="1" dirty="0" smtClean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517571" y="1577295"/>
            <a:ext cx="4626429" cy="20005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71463" indent="-271463">
              <a:lnSpc>
                <a:spcPct val="85000"/>
              </a:lnSpc>
              <a:spcBef>
                <a:spcPct val="25000"/>
              </a:spcBef>
              <a:buSzPct val="80000"/>
              <a:buFont typeface="Wingdings" pitchFamily="2" charset="2"/>
              <a:buChar char="n"/>
            </a:pP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The transition phenomena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were 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observed almost all 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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(a)/2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cases 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for the input power range in the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experiment (ECH+NBI).</a:t>
            </a:r>
          </a:p>
          <a:p>
            <a:pPr marL="277813" indent="-284163">
              <a:lnSpc>
                <a:spcPct val="85000"/>
              </a:lnSpc>
              <a:spcBef>
                <a:spcPct val="25000"/>
              </a:spcBef>
              <a:buSzPct val="80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Some 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configurations show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a </a:t>
            </a:r>
            <a:r>
              <a:rPr lang="en-US" altLang="ja-JP" sz="2000" b="1" dirty="0">
                <a:solidFill>
                  <a:schemeClr val="accent1"/>
                </a:solidFill>
                <a:latin typeface="Times New Roman" pitchFamily="18" charset="0"/>
              </a:rPr>
              <a:t>remarkable improvement but the others show a slight improvement. 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573587" y="5999163"/>
            <a:ext cx="4570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>
                <a:latin typeface="Times New Roman" pitchFamily="18" charset="0"/>
              </a:rPr>
              <a:t>P = P</a:t>
            </a:r>
            <a:r>
              <a:rPr lang="en-US" altLang="ja-JP" sz="1600" b="1" baseline="-25000" dirty="0">
                <a:latin typeface="Times New Roman" pitchFamily="18" charset="0"/>
              </a:rPr>
              <a:t>ECH</a:t>
            </a:r>
            <a:r>
              <a:rPr lang="en-US" altLang="ja-JP" sz="1600" b="1" dirty="0">
                <a:latin typeface="Times New Roman" pitchFamily="18" charset="0"/>
              </a:rPr>
              <a:t> (</a:t>
            </a:r>
            <a:r>
              <a:rPr lang="en-US" altLang="ja-JP" sz="1600" b="1" dirty="0">
                <a:latin typeface="Symbol" pitchFamily="18" charset="2"/>
              </a:rPr>
              <a:t></a:t>
            </a:r>
            <a:r>
              <a:rPr lang="en-US" altLang="ja-JP" sz="1600" b="1" dirty="0">
                <a:latin typeface="Times New Roman" pitchFamily="18" charset="0"/>
              </a:rPr>
              <a:t> 0.29 MW) + P</a:t>
            </a:r>
            <a:r>
              <a:rPr lang="en-US" altLang="ja-JP" sz="1600" b="1" baseline="-25000" dirty="0">
                <a:latin typeface="Times New Roman" pitchFamily="18" charset="0"/>
              </a:rPr>
              <a:t>NBI</a:t>
            </a:r>
            <a:r>
              <a:rPr lang="en-US" altLang="ja-JP" sz="1600" b="1" dirty="0">
                <a:latin typeface="Times New Roman" pitchFamily="18" charset="0"/>
              </a:rPr>
              <a:t> (</a:t>
            </a:r>
            <a:r>
              <a:rPr lang="en-US" altLang="ja-JP" sz="1600" b="1" dirty="0">
                <a:latin typeface="Symbol" pitchFamily="18" charset="2"/>
              </a:rPr>
              <a:t></a:t>
            </a:r>
            <a:r>
              <a:rPr lang="en-US" altLang="ja-JP" sz="1600" b="1" dirty="0">
                <a:latin typeface="Times New Roman" pitchFamily="18" charset="0"/>
              </a:rPr>
              <a:t> 0.57 MW)</a:t>
            </a:r>
          </a:p>
        </p:txBody>
      </p:sp>
      <p:grpSp>
        <p:nvGrpSpPr>
          <p:cNvPr id="7" name="Group 26"/>
          <p:cNvGrpSpPr>
            <a:grpSpLocks noChangeAspect="1"/>
          </p:cNvGrpSpPr>
          <p:nvPr/>
        </p:nvGrpSpPr>
        <p:grpSpPr bwMode="auto">
          <a:xfrm>
            <a:off x="5201116" y="3961802"/>
            <a:ext cx="3309625" cy="2519680"/>
            <a:chOff x="2977" y="895"/>
            <a:chExt cx="2606" cy="1984"/>
          </a:xfrm>
        </p:grpSpPr>
        <p:pic>
          <p:nvPicPr>
            <p:cNvPr id="8" name="Picture 22" descr="VpRax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4" y="895"/>
              <a:ext cx="2589" cy="1984"/>
            </a:xfrm>
            <a:prstGeom prst="rect">
              <a:avLst/>
            </a:prstGeom>
            <a:noFill/>
          </p:spPr>
        </p:pic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2977" y="968"/>
              <a:ext cx="1036" cy="23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sz="1800" b="1">
                  <a:latin typeface="Arial" charset="0"/>
                </a:rPr>
                <a:t>V</a:t>
              </a:r>
              <a:r>
                <a:rPr lang="en-US" altLang="ja-JP" sz="1800" b="1" baseline="-25000">
                  <a:latin typeface="Arial" charset="0"/>
                </a:rPr>
                <a:t>p</a:t>
              </a:r>
              <a:r>
                <a:rPr lang="en-US" altLang="ja-JP" sz="1800" b="1">
                  <a:latin typeface="Arial" charset="0"/>
                </a:rPr>
                <a:t> (m</a:t>
              </a:r>
              <a:r>
                <a:rPr lang="en-US" altLang="ja-JP" sz="1800" b="1" baseline="30000">
                  <a:latin typeface="Arial" charset="0"/>
                </a:rPr>
                <a:t>3</a:t>
              </a:r>
              <a:r>
                <a:rPr lang="en-US" altLang="ja-JP" sz="1800" b="1">
                  <a:latin typeface="Arial" charset="0"/>
                </a:rPr>
                <a:t>), R (m)</a:t>
              </a:r>
            </a:p>
          </p:txBody>
        </p:sp>
      </p:grpSp>
      <p:pic>
        <p:nvPicPr>
          <p:cNvPr id="10" name="図 9" descr="iota_Wp_ECH+NBI_new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393370"/>
            <a:ext cx="3764682" cy="5464630"/>
          </a:xfrm>
          <a:prstGeom prst="rect">
            <a:avLst/>
          </a:prstGeo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9063"/>
            <a:ext cx="9143999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</a:rPr>
              <a:t>Before the transition,  </a:t>
            </a:r>
            <a:r>
              <a:rPr lang="en-US" altLang="ja-JP" sz="3200" b="1" i="1" dirty="0" err="1" smtClean="0">
                <a:solidFill>
                  <a:schemeClr val="accent1"/>
                </a:solidFill>
                <a:latin typeface="Times New Roman" pitchFamily="18" charset="0"/>
              </a:rPr>
              <a:t>W</a:t>
            </a:r>
            <a:r>
              <a:rPr lang="en-US" altLang="ja-JP" sz="3200" b="1" baseline="-25000" dirty="0" err="1" smtClean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</a:rPr>
              <a:t> strongly depends on </a:t>
            </a:r>
            <a:b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ja-JP" sz="3200" b="1" dirty="0" err="1" smtClean="0">
                <a:solidFill>
                  <a:schemeClr val="accent1"/>
                </a:solidFill>
                <a:latin typeface="Symbol" pitchFamily="18" charset="2"/>
              </a:rPr>
              <a:t>i</a:t>
            </a:r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</a:rPr>
              <a:t>(a)/2</a:t>
            </a:r>
            <a:r>
              <a:rPr lang="en-US" altLang="ja-JP" sz="3200" b="1" dirty="0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</a:rPr>
              <a:t>|</a:t>
            </a:r>
            <a:r>
              <a:rPr lang="en-US" altLang="ja-JP" sz="3200" b="1" baseline="-25000" dirty="0" smtClean="0">
                <a:solidFill>
                  <a:schemeClr val="accent1"/>
                </a:solidFill>
                <a:latin typeface="Times New Roman" pitchFamily="18" charset="0"/>
              </a:rPr>
              <a:t>vac</a:t>
            </a:r>
            <a:r>
              <a:rPr lang="en-US" altLang="ja-JP" sz="3200" b="1" dirty="0" smtClean="0">
                <a:solidFill>
                  <a:schemeClr val="accent1"/>
                </a:solidFill>
                <a:latin typeface="Times New Roman" pitchFamily="18" charset="0"/>
              </a:rPr>
              <a:t>, but  it is moderated after the transition.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1470025"/>
            <a:ext cx="5006975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168813"/>
            <a:ext cx="9143999" cy="9787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ja-JP" b="1" dirty="0" smtClean="0">
                <a:solidFill>
                  <a:schemeClr val="accent1"/>
                </a:solidFill>
                <a:latin typeface="Times New Roman" pitchFamily="18" charset="0"/>
              </a:rPr>
              <a:t>One robust condition to the transition is the core density.</a:t>
            </a:r>
            <a:br>
              <a:rPr lang="en-US" altLang="ja-JP" b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The value of the threshold line-averaged density is </a:t>
            </a:r>
            <a:r>
              <a:rPr lang="en-US" altLang="ja-JP" sz="2000" b="1" dirty="0" smtClean="0">
                <a:solidFill>
                  <a:schemeClr val="accent2"/>
                </a:solidFill>
                <a:latin typeface="Times New Roman" pitchFamily="18" charset="0"/>
              </a:rPr>
              <a:t>not sensitive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 to </a:t>
            </a:r>
            <a:b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</a:b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the heating method, </a:t>
            </a:r>
            <a:r>
              <a:rPr lang="en-US" altLang="ja-JP" sz="2000" b="1" dirty="0" err="1" smtClean="0">
                <a:solidFill>
                  <a:schemeClr val="accent1"/>
                </a:solidFill>
                <a:latin typeface="Times New Roman" pitchFamily="18" charset="0"/>
              </a:rPr>
              <a:t>P</a:t>
            </a:r>
            <a:r>
              <a:rPr lang="en-US" altLang="ja-JP" sz="2000" b="1" baseline="-25000" dirty="0" err="1" smtClean="0">
                <a:solidFill>
                  <a:schemeClr val="accent1"/>
                </a:solidFill>
                <a:latin typeface="Times New Roman" pitchFamily="18" charset="0"/>
              </a:rPr>
              <a:t>inj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 level, </a:t>
            </a:r>
            <a:r>
              <a:rPr lang="en-US" altLang="ja-JP" sz="2000" b="1" dirty="0" err="1" smtClean="0">
                <a:solidFill>
                  <a:schemeClr val="accent1"/>
                </a:solidFill>
                <a:latin typeface="Symbol" pitchFamily="18" charset="2"/>
              </a:rPr>
              <a:t>i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(a)/2</a:t>
            </a:r>
            <a:r>
              <a:rPr lang="en-US" altLang="ja-JP" sz="2000" b="1" dirty="0" smtClean="0">
                <a:solidFill>
                  <a:schemeClr val="accent1"/>
                </a:solidFill>
                <a:latin typeface="Symbol" pitchFamily="18" charset="2"/>
              </a:rPr>
              <a:t>p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|</a:t>
            </a:r>
            <a:r>
              <a:rPr lang="en-US" altLang="ja-JP" sz="2000" b="1" baseline="-25000" dirty="0" smtClean="0">
                <a:solidFill>
                  <a:schemeClr val="accent1"/>
                </a:solidFill>
                <a:latin typeface="Times New Roman" pitchFamily="18" charset="0"/>
              </a:rPr>
              <a:t>vac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.</a:t>
            </a:r>
            <a:endParaRPr lang="en-US" altLang="ja-JP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9185" y="5495580"/>
            <a:ext cx="8814816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265113" indent="-265113">
              <a:buSzPct val="80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The threshold density is a robust condition of the transition.</a:t>
            </a:r>
          </a:p>
          <a:p>
            <a:pPr marL="265113" indent="-265113">
              <a:buSzPct val="80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The threshold density (lower density limit for the transition) is ~ 1-2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10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19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 m</a:t>
            </a:r>
            <a:r>
              <a:rPr lang="en-US" altLang="ja-JP" sz="20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-3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. </a:t>
            </a:r>
          </a:p>
          <a:p>
            <a:pPr marL="265113" indent="-265113">
              <a:buSzPct val="80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Only for higher values of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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/2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, some exceptional low threshold density cases are observed.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  <a:sym typeface="Wingdings"/>
              </a:rPr>
              <a:t> </a:t>
            </a:r>
            <a:r>
              <a:rPr lang="en-US" altLang="ja-JP" sz="2000" b="1" dirty="0" smtClean="0">
                <a:solidFill>
                  <a:schemeClr val="accent1"/>
                </a:solidFill>
                <a:latin typeface="Times New Roman" pitchFamily="18" charset="0"/>
              </a:rPr>
              <a:t>MHD activities?</a:t>
            </a:r>
            <a:endParaRPr lang="en-US" altLang="ja-JP" sz="20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3315" y="1511889"/>
            <a:ext cx="203867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600" b="1" dirty="0" smtClean="0">
                <a:solidFill>
                  <a:schemeClr val="accent1"/>
                </a:solidFill>
                <a:latin typeface="Times New Roman" pitchFamily="18" charset="0"/>
              </a:rPr>
              <a:t>STD configuration</a:t>
            </a:r>
            <a:endParaRPr kumimoji="1" lang="ja-JP" altLang="en-US" sz="16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59359" y="1707833"/>
            <a:ext cx="3609721" cy="3723703"/>
            <a:chOff x="130175" y="1662113"/>
            <a:chExt cx="4188169" cy="4216173"/>
          </a:xfrm>
        </p:grpSpPr>
        <p:pic>
          <p:nvPicPr>
            <p:cNvPr id="15364" name="Picture 4" descr="Power_Ne_FY2003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175" y="1662113"/>
              <a:ext cx="4188169" cy="4216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838200" y="3918857"/>
              <a:ext cx="3298371" cy="250372"/>
            </a:xfrm>
            <a:prstGeom prst="rect">
              <a:avLst/>
            </a:prstGeom>
            <a:gradFill flip="none" rotWithShape="1">
              <a:gsLst>
                <a:gs pos="0">
                  <a:srgbClr val="FFEFD1">
                    <a:alpha val="30000"/>
                  </a:srgbClr>
                </a:gs>
                <a:gs pos="100000">
                  <a:srgbClr val="F0EBD5">
                    <a:alpha val="58000"/>
                  </a:srgbClr>
                </a:gs>
                <a:gs pos="100000">
                  <a:srgbClr val="D1C39F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ＭＳ ゴシック" pitchFamily="49" charset="-128"/>
                <a:ea typeface="ＭＳ ゴシック" pitchFamily="49" charset="-128"/>
              </a:endParaRPr>
            </a:p>
          </p:txBody>
        </p:sp>
      </p:grpSp>
      <p:pic>
        <p:nvPicPr>
          <p:cNvPr id="9" name="Picture 4" descr="ne-iot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500" y="1504507"/>
            <a:ext cx="3226740" cy="36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6318504" y="2423160"/>
            <a:ext cx="2624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1" dirty="0" smtClean="0">
                <a:latin typeface="Times New Roman" pitchFamily="18" charset="0"/>
                <a:ea typeface="ＭＳ Ｐ明朝" pitchFamily="18" charset="-128"/>
              </a:rPr>
              <a:t>P</a:t>
            </a:r>
            <a:r>
              <a:rPr lang="en-US" altLang="ja-JP" sz="1200" b="1" i="1" baseline="-25000" dirty="0" smtClean="0">
                <a:latin typeface="Times New Roman" pitchFamily="18" charset="0"/>
                <a:ea typeface="ＭＳ Ｐ明朝" pitchFamily="18" charset="-128"/>
              </a:rPr>
              <a:t>ECH</a:t>
            </a:r>
            <a:r>
              <a:rPr lang="en-US" altLang="ja-JP" sz="1200" b="1" i="1" dirty="0" smtClean="0">
                <a:latin typeface="Times New Roman" pitchFamily="18" charset="0"/>
                <a:ea typeface="ＭＳ Ｐ明朝" pitchFamily="18" charset="-128"/>
              </a:rPr>
              <a:t> (~ 0.29 MW)+P</a:t>
            </a:r>
            <a:r>
              <a:rPr lang="en-US" altLang="ja-JP" sz="1200" b="1" i="1" baseline="-25000" dirty="0" smtClean="0">
                <a:latin typeface="Times New Roman" pitchFamily="18" charset="0"/>
                <a:ea typeface="ＭＳ Ｐ明朝" pitchFamily="18" charset="-128"/>
              </a:rPr>
              <a:t>NBI</a:t>
            </a:r>
            <a:r>
              <a:rPr lang="en-US" altLang="ja-JP" sz="1200" b="1" i="1" dirty="0" smtClean="0">
                <a:latin typeface="Times New Roman" pitchFamily="18" charset="0"/>
                <a:ea typeface="ＭＳ Ｐ明朝" pitchFamily="18" charset="-128"/>
              </a:rPr>
              <a:t> (~ 0.57 MW)</a:t>
            </a:r>
            <a:endParaRPr kumimoji="1" lang="ja-JP" altLang="en-US" sz="1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163286"/>
            <a:ext cx="9144000" cy="7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7" tIns="45705" rIns="91407" bIns="45705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en-US" altLang="ja-JP" sz="2600" b="1" dirty="0" smtClean="0">
                <a:solidFill>
                  <a:schemeClr val="bg2"/>
                </a:solidFill>
                <a:latin typeface="Arial" pitchFamily="34" charset="0"/>
                <a:ea typeface="ＤＦ特太ゴシック体" pitchFamily="49" charset="-128"/>
              </a:rPr>
              <a:t>the “quality of improvement” based on ISS04 seems to  depend on the configuration.</a:t>
            </a:r>
            <a:endParaRPr lang="en-US" altLang="ja-JP" sz="2600" b="1" dirty="0">
              <a:solidFill>
                <a:schemeClr val="bg2"/>
              </a:solidFill>
              <a:latin typeface="Arial" pitchFamily="34" charset="0"/>
              <a:ea typeface="ＤＦ特太ゴシック体" pitchFamily="49" charset="-128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0" y="1737361"/>
            <a:ext cx="4572000" cy="4462730"/>
          </a:xfrm>
          <a:prstGeom prst="rect">
            <a:avLst/>
          </a:prstGeom>
          <a:gradFill rotWithShape="1">
            <a:gsLst>
              <a:gs pos="0">
                <a:srgbClr val="E7FDFF"/>
              </a:gs>
              <a:gs pos="100000">
                <a:srgbClr val="E7FDFF">
                  <a:gamma/>
                  <a:shade val="82353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1407" tIns="45705" rIns="91407" bIns="45705">
            <a:spAutoFit/>
          </a:bodyPr>
          <a:lstStyle/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Iota-windows for high quality H-mode close to the low-mode </a:t>
            </a:r>
            <a:r>
              <a:rPr lang="en-US" altLang="ja-JP" sz="2000" b="1" dirty="0" err="1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rationals</a:t>
            </a:r>
            <a:endParaRPr lang="en-US" altLang="ja-JP" sz="2000" b="1" dirty="0" smtClean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altLang="ja-JP" sz="2000" b="1" dirty="0" smtClean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All configurations basically have  “stellarator shear” (vacuum) </a:t>
            </a:r>
            <a:b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</a:b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  <a:sym typeface="Symbol" pitchFamily="18" charset="2"/>
              </a:rPr>
              <a:t></a:t>
            </a: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 hard to get edge flux surfaces on the “right-side” of the </a:t>
            </a:r>
            <a:r>
              <a:rPr lang="en-US" altLang="ja-JP" sz="2000" b="1" dirty="0" err="1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rationals</a:t>
            </a: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.</a:t>
            </a:r>
          </a:p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endParaRPr lang="en-US" altLang="ja-JP" sz="2000" b="1" dirty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  <a:p>
            <a:pPr marL="265113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Difference in the poloidal viscous damping  among the configurations can cause the difference in the “quality”?</a:t>
            </a:r>
          </a:p>
          <a:p>
            <a:pPr marL="722313" lvl="1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Arial" pitchFamily="34" charset="0"/>
              <a:buChar char="─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Still open question.</a:t>
            </a:r>
          </a:p>
          <a:p>
            <a:pPr marL="1179513" lvl="2" indent="-265113" eaLnBrk="1" hangingPunct="1">
              <a:lnSpc>
                <a:spcPct val="85000"/>
              </a:lnSpc>
              <a:spcBef>
                <a:spcPct val="10000"/>
              </a:spcBef>
              <a:buClr>
                <a:schemeClr val="accent1"/>
              </a:buClr>
              <a:buSzPct val="75000"/>
              <a:buFont typeface="Arial" pitchFamily="34" charset="0"/>
              <a:buChar char="─"/>
            </a:pPr>
            <a: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  <a:t>Bias experiment will give us some information. </a:t>
            </a:r>
            <a:br>
              <a:rPr lang="en-US" altLang="ja-JP" sz="2000" b="1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50" charset="-128"/>
              </a:rPr>
            </a:br>
            <a:endParaRPr lang="en-US" altLang="ja-JP" sz="2000" b="1" i="1" dirty="0" smtClean="0">
              <a:solidFill>
                <a:schemeClr val="bg2"/>
              </a:solidFill>
              <a:latin typeface="Times New Roman" pitchFamily="18" charset="0"/>
              <a:ea typeface="ＭＳ Ｐゴシック" pitchFamily="50" charset="-128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1530350"/>
            <a:ext cx="4513263" cy="5126038"/>
            <a:chOff x="0" y="964"/>
            <a:chExt cx="2843" cy="3229"/>
          </a:xfrm>
        </p:grpSpPr>
        <p:pic>
          <p:nvPicPr>
            <p:cNvPr id="28688" name="Picture 16" descr="iota_fISS04_ECH+NB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964"/>
              <a:ext cx="2843" cy="3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 rot="-5400000">
              <a:off x="-382" y="2087"/>
              <a:ext cx="1202" cy="288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1429" tIns="45715" rIns="91429" bIns="45715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 b="1" dirty="0">
                  <a:latin typeface="Symbol" pitchFamily="18" charset="2"/>
                </a:rPr>
                <a:t>t</a:t>
              </a:r>
              <a:r>
                <a:rPr lang="en-US" altLang="ja-JP" b="1" baseline="30000" dirty="0">
                  <a:latin typeface="Arial" pitchFamily="34" charset="0"/>
                </a:rPr>
                <a:t>exp</a:t>
              </a:r>
              <a:r>
                <a:rPr lang="en-US" altLang="ja-JP" b="1" dirty="0">
                  <a:latin typeface="Arial" pitchFamily="34" charset="0"/>
                </a:rPr>
                <a:t>/(</a:t>
              </a:r>
              <a:r>
                <a:rPr lang="en-US" altLang="ja-JP" b="1" dirty="0">
                  <a:latin typeface="Times New Roman" pitchFamily="18" charset="0"/>
                </a:rPr>
                <a:t>f</a:t>
              </a:r>
              <a:r>
                <a:rPr lang="en-US" altLang="ja-JP" b="1" dirty="0">
                  <a:latin typeface="Arial" pitchFamily="34" charset="0"/>
                  <a:sym typeface="Symbol" pitchFamily="18" charset="2"/>
                </a:rPr>
                <a:t></a:t>
              </a:r>
              <a:r>
                <a:rPr lang="en-US" altLang="ja-JP" b="1" dirty="0">
                  <a:latin typeface="Symbol" pitchFamily="18" charset="2"/>
                </a:rPr>
                <a:t>t</a:t>
              </a:r>
              <a:r>
                <a:rPr lang="en-US" altLang="ja-JP" b="1" baseline="30000" dirty="0">
                  <a:latin typeface="Arial" pitchFamily="34" charset="0"/>
                </a:rPr>
                <a:t>ISS04</a:t>
              </a:r>
              <a:r>
                <a:rPr lang="en-US" altLang="ja-JP" b="1" dirty="0">
                  <a:latin typeface="Arial" pitchFamily="34" charset="0"/>
                </a:rPr>
                <a:t>)</a:t>
              </a:r>
            </a:p>
          </p:txBody>
        </p:sp>
      </p:grp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28600" y="885146"/>
            <a:ext cx="45720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eaLnBrk="1" hangingPunct="1"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altLang="ja-JP" sz="1800" b="1" i="1" dirty="0">
                <a:solidFill>
                  <a:schemeClr val="accent2"/>
                </a:solidFill>
                <a:latin typeface="Times New Roman" pitchFamily="18" charset="0"/>
              </a:rPr>
              <a:t>F. Sano, et al.,  </a:t>
            </a:r>
            <a:r>
              <a:rPr lang="it-IT" altLang="ja-JP" sz="1800" b="1" i="1" dirty="0">
                <a:solidFill>
                  <a:schemeClr val="accent2"/>
                </a:solidFill>
                <a:latin typeface="Times New Roman" pitchFamily="18" charset="0"/>
              </a:rPr>
              <a:t>Nucl. Fusion 45 (2005) 1557.</a:t>
            </a:r>
            <a:endParaRPr lang="en-US" altLang="ja-JP" sz="1800" dirty="0">
              <a:latin typeface="Times New Roman" pitchFamily="18" charset="0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1854072" y="6203569"/>
            <a:ext cx="1446911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>
                <a:latin typeface="Symbol" pitchFamily="18" charset="2"/>
              </a:rPr>
              <a:t>i</a:t>
            </a:r>
            <a:r>
              <a:rPr lang="en-US" altLang="ja-JP" sz="2000" b="1" dirty="0">
                <a:latin typeface="Times New Roman" pitchFamily="18" charset="0"/>
              </a:rPr>
              <a:t>(a)/2</a:t>
            </a:r>
            <a:r>
              <a:rPr lang="en-US" altLang="ja-JP" sz="2000" b="1" dirty="0">
                <a:latin typeface="Symbol" pitchFamily="18" charset="2"/>
              </a:rPr>
              <a:t>p</a:t>
            </a:r>
            <a:r>
              <a:rPr lang="en-US" altLang="ja-JP" sz="2000" b="1" dirty="0">
                <a:latin typeface="Times New Roman" pitchFamily="18" charset="0"/>
              </a:rPr>
              <a:t>|</a:t>
            </a:r>
            <a:r>
              <a:rPr lang="en-US" altLang="ja-JP" sz="2000" b="1" baseline="-25000" dirty="0">
                <a:latin typeface="Times New Roman" pitchFamily="18" charset="0"/>
              </a:rPr>
              <a:t>vac</a:t>
            </a: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4768850" y="564515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1429" tIns="45715" rIns="91429" bIns="45715">
            <a:spAutoFit/>
          </a:bodyPr>
          <a:lstStyle/>
          <a:p>
            <a:endParaRPr lang="ja-JP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85" y="2787333"/>
            <a:ext cx="372207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5"/>
          <p:cNvSpPr>
            <a:spLocks noChangeAspect="1"/>
          </p:cNvSpPr>
          <p:nvPr/>
        </p:nvSpPr>
        <p:spPr bwMode="auto">
          <a:xfrm>
            <a:off x="6281322" y="4382762"/>
            <a:ext cx="2287879" cy="2266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40" bIns="0"/>
          <a:lstStyle/>
          <a:p>
            <a:pPr marL="39688" algn="r"/>
            <a:r>
              <a:rPr lang="en-US" altLang="ja-JP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</a:t>
            </a:r>
          </a:p>
        </p:txBody>
      </p:sp>
      <p:sp>
        <p:nvSpPr>
          <p:cNvPr id="66571" name="Rectangle 12"/>
          <p:cNvSpPr>
            <a:spLocks/>
          </p:cNvSpPr>
          <p:nvPr/>
        </p:nvSpPr>
        <p:spPr bwMode="auto">
          <a:xfrm>
            <a:off x="910492" y="1961198"/>
            <a:ext cx="2767427" cy="72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24" bIns="0"/>
          <a:lstStyle/>
          <a:p>
            <a:pPr marL="39688" algn="ctr"/>
            <a:r>
              <a:rPr lang="en-US" altLang="ja-JP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Electrode of LaB</a:t>
            </a:r>
            <a:r>
              <a:rPr lang="en-US" altLang="ja-JP" sz="2000" b="1" u="sng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pPr marL="39688" algn="ctr"/>
            <a:r>
              <a:rPr lang="en-US" altLang="ja-JP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(Hot Cathode)</a:t>
            </a:r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>
          <a:xfrm>
            <a:off x="0" y="171450"/>
            <a:ext cx="9144000" cy="1123950"/>
          </a:xfrm>
        </p:spPr>
        <p:txBody>
          <a:bodyPr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kumimoji="1" lang="en-US" altLang="ja-JP" sz="2400" b="1" dirty="0" smtClean="0">
                <a:solidFill>
                  <a:schemeClr val="accent1">
                    <a:lumMod val="75000"/>
                  </a:schemeClr>
                </a:solidFill>
              </a:rPr>
              <a:t>Electrode Bias Exp. in Heliotron J under a Low Field Condition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en-US" altLang="ja-JP" sz="2000" b="1" i="1" dirty="0" smtClean="0">
                <a:solidFill>
                  <a:schemeClr val="accent1">
                    <a:lumMod val="75000"/>
                  </a:schemeClr>
                </a:solidFill>
              </a:rPr>
              <a:t>S. </a:t>
            </a:r>
            <a:r>
              <a:rPr kumimoji="1" lang="en-US" altLang="ja-JP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Kitajima</a:t>
            </a:r>
            <a:r>
              <a:rPr kumimoji="1" lang="en-US" altLang="ja-JP" sz="2000" b="1" i="1" dirty="0" smtClean="0">
                <a:solidFill>
                  <a:schemeClr val="accent1">
                    <a:lumMod val="75000"/>
                  </a:schemeClr>
                </a:solidFill>
              </a:rPr>
              <a:t>, et al., Tohoku Univ.</a:t>
            </a:r>
            <a:br>
              <a:rPr kumimoji="1" lang="en-US" altLang="ja-JP" sz="2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Externally controlled torque could give us 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a lot of (but NOT sufficient) information</a:t>
            </a: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on the </a:t>
            </a:r>
            <a:r>
              <a:rPr kumimoji="1" lang="en-US" altLang="ja-JP" sz="2000" b="1" dirty="0" smtClean="0">
                <a:solidFill>
                  <a:schemeClr val="accent1">
                    <a:lumMod val="75000"/>
                  </a:schemeClr>
                </a:solidFill>
              </a:rPr>
              <a:t>viscous damping.</a:t>
            </a:r>
            <a:endParaRPr kumimoji="1" lang="ja-JP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094" y="5830644"/>
            <a:ext cx="8659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06450"/>
            <a:r>
              <a:rPr kumimoji="1" lang="en-US" altLang="ja-JP" sz="2000" b="1" i="1" dirty="0" smtClean="0">
                <a:solidFill>
                  <a:schemeClr val="accent2"/>
                </a:solidFill>
                <a:latin typeface="+mn-lt"/>
              </a:rPr>
              <a:t>Note: </a:t>
            </a:r>
            <a:r>
              <a:rPr kumimoji="1" lang="en-US" altLang="ja-JP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This experiment was performed </a:t>
            </a:r>
            <a:r>
              <a:rPr kumimoji="1" lang="en-US" altLang="ja-JP" sz="2000" b="1" i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kumimoji="1" lang="en-US" altLang="ja-JP" sz="2000" b="1" i="1" dirty="0" smtClean="0">
                <a:solidFill>
                  <a:schemeClr val="accent2"/>
                </a:solidFill>
                <a:latin typeface="+mn-lt"/>
              </a:rPr>
            </a:br>
            <a:r>
              <a:rPr kumimoji="1" lang="en-US" altLang="ja-JP" sz="2000" b="1" i="1" dirty="0" smtClean="0">
                <a:solidFill>
                  <a:schemeClr val="accent2"/>
                </a:solidFill>
                <a:latin typeface="+mn-lt"/>
              </a:rPr>
              <a:t>under a special configuration </a:t>
            </a:r>
            <a:r>
              <a:rPr kumimoji="1" lang="en-US" altLang="ja-JP" sz="2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for 2.45GHz ECH discharge</a:t>
            </a:r>
            <a:r>
              <a:rPr kumimoji="1" lang="en-US" altLang="ja-JP" sz="2000" b="1" i="1" dirty="0" smtClean="0">
                <a:solidFill>
                  <a:schemeClr val="accent2"/>
                </a:solidFill>
                <a:latin typeface="+mn-lt"/>
              </a:rPr>
              <a:t>.</a:t>
            </a:r>
            <a:endParaRPr kumimoji="1" lang="ja-JP" altLang="en-US" sz="2000" b="1" i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8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8675" y="1634698"/>
            <a:ext cx="3457889" cy="4259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IAE_HJ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80"/>
      </a:lt2>
      <a:accent1>
        <a:srgbClr val="0000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0000"/>
      </a:accent6>
      <a:hlink>
        <a:srgbClr val="00FFFF"/>
      </a:hlink>
      <a:folHlink>
        <a:srgbClr val="C0C0C0"/>
      </a:folHlink>
    </a:clrScheme>
    <a:fontScheme name="ユーザー定義 1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ゴシック" pitchFamily="49" charset="-128"/>
            <a:ea typeface="ＭＳ ゴシック" pitchFamily="49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IAE_HJ 1">
        <a:dk1>
          <a:srgbClr val="000000"/>
        </a:dk1>
        <a:lt1>
          <a:srgbClr val="FFFFFF"/>
        </a:lt1>
        <a:dk2>
          <a:srgbClr val="CF0E30"/>
        </a:dk2>
        <a:lt2>
          <a:srgbClr val="FFFFFF"/>
        </a:lt2>
        <a:accent1>
          <a:srgbClr val="114FFB"/>
        </a:accent1>
        <a:accent2>
          <a:srgbClr val="FC0128"/>
        </a:accent2>
        <a:accent3>
          <a:srgbClr val="E4AAAD"/>
        </a:accent3>
        <a:accent4>
          <a:srgbClr val="DADADA"/>
        </a:accent4>
        <a:accent5>
          <a:srgbClr val="AAB2FD"/>
        </a:accent5>
        <a:accent6>
          <a:srgbClr val="E40123"/>
        </a:accent6>
        <a:hlink>
          <a:srgbClr val="00DFCA"/>
        </a:hlink>
        <a:folHlink>
          <a:srgbClr val="F766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E_HJ 2">
        <a:dk1>
          <a:srgbClr val="000000"/>
        </a:dk1>
        <a:lt1>
          <a:srgbClr val="FFFFFF"/>
        </a:lt1>
        <a:dk2>
          <a:srgbClr val="0000FF"/>
        </a:dk2>
        <a:lt2>
          <a:srgbClr val="000080"/>
        </a:lt2>
        <a:accent1>
          <a:srgbClr val="FF00FF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E70000"/>
        </a:accent6>
        <a:hlink>
          <a:srgbClr val="00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E_HJ 3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DADADA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5D5D5D"/>
        </a:accent6>
        <a:hlink>
          <a:srgbClr val="474747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IAE_HJ</Template>
  <TotalTime>14565</TotalTime>
  <Words>1333</Words>
  <Application>Microsoft Office PowerPoint</Application>
  <PresentationFormat>画面に合わせる (4:3)</PresentationFormat>
  <Paragraphs>292</Paragraphs>
  <Slides>25</Slides>
  <Notes>25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IAE_HJ</vt:lpstr>
      <vt:lpstr>Studies of  Improved Confinement   in Heliotron J </vt:lpstr>
      <vt:lpstr>Studies of Improved Confinement in Heliotron J  Contents</vt:lpstr>
      <vt:lpstr>スライド 3</vt:lpstr>
      <vt:lpstr>Bumpiness Control  B drift can be suppressed with bumpiness control.</vt:lpstr>
      <vt:lpstr>The Heliotron J experiments have revealed the existence of the spontaneous transition to improved confinement mode. </vt:lpstr>
      <vt:lpstr>スライド 6</vt:lpstr>
      <vt:lpstr>スライド 7</vt:lpstr>
      <vt:lpstr>スライド 8</vt:lpstr>
      <vt:lpstr>Electrode Bias Exp. in Heliotron J under a Low Field Condition S. Kitajima, et al., Tohoku Univ. Externally controlled torque could give us a lot of (but NOT sufficient) information on the viscous damping.</vt:lpstr>
      <vt:lpstr>Time Evolution of a Biased Discharge</vt:lpstr>
      <vt:lpstr>Bias Exp. suggests  plasma rotation can modify the edge field topology.</vt:lpstr>
      <vt:lpstr>スライド 12</vt:lpstr>
      <vt:lpstr>スライド 13</vt:lpstr>
      <vt:lpstr>Experiments suggest the change of the edge field topology during a plasma shot. ECH ( 0.3 MW) + NBI ( 0.7 MW, co-injection) @ STD</vt:lpstr>
      <vt:lpstr>スライド 15</vt:lpstr>
      <vt:lpstr>スライド 16</vt:lpstr>
      <vt:lpstr>スライド 17</vt:lpstr>
      <vt:lpstr>スライド 18</vt:lpstr>
      <vt:lpstr>Even for the same net current, the deformation of i/2p and the shape of the magnetic surface strongly depend the current profile. - MODEL CALCULATION -</vt:lpstr>
      <vt:lpstr>スライド 20</vt:lpstr>
      <vt:lpstr>Transition to a better confinement mode was observed  in a high ECCD current discharges. </vt:lpstr>
      <vt:lpstr>Summary (1)  - Transition to improved confinement -</vt:lpstr>
      <vt:lpstr>スライド 23</vt:lpstr>
      <vt:lpstr>Thank you for your attention!  &amp; Thank you All Contributors for Nice Collaborations!</vt:lpstr>
      <vt:lpstr>No clear threshold power for Phase-I</vt:lpstr>
    </vt:vector>
  </TitlesOfParts>
  <Company>Institute of Advanced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for Improved Plasma Performance in Heliotron J</dc:title>
  <dc:subject>Invited Paper for ISHW17</dc:subject>
  <dc:creator>Tohru MIZUUCHI</dc:creator>
  <cp:keywords>Heliotron J</cp:keywords>
  <cp:lastModifiedBy>MIZUUCHI Tohru</cp:lastModifiedBy>
  <cp:revision>585</cp:revision>
  <dcterms:created xsi:type="dcterms:W3CDTF">2005-09-22T09:45:45Z</dcterms:created>
  <dcterms:modified xsi:type="dcterms:W3CDTF">2009-10-15T10:05:34Z</dcterms:modified>
  <cp:category>presentation</cp:category>
</cp:coreProperties>
</file>