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7099300" cy="10234613"/>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66"/>
    <a:srgbClr val="FF0000"/>
    <a:srgbClr val="1A5FC4"/>
    <a:srgbClr val="1D69D9"/>
    <a:srgbClr val="2672E2"/>
    <a:srgbClr val="F4FDA1"/>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646" autoAdjust="0"/>
    <p:restoredTop sz="99286" autoAdjust="0"/>
  </p:normalViewPr>
  <p:slideViewPr>
    <p:cSldViewPr snapToGrid="0">
      <p:cViewPr varScale="1">
        <p:scale>
          <a:sx n="124" d="100"/>
          <a:sy n="124" d="100"/>
        </p:scale>
        <p:origin x="-12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lvl1pPr defTabSz="949325">
              <a:defRPr sz="1200"/>
            </a:lvl1pPr>
          </a:lstStyle>
          <a:p>
            <a:endParaRPr lang="en-GB"/>
          </a:p>
        </p:txBody>
      </p:sp>
      <p:sp>
        <p:nvSpPr>
          <p:cNvPr id="11571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lvl1pPr algn="r" defTabSz="949325">
              <a:defRPr sz="1200"/>
            </a:lvl1pPr>
          </a:lstStyle>
          <a:p>
            <a:endParaRPr lang="en-GB"/>
          </a:p>
        </p:txBody>
      </p:sp>
      <p:sp>
        <p:nvSpPr>
          <p:cNvPr id="11571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4897" tIns="47449" rIns="94897" bIns="47449" numCol="1" anchor="b" anchorCtr="0" compatLnSpc="1">
            <a:prstTxWarp prst="textNoShape">
              <a:avLst/>
            </a:prstTxWarp>
          </a:bodyPr>
          <a:lstStyle>
            <a:lvl1pPr defTabSz="949325">
              <a:defRPr sz="1200"/>
            </a:lvl1pPr>
          </a:lstStyle>
          <a:p>
            <a:endParaRPr lang="en-GB"/>
          </a:p>
        </p:txBody>
      </p:sp>
      <p:sp>
        <p:nvSpPr>
          <p:cNvPr id="11571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4897" tIns="47449" rIns="94897" bIns="47449" numCol="1" anchor="b" anchorCtr="0" compatLnSpc="1">
            <a:prstTxWarp prst="textNoShape">
              <a:avLst/>
            </a:prstTxWarp>
          </a:bodyPr>
          <a:lstStyle>
            <a:lvl1pPr algn="r" defTabSz="949325">
              <a:defRPr sz="1200"/>
            </a:lvl1pPr>
          </a:lstStyle>
          <a:p>
            <a:fld id="{62E7A026-FD6B-4136-BC77-8751A7E68684}"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lvl1pPr defTabSz="949325">
              <a:defRPr sz="1200"/>
            </a:lvl1pPr>
          </a:lstStyle>
          <a:p>
            <a:endParaRPr lang="en-GB"/>
          </a:p>
        </p:txBody>
      </p:sp>
      <p:sp>
        <p:nvSpPr>
          <p:cNvPr id="6147"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lvl1pPr algn="r" defTabSz="949325">
              <a:defRPr sz="1200"/>
            </a:lvl1pPr>
          </a:lstStyle>
          <a:p>
            <a:endParaRPr lang="en-GB"/>
          </a:p>
        </p:txBody>
      </p:sp>
      <p:sp>
        <p:nvSpPr>
          <p:cNvPr id="6148" name="Rectangle 4"/>
          <p:cNvSpPr>
            <a:spLocks noGrp="1" noRot="1" noChangeAspect="1" noChangeArrowheads="1" noTextEdit="1"/>
          </p:cNvSpPr>
          <p:nvPr>
            <p:ph type="sldImg" idx="2"/>
          </p:nvPr>
        </p:nvSpPr>
        <p:spPr bwMode="auto">
          <a:xfrm>
            <a:off x="992188" y="768350"/>
            <a:ext cx="5118100" cy="3836988"/>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4897" tIns="47449" rIns="94897" bIns="47449" numCol="1" anchor="b" anchorCtr="0" compatLnSpc="1">
            <a:prstTxWarp prst="textNoShape">
              <a:avLst/>
            </a:prstTxWarp>
          </a:bodyPr>
          <a:lstStyle>
            <a:lvl1pPr defTabSz="949325">
              <a:defRPr sz="1200"/>
            </a:lvl1pPr>
          </a:lstStyle>
          <a:p>
            <a:endParaRPr lang="en-GB"/>
          </a:p>
        </p:txBody>
      </p:sp>
      <p:sp>
        <p:nvSpPr>
          <p:cNvPr id="6151"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4897" tIns="47449" rIns="94897" bIns="47449" numCol="1" anchor="b" anchorCtr="0" compatLnSpc="1">
            <a:prstTxWarp prst="textNoShape">
              <a:avLst/>
            </a:prstTxWarp>
          </a:bodyPr>
          <a:lstStyle>
            <a:lvl1pPr algn="r" defTabSz="949325">
              <a:defRPr sz="1200"/>
            </a:lvl1pPr>
          </a:lstStyle>
          <a:p>
            <a:fld id="{B90A9CEA-B4E7-4AA7-9112-554CDC986EC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0291" name="Rectangle 3"/>
          <p:cNvSpPr>
            <a:spLocks noGrp="1" noChangeArrowheads="1"/>
          </p:cNvSpPr>
          <p:nvPr>
            <p:ph type="sldNum" sz="quarter" idx="4"/>
          </p:nvPr>
        </p:nvSpPr>
        <p:spPr>
          <a:xfrm>
            <a:off x="6781800" y="6400800"/>
            <a:ext cx="2133600" cy="476250"/>
          </a:xfrm>
        </p:spPr>
        <p:txBody>
          <a:bodyPr/>
          <a:lstStyle>
            <a:lvl1pPr>
              <a:defRPr sz="1000" b="0">
                <a:latin typeface="+mn-lt"/>
              </a:defRPr>
            </a:lvl1pPr>
          </a:lstStyle>
          <a:p>
            <a:fld id="{89BDB703-709F-4CEF-9F2F-C9167E0382ED}" type="slidenum">
              <a:rPr lang="en-US"/>
              <a:pPr/>
              <a:t>‹#›</a:t>
            </a:fld>
            <a:endParaRPr lang="en-US"/>
          </a:p>
          <a:p>
            <a:endParaRPr lang="en-US"/>
          </a:p>
        </p:txBody>
      </p:sp>
      <p:sp>
        <p:nvSpPr>
          <p:cNvPr id="140292" name="Rectangle 4"/>
          <p:cNvSpPr>
            <a:spLocks noGrp="1" noChangeArrowheads="1"/>
          </p:cNvSpPr>
          <p:nvPr>
            <p:ph type="subTitle" idx="1"/>
          </p:nvPr>
        </p:nvSpPr>
        <p:spPr>
          <a:xfrm>
            <a:off x="1362075" y="4324350"/>
            <a:ext cx="6400800" cy="1752600"/>
          </a:xfrm>
        </p:spPr>
        <p:txBody>
          <a:bodyPr/>
          <a:lstStyle>
            <a:lvl1pPr marL="0" indent="0" algn="ctr">
              <a:buFontTx/>
              <a:buNone/>
              <a:defRPr sz="1800"/>
            </a:lvl1pPr>
          </a:lstStyle>
          <a:p>
            <a:r>
              <a:rPr lang="en-GB"/>
              <a:t>Click to edit Master subtitle style</a:t>
            </a:r>
          </a:p>
        </p:txBody>
      </p:sp>
      <p:sp>
        <p:nvSpPr>
          <p:cNvPr id="140293" name="Rectangle 5"/>
          <p:cNvSpPr>
            <a:spLocks noGrp="1" noChangeArrowheads="1"/>
          </p:cNvSpPr>
          <p:nvPr>
            <p:ph type="ctrTitle"/>
          </p:nvPr>
        </p:nvSpPr>
        <p:spPr>
          <a:xfrm>
            <a:off x="685800" y="2130425"/>
            <a:ext cx="7772400" cy="1470025"/>
          </a:xfrm>
        </p:spPr>
        <p:txBody>
          <a:bodyPr/>
          <a:lstStyle>
            <a:lvl1pPr>
              <a:defRPr/>
            </a:lvl1pPr>
          </a:lstStyle>
          <a:p>
            <a:r>
              <a:rPr lang="en-GB"/>
              <a:t>Click to edit Master title style</a:t>
            </a:r>
          </a:p>
        </p:txBody>
      </p:sp>
      <p:sp>
        <p:nvSpPr>
          <p:cNvPr id="140295" name="Rectangle 7"/>
          <p:cNvSpPr>
            <a:spLocks noGrp="1" noChangeArrowheads="1"/>
          </p:cNvSpPr>
          <p:nvPr>
            <p:ph type="ftr" sz="quarter" idx="3"/>
          </p:nvPr>
        </p:nvSpPr>
        <p:spPr/>
        <p:txBody>
          <a:bodyPr/>
          <a:lstStyle>
            <a:lvl1pPr>
              <a:defRPr/>
            </a:lvl1pPr>
          </a:lstStyle>
          <a:p>
            <a:r>
              <a:rPr lang="en-US" smtClean="0"/>
              <a:t>In-Vessel Coil System Interim Design Review – 26-29 July 2010</a:t>
            </a:r>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lvl1pPr>
              <a:defRPr sz="1000" b="0">
                <a:latin typeface="+mn-lt"/>
              </a:defRPr>
            </a:lvl1pPr>
          </a:lstStyle>
          <a:p>
            <a:fld id="{FAE34D05-AF05-4A31-9E8E-2F83E57DDD64}" type="slidenum">
              <a:rPr lang="en-US"/>
              <a:pPr/>
              <a:t>‹#›</a:t>
            </a:fld>
            <a:endParaRPr lang="en-US"/>
          </a:p>
          <a:p>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764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9100" y="304800"/>
            <a:ext cx="60769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lvl1pPr>
              <a:defRPr sz="1000" b="0">
                <a:latin typeface="+mn-lt"/>
              </a:defRPr>
            </a:lvl1pPr>
          </a:lstStyle>
          <a:p>
            <a:fld id="{BF70BF63-4C26-4916-A2DE-CBCDB11EC898}" type="slidenum">
              <a:rPr lang="en-US"/>
              <a:pPr/>
              <a:t>‹#›</a:t>
            </a:fld>
            <a:endParaRPr lang="en-US"/>
          </a:p>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51435" y="6533482"/>
            <a:ext cx="4092575" cy="188913"/>
          </a:xfrm>
        </p:spPr>
        <p:txBody>
          <a:bodyPr/>
          <a:lstStyle>
            <a:lvl1pPr>
              <a:defRPr/>
            </a:lvl1pPr>
          </a:lstStyle>
          <a:p>
            <a:r>
              <a:rPr lang="en-US" smtClean="0"/>
              <a:t>In-Vessel Coil System Interim Design Review – 26-29 July 2010</a:t>
            </a:r>
            <a:endParaRPr lang="en-US" dirty="0"/>
          </a:p>
        </p:txBody>
      </p:sp>
      <p:sp>
        <p:nvSpPr>
          <p:cNvPr id="5" name="Slide Number Placeholder 4"/>
          <p:cNvSpPr>
            <a:spLocks noGrp="1"/>
          </p:cNvSpPr>
          <p:nvPr>
            <p:ph type="sldNum" sz="quarter" idx="11"/>
          </p:nvPr>
        </p:nvSpPr>
        <p:spPr/>
        <p:txBody>
          <a:bodyPr/>
          <a:lstStyle>
            <a:lvl1pPr>
              <a:defRPr sz="1000" b="0">
                <a:latin typeface="+mn-lt"/>
              </a:defRPr>
            </a:lvl1pPr>
          </a:lstStyle>
          <a:p>
            <a:fld id="{B08933F0-15D6-4B0F-AC82-CFDCE701F3B1}" type="slidenum">
              <a:rPr lang="en-US"/>
              <a:pPr/>
              <a:t>‹#›</a:t>
            </a:fld>
            <a:endParaRPr lang="en-US"/>
          </a:p>
          <a:p>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lvl1pPr>
              <a:defRPr sz="1000" b="0">
                <a:latin typeface="+mn-lt"/>
              </a:defRPr>
            </a:lvl1pPr>
          </a:lstStyle>
          <a:p>
            <a:fld id="{234C6940-6343-4996-82CB-05429173C231}" type="slidenum">
              <a:rPr lang="en-US"/>
              <a:pPr/>
              <a:t>‹#›</a:t>
            </a:fld>
            <a:endParaRPr lang="en-US"/>
          </a:p>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9100" y="11430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6" name="Slide Number Placeholder 5"/>
          <p:cNvSpPr>
            <a:spLocks noGrp="1"/>
          </p:cNvSpPr>
          <p:nvPr>
            <p:ph type="sldNum" sz="quarter" idx="11"/>
          </p:nvPr>
        </p:nvSpPr>
        <p:spPr/>
        <p:txBody>
          <a:bodyPr/>
          <a:lstStyle>
            <a:lvl1pPr>
              <a:defRPr sz="1000" b="0">
                <a:latin typeface="+mn-lt"/>
              </a:defRPr>
            </a:lvl1pPr>
          </a:lstStyle>
          <a:p>
            <a:fld id="{0185789D-104E-4CAF-9ECE-8F89F3DDB2DE}" type="slidenum">
              <a:rPr lang="en-US"/>
              <a:pPr/>
              <a:t>‹#›</a:t>
            </a:fld>
            <a:endParaRPr lang="en-US"/>
          </a:p>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8" name="Slide Number Placeholder 7"/>
          <p:cNvSpPr>
            <a:spLocks noGrp="1"/>
          </p:cNvSpPr>
          <p:nvPr>
            <p:ph type="sldNum" sz="quarter" idx="11"/>
          </p:nvPr>
        </p:nvSpPr>
        <p:spPr/>
        <p:txBody>
          <a:bodyPr/>
          <a:lstStyle>
            <a:lvl1pPr>
              <a:defRPr sz="1000" b="0">
                <a:latin typeface="+mn-lt"/>
              </a:defRPr>
            </a:lvl1pPr>
          </a:lstStyle>
          <a:p>
            <a:fld id="{11248988-E31D-4CB2-AE9C-058D67AF4B1B}" type="slidenum">
              <a:rPr lang="en-US"/>
              <a:pPr/>
              <a:t>‹#›</a:t>
            </a:fld>
            <a:endParaRPr lang="en-US"/>
          </a:p>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4" name="Slide Number Placeholder 3"/>
          <p:cNvSpPr>
            <a:spLocks noGrp="1"/>
          </p:cNvSpPr>
          <p:nvPr>
            <p:ph type="sldNum" sz="quarter" idx="11"/>
          </p:nvPr>
        </p:nvSpPr>
        <p:spPr/>
        <p:txBody>
          <a:bodyPr/>
          <a:lstStyle>
            <a:lvl1pPr>
              <a:defRPr sz="1000" b="0">
                <a:latin typeface="+mn-lt"/>
              </a:defRPr>
            </a:lvl1pPr>
          </a:lstStyle>
          <a:p>
            <a:fld id="{CCE88CA1-D072-4669-86FD-8A7104EEF707}" type="slidenum">
              <a:rPr lang="en-US"/>
              <a:pPr/>
              <a:t>‹#›</a:t>
            </a:fld>
            <a:endParaRPr lang="en-US"/>
          </a:p>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3" name="Slide Number Placeholder 2"/>
          <p:cNvSpPr>
            <a:spLocks noGrp="1"/>
          </p:cNvSpPr>
          <p:nvPr>
            <p:ph type="sldNum" sz="quarter" idx="11"/>
          </p:nvPr>
        </p:nvSpPr>
        <p:spPr/>
        <p:txBody>
          <a:bodyPr/>
          <a:lstStyle>
            <a:lvl1pPr>
              <a:defRPr sz="1000" b="0">
                <a:latin typeface="+mn-lt"/>
              </a:defRPr>
            </a:lvl1pPr>
          </a:lstStyle>
          <a:p>
            <a:fld id="{2AC01A82-E452-44BB-BEEF-CE20D3403801}" type="slidenum">
              <a:rPr lang="en-US"/>
              <a:pPr/>
              <a:t>‹#›</a:t>
            </a:fld>
            <a:endParaRPr lang="en-US"/>
          </a:p>
          <a:p>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6" name="Slide Number Placeholder 5"/>
          <p:cNvSpPr>
            <a:spLocks noGrp="1"/>
          </p:cNvSpPr>
          <p:nvPr>
            <p:ph type="sldNum" sz="quarter" idx="11"/>
          </p:nvPr>
        </p:nvSpPr>
        <p:spPr/>
        <p:txBody>
          <a:bodyPr/>
          <a:lstStyle>
            <a:lvl1pPr>
              <a:defRPr sz="1000" b="0">
                <a:latin typeface="+mn-lt"/>
              </a:defRPr>
            </a:lvl1pPr>
          </a:lstStyle>
          <a:p>
            <a:fld id="{6FE86E69-52A5-4AC9-B46C-A700F2D79E3F}" type="slidenum">
              <a:rPr lang="en-US"/>
              <a:pPr/>
              <a:t>‹#›</a:t>
            </a:fld>
            <a:endParaRPr lang="en-US"/>
          </a:p>
          <a:p>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6" name="Slide Number Placeholder 5"/>
          <p:cNvSpPr>
            <a:spLocks noGrp="1"/>
          </p:cNvSpPr>
          <p:nvPr>
            <p:ph type="sldNum" sz="quarter" idx="11"/>
          </p:nvPr>
        </p:nvSpPr>
        <p:spPr/>
        <p:txBody>
          <a:bodyPr/>
          <a:lstStyle>
            <a:lvl1pPr>
              <a:defRPr sz="1000" b="0">
                <a:latin typeface="+mn-lt"/>
              </a:defRPr>
            </a:lvl1pPr>
          </a:lstStyle>
          <a:p>
            <a:fld id="{5628DA06-1DDF-4CB4-B6FF-F6E927DB831E}" type="slidenum">
              <a:rPr lang="en-US"/>
              <a:pPr/>
              <a:t>‹#›</a:t>
            </a:fld>
            <a:endParaRPr lang="en-US"/>
          </a:p>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95288" y="6597650"/>
            <a:ext cx="4092575" cy="18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3399"/>
                </a:solidFill>
              </a:defRPr>
            </a:lvl1pPr>
          </a:lstStyle>
          <a:p>
            <a:r>
              <a:rPr lang="en-US" smtClean="0"/>
              <a:t>In-Vessel Coil System Interim Design Review – 26-29 July 2010</a:t>
            </a:r>
            <a:endParaRPr lang="en-US"/>
          </a:p>
        </p:txBody>
      </p:sp>
      <p:sp>
        <p:nvSpPr>
          <p:cNvPr id="1030" name="Rectangle 6"/>
          <p:cNvSpPr>
            <a:spLocks noGrp="1" noChangeArrowheads="1"/>
          </p:cNvSpPr>
          <p:nvPr>
            <p:ph type="sldNum" sz="quarter" idx="4"/>
          </p:nvPr>
        </p:nvSpPr>
        <p:spPr bwMode="auto">
          <a:xfrm>
            <a:off x="8316913" y="6524625"/>
            <a:ext cx="755650" cy="404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solidFill>
                  <a:srgbClr val="003399"/>
                </a:solidFill>
                <a:latin typeface="Times New Roman" pitchFamily="18" charset="0"/>
              </a:defRPr>
            </a:lvl1pPr>
          </a:lstStyle>
          <a:p>
            <a:fld id="{805B39AD-04E2-4171-8023-C6487458BC4D}" type="slidenum">
              <a:rPr lang="en-US" sz="1000"/>
              <a:pPr/>
              <a:t>‹#›</a:t>
            </a:fld>
            <a:endParaRPr lang="en-US" sz="1000"/>
          </a:p>
          <a:p>
            <a:endParaRPr lang="en-US"/>
          </a:p>
        </p:txBody>
      </p:sp>
      <p:sp>
        <p:nvSpPr>
          <p:cNvPr id="1045" name="Rectangle 21"/>
          <p:cNvSpPr>
            <a:spLocks noGrp="1" noChangeArrowheads="1"/>
          </p:cNvSpPr>
          <p:nvPr>
            <p:ph type="body" idx="1"/>
          </p:nvPr>
        </p:nvSpPr>
        <p:spPr bwMode="auto">
          <a:xfrm>
            <a:off x="419100" y="1143000"/>
            <a:ext cx="8305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6" name="Rectangle 22"/>
          <p:cNvSpPr>
            <a:spLocks noGrp="1" noChangeArrowheads="1"/>
          </p:cNvSpPr>
          <p:nvPr>
            <p:ph type="title"/>
          </p:nvPr>
        </p:nvSpPr>
        <p:spPr bwMode="auto">
          <a:xfrm>
            <a:off x="1676400" y="304800"/>
            <a:ext cx="52197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hf hdr="0" dt="0"/>
  <p:txStyles>
    <p:titleStyle>
      <a:lvl1pPr algn="ctr" rtl="0" fontAlgn="base">
        <a:spcBef>
          <a:spcPct val="0"/>
        </a:spcBef>
        <a:spcAft>
          <a:spcPct val="0"/>
        </a:spcAft>
        <a:defRPr sz="2800" b="1">
          <a:solidFill>
            <a:srgbClr val="003399"/>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2pPr>
      <a:lvl3pPr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3pPr>
      <a:lvl4pPr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4pPr>
      <a:lvl5pPr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har char="•"/>
        <a:defRPr sz="2400">
          <a:solidFill>
            <a:srgbClr val="003399"/>
          </a:solidFill>
          <a:latin typeface="+mn-lt"/>
          <a:ea typeface="+mn-ea"/>
          <a:cs typeface="+mn-cs"/>
        </a:defRPr>
      </a:lvl1pPr>
      <a:lvl2pPr marL="857250" indent="-285750" algn="l" rtl="0" fontAlgn="base">
        <a:spcBef>
          <a:spcPct val="20000"/>
        </a:spcBef>
        <a:spcAft>
          <a:spcPct val="0"/>
        </a:spcAft>
        <a:buChar char="–"/>
        <a:defRPr sz="2000">
          <a:solidFill>
            <a:srgbClr val="003399"/>
          </a:solidFill>
          <a:latin typeface="+mn-lt"/>
        </a:defRPr>
      </a:lvl2pPr>
      <a:lvl3pPr marL="1276350" indent="-228600" algn="l" rtl="0" fontAlgn="base">
        <a:spcBef>
          <a:spcPct val="20000"/>
        </a:spcBef>
        <a:spcAft>
          <a:spcPct val="0"/>
        </a:spcAft>
        <a:buChar char="•"/>
        <a:defRPr>
          <a:solidFill>
            <a:srgbClr val="003399"/>
          </a:solidFill>
          <a:latin typeface="+mn-lt"/>
        </a:defRPr>
      </a:lvl3pPr>
      <a:lvl4pPr marL="1695450" indent="-228600" algn="l" rtl="0" fontAlgn="base">
        <a:spcBef>
          <a:spcPct val="20000"/>
        </a:spcBef>
        <a:spcAft>
          <a:spcPct val="0"/>
        </a:spcAft>
        <a:buChar char="–"/>
        <a:defRPr sz="1600">
          <a:solidFill>
            <a:srgbClr val="000066"/>
          </a:solidFill>
          <a:latin typeface="+mn-lt"/>
        </a:defRPr>
      </a:lvl4pPr>
      <a:lvl5pPr marL="2114550" indent="-228600" algn="l" rtl="0" fontAlgn="base">
        <a:spcBef>
          <a:spcPct val="20000"/>
        </a:spcBef>
        <a:spcAft>
          <a:spcPct val="0"/>
        </a:spcAft>
        <a:buChar char="»"/>
        <a:defRPr sz="1600">
          <a:solidFill>
            <a:srgbClr val="000066"/>
          </a:solidFill>
          <a:latin typeface="+mn-lt"/>
        </a:defRPr>
      </a:lvl5pPr>
      <a:lvl6pPr marL="2571750" indent="-228600" algn="l" rtl="0" fontAlgn="base">
        <a:spcBef>
          <a:spcPct val="20000"/>
        </a:spcBef>
        <a:spcAft>
          <a:spcPct val="0"/>
        </a:spcAft>
        <a:buChar char="»"/>
        <a:defRPr sz="1600">
          <a:solidFill>
            <a:srgbClr val="000066"/>
          </a:solidFill>
          <a:latin typeface="+mn-lt"/>
        </a:defRPr>
      </a:lvl6pPr>
      <a:lvl7pPr marL="3028950" indent="-228600" algn="l" rtl="0" fontAlgn="base">
        <a:spcBef>
          <a:spcPct val="20000"/>
        </a:spcBef>
        <a:spcAft>
          <a:spcPct val="0"/>
        </a:spcAft>
        <a:buChar char="»"/>
        <a:defRPr sz="1600">
          <a:solidFill>
            <a:srgbClr val="000066"/>
          </a:solidFill>
          <a:latin typeface="+mn-lt"/>
        </a:defRPr>
      </a:lvl7pPr>
      <a:lvl8pPr marL="3486150" indent="-228600" algn="l" rtl="0" fontAlgn="base">
        <a:spcBef>
          <a:spcPct val="20000"/>
        </a:spcBef>
        <a:spcAft>
          <a:spcPct val="0"/>
        </a:spcAft>
        <a:buChar char="»"/>
        <a:defRPr sz="1600">
          <a:solidFill>
            <a:srgbClr val="000066"/>
          </a:solidFill>
          <a:latin typeface="+mn-lt"/>
        </a:defRPr>
      </a:lvl8pPr>
      <a:lvl9pPr marL="3943350" indent="-228600" algn="l" rtl="0" fontAlgn="base">
        <a:spcBef>
          <a:spcPct val="20000"/>
        </a:spcBef>
        <a:spcAft>
          <a:spcPct val="0"/>
        </a:spcAft>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4"/>
          </p:nvPr>
        </p:nvSpPr>
        <p:spPr/>
        <p:txBody>
          <a:bodyPr/>
          <a:lstStyle/>
          <a:p>
            <a:fld id="{4B853F2B-ED0F-4916-9AF4-6CDA383E22E7}" type="slidenum">
              <a:rPr lang="en-US" b="1"/>
              <a:pPr/>
              <a:t>1</a:t>
            </a:fld>
            <a:endParaRPr lang="en-US" b="1"/>
          </a:p>
          <a:p>
            <a:endParaRPr lang="en-US" sz="800"/>
          </a:p>
        </p:txBody>
      </p:sp>
      <p:sp>
        <p:nvSpPr>
          <p:cNvPr id="5" name="Rectangle 7"/>
          <p:cNvSpPr>
            <a:spLocks noGrp="1" noChangeArrowheads="1"/>
          </p:cNvSpPr>
          <p:nvPr>
            <p:ph type="ftr" sz="quarter" idx="3"/>
          </p:nvPr>
        </p:nvSpPr>
        <p:spPr/>
        <p:txBody>
          <a:bodyPr/>
          <a:lstStyle/>
          <a:p>
            <a:r>
              <a:rPr lang="en-US" smtClean="0"/>
              <a:t>In-Vessel Coil System Interim Design Review – 26-29 July 2010</a:t>
            </a:r>
            <a:endParaRPr lang="en-US"/>
          </a:p>
        </p:txBody>
      </p:sp>
      <p:sp>
        <p:nvSpPr>
          <p:cNvPr id="906242" name="Rectangle 2"/>
          <p:cNvSpPr>
            <a:spLocks noGrp="1" noChangeArrowheads="1"/>
          </p:cNvSpPr>
          <p:nvPr>
            <p:ph type="ctrTitle"/>
          </p:nvPr>
        </p:nvSpPr>
        <p:spPr/>
        <p:txBody>
          <a:bodyPr/>
          <a:lstStyle/>
          <a:p>
            <a:r>
              <a:rPr lang="en-US"/>
              <a:t>IVC Structural Design Criteria</a:t>
            </a:r>
          </a:p>
        </p:txBody>
      </p:sp>
      <p:sp>
        <p:nvSpPr>
          <p:cNvPr id="906243" name="Rectangle 3"/>
          <p:cNvSpPr>
            <a:spLocks noGrp="1" noChangeArrowheads="1"/>
          </p:cNvSpPr>
          <p:nvPr>
            <p:ph type="subTitle" idx="1"/>
          </p:nvPr>
        </p:nvSpPr>
        <p:spPr/>
        <p:txBody>
          <a:bodyPr/>
          <a:lstStyle/>
          <a:p>
            <a:pPr marL="457200" indent="-457200"/>
            <a:r>
              <a:rPr lang="en-US" dirty="0"/>
              <a:t>I. </a:t>
            </a:r>
            <a:r>
              <a:rPr lang="en-US" dirty="0" smtClean="0"/>
              <a:t>Zatz, P</a:t>
            </a:r>
            <a:r>
              <a:rPr lang="en-US" dirty="0"/>
              <a:t>. </a:t>
            </a:r>
            <a:r>
              <a:rPr lang="en-US" dirty="0" smtClean="0"/>
              <a:t>Titus, M. Kalish</a:t>
            </a:r>
          </a:p>
          <a:p>
            <a:pPr marL="457200" indent="-457200"/>
            <a:r>
              <a:rPr lang="en-US" dirty="0" smtClean="0"/>
              <a:t>Presented by P. Heitzenroeder</a:t>
            </a:r>
            <a:endParaRPr lang="en-US" dirty="0"/>
          </a:p>
          <a:p>
            <a:pPr marL="457200" indent="-457200"/>
            <a:r>
              <a:rPr lang="en-US" dirty="0"/>
              <a:t>Princeton Plasma Physics Laboratory</a:t>
            </a:r>
          </a:p>
          <a:p>
            <a:pPr marL="457200" indent="-457200"/>
            <a:r>
              <a:rPr lang="en-US" dirty="0" smtClean="0"/>
              <a:t>July 26, 2010</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185B5FA2-9438-4D7E-8D16-00FFABB37B53}" type="slidenum">
              <a:rPr lang="en-US" b="1">
                <a:latin typeface="Times New Roman" pitchFamily="18" charset="0"/>
              </a:rPr>
              <a:pPr/>
              <a:t>10</a:t>
            </a:fld>
            <a:endParaRPr lang="en-US" b="1">
              <a:latin typeface="Times New Roman" pitchFamily="18" charset="0"/>
            </a:endParaRPr>
          </a:p>
          <a:p>
            <a:endParaRPr lang="en-US" sz="800"/>
          </a:p>
        </p:txBody>
      </p:sp>
      <p:sp>
        <p:nvSpPr>
          <p:cNvPr id="916482" name="Rectangle 2"/>
          <p:cNvSpPr>
            <a:spLocks noGrp="1" noChangeArrowheads="1"/>
          </p:cNvSpPr>
          <p:nvPr>
            <p:ph type="title"/>
          </p:nvPr>
        </p:nvSpPr>
        <p:spPr/>
        <p:txBody>
          <a:bodyPr/>
          <a:lstStyle/>
          <a:p>
            <a:r>
              <a:rPr lang="en-US" sz="2400"/>
              <a:t>IVC Issues (cont.)</a:t>
            </a:r>
          </a:p>
        </p:txBody>
      </p:sp>
      <p:sp>
        <p:nvSpPr>
          <p:cNvPr id="916483" name="Rectangle 3"/>
          <p:cNvSpPr>
            <a:spLocks noGrp="1" noChangeArrowheads="1"/>
          </p:cNvSpPr>
          <p:nvPr>
            <p:ph type="body" idx="1"/>
          </p:nvPr>
        </p:nvSpPr>
        <p:spPr/>
        <p:txBody>
          <a:bodyPr/>
          <a:lstStyle/>
          <a:p>
            <a:r>
              <a:rPr lang="en-US" dirty="0"/>
              <a:t>As defined by the </a:t>
            </a:r>
            <a:r>
              <a:rPr lang="en-US" err="1" smtClean="0"/>
              <a:t>ASME</a:t>
            </a:r>
            <a:r>
              <a:rPr lang="en-US" smtClean="0"/>
              <a:t>, limit </a:t>
            </a:r>
            <a:r>
              <a:rPr lang="en-US" dirty="0" smtClean="0"/>
              <a:t>analysis is </a:t>
            </a:r>
            <a:r>
              <a:rPr lang="en-US" dirty="0"/>
              <a:t>a special case of plastic analysis in which the material is assumed to be ideally plastic (non-strain hardening) - in limit analysis the equilibrium and flow characteristics at the limit state are used to calculate the collapse load – usual limits on stress intensity need not be satisfied at a specific location if it can be shown by limit analysis that the specified loadings do not exceed two thirds of the lower bound collapse load. The yield strength to be used in these calculations is 1.5Sm</a:t>
            </a:r>
            <a:r>
              <a:rPr lang="en-US" dirty="0" smtClean="0"/>
              <a:t>. </a:t>
            </a:r>
          </a:p>
          <a:p>
            <a:r>
              <a:rPr lang="en-US" dirty="0" smtClean="0"/>
              <a:t>Limit analysis is permitted for IVCs.</a:t>
            </a:r>
            <a:r>
              <a:rPr lang="en-US" dirty="0"/>
              <a:t> </a:t>
            </a:r>
            <a:r>
              <a:rPr lang="en-US" dirty="0" smtClean="0"/>
              <a:t> However, Limit analysis applies to monotonic stress criteria, but the analyses of these coils are predominately driven by fatigue.  </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0025E976-15B9-4E16-A1DB-9B7AD346FD6B}" type="slidenum">
              <a:rPr lang="en-US" b="1">
                <a:latin typeface="Times New Roman" pitchFamily="18" charset="0"/>
              </a:rPr>
              <a:pPr/>
              <a:t>11</a:t>
            </a:fld>
            <a:endParaRPr lang="en-US" b="1">
              <a:latin typeface="Times New Roman" pitchFamily="18" charset="0"/>
            </a:endParaRPr>
          </a:p>
          <a:p>
            <a:endParaRPr lang="en-US" sz="800"/>
          </a:p>
        </p:txBody>
      </p:sp>
      <p:sp>
        <p:nvSpPr>
          <p:cNvPr id="915458" name="Rectangle 2"/>
          <p:cNvSpPr>
            <a:spLocks noGrp="1" noChangeArrowheads="1"/>
          </p:cNvSpPr>
          <p:nvPr>
            <p:ph type="title"/>
          </p:nvPr>
        </p:nvSpPr>
        <p:spPr/>
        <p:txBody>
          <a:bodyPr/>
          <a:lstStyle/>
          <a:p>
            <a:r>
              <a:rPr lang="en-US" sz="2400"/>
              <a:t>Status of Appendix D</a:t>
            </a:r>
          </a:p>
        </p:txBody>
      </p:sp>
      <p:sp>
        <p:nvSpPr>
          <p:cNvPr id="915459" name="Rectangle 3"/>
          <p:cNvSpPr>
            <a:spLocks noGrp="1" noChangeArrowheads="1"/>
          </p:cNvSpPr>
          <p:nvPr>
            <p:ph type="body" idx="1"/>
          </p:nvPr>
        </p:nvSpPr>
        <p:spPr/>
        <p:txBody>
          <a:bodyPr/>
          <a:lstStyle/>
          <a:p>
            <a:r>
              <a:rPr lang="en-US" dirty="0"/>
              <a:t>Large portions of the document are written.</a:t>
            </a:r>
          </a:p>
          <a:p>
            <a:r>
              <a:rPr lang="en-US" dirty="0"/>
              <a:t>Coordination with the updated main document is necessary.</a:t>
            </a:r>
          </a:p>
          <a:p>
            <a:r>
              <a:rPr lang="en-US" dirty="0"/>
              <a:t>Definition of missing data, especially material properties, will be listed </a:t>
            </a:r>
            <a:r>
              <a:rPr lang="en-US" dirty="0" smtClean="0"/>
              <a:t>and the appropriate </a:t>
            </a:r>
            <a:r>
              <a:rPr lang="en-US" dirty="0"/>
              <a:t>testing programs </a:t>
            </a:r>
            <a:r>
              <a:rPr lang="en-US" dirty="0" smtClean="0"/>
              <a:t>have been initiated</a:t>
            </a:r>
            <a:r>
              <a:rPr lang="en-US" dirty="0"/>
              <a:t>.</a:t>
            </a:r>
          </a:p>
          <a:p>
            <a:r>
              <a:rPr lang="en-US" dirty="0"/>
              <a:t>For other criteria under development, including brazed joints, fast fracture and high temperature rules for multi-layer heterogeneous structures, the consensus is to design by experiment via R&amp;D programs since the available data and knowledge is limited.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95288" y="6571983"/>
            <a:ext cx="4092575" cy="188913"/>
          </a:xfrm>
        </p:spPr>
        <p:txBody>
          <a:bodyPr/>
          <a:lstStyle/>
          <a:p>
            <a:r>
              <a:rPr lang="en-US" smtClean="0"/>
              <a:t>In-Vessel Coil System Interim Design Review – 26-29 July 2010</a:t>
            </a:r>
            <a:endParaRPr lang="en-US" dirty="0"/>
          </a:p>
        </p:txBody>
      </p:sp>
      <p:sp>
        <p:nvSpPr>
          <p:cNvPr id="5" name="Slide Number Placeholder 4"/>
          <p:cNvSpPr>
            <a:spLocks noGrp="1"/>
          </p:cNvSpPr>
          <p:nvPr>
            <p:ph type="sldNum" sz="quarter" idx="11"/>
          </p:nvPr>
        </p:nvSpPr>
        <p:spPr/>
        <p:txBody>
          <a:bodyPr/>
          <a:lstStyle/>
          <a:p>
            <a:fld id="{1C575AAD-77C3-45EF-949F-C3342A9FA176}" type="slidenum">
              <a:rPr lang="en-US" b="1">
                <a:latin typeface="Times New Roman" pitchFamily="18" charset="0"/>
              </a:rPr>
              <a:pPr/>
              <a:t>2</a:t>
            </a:fld>
            <a:endParaRPr lang="en-US" b="1">
              <a:latin typeface="Times New Roman" pitchFamily="18" charset="0"/>
            </a:endParaRPr>
          </a:p>
          <a:p>
            <a:endParaRPr lang="en-US" sz="800"/>
          </a:p>
        </p:txBody>
      </p:sp>
      <p:sp>
        <p:nvSpPr>
          <p:cNvPr id="907266" name="Rectangle 2"/>
          <p:cNvSpPr>
            <a:spLocks noGrp="1" noChangeArrowheads="1"/>
          </p:cNvSpPr>
          <p:nvPr>
            <p:ph type="title"/>
          </p:nvPr>
        </p:nvSpPr>
        <p:spPr/>
        <p:txBody>
          <a:bodyPr/>
          <a:lstStyle/>
          <a:p>
            <a:r>
              <a:rPr lang="en-US" sz="2400"/>
              <a:t>Overview of SDC-IC</a:t>
            </a:r>
          </a:p>
        </p:txBody>
      </p:sp>
      <p:sp>
        <p:nvSpPr>
          <p:cNvPr id="907267" name="Rectangle 3"/>
          <p:cNvSpPr>
            <a:spLocks noGrp="1" noChangeArrowheads="1"/>
          </p:cNvSpPr>
          <p:nvPr>
            <p:ph type="body" idx="1"/>
          </p:nvPr>
        </p:nvSpPr>
        <p:spPr/>
        <p:txBody>
          <a:bodyPr/>
          <a:lstStyle/>
          <a:p>
            <a:r>
              <a:rPr lang="en-US" dirty="0" smtClean="0"/>
              <a:t>Last revision in 2004 [ITER_D_222RHC_V2.0]</a:t>
            </a:r>
          </a:p>
          <a:p>
            <a:r>
              <a:rPr lang="en-US" dirty="0" smtClean="0"/>
              <a:t>New </a:t>
            </a:r>
            <a:r>
              <a:rPr lang="en-US" dirty="0"/>
              <a:t>revision request was written in 2007 [ITER_D_28Q39F - Draft] applicable to:</a:t>
            </a:r>
          </a:p>
          <a:p>
            <a:pPr lvl="1"/>
            <a:r>
              <a:rPr lang="en-US" dirty="0"/>
              <a:t>Blanket System</a:t>
            </a:r>
          </a:p>
          <a:p>
            <a:pPr lvl="1"/>
            <a:r>
              <a:rPr lang="en-US" dirty="0" err="1"/>
              <a:t>Divertor</a:t>
            </a:r>
            <a:endParaRPr lang="en-US" dirty="0"/>
          </a:p>
          <a:p>
            <a:pPr lvl="1"/>
            <a:r>
              <a:rPr lang="en-US" dirty="0"/>
              <a:t>Fuelling</a:t>
            </a:r>
          </a:p>
          <a:p>
            <a:pPr lvl="1"/>
            <a:r>
              <a:rPr lang="en-US" dirty="0"/>
              <a:t>Ion Cyclotron Heating and Current Drive (H &amp; CD)</a:t>
            </a:r>
          </a:p>
          <a:p>
            <a:pPr lvl="1"/>
            <a:r>
              <a:rPr lang="en-US" dirty="0"/>
              <a:t>Electron Cyclotron H &amp; CD</a:t>
            </a:r>
          </a:p>
          <a:p>
            <a:pPr lvl="1"/>
            <a:r>
              <a:rPr lang="en-US" dirty="0"/>
              <a:t>Neutral Beam H &amp; CD</a:t>
            </a:r>
          </a:p>
          <a:p>
            <a:pPr lvl="1"/>
            <a:r>
              <a:rPr lang="en-US" dirty="0"/>
              <a:t>Lower Hybrid H &amp; CD</a:t>
            </a:r>
          </a:p>
          <a:p>
            <a:pPr lvl="1"/>
            <a:r>
              <a:rPr lang="en-US" dirty="0"/>
              <a:t>Diagnostics &amp; Port Mounted Equipment</a:t>
            </a:r>
          </a:p>
          <a:p>
            <a:pPr lvl="1"/>
            <a:r>
              <a:rPr lang="en-US" dirty="0"/>
              <a:t>Test Blankets</a:t>
            </a:r>
          </a:p>
          <a:p>
            <a:r>
              <a:rPr lang="en-US" dirty="0"/>
              <a:t>But, not in-vessel coils…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EAD5EBFC-F141-45B7-B07F-8F328CC28A22}" type="slidenum">
              <a:rPr lang="en-US" b="1">
                <a:latin typeface="Times New Roman" pitchFamily="18" charset="0"/>
              </a:rPr>
              <a:pPr/>
              <a:t>3</a:t>
            </a:fld>
            <a:endParaRPr lang="en-US" b="1">
              <a:latin typeface="Times New Roman" pitchFamily="18" charset="0"/>
            </a:endParaRPr>
          </a:p>
          <a:p>
            <a:endParaRPr lang="en-US" sz="800"/>
          </a:p>
        </p:txBody>
      </p:sp>
      <p:sp>
        <p:nvSpPr>
          <p:cNvPr id="908290" name="Rectangle 2"/>
          <p:cNvSpPr>
            <a:spLocks noGrp="1" noChangeArrowheads="1"/>
          </p:cNvSpPr>
          <p:nvPr>
            <p:ph type="title"/>
          </p:nvPr>
        </p:nvSpPr>
        <p:spPr/>
        <p:txBody>
          <a:bodyPr/>
          <a:lstStyle/>
          <a:p>
            <a:r>
              <a:rPr lang="en-US" sz="2400"/>
              <a:t>In-Vessel Coils (IVC)</a:t>
            </a:r>
          </a:p>
        </p:txBody>
      </p:sp>
      <p:sp>
        <p:nvSpPr>
          <p:cNvPr id="908291" name="Rectangle 3"/>
          <p:cNvSpPr>
            <a:spLocks noGrp="1" noChangeArrowheads="1"/>
          </p:cNvSpPr>
          <p:nvPr>
            <p:ph type="body" idx="1"/>
          </p:nvPr>
        </p:nvSpPr>
        <p:spPr>
          <a:xfrm>
            <a:off x="419100" y="1143000"/>
            <a:ext cx="8305800" cy="4943475"/>
          </a:xfrm>
        </p:spPr>
        <p:txBody>
          <a:bodyPr/>
          <a:lstStyle/>
          <a:p>
            <a:pPr>
              <a:lnSpc>
                <a:spcPct val="90000"/>
              </a:lnSpc>
            </a:pPr>
            <a:r>
              <a:rPr lang="en-US"/>
              <a:t>SDC-IC meeting in February 2009 recognized that criteria document needs to address IVC’s including Edge Localized Mode (ELM) coils, Vertical Stability (VS) coils and Test Blanket Module (TBM) Correction Coils</a:t>
            </a:r>
          </a:p>
          <a:p>
            <a:pPr>
              <a:lnSpc>
                <a:spcPct val="90000"/>
              </a:lnSpc>
            </a:pPr>
            <a:r>
              <a:rPr lang="en-US"/>
              <a:t>In addition, it was recognized that there are other related conditions and considerations that need to be considered including:</a:t>
            </a:r>
          </a:p>
          <a:p>
            <a:pPr lvl="1">
              <a:lnSpc>
                <a:spcPct val="90000"/>
              </a:lnSpc>
            </a:pPr>
            <a:r>
              <a:rPr lang="en-US"/>
              <a:t>Categorizing loading uncertainties (especially EM loads, including halo currents)</a:t>
            </a:r>
          </a:p>
          <a:p>
            <a:pPr lvl="1">
              <a:lnSpc>
                <a:spcPct val="90000"/>
              </a:lnSpc>
            </a:pPr>
            <a:r>
              <a:rPr lang="en-US"/>
              <a:t>New materials and joining processes (not yet addressed by the ITER project)</a:t>
            </a:r>
          </a:p>
          <a:p>
            <a:pPr lvl="1">
              <a:lnSpc>
                <a:spcPct val="90000"/>
              </a:lnSpc>
            </a:pPr>
            <a:r>
              <a:rPr lang="en-US"/>
              <a:t>How can analyses and assumptions be validated</a:t>
            </a:r>
          </a:p>
          <a:p>
            <a:pPr lvl="1">
              <a:lnSpc>
                <a:spcPct val="90000"/>
              </a:lnSpc>
            </a:pPr>
            <a:r>
              <a:rPr lang="en-US"/>
              <a:t>Components may not be inspectable or serviceable. </a:t>
            </a:r>
          </a:p>
          <a:p>
            <a:pPr lvl="1">
              <a:lnSpc>
                <a:spcPct val="90000"/>
              </a:lnSpc>
            </a:pPr>
            <a:r>
              <a:rPr lang="en-US"/>
              <a:t>Etc.</a:t>
            </a:r>
          </a:p>
          <a:p>
            <a:pPr>
              <a:lnSpc>
                <a:spcPct val="90000"/>
              </a:lnSpc>
            </a:pPr>
            <a:endParaRPr lang="en-US"/>
          </a:p>
          <a:p>
            <a:pPr>
              <a:lnSpc>
                <a:spcPct val="90000"/>
              </a:lnSpc>
              <a:buFontTx/>
              <a:buNone/>
            </a:pP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571ED964-60AC-411D-B5FE-43795705A6DD}" type="slidenum">
              <a:rPr lang="en-US" b="1">
                <a:latin typeface="Times New Roman" pitchFamily="18" charset="0"/>
              </a:rPr>
              <a:pPr/>
              <a:t>4</a:t>
            </a:fld>
            <a:endParaRPr lang="en-US" b="1">
              <a:latin typeface="Times New Roman" pitchFamily="18" charset="0"/>
            </a:endParaRPr>
          </a:p>
          <a:p>
            <a:endParaRPr lang="en-US" sz="800"/>
          </a:p>
        </p:txBody>
      </p:sp>
      <p:sp>
        <p:nvSpPr>
          <p:cNvPr id="909314" name="Rectangle 2"/>
          <p:cNvSpPr>
            <a:spLocks noGrp="1" noChangeArrowheads="1"/>
          </p:cNvSpPr>
          <p:nvPr>
            <p:ph type="title"/>
          </p:nvPr>
        </p:nvSpPr>
        <p:spPr>
          <a:xfrm>
            <a:off x="1676400" y="304800"/>
            <a:ext cx="6661150" cy="457200"/>
          </a:xfrm>
        </p:spPr>
        <p:txBody>
          <a:bodyPr/>
          <a:lstStyle/>
          <a:p>
            <a:r>
              <a:rPr lang="en-US" sz="2400"/>
              <a:t>How will the IVC Structural Design Criteria fit in with the existing document?</a:t>
            </a:r>
          </a:p>
        </p:txBody>
      </p:sp>
      <p:sp>
        <p:nvSpPr>
          <p:cNvPr id="909315" name="Rectangle 3"/>
          <p:cNvSpPr>
            <a:spLocks noGrp="1" noChangeArrowheads="1"/>
          </p:cNvSpPr>
          <p:nvPr>
            <p:ph type="body" idx="1"/>
          </p:nvPr>
        </p:nvSpPr>
        <p:spPr/>
        <p:txBody>
          <a:bodyPr/>
          <a:lstStyle/>
          <a:p>
            <a:r>
              <a:rPr lang="en-US" dirty="0"/>
              <a:t>The existing SDC-IC is comprised of:</a:t>
            </a:r>
          </a:p>
          <a:p>
            <a:pPr lvl="1"/>
            <a:r>
              <a:rPr lang="en-US" dirty="0"/>
              <a:t>The main section</a:t>
            </a:r>
          </a:p>
          <a:p>
            <a:pPr lvl="1"/>
            <a:r>
              <a:rPr lang="en-US" dirty="0"/>
              <a:t>Appendix A – Material Design Limit Data</a:t>
            </a:r>
          </a:p>
          <a:p>
            <a:pPr lvl="1"/>
            <a:r>
              <a:rPr lang="en-US" dirty="0"/>
              <a:t>Appendix B – Guidelines for Analysis</a:t>
            </a:r>
          </a:p>
          <a:p>
            <a:pPr lvl="1"/>
            <a:r>
              <a:rPr lang="en-US" dirty="0"/>
              <a:t>Appendix C – Rationale or Justification of the Rules </a:t>
            </a:r>
          </a:p>
          <a:p>
            <a:r>
              <a:rPr lang="en-US" dirty="0"/>
              <a:t>Due to the unique characteristics of IVC’s that </a:t>
            </a:r>
            <a:r>
              <a:rPr lang="en-US"/>
              <a:t>do </a:t>
            </a:r>
            <a:r>
              <a:rPr lang="en-US" smtClean="0"/>
              <a:t>not readily </a:t>
            </a:r>
            <a:r>
              <a:rPr lang="en-US" dirty="0"/>
              <a:t>conform with the document as presently configured, the IVC SDC will be Appendix D</a:t>
            </a:r>
            <a:r>
              <a:rPr lang="en-US" dirty="0" smtClean="0"/>
              <a:t>.</a:t>
            </a:r>
          </a:p>
          <a:p>
            <a:pPr lvl="1"/>
            <a:r>
              <a:rPr lang="en-US" dirty="0" smtClean="0"/>
              <a:t>This was agreed at a meeting attended by G. </a:t>
            </a:r>
            <a:r>
              <a:rPr lang="en-US" dirty="0" err="1" smtClean="0"/>
              <a:t>Sannazzaro</a:t>
            </a:r>
            <a:r>
              <a:rPr lang="en-US" dirty="0" smtClean="0"/>
              <a:t> held ~ September, 2009.</a:t>
            </a:r>
            <a:endParaRPr lang="en-US" dirty="0"/>
          </a:p>
          <a:p>
            <a:r>
              <a:rPr lang="en-US" dirty="0"/>
              <a:t>Applicable criteria and definitions in the main body document will be referenced – Appendix D will focus on exceptions to the main body document that apply to IVC’s.</a:t>
            </a:r>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0A3E353C-5BCD-4750-95F7-6F1A2A70CDDD}" type="slidenum">
              <a:rPr lang="en-US" b="1">
                <a:latin typeface="Times New Roman" pitchFamily="18" charset="0"/>
              </a:rPr>
              <a:pPr/>
              <a:t>5</a:t>
            </a:fld>
            <a:endParaRPr lang="en-US" b="1">
              <a:latin typeface="Times New Roman" pitchFamily="18" charset="0"/>
            </a:endParaRPr>
          </a:p>
          <a:p>
            <a:endParaRPr lang="en-US" sz="800"/>
          </a:p>
        </p:txBody>
      </p:sp>
      <p:sp>
        <p:nvSpPr>
          <p:cNvPr id="910338" name="Rectangle 2"/>
          <p:cNvSpPr>
            <a:spLocks noGrp="1" noChangeArrowheads="1"/>
          </p:cNvSpPr>
          <p:nvPr>
            <p:ph type="title"/>
          </p:nvPr>
        </p:nvSpPr>
        <p:spPr>
          <a:xfrm>
            <a:off x="1676400" y="304800"/>
            <a:ext cx="6843713" cy="457200"/>
          </a:xfrm>
        </p:spPr>
        <p:txBody>
          <a:bodyPr/>
          <a:lstStyle/>
          <a:p>
            <a:r>
              <a:rPr lang="en-US" sz="2400" dirty="0"/>
              <a:t>How will the IVC Structural Design Criteria be formatted?</a:t>
            </a:r>
          </a:p>
        </p:txBody>
      </p:sp>
      <p:sp>
        <p:nvSpPr>
          <p:cNvPr id="910339" name="Rectangle 3"/>
          <p:cNvSpPr>
            <a:spLocks noGrp="1" noChangeArrowheads="1"/>
          </p:cNvSpPr>
          <p:nvPr>
            <p:ph type="body" idx="1"/>
          </p:nvPr>
        </p:nvSpPr>
        <p:spPr>
          <a:xfrm>
            <a:off x="429039" y="954156"/>
            <a:ext cx="8305800" cy="5181600"/>
          </a:xfrm>
        </p:spPr>
        <p:txBody>
          <a:bodyPr/>
          <a:lstStyle/>
          <a:p>
            <a:r>
              <a:rPr lang="en-US" sz="2000" dirty="0"/>
              <a:t>The IVC SDC will be based primarily on the approach used in the structural design criteria for other machines such as NSTX, TPX and NCSX.</a:t>
            </a:r>
          </a:p>
          <a:p>
            <a:r>
              <a:rPr lang="en-US" sz="2000" dirty="0"/>
              <a:t>These criteria have been in use and evolved for nearly 30 years and are based on the cumulative knowledge of experts in research and industry specifically for fusion devices.</a:t>
            </a:r>
          </a:p>
          <a:p>
            <a:r>
              <a:rPr lang="en-US" sz="2000" dirty="0"/>
              <a:t>Particular emphasis was placed on stress analysis, fatigue analysis, crack growth and initial flaw size limitation, and mechanical limits for insulation materials</a:t>
            </a:r>
            <a:r>
              <a:rPr lang="en-US" sz="2000" dirty="0" smtClean="0"/>
              <a:t>.</a:t>
            </a:r>
          </a:p>
          <a:p>
            <a:pPr lvl="1"/>
            <a:r>
              <a:rPr lang="en-US" sz="1600" dirty="0" smtClean="0"/>
              <a:t>Whereas the present IVC SDC focuses on components operating in an extremely high temperature and radiation environment, the  new Appendix D engineering basis will be specific to coils operating at lower temperatures and lower radiation levels compared to those addressed in the present IVC SDC. </a:t>
            </a:r>
          </a:p>
          <a:p>
            <a:r>
              <a:rPr lang="en-US" sz="2000" dirty="0" smtClean="0"/>
              <a:t>It is also planned to include specific materials data for the mineral insulated conductors which will be used for the In-Vessel Coils.  These data will likely be placed in Appendix A, referencing limits defined in Appendix D.   </a:t>
            </a:r>
          </a:p>
          <a:p>
            <a:endParaRPr lang="en-US" sz="2000" dirty="0"/>
          </a:p>
          <a:p>
            <a:pPr>
              <a:buFontTx/>
              <a:buNone/>
            </a:pPr>
            <a:r>
              <a:rPr lang="en-US" sz="2000" dirty="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36C720EA-FD29-4EDD-A890-037DF8FC8F4A}" type="slidenum">
              <a:rPr lang="en-US" b="1">
                <a:latin typeface="Times New Roman" pitchFamily="18" charset="0"/>
              </a:rPr>
              <a:pPr/>
              <a:t>6</a:t>
            </a:fld>
            <a:endParaRPr lang="en-US" b="1">
              <a:latin typeface="Times New Roman" pitchFamily="18" charset="0"/>
            </a:endParaRPr>
          </a:p>
          <a:p>
            <a:endParaRPr lang="en-US" sz="800"/>
          </a:p>
        </p:txBody>
      </p:sp>
      <p:sp>
        <p:nvSpPr>
          <p:cNvPr id="911362" name="Rectangle 2"/>
          <p:cNvSpPr>
            <a:spLocks noGrp="1" noChangeArrowheads="1"/>
          </p:cNvSpPr>
          <p:nvPr>
            <p:ph type="title"/>
          </p:nvPr>
        </p:nvSpPr>
        <p:spPr>
          <a:xfrm>
            <a:off x="1676400" y="304800"/>
            <a:ext cx="6094413" cy="457200"/>
          </a:xfrm>
        </p:spPr>
        <p:txBody>
          <a:bodyPr/>
          <a:lstStyle/>
          <a:p>
            <a:r>
              <a:rPr lang="en-US" sz="2400" dirty="0"/>
              <a:t>Outline of Table of Contents for IVC </a:t>
            </a:r>
            <a:r>
              <a:rPr lang="en-US" sz="2400" dirty="0" smtClean="0"/>
              <a:t>SDC Appendix D</a:t>
            </a:r>
            <a:endParaRPr lang="en-US" sz="2400" dirty="0"/>
          </a:p>
        </p:txBody>
      </p:sp>
      <p:sp>
        <p:nvSpPr>
          <p:cNvPr id="911363" name="Rectangle 3"/>
          <p:cNvSpPr>
            <a:spLocks noGrp="1" noChangeArrowheads="1"/>
          </p:cNvSpPr>
          <p:nvPr>
            <p:ph type="body" idx="1"/>
          </p:nvPr>
        </p:nvSpPr>
        <p:spPr>
          <a:xfrm>
            <a:off x="419100" y="1143000"/>
            <a:ext cx="8455025" cy="5181600"/>
          </a:xfrm>
        </p:spPr>
        <p:txBody>
          <a:bodyPr/>
          <a:lstStyle/>
          <a:p>
            <a:r>
              <a:rPr lang="en-US" dirty="0"/>
              <a:t>Introduction</a:t>
            </a:r>
          </a:p>
          <a:p>
            <a:r>
              <a:rPr lang="en-US" dirty="0"/>
              <a:t>Structural Criteria</a:t>
            </a:r>
          </a:p>
          <a:p>
            <a:pPr lvl="1"/>
            <a:r>
              <a:rPr lang="en-US" dirty="0"/>
              <a:t>Design Loads (with particular emphasis on EM-related events)</a:t>
            </a:r>
          </a:p>
          <a:p>
            <a:pPr lvl="1"/>
            <a:r>
              <a:rPr lang="en-US" dirty="0"/>
              <a:t>Load </a:t>
            </a:r>
            <a:r>
              <a:rPr lang="en-US" dirty="0" smtClean="0"/>
              <a:t>Combinations similar to those defined in ITER_D_222QGL_v.3.4, but adjusted for the specifics (such as coil currents during events such as disruptions) of the In-Vessel Coil operating conditions.  </a:t>
            </a:r>
            <a:endParaRPr lang="en-US" dirty="0"/>
          </a:p>
          <a:p>
            <a:pPr lvl="1"/>
            <a:r>
              <a:rPr lang="en-US" dirty="0"/>
              <a:t>Stress Terminology (</a:t>
            </a:r>
            <a:r>
              <a:rPr lang="en-US" dirty="0" err="1"/>
              <a:t>Tresca</a:t>
            </a:r>
            <a:r>
              <a:rPr lang="en-US" dirty="0"/>
              <a:t> based)</a:t>
            </a:r>
          </a:p>
          <a:p>
            <a:pPr lvl="1"/>
            <a:r>
              <a:rPr lang="en-US" dirty="0"/>
              <a:t>Metallic Structural Acceptance Criteria</a:t>
            </a:r>
          </a:p>
          <a:p>
            <a:pPr lvl="2"/>
            <a:r>
              <a:rPr lang="en-US" b="1" dirty="0"/>
              <a:t>Monotonic stress limits (including ductility, creep, welds, and bolts)</a:t>
            </a:r>
          </a:p>
          <a:p>
            <a:pPr lvl="2"/>
            <a:r>
              <a:rPr lang="en-US" b="1" dirty="0"/>
              <a:t>Fatigue evaluation including crack growth limitation</a:t>
            </a:r>
          </a:p>
          <a:p>
            <a:pPr lvl="2"/>
            <a:r>
              <a:rPr lang="en-US" b="1" dirty="0"/>
              <a:t>Structural stability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5F4F7DC3-132D-4DFC-A915-5D559A285B7E}" type="slidenum">
              <a:rPr lang="en-US" b="1">
                <a:latin typeface="Times New Roman" pitchFamily="18" charset="0"/>
              </a:rPr>
              <a:pPr/>
              <a:t>7</a:t>
            </a:fld>
            <a:endParaRPr lang="en-US" b="1">
              <a:latin typeface="Times New Roman" pitchFamily="18" charset="0"/>
            </a:endParaRPr>
          </a:p>
          <a:p>
            <a:endParaRPr lang="en-US" sz="800"/>
          </a:p>
        </p:txBody>
      </p:sp>
      <p:sp>
        <p:nvSpPr>
          <p:cNvPr id="912386" name="Rectangle 2"/>
          <p:cNvSpPr>
            <a:spLocks noGrp="1" noChangeArrowheads="1"/>
          </p:cNvSpPr>
          <p:nvPr>
            <p:ph type="title"/>
          </p:nvPr>
        </p:nvSpPr>
        <p:spPr>
          <a:xfrm>
            <a:off x="1676400" y="304800"/>
            <a:ext cx="6870700" cy="457200"/>
          </a:xfrm>
        </p:spPr>
        <p:txBody>
          <a:bodyPr/>
          <a:lstStyle/>
          <a:p>
            <a:r>
              <a:rPr lang="en-US" sz="2400"/>
              <a:t>Outline of Table of Contents for IVC SDC (cont.)</a:t>
            </a:r>
          </a:p>
        </p:txBody>
      </p:sp>
      <p:sp>
        <p:nvSpPr>
          <p:cNvPr id="912387" name="Rectangle 3"/>
          <p:cNvSpPr>
            <a:spLocks noGrp="1" noChangeArrowheads="1"/>
          </p:cNvSpPr>
          <p:nvPr>
            <p:ph type="body" idx="1"/>
          </p:nvPr>
        </p:nvSpPr>
        <p:spPr>
          <a:xfrm>
            <a:off x="419100" y="1143000"/>
            <a:ext cx="8537575" cy="5181600"/>
          </a:xfrm>
        </p:spPr>
        <p:txBody>
          <a:bodyPr/>
          <a:lstStyle/>
          <a:p>
            <a:r>
              <a:rPr lang="en-US" dirty="0"/>
              <a:t>Structural Criteria (continued)</a:t>
            </a:r>
          </a:p>
          <a:p>
            <a:pPr lvl="1"/>
            <a:r>
              <a:rPr lang="en-US" dirty="0"/>
              <a:t>Non-Metallic Structural Acceptance Criteria (Insulation Materials</a:t>
            </a:r>
            <a:r>
              <a:rPr lang="en-US" dirty="0" smtClean="0"/>
              <a:t>). It is expected that the mineral insulated cables will require specialized treatment due to its unique combination of materials and construction.    </a:t>
            </a:r>
            <a:endParaRPr lang="en-US" dirty="0"/>
          </a:p>
          <a:p>
            <a:pPr lvl="2"/>
            <a:r>
              <a:rPr lang="en-US" b="1" dirty="0"/>
              <a:t>Compressive stress allowable</a:t>
            </a:r>
          </a:p>
          <a:p>
            <a:pPr lvl="2"/>
            <a:r>
              <a:rPr lang="en-US" b="1" dirty="0"/>
              <a:t>Tensile strain allowable normal to plane</a:t>
            </a:r>
          </a:p>
          <a:p>
            <a:pPr lvl="2"/>
            <a:r>
              <a:rPr lang="en-US" b="1" dirty="0"/>
              <a:t>Shear stress allowable</a:t>
            </a:r>
          </a:p>
          <a:p>
            <a:pPr lvl="2"/>
            <a:r>
              <a:rPr lang="en-US" b="1" dirty="0"/>
              <a:t>In-plane strain allowable</a:t>
            </a:r>
          </a:p>
          <a:p>
            <a:pPr lvl="2"/>
            <a:r>
              <a:rPr lang="en-US" b="1" dirty="0"/>
              <a:t>Coefficient of friction</a:t>
            </a:r>
          </a:p>
          <a:p>
            <a:pPr lvl="2"/>
            <a:r>
              <a:rPr lang="en-US" b="1" dirty="0"/>
              <a:t>Radiation limits</a:t>
            </a:r>
          </a:p>
          <a:p>
            <a:pPr lvl="1"/>
            <a:r>
              <a:rPr lang="en-US" dirty="0"/>
              <a:t>Specific coil structural acceptance criteria for special situations not covered by the general </a:t>
            </a:r>
            <a:r>
              <a:rPr lang="en-US" dirty="0" smtClean="0"/>
              <a:t>criteria</a:t>
            </a:r>
            <a:endParaRPr lang="en-US" dirty="0"/>
          </a:p>
          <a:p>
            <a:pPr lvl="1"/>
            <a:r>
              <a:rPr lang="en-US" dirty="0" smtClean="0"/>
              <a:t>Abandoned coils (</a:t>
            </a:r>
            <a:r>
              <a:rPr lang="en-US" dirty="0" err="1" smtClean="0"/>
              <a:t>i.e</a:t>
            </a:r>
            <a:r>
              <a:rPr lang="en-US" dirty="0" smtClean="0"/>
              <a:t>, coils that are not actively powered or cooled, but that still must be able to withstand nuclear heating).  </a:t>
            </a:r>
            <a:endParaRPr lang="en-US" dirty="0"/>
          </a:p>
          <a:p>
            <a:pPr lvl="1"/>
            <a:r>
              <a:rPr lang="en-US" dirty="0"/>
              <a:t>Deviations from Criteria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82C204B9-2A7C-4A46-8158-AE86D365957F}" type="slidenum">
              <a:rPr lang="en-US" b="1">
                <a:latin typeface="Times New Roman" pitchFamily="18" charset="0"/>
              </a:rPr>
              <a:pPr/>
              <a:t>8</a:t>
            </a:fld>
            <a:endParaRPr lang="en-US" b="1">
              <a:latin typeface="Times New Roman" pitchFamily="18" charset="0"/>
            </a:endParaRPr>
          </a:p>
          <a:p>
            <a:endParaRPr lang="en-US" sz="800"/>
          </a:p>
        </p:txBody>
      </p:sp>
      <p:sp>
        <p:nvSpPr>
          <p:cNvPr id="913410" name="Rectangle 2"/>
          <p:cNvSpPr>
            <a:spLocks noGrp="1" noChangeArrowheads="1"/>
          </p:cNvSpPr>
          <p:nvPr>
            <p:ph type="title"/>
          </p:nvPr>
        </p:nvSpPr>
        <p:spPr/>
        <p:txBody>
          <a:bodyPr/>
          <a:lstStyle/>
          <a:p>
            <a:r>
              <a:rPr lang="en-US" sz="2400" dirty="0" smtClean="0"/>
              <a:t>Unique IVC </a:t>
            </a:r>
            <a:r>
              <a:rPr lang="en-US" sz="2400" dirty="0"/>
              <a:t>Issues</a:t>
            </a:r>
          </a:p>
        </p:txBody>
      </p:sp>
      <p:sp>
        <p:nvSpPr>
          <p:cNvPr id="913411" name="Rectangle 3"/>
          <p:cNvSpPr>
            <a:spLocks noGrp="1" noChangeArrowheads="1"/>
          </p:cNvSpPr>
          <p:nvPr>
            <p:ph type="body" idx="1"/>
          </p:nvPr>
        </p:nvSpPr>
        <p:spPr>
          <a:xfrm>
            <a:off x="446088" y="981075"/>
            <a:ext cx="8305800" cy="4965700"/>
          </a:xfrm>
        </p:spPr>
        <p:txBody>
          <a:bodyPr/>
          <a:lstStyle/>
          <a:p>
            <a:pPr>
              <a:lnSpc>
                <a:spcPct val="90000"/>
              </a:lnSpc>
            </a:pPr>
            <a:r>
              <a:rPr lang="en-US" sz="2000" dirty="0"/>
              <a:t>ITER is NOT experimental in the eyes of the ASN.</a:t>
            </a:r>
          </a:p>
          <a:p>
            <a:pPr>
              <a:lnSpc>
                <a:spcPct val="90000"/>
              </a:lnSpc>
            </a:pPr>
            <a:r>
              <a:rPr lang="en-US" sz="2000" dirty="0"/>
              <a:t>The </a:t>
            </a:r>
            <a:r>
              <a:rPr lang="en-US" sz="2000" dirty="0" smtClean="0"/>
              <a:t>IVCs </a:t>
            </a:r>
            <a:r>
              <a:rPr lang="en-US" sz="2000" dirty="0"/>
              <a:t>should not be considered as pressure vessels as defined by the </a:t>
            </a:r>
            <a:r>
              <a:rPr lang="en-US" sz="2000" dirty="0" smtClean="0"/>
              <a:t>ESPN since the operating stresses are much higher than the stresses due to water pressure. </a:t>
            </a:r>
            <a:endParaRPr lang="en-US" sz="2000" dirty="0"/>
          </a:p>
          <a:p>
            <a:pPr>
              <a:lnSpc>
                <a:spcPct val="90000"/>
              </a:lnSpc>
            </a:pPr>
            <a:r>
              <a:rPr lang="en-US" sz="2000" dirty="0" smtClean="0"/>
              <a:t>IVCs </a:t>
            </a:r>
            <a:r>
              <a:rPr lang="en-US" sz="2000" dirty="0"/>
              <a:t>must be designed for high reliability – they cannot be easily serviced or replaced - costs would be high and, once activated, RH would have to be used</a:t>
            </a:r>
            <a:r>
              <a:rPr lang="en-US" sz="2000" dirty="0" smtClean="0"/>
              <a:t>.</a:t>
            </a:r>
          </a:p>
          <a:p>
            <a:pPr lvl="1">
              <a:lnSpc>
                <a:spcPct val="90000"/>
              </a:lnSpc>
            </a:pPr>
            <a:r>
              <a:rPr lang="en-US" sz="1800" dirty="0" smtClean="0"/>
              <a:t>Goal:  develop a design that can be considered RH Category 3 (replacement not expected).  </a:t>
            </a:r>
            <a:endParaRPr lang="en-US" sz="1800" dirty="0"/>
          </a:p>
          <a:p>
            <a:pPr>
              <a:lnSpc>
                <a:spcPct val="90000"/>
              </a:lnSpc>
            </a:pPr>
            <a:r>
              <a:rPr lang="en-US" sz="2000" dirty="0"/>
              <a:t>This design aspect puts an especially difficult burden on fatigue reliability.</a:t>
            </a:r>
          </a:p>
          <a:p>
            <a:pPr>
              <a:lnSpc>
                <a:spcPct val="90000"/>
              </a:lnSpc>
            </a:pPr>
            <a:r>
              <a:rPr lang="en-US" sz="2000" dirty="0" smtClean="0"/>
              <a:t>The IVCs </a:t>
            </a:r>
            <a:r>
              <a:rPr lang="en-US" sz="2000" dirty="0"/>
              <a:t>will be utilizing </a:t>
            </a:r>
            <a:r>
              <a:rPr lang="en-US" sz="2000" dirty="0" smtClean="0"/>
              <a:t>mineral insulated cable </a:t>
            </a:r>
            <a:r>
              <a:rPr lang="en-US" sz="2000" dirty="0"/>
              <a:t>for which little or no fatigue data exists.</a:t>
            </a:r>
          </a:p>
          <a:p>
            <a:pPr>
              <a:lnSpc>
                <a:spcPct val="90000"/>
              </a:lnSpc>
            </a:pPr>
            <a:r>
              <a:rPr lang="en-US" sz="2000" dirty="0"/>
              <a:t>A program </a:t>
            </a:r>
            <a:r>
              <a:rPr lang="en-US" sz="2000" dirty="0" smtClean="0"/>
              <a:t>is being established </a:t>
            </a:r>
            <a:r>
              <a:rPr lang="en-US" sz="2000" dirty="0"/>
              <a:t>that qualifies and tests aspects of IVC coils for which material and geometric data is lacking</a:t>
            </a:r>
            <a:r>
              <a:rPr lang="en-US" sz="2000" dirty="0" smtClean="0"/>
              <a:t>.</a:t>
            </a:r>
          </a:p>
          <a:p>
            <a:pPr lvl="1">
              <a:lnSpc>
                <a:spcPct val="90000"/>
              </a:lnSpc>
            </a:pPr>
            <a:r>
              <a:rPr lang="en-US" sz="1400" dirty="0" smtClean="0"/>
              <a:t>R&amp;D tests on mineral insulated cable are currently underway.  </a:t>
            </a:r>
          </a:p>
          <a:p>
            <a:pPr>
              <a:lnSpc>
                <a:spcPct val="90000"/>
              </a:lnSpc>
            </a:pPr>
            <a:r>
              <a:rPr lang="en-US" sz="1800" dirty="0" smtClean="0"/>
              <a:t>A new element of the criteria is water erosion issues.  In previous devices, it was relatively easy to limit water velocities and operating lifetimes  to levels that avoided flow induced erosion as an issue.   </a:t>
            </a:r>
            <a:endParaRPr lang="en-US" sz="1800" dirty="0"/>
          </a:p>
          <a:p>
            <a:pPr>
              <a:lnSpc>
                <a:spcPct val="90000"/>
              </a:lnSpc>
            </a:pPr>
            <a:endParaRPr lang="en-US" sz="1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4436E7DD-541A-4B56-AA1A-EB897E2C6638}" type="slidenum">
              <a:rPr lang="en-US" b="1">
                <a:latin typeface="Times New Roman" pitchFamily="18" charset="0"/>
              </a:rPr>
              <a:pPr/>
              <a:t>9</a:t>
            </a:fld>
            <a:endParaRPr lang="en-US" b="1">
              <a:latin typeface="Times New Roman" pitchFamily="18" charset="0"/>
            </a:endParaRPr>
          </a:p>
          <a:p>
            <a:endParaRPr lang="en-US" sz="800"/>
          </a:p>
        </p:txBody>
      </p:sp>
      <p:sp>
        <p:nvSpPr>
          <p:cNvPr id="914434" name="Rectangle 2"/>
          <p:cNvSpPr>
            <a:spLocks noGrp="1" noChangeArrowheads="1"/>
          </p:cNvSpPr>
          <p:nvPr>
            <p:ph type="title"/>
          </p:nvPr>
        </p:nvSpPr>
        <p:spPr/>
        <p:txBody>
          <a:bodyPr/>
          <a:lstStyle/>
          <a:p>
            <a:r>
              <a:rPr lang="en-US" sz="2400" dirty="0" smtClean="0"/>
              <a:t>Unique IVC </a:t>
            </a:r>
            <a:r>
              <a:rPr lang="en-US" sz="2400" dirty="0"/>
              <a:t>Issues (cont.)</a:t>
            </a:r>
          </a:p>
        </p:txBody>
      </p:sp>
      <p:sp>
        <p:nvSpPr>
          <p:cNvPr id="914435" name="Rectangle 3"/>
          <p:cNvSpPr>
            <a:spLocks noGrp="1" noChangeArrowheads="1"/>
          </p:cNvSpPr>
          <p:nvPr>
            <p:ph type="body" idx="1"/>
          </p:nvPr>
        </p:nvSpPr>
        <p:spPr/>
        <p:txBody>
          <a:bodyPr/>
          <a:lstStyle/>
          <a:p>
            <a:r>
              <a:rPr lang="en-US" dirty="0"/>
              <a:t>Fatigue </a:t>
            </a:r>
            <a:r>
              <a:rPr lang="en-US" dirty="0" smtClean="0"/>
              <a:t>calculations will use well developed crack growth methodology. </a:t>
            </a:r>
          </a:p>
          <a:p>
            <a:pPr lvl="1"/>
            <a:r>
              <a:rPr lang="en-US" dirty="0" smtClean="0"/>
              <a:t>This will be based on the criteria developed for the NSTX Upgrade.  </a:t>
            </a:r>
          </a:p>
          <a:p>
            <a:pPr lvl="1"/>
            <a:endParaRPr lang="en-US" dirty="0"/>
          </a:p>
          <a:p>
            <a:pPr>
              <a:buNone/>
            </a:pP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TER-CDR">
  <a:themeElements>
    <a:clrScheme name="ITER-CD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TER-CD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ITER-CD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ER-CD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ER-CD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ER-CD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ER-CD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ER-CD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ER-CD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ER-CD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ER-CD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ER-CD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ER-CD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ER-CD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ITER-CDR</Template>
  <TotalTime>288</TotalTime>
  <Words>1252</Words>
  <Application>Microsoft Office PowerPoint</Application>
  <PresentationFormat>On-screen Show (4:3)</PresentationFormat>
  <Paragraphs>108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ITER-CDR</vt:lpstr>
      <vt:lpstr>IVC Structural Design Criteria</vt:lpstr>
      <vt:lpstr>Overview of SDC-IC</vt:lpstr>
      <vt:lpstr>In-Vessel Coils (IVC)</vt:lpstr>
      <vt:lpstr>How will the IVC Structural Design Criteria fit in with the existing document?</vt:lpstr>
      <vt:lpstr>How will the IVC Structural Design Criteria be formatted?</vt:lpstr>
      <vt:lpstr>Outline of Table of Contents for IVC SDC Appendix D</vt:lpstr>
      <vt:lpstr>Outline of Table of Contents for IVC SDC (cont.)</vt:lpstr>
      <vt:lpstr>Unique IVC Issues</vt:lpstr>
      <vt:lpstr>Unique IVC Issues (cont.)</vt:lpstr>
      <vt:lpstr>IVC Issues (cont.)</vt:lpstr>
      <vt:lpstr>Status of Appendix D</vt:lpstr>
    </vt:vector>
  </TitlesOfParts>
  <Company>pppl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IVC Structural  Design Criteria </dc:title>
  <dc:creator>pppl</dc:creator>
  <cp:lastModifiedBy>Phil Heitzenroeder</cp:lastModifiedBy>
  <cp:revision>40</cp:revision>
  <dcterms:created xsi:type="dcterms:W3CDTF">2009-09-23T16:41:48Z</dcterms:created>
  <dcterms:modified xsi:type="dcterms:W3CDTF">2010-07-23T19:35:41Z</dcterms:modified>
</cp:coreProperties>
</file>