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Default Extension="wmf" ContentType="image/x-wmf"/>
  <Override PartName="/ppt/notesSlides/notesSlide4.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Masters/slideMaster3.xml" ContentType="application/vnd.openxmlformats-officedocument.presentationml.slideMaster+xml"/>
  <Override PartName="/ppt/slides/slide35.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72" r:id="rId3"/>
  </p:sldMasterIdLst>
  <p:notesMasterIdLst>
    <p:notesMasterId r:id="rId46"/>
  </p:notesMasterIdLst>
  <p:sldIdLst>
    <p:sldId id="266" r:id="rId4"/>
    <p:sldId id="267" r:id="rId5"/>
    <p:sldId id="268" r:id="rId6"/>
    <p:sldId id="269" r:id="rId7"/>
    <p:sldId id="285" r:id="rId8"/>
    <p:sldId id="273" r:id="rId9"/>
    <p:sldId id="264" r:id="rId10"/>
    <p:sldId id="265" r:id="rId11"/>
    <p:sldId id="294" r:id="rId12"/>
    <p:sldId id="262" r:id="rId13"/>
    <p:sldId id="288" r:id="rId14"/>
    <p:sldId id="272" r:id="rId15"/>
    <p:sldId id="287" r:id="rId16"/>
    <p:sldId id="271" r:id="rId17"/>
    <p:sldId id="274" r:id="rId18"/>
    <p:sldId id="289" r:id="rId19"/>
    <p:sldId id="290" r:id="rId20"/>
    <p:sldId id="270" r:id="rId21"/>
    <p:sldId id="260" r:id="rId22"/>
    <p:sldId id="256" r:id="rId23"/>
    <p:sldId id="258" r:id="rId24"/>
    <p:sldId id="259" r:id="rId25"/>
    <p:sldId id="275" r:id="rId26"/>
    <p:sldId id="291" r:id="rId27"/>
    <p:sldId id="276" r:id="rId28"/>
    <p:sldId id="277" r:id="rId29"/>
    <p:sldId id="286" r:id="rId30"/>
    <p:sldId id="278" r:id="rId31"/>
    <p:sldId id="281" r:id="rId32"/>
    <p:sldId id="280" r:id="rId33"/>
    <p:sldId id="282" r:id="rId34"/>
    <p:sldId id="299" r:id="rId35"/>
    <p:sldId id="300" r:id="rId36"/>
    <p:sldId id="301" r:id="rId37"/>
    <p:sldId id="302" r:id="rId38"/>
    <p:sldId id="303" r:id="rId39"/>
    <p:sldId id="304" r:id="rId40"/>
    <p:sldId id="297" r:id="rId41"/>
    <p:sldId id="292" r:id="rId42"/>
    <p:sldId id="293" r:id="rId43"/>
    <p:sldId id="261" r:id="rId44"/>
    <p:sldId id="29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579" autoAdjust="0"/>
  </p:normalViewPr>
  <p:slideViewPr>
    <p:cSldViewPr>
      <p:cViewPr varScale="1">
        <p:scale>
          <a:sx n="110" d="100"/>
          <a:sy n="110" d="100"/>
        </p:scale>
        <p:origin x="-98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6.xml"/><Relationship Id="rId7" Type="http://schemas.openxmlformats.org/officeDocument/2006/relationships/slide" Target="slides/slide4.xml"/><Relationship Id="rId43" Type="http://schemas.openxmlformats.org/officeDocument/2006/relationships/slide" Target="slides/slide40.xml"/><Relationship Id="rId25" Type="http://schemas.openxmlformats.org/officeDocument/2006/relationships/slide" Target="slides/slide22.xml"/><Relationship Id="rId10" Type="http://schemas.openxmlformats.org/officeDocument/2006/relationships/slide" Target="slides/slide7.xml"/><Relationship Id="rId50" Type="http://schemas.openxmlformats.org/officeDocument/2006/relationships/theme" Target="theme/theme1.xml"/><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14" Type="http://schemas.openxmlformats.org/officeDocument/2006/relationships/slide" Target="slides/slide11.xml"/><Relationship Id="rId4" Type="http://schemas.openxmlformats.org/officeDocument/2006/relationships/slide" Target="slides/slide1.xml"/><Relationship Id="rId28" Type="http://schemas.openxmlformats.org/officeDocument/2006/relationships/slide" Target="slides/slide25.xml"/><Relationship Id="rId45" Type="http://schemas.openxmlformats.org/officeDocument/2006/relationships/slide" Target="slides/slide42.xml"/><Relationship Id="rId42" Type="http://schemas.openxmlformats.org/officeDocument/2006/relationships/slide" Target="slides/slide39.xml"/><Relationship Id="rId6" Type="http://schemas.openxmlformats.org/officeDocument/2006/relationships/slide" Target="slides/slide3.xml"/><Relationship Id="rId49" Type="http://schemas.openxmlformats.org/officeDocument/2006/relationships/viewProps" Target="viewProps.xml"/><Relationship Id="rId44" Type="http://schemas.openxmlformats.org/officeDocument/2006/relationships/slide" Target="slides/slide41.xml"/><Relationship Id="rId19" Type="http://schemas.openxmlformats.org/officeDocument/2006/relationships/slide" Target="slides/slide1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46" Type="http://schemas.openxmlformats.org/officeDocument/2006/relationships/notesMaster" Target="notesMasters/notesMaster1.xml"/><Relationship Id="rId35" Type="http://schemas.openxmlformats.org/officeDocument/2006/relationships/slide" Target="slides/slide32.xml"/><Relationship Id="rId51" Type="http://schemas.openxmlformats.org/officeDocument/2006/relationships/tableStyles" Target="tableStyles.xml"/><Relationship Id="rId31" Type="http://schemas.openxmlformats.org/officeDocument/2006/relationships/slide" Target="slides/slide28.xml"/><Relationship Id="rId34" Type="http://schemas.openxmlformats.org/officeDocument/2006/relationships/slide" Target="slides/slide31.xml"/><Relationship Id="rId40" Type="http://schemas.openxmlformats.org/officeDocument/2006/relationships/slide" Target="slides/slide37.xml"/><Relationship Id="rId36" Type="http://schemas.openxmlformats.org/officeDocument/2006/relationships/slide" Target="slides/slide33.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printerSettings" Target="printerSettings/printerSettings1.bin"/><Relationship Id="rId48" Type="http://schemas.openxmlformats.org/officeDocument/2006/relationships/presProps" Target="presProps.xml"/><Relationship Id="rId8" Type="http://schemas.openxmlformats.org/officeDocument/2006/relationships/slide" Target="slides/slide5.xml"/><Relationship Id="rId13" Type="http://schemas.openxmlformats.org/officeDocument/2006/relationships/slide" Target="slides/slide10.xml"/><Relationship Id="rId32" Type="http://schemas.openxmlformats.org/officeDocument/2006/relationships/slide" Target="slides/slide29.xml"/><Relationship Id="rId37" Type="http://schemas.openxmlformats.org/officeDocument/2006/relationships/slide" Target="slides/slide34.xml"/><Relationship Id="rId12" Type="http://schemas.openxmlformats.org/officeDocument/2006/relationships/slide" Target="slides/slide9.xml"/><Relationship Id="rId3" Type="http://schemas.openxmlformats.org/officeDocument/2006/relationships/slideMaster" Target="slideMasters/slideMaster3.xml"/><Relationship Id="rId23" Type="http://schemas.openxmlformats.org/officeDocument/2006/relationships/slide" Target="slides/slide20.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29" Type="http://schemas.openxmlformats.org/officeDocument/2006/relationships/slide" Target="slides/slide26.xml"/><Relationship Id="rId16" Type="http://schemas.openxmlformats.org/officeDocument/2006/relationships/slide" Target="slides/slide13.xml"/><Relationship Id="rId33" Type="http://schemas.openxmlformats.org/officeDocument/2006/relationships/slide" Target="slides/slide30.xml"/><Relationship Id="rId41" Type="http://schemas.openxmlformats.org/officeDocument/2006/relationships/slide" Target="slides/slide38.xml"/><Relationship Id="rId5" Type="http://schemas.openxmlformats.org/officeDocument/2006/relationships/slide" Target="slides/slide2.xml"/><Relationship Id="rId15" Type="http://schemas.openxmlformats.org/officeDocument/2006/relationships/slide" Target="slides/slide12.xml"/><Relationship Id="rId22" Type="http://schemas.openxmlformats.org/officeDocument/2006/relationships/slide" Target="slides/slide19.xml"/><Relationship Id="rId21"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09217-4CEE-471C-85D1-DAAC6450A7F9}" type="datetimeFigureOut">
              <a:rPr lang="en-US" smtClean="0"/>
              <a:pPr/>
              <a:t>7/26/10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9F735-6D01-4FB9-B4C8-CAAEAE9E8C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28EF71-2225-4B77-977C-7F14B2FD2CF8}"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57EC68-2C79-48FF-8C6F-3AF869AAB0F0}" type="slidenum">
              <a:rPr lang="en-US"/>
              <a:pPr fontAlgn="base">
                <a:spcBef>
                  <a:spcPct val="0"/>
                </a:spcBef>
                <a:spcAft>
                  <a:spcPct val="0"/>
                </a:spcAft>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19AAF-322B-4613-BFD0-B3B3FEBA28FE}" type="slidenum">
              <a:rPr lang="en-US"/>
              <a:pPr fontAlgn="base">
                <a:spcBef>
                  <a:spcPct val="0"/>
                </a:spcBef>
                <a:spcAft>
                  <a:spcPct val="0"/>
                </a:spcAft>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4AC3EC-4E80-43EE-B189-239A1C740E67}" type="slidenum">
              <a:rPr lang="en-US"/>
              <a:pPr fontAlgn="base">
                <a:spcBef>
                  <a:spcPct val="0"/>
                </a:spcBef>
                <a:spcAft>
                  <a:spcPct val="0"/>
                </a:spcAft>
              </a:pPr>
              <a:t>35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6AFFAD-48FE-4703-B9A4-C29B6E3D0160}" type="slidenum">
              <a:rPr lang="en-US"/>
              <a:pPr fontAlgn="base">
                <a:spcBef>
                  <a:spcPct val="0"/>
                </a:spcBef>
                <a:spcAft>
                  <a:spcPct val="0"/>
                </a:spcAft>
              </a:pPr>
              <a:t>36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E07AB4-843D-4207-8508-DB32E3B44E25}" type="slidenum">
              <a:rPr lang="en-US"/>
              <a:pPr fontAlgn="base">
                <a:spcBef>
                  <a:spcPct val="0"/>
                </a:spcBef>
                <a:spcAft>
                  <a:spcPct val="0"/>
                </a:spcAft>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slidebackground.png"/>
          <p:cNvPicPr>
            <a:picLocks noChangeAspect="1"/>
          </p:cNvPicPr>
          <p:nvPr userDrawn="1"/>
        </p:nvPicPr>
        <p:blipFill>
          <a:blip r:embed="rId2" cstate="print"/>
          <a:stretch>
            <a:fillRect/>
          </a:stretch>
        </p:blipFill>
        <p:spPr>
          <a:xfrm>
            <a:off x="3687" y="0"/>
            <a:ext cx="9136626"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58DB1E-5F58-4EFE-84FB-F29F29E90CFE}"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2BA8F-444C-46FB-9466-E5109AE02AD8}"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72C92-A0A9-4831-A70A-8DD3FFAF25B7}"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333E31-DA7C-4548-89B9-7331F2E435C5}"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A99C4-1579-415B-803F-0DA31DB41606}"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D28C7-C44A-48C4-A6BA-73C796284C4A}"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B70146-394E-4419-ADED-4997EDE112C6}"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6FDD68-62D4-43A1-A6F5-CD412342D25F}" type="datetime1">
              <a:rPr lang="en-US" smtClean="0"/>
              <a:pPr/>
              <a:t>7/26/10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87BAD-0A80-4698-840E-10F8B0E855CC}" type="datetime1">
              <a:rPr lang="en-US" smtClean="0"/>
              <a:pPr/>
              <a:t>7/26/10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8E45A-515C-410C-844F-42DC3B068FC3}" type="datetime1">
              <a:rPr lang="en-US" smtClean="0"/>
              <a:pPr/>
              <a:t>7/26/10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0408A-2ADF-4F38-93DD-57B557EAF4CA}"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7" name="Picture 6" descr="slidebackground.png"/>
          <p:cNvPicPr>
            <a:picLocks noChangeAspect="1"/>
          </p:cNvPicPr>
          <p:nvPr userDrawn="1"/>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457200" y="274638"/>
            <a:ext cx="8229600" cy="868362"/>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76400"/>
            <a:ext cx="82296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81000" y="6492875"/>
            <a:ext cx="2895600" cy="365125"/>
          </a:xfrm>
        </p:spPr>
        <p:txBody>
          <a:bodyPr/>
          <a:lstStyle>
            <a:lvl1pPr>
              <a:defRPr b="1">
                <a:solidFill>
                  <a:schemeClr val="tx2"/>
                </a:solidFill>
              </a:defRPr>
            </a:lvl1p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lvl1pPr>
              <a:defRPr b="1"/>
            </a:lvl1pPr>
          </a:lstStyle>
          <a:p>
            <a:fld id="{7D4F9A1A-576E-49A4-8EDF-E6E0E1EC7CE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888DB-FA6C-4A10-91B2-6334D3E68A3C}"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FB88B-DA18-4154-B6D4-387F119A7FA1}"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1205C-E480-4394-AE8F-FF2E886A2C61}"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0CFC6-57B9-4341-912B-B968C81160B5}"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EDB2A-7A81-4CB1-A25C-2B8A2E29CEB5}"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C139C-F875-4AE6-9104-BA7B94B96167}"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8D5C7-8964-4B14-A438-B07F56AA38BC}"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C821AC-2CDF-4316-B92F-E10F35BF43DD}" type="datetime1">
              <a:rPr lang="en-US" smtClean="0"/>
              <a:pPr/>
              <a:t>7/26/10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F0B1-8F72-436D-8AF3-4A278554CD2E}" type="datetime1">
              <a:rPr lang="en-US" smtClean="0"/>
              <a:pPr/>
              <a:t>7/26/10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30F9F-73C5-443D-AB72-4A9328C51C92}" type="datetime1">
              <a:rPr lang="en-US" smtClean="0"/>
              <a:pPr/>
              <a:t>7/26/10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86E4C9-943E-48C0-BF5F-8DEADBADFBC3}"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017FE-561A-439E-AC0D-04065F3A7204}"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B5223-D89D-4C2B-8D8B-C7AC72D82C96}"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2AF45-8CB2-4FCB-BFE1-3C6CBE09D9DA}"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A26449-B4BC-45F2-A001-283FDFF00CA0}" type="datetime1">
              <a:rPr lang="en-US" smtClean="0"/>
              <a:pPr/>
              <a:t>7/26/10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7CFF27-C754-46AF-B6FE-98B4DBF1E5CC}"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661FEB-C71E-4EC0-AFCC-1D8CA72A2675}" type="datetime1">
              <a:rPr lang="en-US" smtClean="0"/>
              <a:pPr/>
              <a:t>7/26/10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1C381A-27ED-46D7-875A-516B9D747832}" type="datetime1">
              <a:rPr lang="en-US" smtClean="0"/>
              <a:pPr/>
              <a:t>7/26/10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4C867-CF80-4312-8008-EE35A434B2AB}" type="datetime1">
              <a:rPr lang="en-US" smtClean="0"/>
              <a:pPr/>
              <a:t>7/26/10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E8F37-54E6-47FA-874F-C977B8DA8479}"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BCD46B-1198-4F00-BBB8-CF596EFCA246}" type="datetime1">
              <a:rPr lang="en-US" smtClean="0"/>
              <a:pPr/>
              <a:t>7/26/10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4" Type="http://schemas.openxmlformats.org/officeDocument/2006/relationships/slideLayout" Target="../slideLayouts/slideLayout26.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 Id="rId6"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517BD-A5FC-4657-9411-A32002EE0A38}" type="datetime1">
              <a:rPr lang="en-US" smtClean="0"/>
              <a:pPr/>
              <a:t>7/26/10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F9A1A-576E-49A4-8EDF-E6E0E1EC7C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CA1B0-B96E-44E4-BFE2-F74E9EA40C74}" type="datetime1">
              <a:rPr lang="en-US" smtClean="0"/>
              <a:pPr/>
              <a:t>7/26/10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2C4DE-70BE-4C1C-8712-83B94F0C86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C4606-EDC0-4E7A-A394-D9742964BF6F}" type="datetime1">
              <a:rPr lang="en-US" smtClean="0"/>
              <a:pPr/>
              <a:t>7/26/10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71981-0A85-40D7-8B96-E8603B7448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png"/><Relationship Id="rId5"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image" Target="../media/image24.wmf"/><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cid:image009.gif@01CA19C8.AA1532B0" TargetMode="External"/><Relationship Id="rId5"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wmf"/><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9.jpeg"/><Relationship Id="rId5" Type="http://schemas.openxmlformats.org/officeDocument/2006/relationships/image" Target="../media/image41.jpeg"/></Relationships>
</file>

<file path=ppt/slides/_rels/slide25.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5" Type="http://schemas.openxmlformats.org/officeDocument/2006/relationships/image" Target="../media/image56.emf"/></Relationships>
</file>

<file path=ppt/slides/_rels/slide34.xml.rels><?xml version="1.0" encoding="UTF-8" standalone="yes"?>
<Relationships xmlns="http://schemas.openxmlformats.org/package/2006/relationships"><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 Id="rId5" Type="http://schemas.openxmlformats.org/officeDocument/2006/relationships/image" Target="../media/image59.png"/></Relationships>
</file>

<file path=ppt/slides/_rels/slide36.xml.rels><?xml version="1.0" encoding="UTF-8" standalone="yes"?>
<Relationships xmlns="http://schemas.openxmlformats.org/package/2006/relationships"><Relationship Id="rId6" Type="http://schemas.openxmlformats.org/officeDocument/2006/relationships/image" Target="../media/image62.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 Id="rId5"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 Id="rId5"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2.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38600"/>
            <a:ext cx="7772400" cy="1470025"/>
          </a:xfrm>
        </p:spPr>
        <p:txBody>
          <a:bodyPr/>
          <a:lstStyle/>
          <a:p>
            <a:r>
              <a:rPr lang="en-US" dirty="0" smtClean="0"/>
              <a:t>IVC Physical Design and Layout</a:t>
            </a:r>
            <a:endParaRPr lang="en-US" dirty="0"/>
          </a:p>
        </p:txBody>
      </p:sp>
      <p:sp>
        <p:nvSpPr>
          <p:cNvPr id="3" name="Subtitle 2"/>
          <p:cNvSpPr>
            <a:spLocks noGrp="1"/>
          </p:cNvSpPr>
          <p:nvPr>
            <p:ph type="subTitle" idx="1"/>
          </p:nvPr>
        </p:nvSpPr>
        <p:spPr>
          <a:xfrm>
            <a:off x="1295400" y="5257800"/>
            <a:ext cx="6400800" cy="381000"/>
          </a:xfrm>
        </p:spPr>
        <p:txBody>
          <a:bodyPr>
            <a:normAutofit lnSpcReduction="10000"/>
          </a:bodyPr>
          <a:lstStyle/>
          <a:p>
            <a:r>
              <a:rPr lang="en-US" sz="2000" dirty="0" smtClean="0"/>
              <a:t>Presented by P. Heitzenroeder for the IVC Team</a:t>
            </a:r>
            <a:endParaRPr lang="en-US" sz="20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a:t>
            </a:fld>
            <a:endParaRPr lang="en-US"/>
          </a:p>
        </p:txBody>
      </p:sp>
      <p:pic>
        <p:nvPicPr>
          <p:cNvPr id="8193" name="Picture 1" descr="P:\public\anonymous ftp private\ITER_IVC_Files_Private\39_Gomez\new-tokamak-1-manLR.JPG"/>
          <p:cNvPicPr>
            <a:picLocks noChangeAspect="1" noChangeArrowheads="1"/>
          </p:cNvPicPr>
          <p:nvPr/>
        </p:nvPicPr>
        <p:blipFill>
          <a:blip r:embed="rId2" cstate="print"/>
          <a:srcRect/>
          <a:stretch>
            <a:fillRect/>
          </a:stretch>
        </p:blipFill>
        <p:spPr bwMode="auto">
          <a:xfrm>
            <a:off x="2971800" y="762000"/>
            <a:ext cx="3620906" cy="3668652"/>
          </a:xfrm>
          <a:prstGeom prst="rect">
            <a:avLst/>
          </a:prstGeom>
          <a:noFill/>
        </p:spPr>
      </p:pic>
      <p:sp>
        <p:nvSpPr>
          <p:cNvPr id="6" name="Oval 5"/>
          <p:cNvSpPr/>
          <p:nvPr/>
        </p:nvSpPr>
        <p:spPr>
          <a:xfrm>
            <a:off x="4572000" y="2590800"/>
            <a:ext cx="304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a:xfrm>
            <a:off x="3048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ELM and VS coil construction</a:t>
            </a:r>
            <a:endParaRPr lang="en-US" dirty="0"/>
          </a:p>
        </p:txBody>
      </p:sp>
      <p:pic>
        <p:nvPicPr>
          <p:cNvPr id="4" name="Picture 15"/>
          <p:cNvPicPr>
            <a:picLocks noGrp="1" noChangeAspect="1" noChangeArrowheads="1"/>
          </p:cNvPicPr>
          <p:nvPr>
            <p:ph idx="1"/>
          </p:nvPr>
        </p:nvPicPr>
        <p:blipFill>
          <a:blip r:embed="rId2" cstate="print"/>
          <a:srcRect/>
          <a:stretch>
            <a:fillRect/>
          </a:stretch>
        </p:blipFill>
        <p:spPr bwMode="auto">
          <a:xfrm>
            <a:off x="685800" y="1295400"/>
            <a:ext cx="4508352" cy="4525963"/>
          </a:xfrm>
          <a:prstGeom prst="rect">
            <a:avLst/>
          </a:prstGeom>
          <a:noFill/>
          <a:ln w="9525">
            <a:noFill/>
            <a:miter lim="800000"/>
            <a:headEnd/>
            <a:tailEnd/>
          </a:ln>
        </p:spPr>
      </p:pic>
      <p:sp>
        <p:nvSpPr>
          <p:cNvPr id="29" name="TextBox 28"/>
          <p:cNvSpPr txBox="1"/>
          <p:nvPr/>
        </p:nvSpPr>
        <p:spPr>
          <a:xfrm>
            <a:off x="5029200" y="4876800"/>
            <a:ext cx="1600200" cy="646331"/>
          </a:xfrm>
          <a:prstGeom prst="rect">
            <a:avLst/>
          </a:prstGeom>
          <a:noFill/>
        </p:spPr>
        <p:txBody>
          <a:bodyPr wrap="square" rtlCol="0">
            <a:spAutoFit/>
          </a:bodyPr>
          <a:lstStyle/>
          <a:p>
            <a:r>
              <a:rPr lang="en-US" dirty="0" smtClean="0"/>
              <a:t>Mineral insulated cable</a:t>
            </a:r>
            <a:endParaRPr lang="en-US" dirty="0"/>
          </a:p>
        </p:txBody>
      </p:sp>
      <p:sp>
        <p:nvSpPr>
          <p:cNvPr id="33" name="TextBox 32"/>
          <p:cNvSpPr txBox="1"/>
          <p:nvPr/>
        </p:nvSpPr>
        <p:spPr>
          <a:xfrm>
            <a:off x="7391400" y="5105400"/>
            <a:ext cx="1600200" cy="369332"/>
          </a:xfrm>
          <a:prstGeom prst="rect">
            <a:avLst/>
          </a:prstGeom>
          <a:noFill/>
        </p:spPr>
        <p:txBody>
          <a:bodyPr wrap="square" rtlCol="0">
            <a:spAutoFit/>
          </a:bodyPr>
          <a:lstStyle/>
          <a:p>
            <a:r>
              <a:rPr lang="en-US" dirty="0" smtClean="0"/>
              <a:t>Water channel</a:t>
            </a:r>
            <a:endParaRPr lang="en-US" dirty="0"/>
          </a:p>
        </p:txBody>
      </p:sp>
      <p:grpSp>
        <p:nvGrpSpPr>
          <p:cNvPr id="38" name="Group 37"/>
          <p:cNvGrpSpPr/>
          <p:nvPr/>
        </p:nvGrpSpPr>
        <p:grpSpPr>
          <a:xfrm>
            <a:off x="2045563" y="1295400"/>
            <a:ext cx="6946037" cy="3810000"/>
            <a:chOff x="2045563" y="1295400"/>
            <a:chExt cx="6946037" cy="3810000"/>
          </a:xfrm>
        </p:grpSpPr>
        <p:pic>
          <p:nvPicPr>
            <p:cNvPr id="5" name="Picture 16"/>
            <p:cNvPicPr>
              <a:picLocks noChangeAspect="1" noChangeArrowheads="1"/>
            </p:cNvPicPr>
            <p:nvPr/>
          </p:nvPicPr>
          <p:blipFill>
            <a:blip r:embed="rId3" cstate="print"/>
            <a:srcRect/>
            <a:stretch>
              <a:fillRect/>
            </a:stretch>
          </p:blipFill>
          <p:spPr bwMode="auto">
            <a:xfrm>
              <a:off x="5257800" y="1524000"/>
              <a:ext cx="3002167" cy="3440116"/>
            </a:xfrm>
            <a:prstGeom prst="rect">
              <a:avLst/>
            </a:prstGeom>
            <a:noFill/>
            <a:ln w="9525">
              <a:noFill/>
              <a:miter lim="800000"/>
              <a:headEnd/>
              <a:tailEnd/>
            </a:ln>
          </p:spPr>
        </p:pic>
        <p:cxnSp>
          <p:nvCxnSpPr>
            <p:cNvPr id="7" name="Straight Connector 6"/>
            <p:cNvCxnSpPr/>
            <p:nvPr/>
          </p:nvCxnSpPr>
          <p:spPr>
            <a:xfrm rot="5400000">
              <a:off x="2857500" y="23241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ight Triangle 7"/>
            <p:cNvSpPr/>
            <p:nvPr/>
          </p:nvSpPr>
          <p:spPr>
            <a:xfrm rot="10800000">
              <a:off x="6629400" y="25146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a:off x="7010400" y="2514600"/>
              <a:ext cx="152400" cy="152400"/>
            </a:xfrm>
            <a:prstGeom prst="rtTriangle">
              <a:avLst/>
            </a:prstGeom>
            <a:scene3d>
              <a:camera prst="orthographicFront">
                <a:rot lat="21300945" lon="10523637" rev="1052622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25264" y="3175957"/>
              <a:ext cx="150920" cy="120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69170" y="3194956"/>
              <a:ext cx="168676" cy="11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a:off x="6172200" y="38100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a:off x="7497192" y="3841072"/>
              <a:ext cx="152400" cy="152400"/>
            </a:xfrm>
            <a:prstGeom prst="rtTriangle">
              <a:avLst/>
            </a:prstGeom>
            <a:scene3d>
              <a:camera prst="orthographicFront">
                <a:rot lat="0" lon="10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p:nvSpPr>
          <p:spPr>
            <a:xfrm rot="10800000">
              <a:off x="2590800" y="22098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a:off x="2971799" y="2208362"/>
              <a:ext cx="140899" cy="153837"/>
            </a:xfrm>
            <a:prstGeom prst="rtTriangle">
              <a:avLst/>
            </a:prstGeom>
            <a:scene3d>
              <a:camera prst="orthographicFront">
                <a:rot lat="21300945" lon="10523637" rev="1052622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09800" y="2895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31994" y="3741197"/>
              <a:ext cx="235998" cy="164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20249" y="2895600"/>
              <a:ext cx="184951" cy="140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76600" y="3733800"/>
              <a:ext cx="235998" cy="164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2045563" y="4469167"/>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p:nvSpPr>
          <p:spPr>
            <a:xfrm>
              <a:off x="3496322" y="4460289"/>
              <a:ext cx="152400" cy="152400"/>
            </a:xfrm>
            <a:prstGeom prst="rtTriangle">
              <a:avLst/>
            </a:prstGeom>
            <a:scene3d>
              <a:camera prst="orthographicFront">
                <a:rot lat="0" lon="10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962400" y="1295400"/>
              <a:ext cx="1981200" cy="646331"/>
            </a:xfrm>
            <a:prstGeom prst="rect">
              <a:avLst/>
            </a:prstGeom>
            <a:noFill/>
          </p:spPr>
          <p:txBody>
            <a:bodyPr wrap="square" rtlCol="0">
              <a:spAutoFit/>
            </a:bodyPr>
            <a:lstStyle/>
            <a:p>
              <a:r>
                <a:rPr lang="en-US" dirty="0" smtClean="0"/>
                <a:t>316-LN (IG) forged structure</a:t>
              </a:r>
              <a:endParaRPr lang="en-US" dirty="0"/>
            </a:p>
          </p:txBody>
        </p:sp>
        <p:cxnSp>
          <p:nvCxnSpPr>
            <p:cNvPr id="25" name="Straight Arrow Connector 24"/>
            <p:cNvCxnSpPr/>
            <p:nvPr/>
          </p:nvCxnSpPr>
          <p:spPr>
            <a:xfrm>
              <a:off x="5334000" y="1752600"/>
              <a:ext cx="15240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1000" y="1524000"/>
              <a:ext cx="990600" cy="646331"/>
            </a:xfrm>
            <a:prstGeom prst="rect">
              <a:avLst/>
            </a:prstGeom>
            <a:noFill/>
          </p:spPr>
          <p:txBody>
            <a:bodyPr wrap="square" rtlCol="0">
              <a:spAutoFit/>
            </a:bodyPr>
            <a:lstStyle/>
            <a:p>
              <a:r>
                <a:rPr lang="en-US" dirty="0" smtClean="0"/>
                <a:t>Welds (typ.)</a:t>
              </a:r>
              <a:endParaRPr lang="en-US" dirty="0"/>
            </a:p>
          </p:txBody>
        </p:sp>
        <p:cxnSp>
          <p:nvCxnSpPr>
            <p:cNvPr id="28" name="Straight Arrow Connector 27"/>
            <p:cNvCxnSpPr>
              <a:stCxn id="26" idx="1"/>
            </p:cNvCxnSpPr>
            <p:nvPr/>
          </p:nvCxnSpPr>
          <p:spPr>
            <a:xfrm rot="10800000" flipV="1">
              <a:off x="7162800" y="1847166"/>
              <a:ext cx="838200" cy="591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6096000" y="4114800"/>
              <a:ext cx="1219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6705600" y="4267200"/>
              <a:ext cx="1447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57200" y="5486400"/>
            <a:ext cx="8077200" cy="923330"/>
          </a:xfrm>
          <a:prstGeom prst="rect">
            <a:avLst/>
          </a:prstGeom>
          <a:noFill/>
        </p:spPr>
        <p:txBody>
          <a:bodyPr wrap="square" rtlCol="0">
            <a:spAutoFit/>
          </a:bodyPr>
          <a:lstStyle/>
          <a:p>
            <a:pPr>
              <a:buFont typeface="Arial" pitchFamily="34" charset="0"/>
              <a:buChar char="•"/>
            </a:pPr>
            <a:r>
              <a:rPr lang="en-US" dirty="0" smtClean="0"/>
              <a:t>  Cable welded onto forged SS structures;  Similar construction for both coil types.</a:t>
            </a:r>
          </a:p>
          <a:p>
            <a:pPr>
              <a:buFont typeface="Arial" pitchFamily="34" charset="0"/>
              <a:buChar char="•"/>
            </a:pPr>
            <a:r>
              <a:rPr lang="en-US" dirty="0" smtClean="0"/>
              <a:t>  ELM coils will be delivered as 27 factory fabricated units;  the VS coils will be assembled in the vessel from segments.  </a:t>
            </a:r>
            <a:endParaRPr lang="en-US" dirty="0"/>
          </a:p>
        </p:txBody>
      </p:sp>
      <p:sp>
        <p:nvSpPr>
          <p:cNvPr id="37" name="Slide Number Placeholder 36"/>
          <p:cNvSpPr>
            <a:spLocks noGrp="1"/>
          </p:cNvSpPr>
          <p:nvPr>
            <p:ph type="sldNum" sz="quarter" idx="12"/>
          </p:nvPr>
        </p:nvSpPr>
        <p:spPr/>
        <p:txBody>
          <a:bodyPr/>
          <a:lstStyle/>
          <a:p>
            <a:fld id="{7D4F9A1A-576E-49A4-8EDF-E6E0E1EC7CEF}" type="slidenum">
              <a:rPr lang="en-US" smtClean="0"/>
              <a:pPr/>
              <a:t>10</a:t>
            </a:fld>
            <a:endParaRPr lang="en-US" dirty="0"/>
          </a:p>
        </p:txBody>
      </p:sp>
      <p:sp>
        <p:nvSpPr>
          <p:cNvPr id="32" name="Footer Placeholder 3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868362"/>
          </a:xfrm>
        </p:spPr>
        <p:txBody>
          <a:bodyPr>
            <a:noAutofit/>
          </a:bodyPr>
          <a:lstStyle/>
          <a:p>
            <a:r>
              <a:rPr lang="en-US" dirty="0" smtClean="0"/>
              <a:t>A secondary analysis effort is underway to evaluate another structural option</a:t>
            </a:r>
            <a:endParaRPr lang="en-US" dirty="0"/>
          </a:p>
        </p:txBody>
      </p:sp>
      <p:sp>
        <p:nvSpPr>
          <p:cNvPr id="3" name="Content Placeholder 2"/>
          <p:cNvSpPr>
            <a:spLocks noGrp="1"/>
          </p:cNvSpPr>
          <p:nvPr>
            <p:ph idx="1"/>
          </p:nvPr>
        </p:nvSpPr>
        <p:spPr>
          <a:xfrm>
            <a:off x="457200" y="1905000"/>
            <a:ext cx="3352800" cy="4525963"/>
          </a:xfrm>
        </p:spPr>
        <p:txBody>
          <a:bodyPr>
            <a:normAutofit fontScale="70000" lnSpcReduction="20000"/>
          </a:bodyPr>
          <a:lstStyle/>
          <a:p>
            <a:r>
              <a:rPr lang="en-US" dirty="0" smtClean="0"/>
              <a:t>Motivation:  to determine if the flexible straps of this design can reduce thermal stresses.</a:t>
            </a:r>
          </a:p>
          <a:p>
            <a:r>
              <a:rPr lang="en-US" dirty="0" smtClean="0"/>
              <a:t>Reduced thermal stresses would permit higher operating temperatures and therefore lower water velocities.</a:t>
            </a:r>
          </a:p>
          <a:p>
            <a:r>
              <a:rPr lang="en-US" dirty="0" smtClean="0"/>
              <a:t>This may provide a way to reduce water erosion concerns.  </a:t>
            </a:r>
          </a:p>
          <a:p>
            <a:r>
              <a:rPr lang="en-US" dirty="0" smtClean="0"/>
              <a:t>It will probably require a few more weeks of  analyses to determine if this is feasible.  </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11</a:t>
            </a:fld>
            <a:endParaRPr lang="en-US"/>
          </a:p>
        </p:txBody>
      </p:sp>
      <p:pic>
        <p:nvPicPr>
          <p:cNvPr id="5" name="Picture 4" descr="Steady_State_Temperatures.png"/>
          <p:cNvPicPr>
            <a:picLocks noChangeAspect="1"/>
          </p:cNvPicPr>
          <p:nvPr/>
        </p:nvPicPr>
        <p:blipFill>
          <a:blip r:embed="rId2" cstate="print"/>
          <a:srcRect l="8989" t="18150" b="26732"/>
          <a:stretch>
            <a:fillRect/>
          </a:stretch>
        </p:blipFill>
        <p:spPr>
          <a:xfrm>
            <a:off x="4114800" y="1600200"/>
            <a:ext cx="4800600" cy="1837267"/>
          </a:xfrm>
          <a:prstGeom prst="rect">
            <a:avLst/>
          </a:prstGeom>
          <a:ln w="6350" cap="sq" cmpd="thickThin">
            <a:solidFill>
              <a:srgbClr val="000000"/>
            </a:solidFill>
            <a:prstDash val="solid"/>
            <a:miter lim="800000"/>
          </a:ln>
          <a:effectLst>
            <a:innerShdw blurRad="76200">
              <a:srgbClr val="000000"/>
            </a:innerShdw>
          </a:effectLst>
        </p:spPr>
      </p:pic>
      <p:sp>
        <p:nvSpPr>
          <p:cNvPr id="6" name="TextBox 5"/>
          <p:cNvSpPr txBox="1"/>
          <p:nvPr/>
        </p:nvSpPr>
        <p:spPr>
          <a:xfrm>
            <a:off x="4572000" y="5638800"/>
            <a:ext cx="3505200" cy="923330"/>
          </a:xfrm>
          <a:prstGeom prst="rect">
            <a:avLst/>
          </a:prstGeom>
          <a:solidFill>
            <a:schemeClr val="accent3">
              <a:lumMod val="60000"/>
              <a:lumOff val="40000"/>
            </a:schemeClr>
          </a:solidFill>
        </p:spPr>
        <p:txBody>
          <a:bodyPr wrap="square" rtlCol="0">
            <a:spAutoFit/>
          </a:bodyPr>
          <a:lstStyle/>
          <a:p>
            <a:r>
              <a:rPr lang="en-US" dirty="0" smtClean="0"/>
              <a:t>Larry Bryant will give an overview of the present status of the analyses of this design option.  </a:t>
            </a:r>
            <a:endParaRPr lang="en-US" dirty="0"/>
          </a:p>
        </p:txBody>
      </p:sp>
      <p:pic>
        <p:nvPicPr>
          <p:cNvPr id="8" name="Picture 7" descr="SANDWICH CORNER WITH ADDED SUPPORT.jpg"/>
          <p:cNvPicPr>
            <a:picLocks noChangeAspect="1"/>
          </p:cNvPicPr>
          <p:nvPr/>
        </p:nvPicPr>
        <p:blipFill>
          <a:blip r:embed="rId3" cstate="print"/>
          <a:stretch>
            <a:fillRect/>
          </a:stretch>
        </p:blipFill>
        <p:spPr>
          <a:xfrm>
            <a:off x="4572000" y="3733800"/>
            <a:ext cx="3429000" cy="1673074"/>
          </a:xfrm>
          <a:prstGeom prst="rect">
            <a:avLst/>
          </a:prstGeom>
        </p:spPr>
      </p:pic>
      <p:sp>
        <p:nvSpPr>
          <p:cNvPr id="9" name="Footer Placeholder 8"/>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fontScale="90000"/>
          </a:bodyPr>
          <a:lstStyle/>
          <a:p>
            <a:r>
              <a:rPr lang="en-US" sz="2800" dirty="0" smtClean="0"/>
              <a:t>Welded connections are planned for in-vessel feeder connections</a:t>
            </a:r>
            <a:endParaRPr lang="en-US" sz="2800" dirty="0"/>
          </a:p>
        </p:txBody>
      </p:sp>
      <p:pic>
        <p:nvPicPr>
          <p:cNvPr id="5" name="Picture 19" descr="JOINT AT MID AND LOWER ELM TO FEEDER FATCAN OFFSET.jpg"/>
          <p:cNvPicPr>
            <a:picLocks noChangeAspect="1"/>
          </p:cNvPicPr>
          <p:nvPr/>
        </p:nvPicPr>
        <p:blipFill>
          <a:blip r:embed="rId2" cstate="print"/>
          <a:srcRect/>
          <a:stretch>
            <a:fillRect/>
          </a:stretch>
        </p:blipFill>
        <p:spPr bwMode="auto">
          <a:xfrm>
            <a:off x="2743200" y="990600"/>
            <a:ext cx="4021527" cy="1034350"/>
          </a:xfrm>
          <a:prstGeom prst="rect">
            <a:avLst/>
          </a:prstGeom>
          <a:noFill/>
          <a:ln w="9525">
            <a:noFill/>
            <a:miter lim="800000"/>
            <a:headEnd/>
            <a:tailEnd/>
          </a:ln>
        </p:spPr>
      </p:pic>
      <p:sp>
        <p:nvSpPr>
          <p:cNvPr id="39" name="TextBox 38"/>
          <p:cNvSpPr txBox="1"/>
          <p:nvPr/>
        </p:nvSpPr>
        <p:spPr>
          <a:xfrm>
            <a:off x="2819400" y="2514600"/>
            <a:ext cx="3505200" cy="3785652"/>
          </a:xfrm>
          <a:prstGeom prst="rect">
            <a:avLst/>
          </a:prstGeom>
          <a:noFill/>
        </p:spPr>
        <p:txBody>
          <a:bodyPr wrap="square" rtlCol="0">
            <a:spAutoFit/>
          </a:bodyPr>
          <a:lstStyle/>
          <a:p>
            <a:pPr>
              <a:buFont typeface="Arial" pitchFamily="34" charset="0"/>
              <a:buChar char="•"/>
            </a:pPr>
            <a:r>
              <a:rPr lang="en-US" sz="1600" dirty="0" smtClean="0"/>
              <a:t>  Same type of joint for VS and ELM connections.</a:t>
            </a:r>
          </a:p>
          <a:p>
            <a:pPr lvl="1">
              <a:buFont typeface="Arial" pitchFamily="34" charset="0"/>
              <a:buChar char="•"/>
            </a:pPr>
            <a:r>
              <a:rPr lang="en-US" sz="1600" dirty="0" smtClean="0"/>
              <a:t>  Insulation:  compacted </a:t>
            </a:r>
            <a:r>
              <a:rPr lang="en-US" sz="1600" dirty="0" err="1" smtClean="0"/>
              <a:t>MgO</a:t>
            </a:r>
            <a:r>
              <a:rPr lang="en-US" sz="1600" dirty="0" smtClean="0"/>
              <a:t> or ceramic polymer. </a:t>
            </a:r>
          </a:p>
          <a:p>
            <a:pPr>
              <a:buFont typeface="Arial" pitchFamily="34" charset="0"/>
              <a:buChar char="•"/>
            </a:pPr>
            <a:r>
              <a:rPr lang="en-US" sz="1600" dirty="0" smtClean="0"/>
              <a:t>  Highly reliable.</a:t>
            </a:r>
          </a:p>
          <a:p>
            <a:pPr>
              <a:buFont typeface="Arial" pitchFamily="34" charset="0"/>
              <a:buChar char="•"/>
            </a:pPr>
            <a:r>
              <a:rPr lang="en-US" sz="1600" dirty="0" smtClean="0"/>
              <a:t>  We hope to qualify the IVC design as RH Category 3, meaning that replacement is not expected.</a:t>
            </a:r>
          </a:p>
          <a:p>
            <a:pPr lvl="1">
              <a:buFont typeface="Arial" pitchFamily="34" charset="0"/>
              <a:buChar char="•"/>
            </a:pPr>
            <a:r>
              <a:rPr lang="en-US" sz="1600" dirty="0" smtClean="0"/>
              <a:t>  Still need to demonstrate the feasibility of replacing coil(s)  in the event of failures.  </a:t>
            </a:r>
          </a:p>
          <a:p>
            <a:pPr lvl="1">
              <a:buFont typeface="Arial" pitchFamily="34" charset="0"/>
              <a:buChar char="•"/>
            </a:pPr>
            <a:r>
              <a:rPr lang="en-US" sz="1600" dirty="0" smtClean="0"/>
              <a:t>  RH welded connections and replacement connections of other designs will be considered;  a RFP for joining R&amp;D is underway.</a:t>
            </a:r>
            <a:endParaRPr lang="en-US" sz="1600" dirty="0"/>
          </a:p>
        </p:txBody>
      </p:sp>
      <p:grpSp>
        <p:nvGrpSpPr>
          <p:cNvPr id="50" name="Group 49"/>
          <p:cNvGrpSpPr/>
          <p:nvPr/>
        </p:nvGrpSpPr>
        <p:grpSpPr>
          <a:xfrm>
            <a:off x="685800" y="1676400"/>
            <a:ext cx="8458200" cy="4343400"/>
            <a:chOff x="482600" y="1524000"/>
            <a:chExt cx="8458200" cy="4343400"/>
          </a:xfrm>
        </p:grpSpPr>
        <p:sp>
          <p:nvSpPr>
            <p:cNvPr id="36" name="Oval 35"/>
            <p:cNvSpPr/>
            <p:nvPr/>
          </p:nvSpPr>
          <p:spPr>
            <a:xfrm>
              <a:off x="7848600" y="52578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flipH="1">
              <a:off x="7086600" y="28956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7772400" y="28194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flipH="1">
              <a:off x="7696200" y="52578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3" cstate="print"/>
            <a:srcRect l="25000" t="8889" r="37037"/>
            <a:stretch>
              <a:fillRect/>
            </a:stretch>
          </p:blipFill>
          <p:spPr bwMode="auto">
            <a:xfrm>
              <a:off x="6248400" y="1828800"/>
              <a:ext cx="2692400" cy="4038600"/>
            </a:xfrm>
            <a:prstGeom prst="rect">
              <a:avLst/>
            </a:prstGeom>
            <a:noFill/>
            <a:ln w="9525">
              <a:noFill/>
              <a:miter lim="800000"/>
              <a:headEnd/>
              <a:tailEnd/>
            </a:ln>
          </p:spPr>
        </p:pic>
        <p:sp>
          <p:nvSpPr>
            <p:cNvPr id="44" name="Oval 43"/>
            <p:cNvSpPr/>
            <p:nvPr/>
          </p:nvSpPr>
          <p:spPr>
            <a:xfrm>
              <a:off x="7086600" y="23622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696200" y="23622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305800" y="22860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010400" y="33528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47244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82600" y="1524000"/>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Slide Number Placeholder 48"/>
          <p:cNvSpPr>
            <a:spLocks noGrp="1"/>
          </p:cNvSpPr>
          <p:nvPr>
            <p:ph type="sldNum" sz="quarter" idx="12"/>
          </p:nvPr>
        </p:nvSpPr>
        <p:spPr/>
        <p:txBody>
          <a:bodyPr/>
          <a:lstStyle/>
          <a:p>
            <a:fld id="{7D4F9A1A-576E-49A4-8EDF-E6E0E1EC7CEF}" type="slidenum">
              <a:rPr lang="en-US" smtClean="0"/>
              <a:pPr/>
              <a:t>12</a:t>
            </a:fld>
            <a:endParaRPr lang="en-US"/>
          </a:p>
        </p:txBody>
      </p:sp>
      <p:pic>
        <p:nvPicPr>
          <p:cNvPr id="51" name="Picture 40" descr="10"/>
          <p:cNvPicPr>
            <a:picLocks noChangeAspect="1" noChangeArrowheads="1"/>
          </p:cNvPicPr>
          <p:nvPr/>
        </p:nvPicPr>
        <p:blipFill>
          <a:blip r:embed="rId4" cstate="print"/>
          <a:srcRect l="27205" t="53099" r="48526" b="9280"/>
          <a:stretch>
            <a:fillRect/>
          </a:stretch>
        </p:blipFill>
        <p:spPr bwMode="auto">
          <a:xfrm>
            <a:off x="228600" y="990600"/>
            <a:ext cx="2422525" cy="2519363"/>
          </a:xfrm>
          <a:prstGeom prst="rect">
            <a:avLst/>
          </a:prstGeom>
          <a:noFill/>
        </p:spPr>
      </p:pic>
      <p:pic>
        <p:nvPicPr>
          <p:cNvPr id="52" name="Picture 27" descr="10"/>
          <p:cNvPicPr>
            <a:picLocks noChangeAspect="1" noChangeArrowheads="1"/>
          </p:cNvPicPr>
          <p:nvPr/>
        </p:nvPicPr>
        <p:blipFill>
          <a:blip r:embed="rId5" cstate="print"/>
          <a:srcRect l="15201" r="7016" b="14500"/>
          <a:stretch>
            <a:fillRect/>
          </a:stretch>
        </p:blipFill>
        <p:spPr bwMode="auto">
          <a:xfrm>
            <a:off x="228600" y="4230688"/>
            <a:ext cx="2520950" cy="1860550"/>
          </a:xfrm>
          <a:prstGeom prst="rect">
            <a:avLst/>
          </a:prstGeom>
          <a:noFill/>
        </p:spPr>
      </p:pic>
      <p:sp>
        <p:nvSpPr>
          <p:cNvPr id="53" name="Rectangle 19"/>
          <p:cNvSpPr>
            <a:spLocks noChangeArrowheads="1"/>
          </p:cNvSpPr>
          <p:nvPr/>
        </p:nvSpPr>
        <p:spPr bwMode="auto">
          <a:xfrm>
            <a:off x="204788" y="3582988"/>
            <a:ext cx="2622550" cy="366712"/>
          </a:xfrm>
          <a:prstGeom prst="rect">
            <a:avLst/>
          </a:prstGeom>
          <a:noFill/>
          <a:ln w="9525" algn="ctr">
            <a:noFill/>
            <a:miter lim="800000"/>
            <a:headEnd/>
            <a:tailEnd/>
          </a:ln>
          <a:effectLst/>
        </p:spPr>
        <p:txBody>
          <a:bodyPr wrap="none">
            <a:spAutoFit/>
          </a:bodyPr>
          <a:lstStyle/>
          <a:p>
            <a:r>
              <a:rPr lang="en-US" b="1">
                <a:solidFill>
                  <a:srgbClr val="000099"/>
                </a:solidFill>
              </a:rPr>
              <a:t>Upper ELM Coil Joints</a:t>
            </a:r>
            <a:endParaRPr lang="en-GB" b="1">
              <a:solidFill>
                <a:srgbClr val="000099"/>
              </a:solidFill>
            </a:endParaRPr>
          </a:p>
        </p:txBody>
      </p:sp>
      <p:sp>
        <p:nvSpPr>
          <p:cNvPr id="54" name="Rectangle 62"/>
          <p:cNvSpPr>
            <a:spLocks noChangeArrowheads="1"/>
          </p:cNvSpPr>
          <p:nvPr/>
        </p:nvSpPr>
        <p:spPr bwMode="auto">
          <a:xfrm>
            <a:off x="217488" y="6175375"/>
            <a:ext cx="2457450" cy="366713"/>
          </a:xfrm>
          <a:prstGeom prst="rect">
            <a:avLst/>
          </a:prstGeom>
          <a:noFill/>
          <a:ln w="9525" algn="ctr">
            <a:noFill/>
            <a:miter lim="800000"/>
            <a:headEnd/>
            <a:tailEnd/>
          </a:ln>
          <a:effectLst/>
        </p:spPr>
        <p:txBody>
          <a:bodyPr wrap="none">
            <a:spAutoFit/>
          </a:bodyPr>
          <a:lstStyle/>
          <a:p>
            <a:r>
              <a:rPr lang="en-US" b="1">
                <a:solidFill>
                  <a:srgbClr val="000099"/>
                </a:solidFill>
              </a:rPr>
              <a:t>Lower VS Coil Joints</a:t>
            </a:r>
            <a:endParaRPr lang="en-GB" b="1">
              <a:solidFill>
                <a:srgbClr val="000099"/>
              </a:solidFill>
            </a:endParaRPr>
          </a:p>
        </p:txBody>
      </p:sp>
      <p:sp>
        <p:nvSpPr>
          <p:cNvPr id="55" name="TextBox 54"/>
          <p:cNvSpPr txBox="1"/>
          <p:nvPr/>
        </p:nvSpPr>
        <p:spPr>
          <a:xfrm>
            <a:off x="7162800" y="609600"/>
            <a:ext cx="1752600" cy="923330"/>
          </a:xfrm>
          <a:prstGeom prst="rect">
            <a:avLst/>
          </a:prstGeom>
          <a:noFill/>
        </p:spPr>
        <p:txBody>
          <a:bodyPr wrap="square" rtlCol="0">
            <a:spAutoFit/>
          </a:bodyPr>
          <a:lstStyle/>
          <a:p>
            <a:r>
              <a:rPr lang="en-US" dirty="0" smtClean="0"/>
              <a:t>Custom made to accommodate misalignments</a:t>
            </a:r>
            <a:endParaRPr lang="en-US" dirty="0"/>
          </a:p>
        </p:txBody>
      </p:sp>
      <p:cxnSp>
        <p:nvCxnSpPr>
          <p:cNvPr id="57" name="Straight Arrow Connector 56"/>
          <p:cNvCxnSpPr/>
          <p:nvPr/>
        </p:nvCxnSpPr>
        <p:spPr>
          <a:xfrm rot="10800000" flipV="1">
            <a:off x="4953000" y="838200"/>
            <a:ext cx="2133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52800" y="2133600"/>
            <a:ext cx="1143000" cy="369332"/>
          </a:xfrm>
          <a:prstGeom prst="rect">
            <a:avLst/>
          </a:prstGeom>
          <a:noFill/>
        </p:spPr>
        <p:txBody>
          <a:bodyPr wrap="square" rtlCol="0">
            <a:spAutoFit/>
          </a:bodyPr>
          <a:lstStyle/>
          <a:p>
            <a:r>
              <a:rPr lang="en-US" dirty="0" smtClean="0"/>
              <a:t>Welds</a:t>
            </a:r>
            <a:endParaRPr lang="en-US" dirty="0"/>
          </a:p>
        </p:txBody>
      </p:sp>
      <p:cxnSp>
        <p:nvCxnSpPr>
          <p:cNvPr id="60" name="Straight Arrow Connector 59"/>
          <p:cNvCxnSpPr/>
          <p:nvPr/>
        </p:nvCxnSpPr>
        <p:spPr>
          <a:xfrm rot="5400000" flipH="1" flipV="1">
            <a:off x="3886200" y="1752600"/>
            <a:ext cx="762000" cy="304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114800" y="1524000"/>
            <a:ext cx="1143000" cy="76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762000" y="18288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8600" y="45720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52600" y="45720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29"/>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4495800" cy="1143000"/>
          </a:xfrm>
        </p:spPr>
        <p:txBody>
          <a:bodyPr>
            <a:normAutofit/>
          </a:bodyPr>
          <a:lstStyle/>
          <a:p>
            <a:r>
              <a:rPr lang="en-US" dirty="0" smtClean="0"/>
              <a:t>Other joint concepts are still being pursued</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13</a:t>
            </a:fld>
            <a:endParaRPr lang="en-US"/>
          </a:p>
        </p:txBody>
      </p:sp>
      <p:pic>
        <p:nvPicPr>
          <p:cNvPr id="5" name="Picture 18" descr="cid:image009.gif@01CA19C8.AA1532B0"/>
          <p:cNvPicPr>
            <a:picLocks noChangeAspect="1" noChangeArrowheads="1"/>
          </p:cNvPicPr>
          <p:nvPr/>
        </p:nvPicPr>
        <p:blipFill>
          <a:blip r:embed="rId2" r:link="rId3" cstate="print"/>
          <a:srcRect/>
          <a:stretch>
            <a:fillRect/>
          </a:stretch>
        </p:blipFill>
        <p:spPr bwMode="auto">
          <a:xfrm>
            <a:off x="5943600" y="533400"/>
            <a:ext cx="2470150" cy="2284325"/>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762000" y="3124200"/>
            <a:ext cx="3124200" cy="2133190"/>
          </a:xfrm>
          <a:prstGeom prst="rect">
            <a:avLst/>
          </a:prstGeom>
          <a:noFill/>
          <a:ln w="9525">
            <a:noFill/>
            <a:miter lim="800000"/>
            <a:headEnd/>
            <a:tailEnd/>
          </a:ln>
          <a:effectLst/>
        </p:spPr>
      </p:pic>
      <p:pic>
        <p:nvPicPr>
          <p:cNvPr id="7" name="Picture 7" descr="COIL COUPLER WELDED WITH 10mm OFFSET wraped"/>
          <p:cNvPicPr>
            <a:picLocks noChangeAspect="1" noChangeArrowheads="1"/>
          </p:cNvPicPr>
          <p:nvPr/>
        </p:nvPicPr>
        <p:blipFill>
          <a:blip r:embed="rId5" cstate="print"/>
          <a:srcRect/>
          <a:stretch>
            <a:fillRect/>
          </a:stretch>
        </p:blipFill>
        <p:spPr bwMode="auto">
          <a:xfrm>
            <a:off x="5181600" y="3505200"/>
            <a:ext cx="2952130" cy="1600200"/>
          </a:xfrm>
          <a:prstGeom prst="rect">
            <a:avLst/>
          </a:prstGeom>
          <a:noFill/>
        </p:spPr>
      </p:pic>
      <p:sp>
        <p:nvSpPr>
          <p:cNvPr id="8" name="Text Box 8"/>
          <p:cNvSpPr txBox="1">
            <a:spLocks noChangeArrowheads="1"/>
          </p:cNvSpPr>
          <p:nvPr/>
        </p:nvSpPr>
        <p:spPr bwMode="auto">
          <a:xfrm>
            <a:off x="5410200" y="5410200"/>
            <a:ext cx="2089150" cy="517525"/>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Welded joint with custom bridge piece</a:t>
            </a:r>
          </a:p>
        </p:txBody>
      </p:sp>
      <p:sp>
        <p:nvSpPr>
          <p:cNvPr id="9" name="Text Box 9"/>
          <p:cNvSpPr txBox="1">
            <a:spLocks noChangeArrowheads="1"/>
          </p:cNvSpPr>
          <p:nvPr/>
        </p:nvSpPr>
        <p:spPr bwMode="auto">
          <a:xfrm>
            <a:off x="1066800" y="5562600"/>
            <a:ext cx="3024188" cy="517525"/>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Front facing soldered joint with custom bridge pieces.</a:t>
            </a:r>
          </a:p>
        </p:txBody>
      </p:sp>
      <p:sp>
        <p:nvSpPr>
          <p:cNvPr id="10" name="Text Box 10"/>
          <p:cNvSpPr txBox="1">
            <a:spLocks noChangeArrowheads="1"/>
          </p:cNvSpPr>
          <p:nvPr/>
        </p:nvSpPr>
        <p:spPr bwMode="auto">
          <a:xfrm>
            <a:off x="5943600" y="2895600"/>
            <a:ext cx="2808288" cy="304800"/>
          </a:xfrm>
          <a:prstGeom prst="rect">
            <a:avLst/>
          </a:prstGeom>
          <a:noFill/>
          <a:ln w="9525">
            <a:noFill/>
            <a:miter lim="800000"/>
            <a:headEnd/>
            <a:tailEnd/>
          </a:ln>
          <a:effectLst/>
        </p:spPr>
        <p:txBody>
          <a:bodyPr>
            <a:spAutoFit/>
          </a:bodyPr>
          <a:lstStyle/>
          <a:p>
            <a:pPr algn="l">
              <a:spcBef>
                <a:spcPct val="50000"/>
              </a:spcBef>
            </a:pPr>
            <a:r>
              <a:rPr lang="en-US" sz="1400" b="1" dirty="0">
                <a:solidFill>
                  <a:schemeClr val="accent2"/>
                </a:solidFill>
              </a:rPr>
              <a:t>Hybrid bolted &amp; soldered joint</a:t>
            </a:r>
          </a:p>
        </p:txBody>
      </p:sp>
      <p:sp>
        <p:nvSpPr>
          <p:cNvPr id="11" name="TextBox 10"/>
          <p:cNvSpPr txBox="1"/>
          <p:nvPr/>
        </p:nvSpPr>
        <p:spPr>
          <a:xfrm>
            <a:off x="685800" y="2057400"/>
            <a:ext cx="4572000" cy="923330"/>
          </a:xfrm>
          <a:prstGeom prst="rect">
            <a:avLst/>
          </a:prstGeom>
          <a:noFill/>
        </p:spPr>
        <p:txBody>
          <a:bodyPr wrap="square" rtlCol="0">
            <a:spAutoFit/>
          </a:bodyPr>
          <a:lstStyle/>
          <a:p>
            <a:pPr>
              <a:buFont typeface="Arial" pitchFamily="34" charset="0"/>
              <a:buChar char="•"/>
            </a:pPr>
            <a:r>
              <a:rPr lang="en-US" dirty="0" smtClean="0"/>
              <a:t>  The Joining R&amp;D Subcontract includes evaluations of these concepts and the possible development of others.  </a:t>
            </a:r>
            <a:endParaRPr lang="en-US" dirty="0"/>
          </a:p>
        </p:txBody>
      </p:sp>
      <p:sp>
        <p:nvSpPr>
          <p:cNvPr id="12" name="Footer Placeholder 1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868362"/>
          </a:xfrm>
        </p:spPr>
        <p:txBody>
          <a:bodyPr>
            <a:normAutofit fontScale="90000"/>
          </a:bodyPr>
          <a:lstStyle/>
          <a:p>
            <a:r>
              <a:rPr lang="en-US" dirty="0" smtClean="0"/>
              <a:t>The VS coils will be constructed in the VV from pre-formed segments</a:t>
            </a:r>
            <a:endParaRPr lang="en-US" dirty="0"/>
          </a:p>
        </p:txBody>
      </p:sp>
      <p:pic>
        <p:nvPicPr>
          <p:cNvPr id="4" name="Picture 8"/>
          <p:cNvPicPr>
            <a:picLocks noGrp="1" noChangeAspect="1" noChangeArrowheads="1"/>
          </p:cNvPicPr>
          <p:nvPr>
            <p:ph idx="1"/>
          </p:nvPr>
        </p:nvPicPr>
        <p:blipFill>
          <a:blip r:embed="rId2" cstate="print"/>
          <a:srcRect l="40559" t="19853" r="28256" b="42464"/>
          <a:stretch>
            <a:fillRect/>
          </a:stretch>
        </p:blipFill>
        <p:spPr bwMode="auto">
          <a:xfrm>
            <a:off x="6477000" y="2133600"/>
            <a:ext cx="2490218" cy="2170000"/>
          </a:xfrm>
          <a:prstGeom prst="rect">
            <a:avLst/>
          </a:prstGeom>
          <a:noFill/>
          <a:ln w="9525" algn="ctr">
            <a:noFill/>
            <a:miter lim="800000"/>
            <a:headEnd/>
            <a:tailEnd/>
          </a:ln>
        </p:spPr>
      </p:pic>
      <p:pic>
        <p:nvPicPr>
          <p:cNvPr id="5" name="Picture 4" descr="Lower ELM Build 4"/>
          <p:cNvPicPr>
            <a:picLocks noChangeAspect="1" noChangeArrowheads="1"/>
          </p:cNvPicPr>
          <p:nvPr/>
        </p:nvPicPr>
        <p:blipFill>
          <a:blip r:embed="rId3" cstate="print"/>
          <a:srcRect l="5025" r="5225" b="2864"/>
          <a:stretch>
            <a:fillRect/>
          </a:stretch>
        </p:blipFill>
        <p:spPr bwMode="auto">
          <a:xfrm>
            <a:off x="533400" y="1371600"/>
            <a:ext cx="5796473" cy="3962400"/>
          </a:xfrm>
          <a:prstGeom prst="rect">
            <a:avLst/>
          </a:prstGeom>
          <a:noFill/>
          <a:ln w="9525">
            <a:noFill/>
            <a:miter lim="800000"/>
            <a:headEnd/>
            <a:tailEnd/>
          </a:ln>
        </p:spPr>
      </p:pic>
      <p:sp>
        <p:nvSpPr>
          <p:cNvPr id="6" name="TextBox 5"/>
          <p:cNvSpPr txBox="1"/>
          <p:nvPr/>
        </p:nvSpPr>
        <p:spPr>
          <a:xfrm>
            <a:off x="6248400" y="4648200"/>
            <a:ext cx="2514600" cy="1200329"/>
          </a:xfrm>
          <a:prstGeom prst="rect">
            <a:avLst/>
          </a:prstGeom>
          <a:noFill/>
        </p:spPr>
        <p:txBody>
          <a:bodyPr wrap="square" rtlCol="0">
            <a:spAutoFit/>
          </a:bodyPr>
          <a:lstStyle/>
          <a:p>
            <a:r>
              <a:rPr lang="en-US" dirty="0" smtClean="0"/>
              <a:t> Coil is constructed as 4 individual turns for failure recovery in the event of a turn failure.  </a:t>
            </a:r>
            <a:endParaRPr lang="en-US" dirty="0"/>
          </a:p>
        </p:txBody>
      </p:sp>
      <p:sp>
        <p:nvSpPr>
          <p:cNvPr id="7" name="Slide Number Placeholder 6"/>
          <p:cNvSpPr>
            <a:spLocks noGrp="1"/>
          </p:cNvSpPr>
          <p:nvPr>
            <p:ph type="sldNum" sz="quarter" idx="12"/>
          </p:nvPr>
        </p:nvSpPr>
        <p:spPr/>
        <p:txBody>
          <a:bodyPr/>
          <a:lstStyle/>
          <a:p>
            <a:fld id="{7D4F9A1A-576E-49A4-8EDF-E6E0E1EC7CEF}" type="slidenum">
              <a:rPr lang="en-US" smtClean="0"/>
              <a:pPr/>
              <a:t>14</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4F9A1A-576E-49A4-8EDF-E6E0E1EC7CEF}" type="slidenum">
              <a:rPr lang="en-US" smtClean="0"/>
              <a:pPr/>
              <a:t>15</a:t>
            </a:fld>
            <a:endParaRPr lang="en-US"/>
          </a:p>
        </p:txBody>
      </p:sp>
      <p:sp>
        <p:nvSpPr>
          <p:cNvPr id="5" name="Rectangle 2"/>
          <p:cNvSpPr txBox="1">
            <a:spLocks noChangeArrowheads="1"/>
          </p:cNvSpPr>
          <p:nvPr/>
        </p:nvSpPr>
        <p:spPr>
          <a:xfrm>
            <a:off x="609600" y="152400"/>
            <a:ext cx="7772400" cy="68897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sng" strike="noStrike" kern="1200" cap="none" spc="0" normalizeH="0" baseline="0" noProof="0" smtClean="0">
                <a:ln>
                  <a:noFill/>
                </a:ln>
                <a:solidFill>
                  <a:schemeClr val="tx1"/>
                </a:solidFill>
                <a:effectLst/>
                <a:uLnTx/>
                <a:uFillTx/>
                <a:latin typeface="+mj-lt"/>
                <a:ea typeface="+mj-ea"/>
                <a:cs typeface="+mj-cs"/>
              </a:rPr>
              <a:t>UPPER VS COIL</a:t>
            </a:r>
            <a:endParaRPr kumimoji="0" lang="en-US" sz="2800" b="0" i="0" u="sng" strike="noStrike" kern="1200" cap="none" spc="0" normalizeH="0" baseline="0" noProof="0">
              <a:ln>
                <a:noFill/>
              </a:ln>
              <a:solidFill>
                <a:schemeClr val="tx1"/>
              </a:solidFill>
              <a:effectLst/>
              <a:uLnTx/>
              <a:uFillTx/>
              <a:latin typeface="+mj-lt"/>
              <a:ea typeface="+mj-ea"/>
              <a:cs typeface="+mj-cs"/>
            </a:endParaRPr>
          </a:p>
        </p:txBody>
      </p:sp>
      <p:pic>
        <p:nvPicPr>
          <p:cNvPr id="6" name="Picture 4" descr="UPPER VS COIL2"/>
          <p:cNvPicPr>
            <a:picLocks noChangeAspect="1" noChangeArrowheads="1"/>
          </p:cNvPicPr>
          <p:nvPr/>
        </p:nvPicPr>
        <p:blipFill>
          <a:blip r:embed="rId2" cstate="print"/>
          <a:srcRect/>
          <a:stretch>
            <a:fillRect/>
          </a:stretch>
        </p:blipFill>
        <p:spPr bwMode="auto">
          <a:xfrm>
            <a:off x="1143000" y="1676400"/>
            <a:ext cx="4953000" cy="3746500"/>
          </a:xfrm>
          <a:prstGeom prst="rect">
            <a:avLst/>
          </a:prstGeom>
          <a:noFill/>
        </p:spPr>
      </p:pic>
      <p:sp>
        <p:nvSpPr>
          <p:cNvPr id="7" name="Line 5"/>
          <p:cNvSpPr>
            <a:spLocks noChangeShapeType="1"/>
          </p:cNvSpPr>
          <p:nvPr/>
        </p:nvSpPr>
        <p:spPr bwMode="auto">
          <a:xfrm>
            <a:off x="1524000" y="1600200"/>
            <a:ext cx="838200" cy="609600"/>
          </a:xfrm>
          <a:prstGeom prst="line">
            <a:avLst/>
          </a:prstGeom>
          <a:noFill/>
          <a:ln w="12700">
            <a:solidFill>
              <a:schemeClr val="tx1"/>
            </a:solidFill>
            <a:round/>
            <a:headEnd/>
            <a:tailEnd type="triangle" w="med" len="med"/>
          </a:ln>
          <a:effectLst/>
        </p:spPr>
        <p:txBody>
          <a:bodyPr/>
          <a:lstStyle/>
          <a:p>
            <a:endParaRPr lang="en-US"/>
          </a:p>
        </p:txBody>
      </p:sp>
      <p:sp>
        <p:nvSpPr>
          <p:cNvPr id="8" name="Text Box 6"/>
          <p:cNvSpPr txBox="1">
            <a:spLocks noChangeArrowheads="1"/>
          </p:cNvSpPr>
          <p:nvPr/>
        </p:nvSpPr>
        <p:spPr bwMode="auto">
          <a:xfrm>
            <a:off x="533400" y="1295400"/>
            <a:ext cx="1419225" cy="274638"/>
          </a:xfrm>
          <a:prstGeom prst="rect">
            <a:avLst/>
          </a:prstGeom>
          <a:noFill/>
          <a:ln w="9525">
            <a:noFill/>
            <a:miter lim="800000"/>
            <a:headEnd/>
            <a:tailEnd/>
          </a:ln>
          <a:effectLst/>
        </p:spPr>
        <p:txBody>
          <a:bodyPr wrap="none">
            <a:spAutoFit/>
          </a:bodyPr>
          <a:lstStyle/>
          <a:p>
            <a:r>
              <a:rPr lang="en-US" sz="1200" b="1"/>
              <a:t>12,199.4 MM DIA</a:t>
            </a:r>
            <a:r>
              <a:rPr lang="en-US" sz="1200"/>
              <a:t>.</a:t>
            </a:r>
          </a:p>
        </p:txBody>
      </p:sp>
      <p:pic>
        <p:nvPicPr>
          <p:cNvPr id="9" name="Picture 9" descr="UPPER VS COIL SIDE VIEW2"/>
          <p:cNvPicPr>
            <a:picLocks noChangeAspect="1" noChangeArrowheads="1"/>
          </p:cNvPicPr>
          <p:nvPr/>
        </p:nvPicPr>
        <p:blipFill>
          <a:blip r:embed="rId3" cstate="print"/>
          <a:srcRect/>
          <a:stretch>
            <a:fillRect/>
          </a:stretch>
        </p:blipFill>
        <p:spPr bwMode="auto">
          <a:xfrm>
            <a:off x="7772400" y="1295400"/>
            <a:ext cx="409575" cy="4924425"/>
          </a:xfrm>
          <a:prstGeom prst="rect">
            <a:avLst/>
          </a:prstGeom>
          <a:noFill/>
        </p:spPr>
      </p:pic>
      <p:sp>
        <p:nvSpPr>
          <p:cNvPr id="10" name="Line 10"/>
          <p:cNvSpPr>
            <a:spLocks noChangeShapeType="1"/>
          </p:cNvSpPr>
          <p:nvPr/>
        </p:nvSpPr>
        <p:spPr bwMode="auto">
          <a:xfrm flipH="1" flipV="1">
            <a:off x="8077200" y="838200"/>
            <a:ext cx="0" cy="533400"/>
          </a:xfrm>
          <a:prstGeom prst="line">
            <a:avLst/>
          </a:prstGeom>
          <a:noFill/>
          <a:ln w="12700">
            <a:solidFill>
              <a:schemeClr val="tx1"/>
            </a:solidFill>
            <a:round/>
            <a:headEnd/>
            <a:tailEnd/>
          </a:ln>
          <a:effectLst/>
        </p:spPr>
        <p:txBody>
          <a:bodyPr/>
          <a:lstStyle/>
          <a:p>
            <a:endParaRPr lang="en-US"/>
          </a:p>
        </p:txBody>
      </p:sp>
      <p:sp>
        <p:nvSpPr>
          <p:cNvPr id="11" name="Line 11"/>
          <p:cNvSpPr>
            <a:spLocks noChangeShapeType="1"/>
          </p:cNvSpPr>
          <p:nvPr/>
        </p:nvSpPr>
        <p:spPr bwMode="auto">
          <a:xfrm flipV="1">
            <a:off x="7772400" y="838200"/>
            <a:ext cx="0" cy="609600"/>
          </a:xfrm>
          <a:prstGeom prst="line">
            <a:avLst/>
          </a:prstGeom>
          <a:noFill/>
          <a:ln w="12700">
            <a:solidFill>
              <a:schemeClr val="tx1"/>
            </a:solidFill>
            <a:round/>
            <a:headEnd/>
            <a:tailEnd/>
          </a:ln>
          <a:effectLst/>
        </p:spPr>
        <p:txBody>
          <a:bodyPr/>
          <a:lstStyle/>
          <a:p>
            <a:endParaRPr lang="en-US"/>
          </a:p>
        </p:txBody>
      </p:sp>
      <p:sp>
        <p:nvSpPr>
          <p:cNvPr id="12" name="Line 12"/>
          <p:cNvSpPr>
            <a:spLocks noChangeShapeType="1"/>
          </p:cNvSpPr>
          <p:nvPr/>
        </p:nvSpPr>
        <p:spPr bwMode="auto">
          <a:xfrm>
            <a:off x="7772400" y="9144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 name="Text Box 13"/>
          <p:cNvSpPr txBox="1">
            <a:spLocks noChangeArrowheads="1"/>
          </p:cNvSpPr>
          <p:nvPr/>
        </p:nvSpPr>
        <p:spPr bwMode="auto">
          <a:xfrm>
            <a:off x="7543800" y="533400"/>
            <a:ext cx="733425" cy="274638"/>
          </a:xfrm>
          <a:prstGeom prst="rect">
            <a:avLst/>
          </a:prstGeom>
          <a:noFill/>
          <a:ln w="9525">
            <a:noFill/>
            <a:miter lim="800000"/>
            <a:headEnd/>
            <a:tailEnd/>
          </a:ln>
          <a:effectLst/>
        </p:spPr>
        <p:txBody>
          <a:bodyPr wrap="none">
            <a:spAutoFit/>
          </a:bodyPr>
          <a:lstStyle/>
          <a:p>
            <a:r>
              <a:rPr lang="en-US" sz="1200" b="1"/>
              <a:t>314 MM</a:t>
            </a:r>
          </a:p>
        </p:txBody>
      </p:sp>
      <p:sp>
        <p:nvSpPr>
          <p:cNvPr id="14" name="Rectangle 3"/>
          <p:cNvSpPr txBox="1">
            <a:spLocks noChangeArrowheads="1"/>
          </p:cNvSpPr>
          <p:nvPr/>
        </p:nvSpPr>
        <p:spPr>
          <a:xfrm>
            <a:off x="685800" y="5715000"/>
            <a:ext cx="3886200" cy="6858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Coil</a:t>
            </a:r>
            <a:r>
              <a:rPr kumimoji="0" lang="en-US" sz="2400" b="0" i="0" u="none" strike="noStrike" kern="1200" cap="none" spc="0" normalizeH="0" noProof="0" dirty="0" smtClean="0">
                <a:ln>
                  <a:noFill/>
                </a:ln>
                <a:solidFill>
                  <a:schemeClr val="tx1"/>
                </a:solidFill>
                <a:effectLst/>
                <a:uLnTx/>
                <a:uFillTx/>
                <a:latin typeface="+mn-lt"/>
                <a:ea typeface="+mn-ea"/>
                <a:cs typeface="+mn-cs"/>
              </a:rPr>
              <a:t> weight (Cu + structure) = 4015 kg /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8,844 LBS.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Footer Placeholder 1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VS Coil</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16</a:t>
            </a:fld>
            <a:endParaRPr lang="en-US"/>
          </a:p>
        </p:txBody>
      </p:sp>
      <p:pic>
        <p:nvPicPr>
          <p:cNvPr id="59394" name="Picture 2"/>
          <p:cNvPicPr>
            <a:picLocks noGrp="1" noChangeAspect="1" noChangeArrowheads="1"/>
          </p:cNvPicPr>
          <p:nvPr>
            <p:ph idx="1"/>
          </p:nvPr>
        </p:nvPicPr>
        <p:blipFill>
          <a:blip r:embed="rId2" cstate="print"/>
          <a:srcRect/>
          <a:stretch>
            <a:fillRect/>
          </a:stretch>
        </p:blipFill>
        <p:spPr bwMode="auto">
          <a:xfrm>
            <a:off x="533400" y="1752600"/>
            <a:ext cx="8229600" cy="3067337"/>
          </a:xfrm>
          <a:prstGeom prst="rect">
            <a:avLst/>
          </a:prstGeom>
          <a:noFill/>
          <a:ln w="9525">
            <a:noFill/>
            <a:miter lim="800000"/>
            <a:headEnd/>
            <a:tailEnd/>
          </a:ln>
        </p:spPr>
      </p:pic>
      <p:sp>
        <p:nvSpPr>
          <p:cNvPr id="8" name="TextBox 7"/>
          <p:cNvSpPr txBox="1"/>
          <p:nvPr/>
        </p:nvSpPr>
        <p:spPr>
          <a:xfrm>
            <a:off x="2209800" y="2971800"/>
            <a:ext cx="5105400" cy="1200329"/>
          </a:xfrm>
          <a:prstGeom prst="rect">
            <a:avLst/>
          </a:prstGeom>
          <a:noFill/>
        </p:spPr>
        <p:txBody>
          <a:bodyPr wrap="square" rtlCol="0">
            <a:spAutoFit/>
          </a:bodyPr>
          <a:lstStyle/>
          <a:p>
            <a:r>
              <a:rPr lang="en-US" dirty="0" smtClean="0"/>
              <a:t>DIA = 15,242.285 mm</a:t>
            </a:r>
          </a:p>
          <a:p>
            <a:r>
              <a:rPr lang="en-US" dirty="0" smtClean="0"/>
              <a:t> </a:t>
            </a:r>
          </a:p>
          <a:p>
            <a:r>
              <a:rPr lang="en-US" dirty="0" smtClean="0"/>
              <a:t>Coil weight (Cu + structure) = 5107 kg/ 11250 lbs.  </a:t>
            </a:r>
          </a:p>
          <a:p>
            <a:endParaRPr lang="en-US" dirty="0"/>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coil lead region details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17</a:t>
            </a:fld>
            <a:endParaRPr lang="en-US"/>
          </a:p>
        </p:txBody>
      </p:sp>
      <p:pic>
        <p:nvPicPr>
          <p:cNvPr id="73730" name="Picture 2"/>
          <p:cNvPicPr>
            <a:picLocks noGrp="1" noChangeAspect="1" noChangeArrowheads="1"/>
          </p:cNvPicPr>
          <p:nvPr>
            <p:ph idx="1"/>
          </p:nvPr>
        </p:nvPicPr>
        <p:blipFill>
          <a:blip r:embed="rId2" cstate="print"/>
          <a:srcRect/>
          <a:stretch>
            <a:fillRect/>
          </a:stretch>
        </p:blipFill>
        <p:spPr bwMode="auto">
          <a:xfrm>
            <a:off x="533400" y="2362200"/>
            <a:ext cx="8229600" cy="307404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868362"/>
          </a:xfrm>
        </p:spPr>
        <p:txBody>
          <a:bodyPr>
            <a:normAutofit fontScale="90000"/>
          </a:bodyPr>
          <a:lstStyle/>
          <a:p>
            <a:r>
              <a:rPr lang="en-US" dirty="0" smtClean="0"/>
              <a:t>VS Coil Forces Have Decreased since the CDR</a:t>
            </a:r>
            <a:endParaRPr lang="en-US" dirty="0"/>
          </a:p>
        </p:txBody>
      </p:sp>
      <p:graphicFrame>
        <p:nvGraphicFramePr>
          <p:cNvPr id="7" name="Content Placeholder 6"/>
          <p:cNvGraphicFramePr>
            <a:graphicFrameLocks noGrp="1"/>
          </p:cNvGraphicFramePr>
          <p:nvPr>
            <p:ph idx="1"/>
          </p:nvPr>
        </p:nvGraphicFramePr>
        <p:xfrm>
          <a:off x="1447800" y="3886200"/>
          <a:ext cx="6223819" cy="1239353"/>
        </p:xfrm>
        <a:graphic>
          <a:graphicData uri="http://schemas.openxmlformats.org/drawingml/2006/table">
            <a:tbl>
              <a:tblPr firstRow="1" bandRow="1">
                <a:tableStyleId>{BC89EF96-8CEA-46FF-86C4-4CE0E7609802}</a:tableStyleId>
              </a:tblPr>
              <a:tblGrid>
                <a:gridCol w="1577269"/>
                <a:gridCol w="2168746"/>
                <a:gridCol w="2477804"/>
              </a:tblGrid>
              <a:tr h="595559">
                <a:tc>
                  <a:txBody>
                    <a:bodyPr/>
                    <a:lstStyle/>
                    <a:p>
                      <a:r>
                        <a:rPr lang="en-US" sz="1600" dirty="0" smtClean="0"/>
                        <a:t>C</a:t>
                      </a:r>
                      <a:r>
                        <a:rPr lang="en-US" sz="1600" i="1" dirty="0" smtClean="0"/>
                        <a:t>OI</a:t>
                      </a:r>
                      <a:r>
                        <a:rPr lang="en-US" sz="1600" dirty="0" smtClean="0"/>
                        <a:t>L Leg</a:t>
                      </a:r>
                      <a:endParaRPr lang="en-US" sz="1600" dirty="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CDR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|F| (N)</a:t>
                      </a:r>
                      <a:endParaRPr lang="en-US" sz="1600" dirty="0" smtClean="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IDR</a:t>
                      </a:r>
                      <a:endParaRPr lang="en-US"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|F| (N)</a:t>
                      </a:r>
                      <a:endParaRPr lang="en-US" sz="1600" dirty="0" smtClean="0"/>
                    </a:p>
                  </a:txBody>
                  <a:tcPr marL="74282" marR="74282" marT="37141" marB="37141"/>
                </a:tc>
              </a:tr>
              <a:tr h="321897">
                <a:tc>
                  <a:txBody>
                    <a:bodyPr/>
                    <a:lstStyle/>
                    <a:p>
                      <a:r>
                        <a:rPr lang="en-US" sz="1600" dirty="0" smtClean="0"/>
                        <a:t>VS_UP</a:t>
                      </a:r>
                      <a:endParaRPr lang="en-US" sz="1600" dirty="0"/>
                    </a:p>
                  </a:txBody>
                  <a:tcPr marL="74282" marR="74282" marT="37141" marB="37141" anchor="ctr">
                    <a:noFill/>
                  </a:tcPr>
                </a:tc>
                <a:tc>
                  <a:txBody>
                    <a:bodyPr/>
                    <a:lstStyle/>
                    <a:p>
                      <a:pPr marL="0" algn="ctr" defTabSz="914400" rtl="0" eaLnBrk="1" fontAlgn="b" latinLnBrk="0" hangingPunct="1"/>
                      <a:r>
                        <a:rPr lang="en-US" sz="1600" kern="1200" dirty="0" smtClean="0"/>
                        <a:t>   1,087,207 </a:t>
                      </a:r>
                      <a:endParaRPr lang="en-US" sz="16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tabLst/>
                      </a:pPr>
                      <a:r>
                        <a:rPr lang="en-US" sz="1600" kern="1200" dirty="0" smtClean="0"/>
                        <a:t>   381,519</a:t>
                      </a:r>
                      <a:endParaRPr lang="en-US" sz="1600" kern="1200" dirty="0" smtClean="0">
                        <a:solidFill>
                          <a:schemeClr val="dk1"/>
                        </a:solidFill>
                        <a:latin typeface="+mn-lt"/>
                        <a:ea typeface="+mn-ea"/>
                        <a:cs typeface="+mn-cs"/>
                      </a:endParaRPr>
                    </a:p>
                  </a:txBody>
                  <a:tcPr marL="7738" marR="7738" marT="7738" marB="0" anchor="ctr">
                    <a:noFill/>
                  </a:tcPr>
                </a:tc>
              </a:tr>
              <a:tr h="321897">
                <a:tc>
                  <a:txBody>
                    <a:bodyPr/>
                    <a:lstStyle/>
                    <a:p>
                      <a:r>
                        <a:rPr lang="en-US" sz="1600" dirty="0" smtClean="0"/>
                        <a:t>VS_DN</a:t>
                      </a:r>
                      <a:endParaRPr lang="en-US" sz="1600" dirty="0"/>
                    </a:p>
                  </a:txBody>
                  <a:tcPr marL="74282" marR="74282" marT="37141" marB="37141"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600" kern="1200" dirty="0" smtClean="0"/>
                        <a:t>   1,295,501 </a:t>
                      </a:r>
                      <a:endParaRPr lang="en-US" sz="16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600" kern="1200" dirty="0" smtClean="0"/>
                        <a:t>1,152,627</a:t>
                      </a:r>
                      <a:endParaRPr lang="en-US" sz="1600" kern="1200" dirty="0" smtClean="0">
                        <a:solidFill>
                          <a:schemeClr val="dk1"/>
                        </a:solidFill>
                        <a:latin typeface="+mn-lt"/>
                        <a:ea typeface="+mn-ea"/>
                        <a:cs typeface="+mn-cs"/>
                      </a:endParaRPr>
                    </a:p>
                  </a:txBody>
                  <a:tcPr marL="7738" marR="7738" marT="7738" marB="0" anchor="ctr">
                    <a:lnB w="12700" cap="flat" cmpd="sng" algn="ctr">
                      <a:solidFill>
                        <a:schemeClr val="tx1"/>
                      </a:solidFill>
                      <a:prstDash val="dash"/>
                      <a:round/>
                      <a:headEnd type="none" w="med" len="med"/>
                      <a:tailEnd type="none" w="med" len="med"/>
                    </a:lnB>
                  </a:tcPr>
                </a:tc>
              </a:tr>
            </a:tbl>
          </a:graphicData>
        </a:graphic>
      </p:graphicFrame>
      <p:pic>
        <p:nvPicPr>
          <p:cNvPr id="4" name="Picture 2"/>
          <p:cNvPicPr>
            <a:picLocks noChangeAspect="1" noChangeArrowheads="1"/>
          </p:cNvPicPr>
          <p:nvPr/>
        </p:nvPicPr>
        <p:blipFill>
          <a:blip r:embed="rId2" cstate="print"/>
          <a:srcRect l="57496"/>
          <a:stretch>
            <a:fillRect/>
          </a:stretch>
        </p:blipFill>
        <p:spPr bwMode="auto">
          <a:xfrm>
            <a:off x="1676400" y="1219200"/>
            <a:ext cx="1879890" cy="19991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45727" t="8749" r="28985" b="10873"/>
          <a:stretch>
            <a:fillRect/>
          </a:stretch>
        </p:blipFill>
        <p:spPr bwMode="auto">
          <a:xfrm>
            <a:off x="4648200" y="1371600"/>
            <a:ext cx="1401552" cy="1879423"/>
          </a:xfrm>
          <a:prstGeom prst="rect">
            <a:avLst/>
          </a:prstGeom>
          <a:noFill/>
          <a:ln w="9525">
            <a:noFill/>
            <a:miter lim="800000"/>
            <a:headEnd/>
            <a:tailEnd/>
          </a:ln>
        </p:spPr>
      </p:pic>
      <p:sp>
        <p:nvSpPr>
          <p:cNvPr id="8" name="TextBox 7"/>
          <p:cNvSpPr txBox="1"/>
          <p:nvPr/>
        </p:nvSpPr>
        <p:spPr>
          <a:xfrm>
            <a:off x="6629400" y="1295400"/>
            <a:ext cx="2133600" cy="923330"/>
          </a:xfrm>
          <a:prstGeom prst="rect">
            <a:avLst/>
          </a:prstGeom>
          <a:noFill/>
        </p:spPr>
        <p:txBody>
          <a:bodyPr wrap="square" rtlCol="0">
            <a:spAutoFit/>
          </a:bodyPr>
          <a:lstStyle/>
          <a:p>
            <a:r>
              <a:rPr lang="en-US" dirty="0" smtClean="0"/>
              <a:t>Upper forces significantly reduced by coil relocation.</a:t>
            </a:r>
            <a:endParaRPr lang="en-US" dirty="0"/>
          </a:p>
        </p:txBody>
      </p:sp>
      <p:cxnSp>
        <p:nvCxnSpPr>
          <p:cNvPr id="10" name="Straight Arrow Connector 9"/>
          <p:cNvCxnSpPr/>
          <p:nvPr/>
        </p:nvCxnSpPr>
        <p:spPr>
          <a:xfrm rot="10800000" flipV="1">
            <a:off x="5486400" y="16764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7D4F9A1A-576E-49A4-8EDF-E6E0E1EC7CEF}" type="slidenum">
              <a:rPr lang="en-US" smtClean="0"/>
              <a:pPr/>
              <a:t>18</a:t>
            </a:fld>
            <a:endParaRPr lang="en-US"/>
          </a:p>
        </p:txBody>
      </p:sp>
      <p:sp>
        <p:nvSpPr>
          <p:cNvPr id="12" name="TextBox 11"/>
          <p:cNvSpPr txBox="1"/>
          <p:nvPr/>
        </p:nvSpPr>
        <p:spPr>
          <a:xfrm>
            <a:off x="1447800" y="5562600"/>
            <a:ext cx="6096000" cy="646331"/>
          </a:xfrm>
          <a:prstGeom prst="rect">
            <a:avLst/>
          </a:prstGeom>
          <a:solidFill>
            <a:schemeClr val="accent3">
              <a:lumMod val="60000"/>
              <a:lumOff val="40000"/>
            </a:schemeClr>
          </a:solidFill>
        </p:spPr>
        <p:txBody>
          <a:bodyPr wrap="square" rtlCol="0">
            <a:spAutoFit/>
          </a:bodyPr>
          <a:lstStyle/>
          <a:p>
            <a:r>
              <a:rPr lang="en-US" dirty="0" smtClean="0"/>
              <a:t>Bob Pillsbury will present more on the EM loads and Pete Titus will present information on the VS coil stress analyses.  </a:t>
            </a:r>
            <a:endParaRPr lang="en-US" dirty="0"/>
          </a:p>
        </p:txBody>
      </p:sp>
      <p:sp>
        <p:nvSpPr>
          <p:cNvPr id="13" name="Footer Placeholder 12"/>
          <p:cNvSpPr>
            <a:spLocks noGrp="1"/>
          </p:cNvSpPr>
          <p:nvPr>
            <p:ph type="ftr" sz="quarter" idx="11"/>
          </p:nvPr>
        </p:nvSpPr>
        <p:spPr/>
        <p:txBody>
          <a:bodyPr/>
          <a:lstStyle/>
          <a:p>
            <a:r>
              <a:rPr lang="en-US" smtClean="0"/>
              <a:t>IVC Interim Design Review 26-28 July 2010</a:t>
            </a:r>
            <a:endParaRPr lang="en-US"/>
          </a:p>
        </p:txBody>
      </p:sp>
      <p:sp>
        <p:nvSpPr>
          <p:cNvPr id="14" name="TextBox 13"/>
          <p:cNvSpPr txBox="1"/>
          <p:nvPr/>
        </p:nvSpPr>
        <p:spPr>
          <a:xfrm>
            <a:off x="2286000" y="3276600"/>
            <a:ext cx="685800" cy="369332"/>
          </a:xfrm>
          <a:prstGeom prst="rect">
            <a:avLst/>
          </a:prstGeom>
          <a:noFill/>
        </p:spPr>
        <p:txBody>
          <a:bodyPr wrap="square" rtlCol="0">
            <a:spAutoFit/>
          </a:bodyPr>
          <a:lstStyle/>
          <a:p>
            <a:r>
              <a:rPr lang="en-US" b="1" dirty="0" smtClean="0"/>
              <a:t>CDR</a:t>
            </a:r>
            <a:endParaRPr lang="en-US" b="1" dirty="0"/>
          </a:p>
        </p:txBody>
      </p:sp>
      <p:sp>
        <p:nvSpPr>
          <p:cNvPr id="15" name="TextBox 14"/>
          <p:cNvSpPr txBox="1"/>
          <p:nvPr/>
        </p:nvSpPr>
        <p:spPr>
          <a:xfrm>
            <a:off x="4876800" y="3276600"/>
            <a:ext cx="685800" cy="369332"/>
          </a:xfrm>
          <a:prstGeom prst="rect">
            <a:avLst/>
          </a:prstGeom>
          <a:noFill/>
        </p:spPr>
        <p:txBody>
          <a:bodyPr wrap="square" rtlCol="0">
            <a:spAutoFit/>
          </a:bodyPr>
          <a:lstStyle/>
          <a:p>
            <a:r>
              <a:rPr lang="en-US" b="1" dirty="0" smtClean="0"/>
              <a:t>IDR</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0" y="0"/>
            <a:ext cx="9136626" cy="6858000"/>
          </a:xfrm>
          <a:prstGeom prst="rect">
            <a:avLst/>
          </a:prstGeom>
        </p:spPr>
      </p:pic>
      <p:pic>
        <p:nvPicPr>
          <p:cNvPr id="5122" name="Picture 2"/>
          <p:cNvPicPr>
            <a:picLocks noChangeAspect="1" noChangeArrowheads="1"/>
          </p:cNvPicPr>
          <p:nvPr/>
        </p:nvPicPr>
        <p:blipFill>
          <a:blip r:embed="rId3" cstate="print"/>
          <a:srcRect l="33654" t="13846" r="26923" b="12308"/>
          <a:stretch>
            <a:fillRect/>
          </a:stretch>
        </p:blipFill>
        <p:spPr bwMode="auto">
          <a:xfrm>
            <a:off x="5791200" y="1295400"/>
            <a:ext cx="3124200" cy="3657600"/>
          </a:xfrm>
          <a:prstGeom prst="rect">
            <a:avLst/>
          </a:prstGeom>
          <a:noFill/>
          <a:ln w="9525">
            <a:noFill/>
            <a:miter lim="800000"/>
            <a:headEnd/>
            <a:tailEnd/>
          </a:ln>
        </p:spPr>
      </p:pic>
      <p:sp>
        <p:nvSpPr>
          <p:cNvPr id="3" name="Slide Number Placeholder 2"/>
          <p:cNvSpPr>
            <a:spLocks noGrp="1"/>
          </p:cNvSpPr>
          <p:nvPr>
            <p:ph type="sldNum" sz="quarter" idx="12"/>
          </p:nvPr>
        </p:nvSpPr>
        <p:spPr>
          <a:xfrm>
            <a:off x="6553200" y="6324600"/>
            <a:ext cx="2133600" cy="365125"/>
          </a:xfrm>
        </p:spPr>
        <p:txBody>
          <a:bodyPr/>
          <a:lstStyle/>
          <a:p>
            <a:fld id="{7D4F9A1A-576E-49A4-8EDF-E6E0E1EC7CEF}" type="slidenum">
              <a:rPr lang="en-US" smtClean="0"/>
              <a:pPr/>
              <a:t>19</a:t>
            </a:fld>
            <a:endParaRPr lang="en-US"/>
          </a:p>
        </p:txBody>
      </p:sp>
      <p:sp>
        <p:nvSpPr>
          <p:cNvPr id="4" name="TextBox 3"/>
          <p:cNvSpPr txBox="1"/>
          <p:nvPr/>
        </p:nvSpPr>
        <p:spPr>
          <a:xfrm>
            <a:off x="1447800" y="381000"/>
            <a:ext cx="7315200" cy="584775"/>
          </a:xfrm>
          <a:prstGeom prst="rect">
            <a:avLst/>
          </a:prstGeom>
          <a:noFill/>
        </p:spPr>
        <p:txBody>
          <a:bodyPr wrap="square" rtlCol="0">
            <a:spAutoFit/>
          </a:bodyPr>
          <a:lstStyle/>
          <a:p>
            <a:r>
              <a:rPr lang="en-US" sz="3200" dirty="0" smtClean="0"/>
              <a:t>ELM coil / feeder assembly sizes &amp; weights</a:t>
            </a:r>
            <a:endParaRPr lang="en-US" sz="3200" dirty="0"/>
          </a:p>
        </p:txBody>
      </p:sp>
      <p:sp>
        <p:nvSpPr>
          <p:cNvPr id="34817" name="Rectangle 1"/>
          <p:cNvSpPr>
            <a:spLocks noChangeArrowheads="1"/>
          </p:cNvSpPr>
          <p:nvPr/>
        </p:nvSpPr>
        <p:spPr bwMode="auto">
          <a:xfrm>
            <a:off x="1447800" y="5105400"/>
            <a:ext cx="2101857" cy="6001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Mid  ELM length:   63,000mm</a:t>
            </a:r>
            <a:endParaRPr kumimoji="0" lang="en-US" sz="6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Upper ELM  length 58,500mm</a:t>
            </a:r>
            <a:endParaRPr kumimoji="0" lang="en-US" sz="6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Lower  ELM length  61,500mm</a:t>
            </a:r>
            <a:endParaRPr kumimoji="0" lang="en-US" sz="1800" b="0" i="0" u="none" strike="noStrike" cap="none" normalizeH="0" baseline="0" dirty="0" smtClean="0">
              <a:ln>
                <a:noFill/>
              </a:ln>
              <a:solidFill>
                <a:srgbClr val="FF0000"/>
              </a:solidFill>
              <a:effectLst/>
              <a:latin typeface="Arial" pitchFamily="34" charset="0"/>
            </a:endParaRPr>
          </a:p>
        </p:txBody>
      </p:sp>
      <p:graphicFrame>
        <p:nvGraphicFramePr>
          <p:cNvPr id="7" name="Table 6"/>
          <p:cNvGraphicFramePr>
            <a:graphicFrameLocks noGrp="1"/>
          </p:cNvGraphicFramePr>
          <p:nvPr/>
        </p:nvGraphicFramePr>
        <p:xfrm>
          <a:off x="228600" y="1371601"/>
          <a:ext cx="5486400" cy="3322319"/>
        </p:xfrm>
        <a:graphic>
          <a:graphicData uri="http://schemas.openxmlformats.org/drawingml/2006/table">
            <a:tbl>
              <a:tblPr/>
              <a:tblGrid>
                <a:gridCol w="1600200"/>
                <a:gridCol w="3886200"/>
              </a:tblGrid>
              <a:tr h="761999">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dirty="0">
                          <a:solidFill>
                            <a:srgbClr val="333333"/>
                          </a:solidFill>
                          <a:latin typeface="Century Gothic"/>
                          <a:ea typeface="Times"/>
                          <a:cs typeface="TimesNewRomanPSMT"/>
                        </a:rPr>
                        <a:t>Mass [tonne]: </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Upper ELM Coil   =   2.1</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EQ ELM Coil         =   2.3</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Lower ELM Coil   =   2.2</a:t>
                      </a:r>
                      <a:endParaRPr lang="en-US" sz="1800" dirty="0">
                        <a:latin typeface="Century Gothic"/>
                        <a:ea typeface="平成明朝"/>
                        <a:cs typeface="TimesNewRomanPSMT"/>
                      </a:endParaRPr>
                    </a:p>
                    <a:p>
                      <a:pPr marL="342900" marR="0" lvl="0" indent="-342900" algn="l">
                        <a:lnSpc>
                          <a:spcPts val="1000"/>
                        </a:lnSpc>
                        <a:spcBef>
                          <a:spcPts val="0"/>
                        </a:spcBef>
                        <a:spcAft>
                          <a:spcPts val="0"/>
                        </a:spcAft>
                        <a:buFont typeface="Symbol"/>
                        <a:buChar char=""/>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en-GB" sz="1200" dirty="0">
                          <a:solidFill>
                            <a:srgbClr val="000000"/>
                          </a:solidFill>
                          <a:latin typeface="Century Gothic"/>
                          <a:ea typeface="Times"/>
                          <a:cs typeface="TimesNewRomanPSMT"/>
                        </a:rPr>
                        <a:t>In-vessel Feeder  =   1.3</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a:solidFill>
                            <a:srgbClr val="333333"/>
                          </a:solidFill>
                          <a:latin typeface="Century Gothic"/>
                          <a:ea typeface="Times"/>
                          <a:cs typeface="TimesNewRomanPSMT"/>
                        </a:rPr>
                        <a:t>Outside dimensions [m]:</a:t>
                      </a:r>
                      <a:endParaRPr lang="en-US" sz="180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Upper ELM Coil   =   </a:t>
                      </a:r>
                      <a:r>
                        <a:rPr lang="de-DE" sz="1200" dirty="0" smtClean="0">
                          <a:latin typeface="Century Gothic"/>
                          <a:ea typeface="MS Mincho"/>
                          <a:cs typeface="TimesNewRomanPSMT"/>
                        </a:rPr>
                        <a:t>0.9H</a:t>
                      </a:r>
                      <a:r>
                        <a:rPr lang="de-DE" sz="1200" dirty="0" smtClean="0">
                          <a:latin typeface="Century Gothic"/>
                          <a:ea typeface="平成明朝"/>
                          <a:cs typeface="TimesNewRomanPSMT"/>
                        </a:rPr>
                        <a:t>×</a:t>
                      </a:r>
                      <a:r>
                        <a:rPr lang="de-DE" sz="1200" dirty="0" smtClean="0">
                          <a:latin typeface="Century Gothic"/>
                          <a:ea typeface="MS Mincho"/>
                          <a:cs typeface="TimesNewRomanPSMT"/>
                        </a:rPr>
                        <a:t>4.0</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0.3T</a:t>
                      </a:r>
                      <a:endParaRPr lang="en-US" sz="1800" dirty="0" smtClean="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EQ ELM Coil         =   </a:t>
                      </a:r>
                      <a:r>
                        <a:rPr lang="de-DE" sz="1200" dirty="0" smtClean="0">
                          <a:latin typeface="Century Gothic"/>
                          <a:ea typeface="MS Mincho"/>
                          <a:cs typeface="TimesNewRomanPSMT"/>
                        </a:rPr>
                        <a:t>2.4H</a:t>
                      </a:r>
                      <a:r>
                        <a:rPr lang="de-DE" sz="1200" dirty="0" smtClean="0">
                          <a:latin typeface="Century Gothic"/>
                          <a:ea typeface="平成明朝"/>
                          <a:cs typeface="TimesNewRomanPSMT"/>
                        </a:rPr>
                        <a:t>×</a:t>
                      </a:r>
                      <a:r>
                        <a:rPr lang="de-DE" sz="1200" dirty="0" smtClean="0">
                          <a:latin typeface="Century Gothic"/>
                          <a:ea typeface="MS Mincho"/>
                          <a:cs typeface="TimesNewRomanPSMT"/>
                        </a:rPr>
                        <a:t>3.1</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0.5T</a:t>
                      </a:r>
                      <a:endParaRPr lang="en-US" sz="1800" dirty="0" smtClean="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Lower ELM Coil   =   </a:t>
                      </a:r>
                      <a:r>
                        <a:rPr lang="de-DE" sz="1200" dirty="0" smtClean="0">
                          <a:latin typeface="Century Gothic"/>
                          <a:ea typeface="MS Mincho"/>
                          <a:cs typeface="TimesNewRomanPSMT"/>
                        </a:rPr>
                        <a:t>1.0H</a:t>
                      </a:r>
                      <a:r>
                        <a:rPr lang="de-DE" sz="1200" dirty="0" smtClean="0">
                          <a:latin typeface="Century Gothic"/>
                          <a:ea typeface="平成明朝"/>
                          <a:cs typeface="TimesNewRomanPSMT"/>
                        </a:rPr>
                        <a:t>×</a:t>
                      </a:r>
                      <a:r>
                        <a:rPr lang="de-DE" sz="1200" dirty="0" smtClean="0">
                          <a:latin typeface="Century Gothic"/>
                          <a:ea typeface="MS Mincho"/>
                          <a:cs typeface="TimesNewRomanPSMT"/>
                        </a:rPr>
                        <a:t>4.2</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0.3T</a:t>
                      </a:r>
                      <a:endParaRPr lang="en-US" sz="1800" dirty="0" smtClean="0">
                        <a:latin typeface="Century Gothic"/>
                        <a:ea typeface="平成明朝"/>
                        <a:cs typeface="TimesNewRomanPSMT"/>
                      </a:endParaRPr>
                    </a:p>
                    <a:p>
                      <a:pPr marL="342900" marR="0" lvl="0" indent="-342900" algn="l">
                        <a:lnSpc>
                          <a:spcPts val="1000"/>
                        </a:lnSpc>
                        <a:spcBef>
                          <a:spcPts val="0"/>
                        </a:spcBef>
                        <a:spcAft>
                          <a:spcPts val="0"/>
                        </a:spcAft>
                        <a:buFont typeface="Symbol"/>
                        <a:buChar char=""/>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en-GB" sz="1200" dirty="0" smtClean="0">
                          <a:solidFill>
                            <a:srgbClr val="000000"/>
                          </a:solidFill>
                          <a:latin typeface="Century Gothic"/>
                          <a:ea typeface="Times"/>
                          <a:cs typeface="TimesNewRomanPSMT"/>
                        </a:rPr>
                        <a:t>In-vessel Feeder  =   </a:t>
                      </a:r>
                      <a:r>
                        <a:rPr lang="de-DE" sz="1200" dirty="0" smtClean="0">
                          <a:solidFill>
                            <a:srgbClr val="000000"/>
                          </a:solidFill>
                          <a:latin typeface="Century Gothic"/>
                          <a:ea typeface="MS Mincho"/>
                          <a:cs typeface="TimesNewRomanPSMT"/>
                        </a:rPr>
                        <a:t>4.8H</a:t>
                      </a:r>
                      <a:r>
                        <a:rPr lang="de-DE" sz="1200" dirty="0" smtClean="0">
                          <a:solidFill>
                            <a:srgbClr val="000000"/>
                          </a:solidFill>
                          <a:latin typeface="Century Gothic"/>
                          <a:ea typeface="Times"/>
                          <a:cs typeface="TimesNewRomanPSMT"/>
                        </a:rPr>
                        <a:t>×</a:t>
                      </a:r>
                      <a:r>
                        <a:rPr lang="de-DE" sz="1200" dirty="0" smtClean="0">
                          <a:solidFill>
                            <a:srgbClr val="000000"/>
                          </a:solidFill>
                          <a:latin typeface="Century Gothic"/>
                          <a:ea typeface="MS Mincho"/>
                          <a:cs typeface="TimesNewRomanPSMT"/>
                        </a:rPr>
                        <a:t>1.0</a:t>
                      </a:r>
                      <a:r>
                        <a:rPr lang="de-DE" sz="1200" dirty="0" smtClean="0">
                          <a:solidFill>
                            <a:srgbClr val="000000"/>
                          </a:solidFill>
                          <a:latin typeface="Century Gothic"/>
                          <a:ea typeface="Batang"/>
                          <a:cs typeface="TimesNewRomanPSMT"/>
                        </a:rPr>
                        <a:t>W</a:t>
                      </a:r>
                      <a:r>
                        <a:rPr lang="de-DE" sz="1200" dirty="0" smtClean="0">
                          <a:solidFill>
                            <a:srgbClr val="000000"/>
                          </a:solidFill>
                          <a:latin typeface="Century Gothic"/>
                          <a:ea typeface="Times"/>
                          <a:cs typeface="TimesNewRomanPSMT"/>
                        </a:rPr>
                        <a:t>×</a:t>
                      </a:r>
                      <a:r>
                        <a:rPr lang="de-DE" sz="1200" dirty="0" smtClean="0">
                          <a:solidFill>
                            <a:srgbClr val="000000"/>
                          </a:solidFill>
                          <a:latin typeface="Century Gothic"/>
                          <a:ea typeface="MS Mincho"/>
                          <a:cs typeface="TimesNewRomanPSMT"/>
                        </a:rPr>
                        <a:t>0.5T</a:t>
                      </a:r>
                    </a:p>
                    <a:p>
                      <a:pPr marL="342900" marR="0" lvl="0" indent="-342900" algn="l">
                        <a:lnSpc>
                          <a:spcPts val="1000"/>
                        </a:lnSpc>
                        <a:spcBef>
                          <a:spcPts val="0"/>
                        </a:spcBef>
                        <a:spcAft>
                          <a:spcPts val="0"/>
                        </a:spcAft>
                        <a:buFont typeface="Symbol"/>
                        <a:buNone/>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endParaRPr lang="en-US" sz="1800" dirty="0" smtClean="0">
                        <a:solidFill>
                          <a:srgbClr val="000000"/>
                        </a:solidFill>
                        <a:latin typeface="Century Gothic"/>
                        <a:ea typeface="Times"/>
                        <a:cs typeface="TimesNewRomanPSMT"/>
                      </a:endParaRPr>
                    </a:p>
                    <a:p>
                      <a:pPr marL="0" marR="0" algn="l">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fr-FR" sz="1200" dirty="0" smtClean="0">
                          <a:solidFill>
                            <a:srgbClr val="000000"/>
                          </a:solidFill>
                          <a:latin typeface="Century Gothic"/>
                          <a:ea typeface="MS Mincho"/>
                          <a:cs typeface="TimesNewRomanPSMT"/>
                        </a:rPr>
                        <a:t>             H=</a:t>
                      </a:r>
                      <a:r>
                        <a:rPr lang="fr-FR" sz="1200" dirty="0" err="1" smtClean="0">
                          <a:solidFill>
                            <a:srgbClr val="000000"/>
                          </a:solidFill>
                          <a:latin typeface="Century Gothic"/>
                          <a:ea typeface="MS Mincho"/>
                          <a:cs typeface="TimesNewRomanPSMT"/>
                        </a:rPr>
                        <a:t>Poloidal</a:t>
                      </a:r>
                      <a:r>
                        <a:rPr lang="fr-FR" sz="1200" dirty="0" smtClean="0">
                          <a:solidFill>
                            <a:srgbClr val="000000"/>
                          </a:solidFill>
                          <a:latin typeface="Century Gothic"/>
                          <a:ea typeface="MS Mincho"/>
                          <a:cs typeface="TimesNewRomanPSMT"/>
                        </a:rPr>
                        <a:t>, W=</a:t>
                      </a:r>
                      <a:r>
                        <a:rPr lang="fr-FR" sz="1200" dirty="0" err="1" smtClean="0">
                          <a:solidFill>
                            <a:srgbClr val="000000"/>
                          </a:solidFill>
                          <a:latin typeface="Century Gothic"/>
                          <a:ea typeface="MS Mincho"/>
                          <a:cs typeface="TimesNewRomanPSMT"/>
                        </a:rPr>
                        <a:t>Toroidal</a:t>
                      </a:r>
                      <a:r>
                        <a:rPr lang="fr-FR" sz="1200" dirty="0" smtClean="0">
                          <a:solidFill>
                            <a:srgbClr val="000000"/>
                          </a:solidFill>
                          <a:latin typeface="Century Gothic"/>
                          <a:ea typeface="MS Mincho"/>
                          <a:cs typeface="TimesNewRomanPSMT"/>
                        </a:rPr>
                        <a:t>, T= Radial</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761">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a:solidFill>
                            <a:srgbClr val="333333"/>
                          </a:solidFill>
                          <a:latin typeface="Century Gothic"/>
                          <a:ea typeface="Times"/>
                          <a:cs typeface="TimesNewRomanPSMT"/>
                        </a:rPr>
                        <a:t>Material(s):</a:t>
                      </a:r>
                      <a:endParaRPr lang="en-US" sz="180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Conductor         =   </a:t>
                      </a:r>
                      <a:r>
                        <a:rPr lang="de-DE" sz="1200" dirty="0">
                          <a:latin typeface="Century Gothic"/>
                          <a:ea typeface="平成明朝"/>
                          <a:cs typeface="TimesNewRomanPSMT"/>
                        </a:rPr>
                        <a:t>CuCrZr-IG alloy</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Insulation            =   </a:t>
                      </a:r>
                      <a:r>
                        <a:rPr lang="de-DE" sz="1200" dirty="0">
                          <a:latin typeface="Century Gothic"/>
                          <a:ea typeface="平成明朝"/>
                          <a:cs typeface="TimesNewRomanPSMT"/>
                        </a:rPr>
                        <a:t>MgO Powder</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Outer Jacket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Clamps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Bolts                    =   </a:t>
                      </a:r>
                      <a:r>
                        <a:rPr lang="de-DE" sz="1200" dirty="0">
                          <a:latin typeface="Century Gothic"/>
                          <a:ea typeface="平成明朝"/>
                          <a:cs typeface="TimesNewRomanPSMT"/>
                        </a:rPr>
                        <a:t>316L(N)-IG with MoS2 lubricant coating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Rails                    </a:t>
                      </a:r>
                      <a:endParaRPr lang="en-US" sz="1800" dirty="0">
                        <a:latin typeface="Century Gothic"/>
                        <a:ea typeface="平成明朝"/>
                        <a:cs typeface="TimesNewRomanPSMT"/>
                      </a:endParaRPr>
                    </a:p>
                    <a:p>
                      <a:pPr marL="0" marR="0" algn="l">
                        <a:spcBef>
                          <a:spcPts val="0"/>
                        </a:spcBef>
                        <a:spcAft>
                          <a:spcPts val="0"/>
                        </a:spcAft>
                      </a:pPr>
                      <a:r>
                        <a:rPr lang="en-GB" sz="1200" dirty="0">
                          <a:latin typeface="Century Gothic"/>
                          <a:ea typeface="平成明朝"/>
                          <a:cs typeface="TimesNewRomanPSMT"/>
                        </a:rPr>
                        <a:t>                 - Body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0" marR="0" algn="l">
                        <a:spcBef>
                          <a:spcPts val="0"/>
                        </a:spcBef>
                        <a:spcAft>
                          <a:spcPts val="0"/>
                        </a:spcAft>
                      </a:pPr>
                      <a:r>
                        <a:rPr lang="en-GB" sz="1200" dirty="0">
                          <a:latin typeface="Century Gothic"/>
                          <a:ea typeface="平成明朝"/>
                          <a:cs typeface="TimesNewRomanPSMT"/>
                        </a:rPr>
                        <a:t>                 - Threaded Insert  =  </a:t>
                      </a:r>
                      <a:r>
                        <a:rPr lang="de-DE" sz="1200" dirty="0">
                          <a:latin typeface="Century Gothic"/>
                          <a:ea typeface="平成明朝"/>
                          <a:cs typeface="TimesNewRomanPSMT"/>
                        </a:rPr>
                        <a:t>C63200 Ni-Al bronze</a:t>
                      </a:r>
                      <a:endParaRPr lang="en-US" sz="1800" dirty="0">
                        <a:latin typeface="Century Gothic"/>
                        <a:ea typeface="平成明朝"/>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191000" y="5410200"/>
            <a:ext cx="4191000" cy="646331"/>
          </a:xfrm>
          <a:prstGeom prst="rect">
            <a:avLst/>
          </a:prstGeom>
          <a:solidFill>
            <a:schemeClr val="accent3">
              <a:lumMod val="60000"/>
              <a:lumOff val="40000"/>
            </a:schemeClr>
          </a:solidFill>
        </p:spPr>
        <p:txBody>
          <a:bodyPr wrap="square" rtlCol="0">
            <a:spAutoFit/>
          </a:bodyPr>
          <a:lstStyle/>
          <a:p>
            <a:r>
              <a:rPr lang="en-US" dirty="0" smtClean="0"/>
              <a:t>Art Brooks will present details of the feeder thermal and structural analyses.  </a:t>
            </a:r>
            <a:endParaRPr lang="en-US" dirty="0"/>
          </a:p>
        </p:txBody>
      </p:sp>
      <p:sp>
        <p:nvSpPr>
          <p:cNvPr id="9" name="Footer Placeholder 8"/>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381000" y="1295400"/>
            <a:ext cx="8229600" cy="4525963"/>
          </a:xfrm>
        </p:spPr>
        <p:txBody>
          <a:bodyPr>
            <a:normAutofit lnSpcReduction="10000"/>
          </a:bodyPr>
          <a:lstStyle/>
          <a:p>
            <a:r>
              <a:rPr lang="en-US" dirty="0" smtClean="0"/>
              <a:t>System overview</a:t>
            </a:r>
          </a:p>
          <a:p>
            <a:r>
              <a:rPr lang="en-US" dirty="0" smtClean="0"/>
              <a:t>ELM and VS coil construction</a:t>
            </a:r>
          </a:p>
          <a:p>
            <a:pPr lvl="1"/>
            <a:r>
              <a:rPr lang="en-US" dirty="0" smtClean="0"/>
              <a:t>Mineral insulated cable;  forged SS structure</a:t>
            </a:r>
          </a:p>
          <a:p>
            <a:pPr lvl="1"/>
            <a:r>
              <a:rPr lang="en-US" dirty="0" smtClean="0"/>
              <a:t>In-vessel joints</a:t>
            </a:r>
          </a:p>
          <a:p>
            <a:r>
              <a:rPr lang="en-US" dirty="0" smtClean="0"/>
              <a:t>VS coil details</a:t>
            </a:r>
          </a:p>
          <a:p>
            <a:pPr lvl="1"/>
            <a:r>
              <a:rPr lang="en-US" dirty="0" smtClean="0"/>
              <a:t>Failure recovery features</a:t>
            </a:r>
          </a:p>
          <a:p>
            <a:pPr lvl="1"/>
            <a:r>
              <a:rPr lang="en-US" dirty="0" smtClean="0"/>
              <a:t>Coil forces</a:t>
            </a:r>
          </a:p>
          <a:p>
            <a:pPr lvl="1"/>
            <a:r>
              <a:rPr lang="en-US" dirty="0" smtClean="0"/>
              <a:t>In-vessel assembly</a:t>
            </a:r>
          </a:p>
          <a:p>
            <a:pPr lvl="1"/>
            <a:r>
              <a:rPr lang="en-US" dirty="0" smtClean="0"/>
              <a:t>Lead-out details</a:t>
            </a:r>
          </a:p>
          <a:p>
            <a:r>
              <a:rPr lang="en-US" dirty="0" smtClean="0"/>
              <a:t>ELM coil details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a:t>
            </a:fld>
            <a:endParaRPr lang="en-US"/>
          </a:p>
        </p:txBody>
      </p:sp>
      <p:sp>
        <p:nvSpPr>
          <p:cNvPr id="5" name="Footer Placeholder 4"/>
          <p:cNvSpPr>
            <a:spLocks noGrp="1"/>
          </p:cNvSpPr>
          <p:nvPr>
            <p:ph type="ftr" sz="quarter" idx="11"/>
          </p:nvPr>
        </p:nvSpPr>
        <p:spPr>
          <a:xfrm>
            <a:off x="3810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1295400"/>
            <a:ext cx="6457950" cy="50958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4F9A1A-576E-49A4-8EDF-E6E0E1EC7CEF}" type="slidenum">
              <a:rPr lang="en-US" smtClean="0"/>
              <a:pPr/>
              <a:t>20</a:t>
            </a:fld>
            <a:endParaRPr lang="en-US"/>
          </a:p>
        </p:txBody>
      </p:sp>
      <p:sp>
        <p:nvSpPr>
          <p:cNvPr id="4" name="TextBox 3"/>
          <p:cNvSpPr txBox="1"/>
          <p:nvPr/>
        </p:nvSpPr>
        <p:spPr>
          <a:xfrm>
            <a:off x="1524000" y="152400"/>
            <a:ext cx="6324600" cy="584775"/>
          </a:xfrm>
          <a:prstGeom prst="rect">
            <a:avLst/>
          </a:prstGeom>
          <a:noFill/>
        </p:spPr>
        <p:txBody>
          <a:bodyPr wrap="square" rtlCol="0">
            <a:spAutoFit/>
          </a:bodyPr>
          <a:lstStyle/>
          <a:p>
            <a:r>
              <a:rPr lang="en-US" sz="3200" dirty="0" smtClean="0"/>
              <a:t>Lower ELM Coil Details</a:t>
            </a:r>
            <a:endParaRPr lang="en-US" sz="3200" dirty="0"/>
          </a:p>
        </p:txBody>
      </p:sp>
      <p:sp>
        <p:nvSpPr>
          <p:cNvPr id="5" name="TextBox 4"/>
          <p:cNvSpPr txBox="1"/>
          <p:nvPr/>
        </p:nvSpPr>
        <p:spPr>
          <a:xfrm>
            <a:off x="5791200" y="4953000"/>
            <a:ext cx="3048000" cy="923330"/>
          </a:xfrm>
          <a:prstGeom prst="rect">
            <a:avLst/>
          </a:prstGeom>
          <a:solidFill>
            <a:srgbClr val="FFFF00"/>
          </a:solidFill>
        </p:spPr>
        <p:txBody>
          <a:bodyPr wrap="square" rtlCol="0">
            <a:spAutoFit/>
          </a:bodyPr>
          <a:lstStyle/>
          <a:p>
            <a:r>
              <a:rPr lang="en-US" dirty="0" smtClean="0"/>
              <a:t> Care is taken to provide a minimum radius of 150 mm – i.e.,  R/r=150/15=10</a:t>
            </a:r>
            <a:endParaRPr lang="en-US" dirty="0"/>
          </a:p>
        </p:txBody>
      </p:sp>
      <p:sp>
        <p:nvSpPr>
          <p:cNvPr id="6" name="Footer Placeholder 5"/>
          <p:cNvSpPr>
            <a:spLocks noGrp="1"/>
          </p:cNvSpPr>
          <p:nvPr>
            <p:ph type="ftr" sz="quarter" idx="11"/>
          </p:nvPr>
        </p:nvSpPr>
        <p:spPr>
          <a:xfrm>
            <a:off x="6096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pic>
        <p:nvPicPr>
          <p:cNvPr id="3074" name="Picture 2"/>
          <p:cNvPicPr>
            <a:picLocks noChangeAspect="1" noChangeArrowheads="1"/>
          </p:cNvPicPr>
          <p:nvPr/>
        </p:nvPicPr>
        <p:blipFill>
          <a:blip r:embed="rId3" cstate="print"/>
          <a:srcRect/>
          <a:stretch>
            <a:fillRect/>
          </a:stretch>
        </p:blipFill>
        <p:spPr bwMode="auto">
          <a:xfrm>
            <a:off x="914400" y="1600200"/>
            <a:ext cx="7071360" cy="4419600"/>
          </a:xfrm>
          <a:prstGeom prst="rect">
            <a:avLst/>
          </a:prstGeom>
          <a:noFill/>
          <a:ln w="9525">
            <a:noFill/>
            <a:miter lim="800000"/>
            <a:headEnd/>
            <a:tailEnd/>
          </a:ln>
        </p:spPr>
      </p:pic>
      <p:sp>
        <p:nvSpPr>
          <p:cNvPr id="3" name="TextBox 2"/>
          <p:cNvSpPr txBox="1"/>
          <p:nvPr/>
        </p:nvSpPr>
        <p:spPr>
          <a:xfrm>
            <a:off x="1371600" y="457200"/>
            <a:ext cx="5867400" cy="584775"/>
          </a:xfrm>
          <a:prstGeom prst="rect">
            <a:avLst/>
          </a:prstGeom>
          <a:noFill/>
        </p:spPr>
        <p:txBody>
          <a:bodyPr wrap="square" rtlCol="0">
            <a:spAutoFit/>
          </a:bodyPr>
          <a:lstStyle/>
          <a:p>
            <a:r>
              <a:rPr lang="en-US" sz="3200" dirty="0" smtClean="0"/>
              <a:t>Upper ELM Coil Details</a:t>
            </a:r>
            <a:endParaRPr lang="en-US" sz="32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21</a:t>
            </a:fld>
            <a:endParaRPr lang="en-US"/>
          </a:p>
        </p:txBody>
      </p:sp>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pic>
        <p:nvPicPr>
          <p:cNvPr id="4098" name="Picture 2"/>
          <p:cNvPicPr>
            <a:picLocks noChangeAspect="1" noChangeArrowheads="1"/>
          </p:cNvPicPr>
          <p:nvPr/>
        </p:nvPicPr>
        <p:blipFill>
          <a:blip r:embed="rId3" cstate="print"/>
          <a:srcRect/>
          <a:stretch>
            <a:fillRect/>
          </a:stretch>
        </p:blipFill>
        <p:spPr bwMode="auto">
          <a:xfrm>
            <a:off x="1295400" y="1676400"/>
            <a:ext cx="6949440" cy="4343400"/>
          </a:xfrm>
          <a:prstGeom prst="rect">
            <a:avLst/>
          </a:prstGeom>
          <a:noFill/>
          <a:ln w="9525">
            <a:noFill/>
            <a:miter lim="800000"/>
            <a:headEnd/>
            <a:tailEnd/>
          </a:ln>
        </p:spPr>
      </p:pic>
      <p:sp>
        <p:nvSpPr>
          <p:cNvPr id="3" name="TextBox 2"/>
          <p:cNvSpPr txBox="1"/>
          <p:nvPr/>
        </p:nvSpPr>
        <p:spPr>
          <a:xfrm>
            <a:off x="1295400" y="533400"/>
            <a:ext cx="6705600" cy="584775"/>
          </a:xfrm>
          <a:prstGeom prst="rect">
            <a:avLst/>
          </a:prstGeom>
          <a:noFill/>
        </p:spPr>
        <p:txBody>
          <a:bodyPr wrap="square" rtlCol="0">
            <a:spAutoFit/>
          </a:bodyPr>
          <a:lstStyle/>
          <a:p>
            <a:r>
              <a:rPr lang="en-US" sz="3200" dirty="0" smtClean="0"/>
              <a:t>Mid ELM Coil Details</a:t>
            </a:r>
            <a:endParaRPr lang="en-US" sz="32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22</a:t>
            </a:fld>
            <a:endParaRPr lang="en-US"/>
          </a:p>
        </p:txBody>
      </p:sp>
      <p:sp>
        <p:nvSpPr>
          <p:cNvPr id="5" name="Footer Placeholder 4"/>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23</a:t>
            </a:fld>
            <a:endParaRPr lang="en-US"/>
          </a:p>
        </p:txBody>
      </p:sp>
      <p:sp>
        <p:nvSpPr>
          <p:cNvPr id="3" name="Title 1"/>
          <p:cNvSpPr txBox="1">
            <a:spLocks/>
          </p:cNvSpPr>
          <p:nvPr/>
        </p:nvSpPr>
        <p:spPr>
          <a:xfrm>
            <a:off x="914400" y="152400"/>
            <a:ext cx="8229600" cy="87284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Maximum Leg Force Magnitudes During Normal Operation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(EOB) are slightly</a:t>
            </a:r>
            <a:r>
              <a:rPr kumimoji="0" lang="en-US" sz="2400" b="0" i="0" u="none" strike="noStrike" kern="1200" cap="none" spc="0" normalizeH="0" noProof="0" dirty="0" smtClean="0">
                <a:ln>
                  <a:noFill/>
                </a:ln>
                <a:solidFill>
                  <a:schemeClr val="tx1"/>
                </a:solidFill>
                <a:effectLst/>
                <a:uLnTx/>
                <a:uFillTx/>
                <a:latin typeface="+mj-lt"/>
                <a:ea typeface="+mj-ea"/>
                <a:cs typeface="+mj-cs"/>
              </a:rPr>
              <a:t> lower compared to the CDR results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4" name="Table 3"/>
          <p:cNvGraphicFramePr>
            <a:graphicFrameLocks noGrp="1"/>
          </p:cNvGraphicFramePr>
          <p:nvPr/>
        </p:nvGraphicFramePr>
        <p:xfrm>
          <a:off x="2229898" y="914400"/>
          <a:ext cx="6223819" cy="5483117"/>
        </p:xfrm>
        <a:graphic>
          <a:graphicData uri="http://schemas.openxmlformats.org/drawingml/2006/table">
            <a:tbl>
              <a:tblPr firstRow="1" bandRow="1">
                <a:tableStyleId>{BC89EF96-8CEA-46FF-86C4-4CE0E7609802}</a:tableStyleId>
              </a:tblPr>
              <a:tblGrid>
                <a:gridCol w="1577269"/>
                <a:gridCol w="2168746"/>
                <a:gridCol w="2477804"/>
              </a:tblGrid>
              <a:tr h="976559">
                <a:tc>
                  <a:txBody>
                    <a:bodyPr/>
                    <a:lstStyle/>
                    <a:p>
                      <a:r>
                        <a:rPr lang="en-US" sz="1000" dirty="0" smtClean="0"/>
                        <a:t>C</a:t>
                      </a:r>
                      <a:r>
                        <a:rPr lang="en-US" sz="1000" i="1" dirty="0" smtClean="0"/>
                        <a:t>OI</a:t>
                      </a:r>
                      <a:r>
                        <a:rPr lang="en-US" sz="1000" dirty="0" smtClean="0"/>
                        <a:t>L Leg</a:t>
                      </a:r>
                      <a:endParaRPr lang="en-US" sz="1000" dirty="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CDR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t>|F| (N)</a:t>
                      </a:r>
                      <a:endParaRPr lang="en-US" sz="1000" dirty="0" smtClean="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IDR</a:t>
                      </a:r>
                      <a:endParaRPr lang="en-US" sz="10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t>|F| (N)</a:t>
                      </a:r>
                      <a:endParaRPr lang="en-US" sz="1000" dirty="0" smtClean="0"/>
                    </a:p>
                  </a:txBody>
                  <a:tcPr marL="74282" marR="74282" marT="37141" marB="37141"/>
                </a:tc>
              </a:tr>
              <a:tr h="321897">
                <a:tc>
                  <a:txBody>
                    <a:bodyPr/>
                    <a:lstStyle/>
                    <a:p>
                      <a:r>
                        <a:rPr lang="en-US" sz="1000" dirty="0" smtClean="0"/>
                        <a:t>VS_UP</a:t>
                      </a:r>
                      <a:endParaRPr lang="en-US" sz="1000" dirty="0"/>
                    </a:p>
                  </a:txBody>
                  <a:tcPr marL="74282" marR="74282" marT="37141" marB="37141" anchor="ctr">
                    <a:noFill/>
                  </a:tcPr>
                </a:tc>
                <a:tc>
                  <a:txBody>
                    <a:bodyPr/>
                    <a:lstStyle/>
                    <a:p>
                      <a:pPr marL="0" algn="ctr" defTabSz="914400" rtl="0" eaLnBrk="1" fontAlgn="b" latinLnBrk="0" hangingPunct="1"/>
                      <a:r>
                        <a:rPr lang="en-US" sz="1000" kern="1200" dirty="0" smtClean="0"/>
                        <a:t>   1,087,207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tabLst/>
                      </a:pPr>
                      <a:r>
                        <a:rPr lang="en-US" sz="1000" kern="1200" dirty="0" smtClean="0"/>
                        <a:t>   381,519</a:t>
                      </a:r>
                      <a:endParaRPr lang="en-US" sz="1000" kern="1200" dirty="0" smtClean="0">
                        <a:solidFill>
                          <a:schemeClr val="dk1"/>
                        </a:solidFill>
                        <a:latin typeface="+mn-lt"/>
                        <a:ea typeface="+mn-ea"/>
                        <a:cs typeface="+mn-cs"/>
                      </a:endParaRPr>
                    </a:p>
                  </a:txBody>
                  <a:tcPr marL="7738" marR="7738" marT="7738" marB="0" anchor="ctr">
                    <a:noFill/>
                  </a:tcPr>
                </a:tc>
              </a:tr>
              <a:tr h="321897">
                <a:tc>
                  <a:txBody>
                    <a:bodyPr/>
                    <a:lstStyle/>
                    <a:p>
                      <a:r>
                        <a:rPr lang="en-US" sz="1000" dirty="0" smtClean="0"/>
                        <a:t>VS_DN</a:t>
                      </a:r>
                      <a:endParaRPr lang="en-US" sz="1000" dirty="0"/>
                    </a:p>
                  </a:txBody>
                  <a:tcPr marL="74282" marR="74282" marT="37141" marB="37141"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000" kern="1200" dirty="0" smtClean="0"/>
                        <a:t>   1,295,501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000" kern="1200" dirty="0" smtClean="0"/>
                        <a:t>1,152,627</a:t>
                      </a:r>
                      <a:endParaRPr lang="en-US" sz="1000" kern="1200" dirty="0" smtClean="0">
                        <a:solidFill>
                          <a:schemeClr val="dk1"/>
                        </a:solidFill>
                        <a:latin typeface="+mn-lt"/>
                        <a:ea typeface="+mn-ea"/>
                        <a:cs typeface="+mn-cs"/>
                      </a:endParaRPr>
                    </a:p>
                  </a:txBody>
                  <a:tcPr marL="7738" marR="7738" marT="7738" marB="0" anchor="ctr">
                    <a:lnB w="12700" cap="flat" cmpd="sng" algn="ctr">
                      <a:solidFill>
                        <a:schemeClr val="tx1"/>
                      </a:solidFill>
                      <a:prstDash val="dash"/>
                      <a:round/>
                      <a:headEnd type="none" w="med" len="med"/>
                      <a:tailEnd type="none" w="med" len="med"/>
                    </a:lnB>
                  </a:tcPr>
                </a:tc>
              </a:tr>
              <a:tr h="321897">
                <a:tc>
                  <a:txBody>
                    <a:bodyPr/>
                    <a:lstStyle/>
                    <a:p>
                      <a:r>
                        <a:rPr lang="en-US" sz="1000" dirty="0" smtClean="0"/>
                        <a:t>ELM_DN_BOT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378,852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340,856</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r>
              <a:tr h="321897">
                <a:tc>
                  <a:txBody>
                    <a:bodyPr/>
                    <a:lstStyle/>
                    <a:p>
                      <a:r>
                        <a:rPr lang="en-US" sz="1000" dirty="0" smtClean="0"/>
                        <a:t>ELM_DN_LFT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298,633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258,377</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ELM_DN_RHT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304,296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262,099</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ELM_DN_TOP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423,028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393,116</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r>
              <a:tr h="321897">
                <a:tc>
                  <a:txBody>
                    <a:bodyPr/>
                    <a:lstStyle/>
                    <a:p>
                      <a:r>
                        <a:rPr lang="en-US" sz="1000" dirty="0" smtClean="0"/>
                        <a:t>ELM_MD_BOT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marL="0" algn="ctr" defTabSz="914400" rtl="0" eaLnBrk="1" fontAlgn="b" latinLnBrk="0" hangingPunct="1"/>
                      <a:r>
                        <a:rPr lang="en-US" sz="1000" kern="1200" dirty="0" smtClean="0"/>
                        <a:t>       327,356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noFill/>
                  </a:tcPr>
                </a:tc>
                <a:tc>
                  <a:txBody>
                    <a:bodyPr/>
                    <a:lstStyle/>
                    <a:p>
                      <a:pPr marL="0" algn="ctr" defTabSz="914400" rtl="0" eaLnBrk="1" fontAlgn="b" latinLnBrk="0" hangingPunct="1"/>
                      <a:r>
                        <a:rPr lang="en-US" sz="1000" kern="1200" dirty="0" smtClean="0"/>
                        <a:t>   294,637</a:t>
                      </a:r>
                      <a:r>
                        <a:rPr lang="en-US" sz="1000" kern="1200" baseline="30000" dirty="0" smtClean="0"/>
                        <a:t>5</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r>
              <a:tr h="321897">
                <a:tc>
                  <a:txBody>
                    <a:bodyPr/>
                    <a:lstStyle/>
                    <a:p>
                      <a:r>
                        <a:rPr lang="en-US" sz="1000" dirty="0" smtClean="0"/>
                        <a:t>ELM_MD_LFT</a:t>
                      </a:r>
                      <a:endParaRPr lang="en-US" sz="1000" dirty="0"/>
                    </a:p>
                  </a:txBody>
                  <a:tcPr marL="74282" marR="74282" marT="37141" marB="37141" anchor="ctr">
                    <a:lnL w="12700" cap="flat" cmpd="sng" algn="ctr">
                      <a:solidFill>
                        <a:schemeClr val="tx1"/>
                      </a:solidFill>
                      <a:prstDash val="dash"/>
                      <a:round/>
                      <a:headEnd type="none" w="med" len="med"/>
                      <a:tailEnd type="none" w="med" len="med"/>
                    </a:lnL>
                    <a:noFill/>
                  </a:tcPr>
                </a:tc>
                <a:tc>
                  <a:txBody>
                    <a:bodyPr/>
                    <a:lstStyle/>
                    <a:p>
                      <a:pPr marL="0" algn="ctr" defTabSz="914400" rtl="0" eaLnBrk="1" fontAlgn="b" latinLnBrk="0" hangingPunct="1"/>
                      <a:r>
                        <a:rPr lang="en-US" sz="1000" kern="1200" dirty="0" smtClean="0"/>
                        <a:t>       785,900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r>
                        <a:rPr lang="en-US" sz="1000" kern="1200" dirty="0" smtClean="0"/>
                        <a:t>   697,772</a:t>
                      </a:r>
                      <a:r>
                        <a:rPr lang="en-US" sz="1000" kern="1200" baseline="30000" dirty="0" smtClean="0"/>
                        <a:t>5</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noFill/>
                  </a:tcPr>
                </a:tc>
              </a:tr>
              <a:tr h="321897">
                <a:tc>
                  <a:txBody>
                    <a:bodyPr/>
                    <a:lstStyle/>
                    <a:p>
                      <a:r>
                        <a:rPr lang="en-US" sz="1000" dirty="0" smtClean="0"/>
                        <a:t>ELM_MD_RHT</a:t>
                      </a:r>
                      <a:endParaRPr lang="en-US" sz="1000" dirty="0"/>
                    </a:p>
                  </a:txBody>
                  <a:tcPr marL="74282" marR="74282" marT="37141" marB="37141" anchor="ctr">
                    <a:lnL w="12700" cap="flat" cmpd="sng" algn="ctr">
                      <a:solidFill>
                        <a:schemeClr val="tx1"/>
                      </a:solidFill>
                      <a:prstDash val="dash"/>
                      <a:round/>
                      <a:headEnd type="none" w="med" len="med"/>
                      <a:tailEnd type="none" w="med" len="med"/>
                    </a:lnL>
                    <a:noFill/>
                  </a:tcPr>
                </a:tc>
                <a:tc>
                  <a:txBody>
                    <a:bodyPr/>
                    <a:lstStyle/>
                    <a:p>
                      <a:pPr marL="0" algn="ctr" defTabSz="914400" rtl="0" eaLnBrk="1" fontAlgn="b" latinLnBrk="0" hangingPunct="1"/>
                      <a:r>
                        <a:rPr lang="en-US" sz="1000" kern="1200" dirty="0" smtClean="0"/>
                        <a:t>       788,347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r>
                        <a:rPr lang="en-US" sz="1000" kern="1200" dirty="0" smtClean="0"/>
                        <a:t>   700,642</a:t>
                      </a:r>
                      <a:r>
                        <a:rPr lang="en-US" sz="1000" kern="1200" baseline="30000" dirty="0" smtClean="0"/>
                        <a:t>6</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noFill/>
                  </a:tcPr>
                </a:tc>
              </a:tr>
              <a:tr h="321897">
                <a:tc>
                  <a:txBody>
                    <a:bodyPr/>
                    <a:lstStyle/>
                    <a:p>
                      <a:r>
                        <a:rPr lang="en-US" sz="1000" dirty="0" smtClean="0"/>
                        <a:t>ELM_MD_TOP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tc>
                  <a:txBody>
                    <a:bodyPr/>
                    <a:lstStyle/>
                    <a:p>
                      <a:pPr marL="0" algn="ctr" defTabSz="914400" rtl="0" eaLnBrk="1" fontAlgn="b" latinLnBrk="0" hangingPunct="1"/>
                      <a:r>
                        <a:rPr lang="en-US" sz="1000" kern="1200" dirty="0" smtClean="0"/>
                        <a:t>       332,249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noFill/>
                  </a:tcPr>
                </a:tc>
                <a:tc>
                  <a:txBody>
                    <a:bodyPr/>
                    <a:lstStyle/>
                    <a:p>
                      <a:pPr marL="0" algn="ctr" defTabSz="914400" rtl="0" eaLnBrk="1" fontAlgn="b" latinLnBrk="0" hangingPunct="1"/>
                      <a:r>
                        <a:rPr lang="en-US" sz="1000" kern="1200" dirty="0" smtClean="0"/>
                        <a:t>   306,742</a:t>
                      </a:r>
                      <a:r>
                        <a:rPr lang="en-US" sz="1000" kern="1200" baseline="30000" dirty="0" smtClean="0"/>
                        <a:t>6</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r>
              <a:tr h="321897">
                <a:tc>
                  <a:txBody>
                    <a:bodyPr/>
                    <a:lstStyle/>
                    <a:p>
                      <a:r>
                        <a:rPr lang="en-US" sz="1000" dirty="0" smtClean="0"/>
                        <a:t>ELM_UP_BOT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424,960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385,279</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r>
              <a:tr h="321897">
                <a:tc>
                  <a:txBody>
                    <a:bodyPr/>
                    <a:lstStyle/>
                    <a:p>
                      <a:r>
                        <a:rPr lang="en-US" sz="1000" dirty="0" smtClean="0"/>
                        <a:t>ELM_UP_LFT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256,980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250,991</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ELM_UP_RHT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252,753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247,446</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ELM_UP_TOP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333,599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298,618</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r>
            </a:tbl>
          </a:graphicData>
        </a:graphic>
      </p:graphicFrame>
      <p:pic>
        <p:nvPicPr>
          <p:cNvPr id="5" name="Picture 4" descr="ELM_UP_LEGS_AND_CORNERS.png"/>
          <p:cNvPicPr/>
          <p:nvPr/>
        </p:nvPicPr>
        <p:blipFill>
          <a:blip r:embed="rId3" cstate="print"/>
          <a:srcRect l="17904" t="13645" r="2461" b="63025"/>
          <a:stretch>
            <a:fillRect/>
          </a:stretch>
        </p:blipFill>
        <p:spPr>
          <a:xfrm>
            <a:off x="0" y="1676401"/>
            <a:ext cx="2209800" cy="761999"/>
          </a:xfrm>
          <a:prstGeom prst="rect">
            <a:avLst/>
          </a:prstGeom>
        </p:spPr>
      </p:pic>
      <p:sp>
        <p:nvSpPr>
          <p:cNvPr id="6" name="TextBox 5"/>
          <p:cNvSpPr txBox="1"/>
          <p:nvPr/>
        </p:nvSpPr>
        <p:spPr>
          <a:xfrm>
            <a:off x="228600" y="3429000"/>
            <a:ext cx="1676400" cy="1477328"/>
          </a:xfrm>
          <a:prstGeom prst="rect">
            <a:avLst/>
          </a:prstGeom>
          <a:solidFill>
            <a:schemeClr val="accent3">
              <a:lumMod val="60000"/>
              <a:lumOff val="40000"/>
            </a:schemeClr>
          </a:solidFill>
        </p:spPr>
        <p:txBody>
          <a:bodyPr wrap="square" rtlCol="0">
            <a:spAutoFit/>
          </a:bodyPr>
          <a:lstStyle/>
          <a:p>
            <a:r>
              <a:rPr lang="en-US" dirty="0" smtClean="0"/>
              <a:t>Details of the EM analyses will be presented by Bob Pillsbury</a:t>
            </a:r>
            <a:endParaRPr lang="en-US" dirty="0"/>
          </a:p>
        </p:txBody>
      </p:sp>
      <p:sp>
        <p:nvSpPr>
          <p:cNvPr id="7" name="Footer Placeholder 6"/>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24</a:t>
            </a:fld>
            <a:endParaRPr lang="en-US"/>
          </a:p>
        </p:txBody>
      </p:sp>
      <p:pic>
        <p:nvPicPr>
          <p:cNvPr id="3" name="Picture 2" descr="SWING BLOCKS FULL VIEW.jpg"/>
          <p:cNvPicPr>
            <a:picLocks noChangeAspect="1"/>
          </p:cNvPicPr>
          <p:nvPr/>
        </p:nvPicPr>
        <p:blipFill>
          <a:blip r:embed="rId3" cstate="print"/>
          <a:stretch>
            <a:fillRect/>
          </a:stretch>
        </p:blipFill>
        <p:spPr>
          <a:xfrm>
            <a:off x="685800" y="3657600"/>
            <a:ext cx="3064380" cy="2453032"/>
          </a:xfrm>
          <a:prstGeom prst="rect">
            <a:avLst/>
          </a:prstGeom>
        </p:spPr>
      </p:pic>
      <p:pic>
        <p:nvPicPr>
          <p:cNvPr id="4" name="Picture 3" descr="SWING BLOCKS SECTION.jpg"/>
          <p:cNvPicPr>
            <a:picLocks noChangeAspect="1"/>
          </p:cNvPicPr>
          <p:nvPr/>
        </p:nvPicPr>
        <p:blipFill>
          <a:blip r:embed="rId4" cstate="print"/>
          <a:stretch>
            <a:fillRect/>
          </a:stretch>
        </p:blipFill>
        <p:spPr>
          <a:xfrm>
            <a:off x="5715000" y="1219200"/>
            <a:ext cx="2426527" cy="2094415"/>
          </a:xfrm>
          <a:prstGeom prst="rect">
            <a:avLst/>
          </a:prstGeom>
        </p:spPr>
      </p:pic>
      <p:pic>
        <p:nvPicPr>
          <p:cNvPr id="5" name="Picture 4" descr="SWING BLOCKS CORNER VIEW.jpg"/>
          <p:cNvPicPr>
            <a:picLocks noChangeAspect="1"/>
          </p:cNvPicPr>
          <p:nvPr/>
        </p:nvPicPr>
        <p:blipFill>
          <a:blip r:embed="rId5" cstate="print"/>
          <a:stretch>
            <a:fillRect/>
          </a:stretch>
        </p:blipFill>
        <p:spPr>
          <a:xfrm>
            <a:off x="4419600" y="3810000"/>
            <a:ext cx="4234916" cy="2278338"/>
          </a:xfrm>
          <a:prstGeom prst="rect">
            <a:avLst/>
          </a:prstGeom>
        </p:spPr>
      </p:pic>
      <p:sp>
        <p:nvSpPr>
          <p:cNvPr id="6" name="TextBox 5"/>
          <p:cNvSpPr txBox="1"/>
          <p:nvPr/>
        </p:nvSpPr>
        <p:spPr>
          <a:xfrm>
            <a:off x="685800" y="1600200"/>
            <a:ext cx="3962400" cy="1477328"/>
          </a:xfrm>
          <a:prstGeom prst="rect">
            <a:avLst/>
          </a:prstGeom>
          <a:noFill/>
        </p:spPr>
        <p:txBody>
          <a:bodyPr wrap="square" rtlCol="0">
            <a:spAutoFit/>
          </a:bodyPr>
          <a:lstStyle/>
          <a:p>
            <a:pPr>
              <a:buFont typeface="Arial" pitchFamily="34" charset="0"/>
              <a:buChar char="•"/>
            </a:pPr>
            <a:r>
              <a:rPr lang="en-US" dirty="0" smtClean="0"/>
              <a:t>  Same design for VS and ELM coils.  </a:t>
            </a:r>
          </a:p>
          <a:p>
            <a:pPr>
              <a:buFont typeface="Arial" pitchFamily="34" charset="0"/>
              <a:buChar char="•"/>
            </a:pPr>
            <a:r>
              <a:rPr lang="en-US" dirty="0" smtClean="0"/>
              <a:t>  Clamping force is adequate to prevent sliding in vacuum.</a:t>
            </a:r>
          </a:p>
          <a:p>
            <a:pPr>
              <a:buFont typeface="Arial" pitchFamily="34" charset="0"/>
              <a:buChar char="•"/>
            </a:pPr>
            <a:r>
              <a:rPr lang="en-US" dirty="0" smtClean="0"/>
              <a:t>  Removable shim pieces are custom machined to properly locate the coil. </a:t>
            </a:r>
            <a:endParaRPr lang="en-US" dirty="0"/>
          </a:p>
        </p:txBody>
      </p:sp>
      <p:sp>
        <p:nvSpPr>
          <p:cNvPr id="7" name="TextBox 6"/>
          <p:cNvSpPr txBox="1"/>
          <p:nvPr/>
        </p:nvSpPr>
        <p:spPr>
          <a:xfrm>
            <a:off x="1447800" y="304800"/>
            <a:ext cx="4724400" cy="584775"/>
          </a:xfrm>
          <a:prstGeom prst="rect">
            <a:avLst/>
          </a:prstGeom>
          <a:noFill/>
        </p:spPr>
        <p:txBody>
          <a:bodyPr wrap="square" rtlCol="0">
            <a:spAutoFit/>
          </a:bodyPr>
          <a:lstStyle/>
          <a:p>
            <a:r>
              <a:rPr lang="en-US" sz="3200" dirty="0" smtClean="0"/>
              <a:t>Coil to vessel attachments</a:t>
            </a:r>
            <a:endParaRPr lang="en-US" sz="3200" dirty="0"/>
          </a:p>
        </p:txBody>
      </p:sp>
      <p:sp>
        <p:nvSpPr>
          <p:cNvPr id="8" name="Footer Placeholder 7"/>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25</a:t>
            </a:fld>
            <a:endParaRPr lang="en-US"/>
          </a:p>
        </p:txBody>
      </p:sp>
      <p:pic>
        <p:nvPicPr>
          <p:cNvPr id="3" name="Picture 5"/>
          <p:cNvPicPr>
            <a:picLocks noChangeAspect="1" noChangeArrowheads="1"/>
          </p:cNvPicPr>
          <p:nvPr/>
        </p:nvPicPr>
        <p:blipFill>
          <a:blip r:embed="rId3" cstate="print"/>
          <a:srcRect/>
          <a:stretch>
            <a:fillRect/>
          </a:stretch>
        </p:blipFill>
        <p:spPr bwMode="auto">
          <a:xfrm>
            <a:off x="4724400" y="1371600"/>
            <a:ext cx="4273617" cy="4186238"/>
          </a:xfrm>
          <a:prstGeom prst="rect">
            <a:avLst/>
          </a:prstGeom>
          <a:noFill/>
          <a:ln w="9525" algn="ctr">
            <a:noFill/>
            <a:miter lim="800000"/>
            <a:headEnd/>
            <a:tailEnd/>
          </a:ln>
        </p:spPr>
      </p:pic>
      <p:sp>
        <p:nvSpPr>
          <p:cNvPr id="4" name="Rectangle 2"/>
          <p:cNvSpPr txBox="1">
            <a:spLocks noChangeArrowheads="1"/>
          </p:cNvSpPr>
          <p:nvPr/>
        </p:nvSpPr>
        <p:spPr>
          <a:xfrm>
            <a:off x="1219200" y="228600"/>
            <a:ext cx="7162800" cy="838200"/>
          </a:xfrm>
          <a:prstGeom prst="rect">
            <a:avLst/>
          </a:prstGeom>
          <a:noFill/>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 ANSYS CFX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Cavitation</a:t>
            </a:r>
            <a:r>
              <a:rPr kumimoji="0" lang="en-US" sz="3200" b="0" i="0" u="none" strike="noStrike" kern="1200" cap="none" spc="0" normalizeH="0" noProof="0" dirty="0" smtClean="0">
                <a:ln>
                  <a:noFill/>
                </a:ln>
                <a:solidFill>
                  <a:schemeClr val="tx1"/>
                </a:solidFill>
                <a:effectLst/>
                <a:uLnTx/>
                <a:uFillTx/>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Studies Were Performed </a:t>
            </a:r>
          </a:p>
        </p:txBody>
      </p:sp>
      <p:sp>
        <p:nvSpPr>
          <p:cNvPr id="5" name="Rectangle 3"/>
          <p:cNvSpPr txBox="1">
            <a:spLocks noChangeArrowheads="1"/>
          </p:cNvSpPr>
          <p:nvPr/>
        </p:nvSpPr>
        <p:spPr>
          <a:xfrm>
            <a:off x="381000" y="1219200"/>
            <a:ext cx="40005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Make fluid mesh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First element off wall is &lt; 0.1 mm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Mass flow rate 5.65 kg/s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Ave. velocity 10 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Assume turbulent flow</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Downstream P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t>
            </a:r>
            <a:r>
              <a:rPr kumimoji="0" lang="en-US" sz="2400" b="0" i="0" u="none" strike="noStrike" kern="1200" cap="none" spc="0" normalizeH="0" baseline="-25000" noProof="0" dirty="0" err="1" smtClean="0">
                <a:ln>
                  <a:noFill/>
                </a:ln>
                <a:solidFill>
                  <a:schemeClr val="tx1"/>
                </a:solidFill>
                <a:effectLst/>
                <a:uLnTx/>
                <a:uFillTx/>
                <a:latin typeface="+mn-lt"/>
                <a:ea typeface="+mn-ea"/>
                <a:cs typeface="+mn-cs"/>
              </a:rPr>
              <a:t>relative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Saturation P of H2O at 25 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3170 Pa (absolute)</a:t>
            </a:r>
          </a:p>
        </p:txBody>
      </p:sp>
      <p:pic>
        <p:nvPicPr>
          <p:cNvPr id="6" name="Picture 4"/>
          <p:cNvPicPr>
            <a:picLocks noChangeAspect="1" noChangeArrowheads="1"/>
          </p:cNvPicPr>
          <p:nvPr/>
        </p:nvPicPr>
        <p:blipFill>
          <a:blip r:embed="rId4" cstate="print"/>
          <a:srcRect/>
          <a:stretch>
            <a:fillRect/>
          </a:stretch>
        </p:blipFill>
        <p:spPr bwMode="auto">
          <a:xfrm>
            <a:off x="5638800" y="2438400"/>
            <a:ext cx="2943225" cy="2773275"/>
          </a:xfrm>
          <a:prstGeom prst="rect">
            <a:avLst/>
          </a:prstGeom>
          <a:noFill/>
          <a:ln w="9525" algn="ctr">
            <a:noFill/>
            <a:miter lim="800000"/>
            <a:headEnd/>
            <a:tailEnd/>
          </a:ln>
        </p:spPr>
      </p:pic>
      <p:sp>
        <p:nvSpPr>
          <p:cNvPr id="7" name="Footer Placeholder 6"/>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26</a:t>
            </a:fld>
            <a:endParaRPr lang="en-US"/>
          </a:p>
        </p:txBody>
      </p:sp>
      <p:sp>
        <p:nvSpPr>
          <p:cNvPr id="3" name="Rectangle 3"/>
          <p:cNvSpPr txBox="1">
            <a:spLocks noChangeArrowheads="1"/>
          </p:cNvSpPr>
          <p:nvPr/>
        </p:nvSpPr>
        <p:spPr>
          <a:xfrm>
            <a:off x="381000" y="11430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Results</a:t>
            </a:r>
            <a:r>
              <a:rPr kumimoji="0" lang="en-US" b="0" i="0" u="none" strike="noStrike" kern="1200" cap="none" spc="0" normalizeH="0" noProof="0" dirty="0" smtClean="0">
                <a:ln>
                  <a:noFill/>
                </a:ln>
                <a:solidFill>
                  <a:schemeClr val="tx1"/>
                </a:solidFill>
                <a:effectLst/>
                <a:uLnTx/>
                <a:uFillTx/>
                <a:latin typeface="+mn-lt"/>
                <a:ea typeface="+mn-ea"/>
                <a:cs typeface="+mn-cs"/>
              </a:rPr>
              <a:t> at 100 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Decrease back pressure to 0 Bar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Qualitatively correct</a:t>
            </a:r>
          </a:p>
        </p:txBody>
      </p:sp>
      <p:pic>
        <p:nvPicPr>
          <p:cNvPr id="4" name="Picture 7"/>
          <p:cNvPicPr>
            <a:picLocks noChangeAspect="1" noChangeArrowheads="1"/>
          </p:cNvPicPr>
          <p:nvPr/>
        </p:nvPicPr>
        <p:blipFill>
          <a:blip r:embed="rId3" cstate="print"/>
          <a:srcRect/>
          <a:stretch>
            <a:fillRect/>
          </a:stretch>
        </p:blipFill>
        <p:spPr bwMode="auto">
          <a:xfrm>
            <a:off x="2700338" y="2076450"/>
            <a:ext cx="6307137" cy="4224338"/>
          </a:xfrm>
          <a:prstGeom prst="rect">
            <a:avLst/>
          </a:prstGeom>
          <a:noFill/>
          <a:ln w="9525" algn="ctr">
            <a:noFill/>
            <a:miter lim="800000"/>
            <a:headEnd/>
            <a:tailEnd/>
          </a:ln>
        </p:spPr>
      </p:pic>
      <p:sp>
        <p:nvSpPr>
          <p:cNvPr id="5" name="Rectangle 6"/>
          <p:cNvSpPr>
            <a:spLocks noChangeArrowheads="1"/>
          </p:cNvSpPr>
          <p:nvPr/>
        </p:nvSpPr>
        <p:spPr bwMode="auto">
          <a:xfrm>
            <a:off x="6142038" y="3232150"/>
            <a:ext cx="1108075" cy="336550"/>
          </a:xfrm>
          <a:prstGeom prst="rect">
            <a:avLst/>
          </a:prstGeom>
          <a:noFill/>
          <a:ln w="9525" algn="ctr">
            <a:noFill/>
            <a:miter lim="800000"/>
            <a:headEnd/>
            <a:tailEnd/>
          </a:ln>
        </p:spPr>
        <p:txBody>
          <a:bodyPr wrap="none">
            <a:spAutoFit/>
          </a:bodyPr>
          <a:lstStyle/>
          <a:p>
            <a:r>
              <a:rPr lang="en-US"/>
              <a:t>(R/r = 1.1)</a:t>
            </a:r>
          </a:p>
        </p:txBody>
      </p:sp>
      <p:pic>
        <p:nvPicPr>
          <p:cNvPr id="6" name="Picture 8"/>
          <p:cNvPicPr>
            <a:picLocks noChangeAspect="1" noChangeArrowheads="1"/>
          </p:cNvPicPr>
          <p:nvPr/>
        </p:nvPicPr>
        <p:blipFill>
          <a:blip r:embed="rId4" cstate="print"/>
          <a:srcRect/>
          <a:stretch>
            <a:fillRect/>
          </a:stretch>
        </p:blipFill>
        <p:spPr bwMode="auto">
          <a:xfrm>
            <a:off x="5400675" y="3570288"/>
            <a:ext cx="2184400" cy="3287712"/>
          </a:xfrm>
          <a:prstGeom prst="rect">
            <a:avLst/>
          </a:prstGeom>
          <a:noFill/>
          <a:ln w="9525" algn="ctr">
            <a:noFill/>
            <a:miter lim="800000"/>
            <a:headEnd/>
            <a:tailEnd/>
          </a:ln>
        </p:spPr>
      </p:pic>
      <p:sp>
        <p:nvSpPr>
          <p:cNvPr id="11" name="Rectangle 2"/>
          <p:cNvSpPr txBox="1">
            <a:spLocks noChangeArrowheads="1"/>
          </p:cNvSpPr>
          <p:nvPr/>
        </p:nvSpPr>
        <p:spPr>
          <a:xfrm>
            <a:off x="1143000" y="381000"/>
            <a:ext cx="6858000" cy="457200"/>
          </a:xfrm>
          <a:prstGeom prst="rect">
            <a:avLst/>
          </a:prstGeom>
          <a:noFill/>
        </p:spPr>
        <p:txBody>
          <a:bodyPr vert="horz" lIns="91440" tIns="45720" rIns="91440" bIns="45720" rtlCol="0" anchor="ctr">
            <a:noAutofit/>
          </a:bodyPr>
          <a:lstStyle/>
          <a:p>
            <a:pPr lvl="0" algn="ctr">
              <a:spcBef>
                <a:spcPct val="0"/>
              </a:spcBef>
            </a:pPr>
            <a:r>
              <a:rPr kumimoji="0" lang="en-US" sz="2800" i="0" u="none" strike="noStrike" kern="1200" cap="none" spc="0" normalizeH="0" baseline="0" noProof="0" dirty="0" smtClean="0">
                <a:ln>
                  <a:noFill/>
                </a:ln>
                <a:solidFill>
                  <a:schemeClr val="tx1"/>
                </a:solidFill>
                <a:effectLst/>
                <a:uLnTx/>
                <a:uFillTx/>
                <a:latin typeface="+mj-lt"/>
                <a:ea typeface="+mj-ea"/>
                <a:cs typeface="+mj-cs"/>
              </a:rPr>
              <a:t>CFX</a:t>
            </a:r>
            <a:r>
              <a:rPr kumimoji="0" lang="en-US" sz="2800" i="0" u="none" strike="noStrike" kern="1200" cap="none" spc="0" normalizeH="0" noProof="0" dirty="0" smtClean="0">
                <a:ln>
                  <a:noFill/>
                </a:ln>
                <a:solidFill>
                  <a:schemeClr val="tx1"/>
                </a:solidFill>
                <a:effectLst/>
                <a:uLnTx/>
                <a:uFillTx/>
                <a:latin typeface="+mj-lt"/>
                <a:ea typeface="+mj-ea"/>
                <a:cs typeface="+mj-cs"/>
              </a:rPr>
              <a:t> </a:t>
            </a:r>
            <a:r>
              <a:rPr kumimoji="0" lang="en-US" sz="2800" i="0" u="none" strike="noStrike" kern="1200" cap="none" spc="0" normalizeH="0" baseline="0" noProof="0" dirty="0" smtClean="0">
                <a:ln>
                  <a:noFill/>
                </a:ln>
                <a:solidFill>
                  <a:schemeClr val="tx1"/>
                </a:solidFill>
                <a:effectLst/>
                <a:uLnTx/>
                <a:uFillTx/>
                <a:latin typeface="+mj-lt"/>
                <a:ea typeface="+mj-ea"/>
                <a:cs typeface="+mj-cs"/>
              </a:rPr>
              <a:t>Results Indicate that </a:t>
            </a:r>
            <a:r>
              <a:rPr lang="en-US" sz="2800" dirty="0" err="1" smtClean="0"/>
              <a:t>Cavitation</a:t>
            </a:r>
            <a:r>
              <a:rPr lang="en-US" sz="2800" dirty="0" smtClean="0"/>
              <a:t> in smooth ELM pipes with high R/r is not an issue</a:t>
            </a:r>
            <a:endParaRPr kumimoji="0" lang="en-US" sz="280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Footer Placeholder 7"/>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04800"/>
            <a:ext cx="7543800" cy="609600"/>
          </a:xfrm>
        </p:spPr>
        <p:txBody>
          <a:bodyPr>
            <a:noAutofit/>
          </a:bodyPr>
          <a:lstStyle/>
          <a:p>
            <a:r>
              <a:rPr lang="en-US" sz="3200" dirty="0" err="1" smtClean="0"/>
              <a:t>MgO</a:t>
            </a:r>
            <a:r>
              <a:rPr lang="en-US" sz="3200" dirty="0" smtClean="0"/>
              <a:t> production lengths are limited – cable splices are needed. </a:t>
            </a:r>
            <a:endParaRPr lang="en-US" sz="3200" dirty="0"/>
          </a:p>
        </p:txBody>
      </p:sp>
      <p:sp>
        <p:nvSpPr>
          <p:cNvPr id="2" name="Slide Number Placeholder 1"/>
          <p:cNvSpPr>
            <a:spLocks noGrp="1"/>
          </p:cNvSpPr>
          <p:nvPr>
            <p:ph type="sldNum" sz="quarter" idx="12"/>
          </p:nvPr>
        </p:nvSpPr>
        <p:spPr>
          <a:xfrm>
            <a:off x="6629400" y="6492875"/>
            <a:ext cx="2133600" cy="365125"/>
          </a:xfrm>
        </p:spPr>
        <p:txBody>
          <a:bodyPr/>
          <a:lstStyle/>
          <a:p>
            <a:fld id="{7D4F9A1A-576E-49A4-8EDF-E6E0E1EC7CEF}" type="slidenum">
              <a:rPr lang="en-US" smtClean="0"/>
              <a:pPr/>
              <a:t>27</a:t>
            </a:fld>
            <a:endParaRPr lang="en-US" dirty="0"/>
          </a:p>
        </p:txBody>
      </p:sp>
      <p:sp>
        <p:nvSpPr>
          <p:cNvPr id="16" name="Rectangle 3"/>
          <p:cNvSpPr txBox="1">
            <a:spLocks noChangeArrowheads="1"/>
          </p:cNvSpPr>
          <p:nvPr/>
        </p:nvSpPr>
        <p:spPr>
          <a:xfrm>
            <a:off x="457200" y="3886200"/>
            <a:ext cx="6324600" cy="2514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Joining of copper conductor:</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Induction brazing is the most likely joining process, but we plan to also research welding processes (friction stir, laser, e-beam).  </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NDT methods of checking joint need to be developed.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The joint will be insulated with compacted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MgO</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or split ceramic sleeves with overlapping seams.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A stainless steel sleeve will be slid over the joint and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orbitally</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welded and leak checked.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To be developed:  details of leak checking method;  NDT of welds.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A Request for Proposal for Joining R&amp;D</a:t>
            </a:r>
            <a:r>
              <a:rPr kumimoji="0" lang="en-US" sz="1800" b="0" i="0" u="none" strike="noStrike" kern="1200" cap="none" spc="0" normalizeH="0" noProof="0" dirty="0" smtClean="0">
                <a:ln>
                  <a:noFill/>
                </a:ln>
                <a:solidFill>
                  <a:schemeClr val="tx1"/>
                </a:solidFill>
                <a:effectLst/>
                <a:uLnTx/>
                <a:uFillTx/>
                <a:latin typeface="+mn-lt"/>
                <a:ea typeface="+mn-ea"/>
                <a:cs typeface="+mn-cs"/>
              </a:rPr>
              <a:t> is in progress.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7" name="Group 4"/>
          <p:cNvGrpSpPr>
            <a:grpSpLocks/>
          </p:cNvGrpSpPr>
          <p:nvPr/>
        </p:nvGrpSpPr>
        <p:grpSpPr bwMode="auto">
          <a:xfrm>
            <a:off x="1295400" y="1066800"/>
            <a:ext cx="7086600" cy="2316163"/>
            <a:chOff x="29" y="2014"/>
            <a:chExt cx="671" cy="212"/>
          </a:xfrm>
        </p:grpSpPr>
        <p:pic>
          <p:nvPicPr>
            <p:cNvPr id="19" name="Picture 5" descr="BUTT JOINT COUPLER"/>
            <p:cNvPicPr>
              <a:picLocks noChangeAspect="1" noChangeArrowheads="1"/>
            </p:cNvPicPr>
            <p:nvPr/>
          </p:nvPicPr>
          <p:blipFill>
            <a:blip r:embed="rId2" cstate="print"/>
            <a:srcRect/>
            <a:stretch>
              <a:fillRect/>
            </a:stretch>
          </p:blipFill>
          <p:spPr bwMode="auto">
            <a:xfrm>
              <a:off x="98" y="2017"/>
              <a:ext cx="489" cy="207"/>
            </a:xfrm>
            <a:prstGeom prst="rect">
              <a:avLst/>
            </a:prstGeom>
            <a:noFill/>
          </p:spPr>
        </p:pic>
        <p:sp>
          <p:nvSpPr>
            <p:cNvPr id="20" name="Text Box 6"/>
            <p:cNvSpPr txBox="1">
              <a:spLocks noChangeArrowheads="1"/>
            </p:cNvSpPr>
            <p:nvPr/>
          </p:nvSpPr>
          <p:spPr bwMode="auto">
            <a:xfrm>
              <a:off x="351" y="2197"/>
              <a:ext cx="168" cy="29"/>
            </a:xfrm>
            <a:prstGeom prst="rect">
              <a:avLst/>
            </a:prstGeom>
            <a:noFill/>
            <a:ln w="9525">
              <a:noFill/>
              <a:miter lim="800000"/>
              <a:headEnd/>
              <a:tailEnd/>
            </a:ln>
          </p:spPr>
          <p:txBody>
            <a:bodyPr/>
            <a:lstStyle/>
            <a:p>
              <a:r>
                <a:rPr lang="en-US"/>
                <a:t>Typical Coil Joint</a:t>
              </a:r>
            </a:p>
          </p:txBody>
        </p:sp>
        <p:sp>
          <p:nvSpPr>
            <p:cNvPr id="21" name="Text Box 7"/>
            <p:cNvSpPr txBox="1">
              <a:spLocks noChangeArrowheads="1"/>
            </p:cNvSpPr>
            <p:nvPr/>
          </p:nvSpPr>
          <p:spPr bwMode="auto">
            <a:xfrm>
              <a:off x="29" y="2039"/>
              <a:ext cx="175" cy="36"/>
            </a:xfrm>
            <a:prstGeom prst="rect">
              <a:avLst/>
            </a:prstGeom>
            <a:noFill/>
            <a:ln w="9525">
              <a:noFill/>
              <a:miter lim="800000"/>
              <a:headEnd/>
              <a:tailEnd/>
            </a:ln>
          </p:spPr>
          <p:txBody>
            <a:bodyPr/>
            <a:lstStyle/>
            <a:p>
              <a:r>
                <a:rPr lang="en-US"/>
                <a:t>Conductor SS Jacket</a:t>
              </a:r>
            </a:p>
          </p:txBody>
        </p:sp>
        <p:sp>
          <p:nvSpPr>
            <p:cNvPr id="22" name="Text Box 8"/>
            <p:cNvSpPr txBox="1">
              <a:spLocks noChangeArrowheads="1"/>
            </p:cNvSpPr>
            <p:nvPr/>
          </p:nvSpPr>
          <p:spPr bwMode="auto">
            <a:xfrm>
              <a:off x="268" y="2031"/>
              <a:ext cx="175" cy="36"/>
            </a:xfrm>
            <a:prstGeom prst="rect">
              <a:avLst/>
            </a:prstGeom>
            <a:noFill/>
            <a:ln w="9525">
              <a:noFill/>
              <a:miter lim="800000"/>
              <a:headEnd/>
              <a:tailEnd/>
            </a:ln>
          </p:spPr>
          <p:txBody>
            <a:bodyPr/>
            <a:lstStyle/>
            <a:p>
              <a:r>
                <a:rPr lang="en-US"/>
                <a:t>SS Sleeve</a:t>
              </a:r>
            </a:p>
          </p:txBody>
        </p:sp>
        <p:sp>
          <p:nvSpPr>
            <p:cNvPr id="23" name="Text Box 9"/>
            <p:cNvSpPr txBox="1">
              <a:spLocks noChangeArrowheads="1"/>
            </p:cNvSpPr>
            <p:nvPr/>
          </p:nvSpPr>
          <p:spPr bwMode="auto">
            <a:xfrm>
              <a:off x="492" y="2014"/>
              <a:ext cx="175" cy="36"/>
            </a:xfrm>
            <a:prstGeom prst="rect">
              <a:avLst/>
            </a:prstGeom>
            <a:noFill/>
            <a:ln w="9525">
              <a:noFill/>
              <a:miter lim="800000"/>
              <a:headEnd/>
              <a:tailEnd/>
            </a:ln>
          </p:spPr>
          <p:txBody>
            <a:bodyPr/>
            <a:lstStyle/>
            <a:p>
              <a:r>
                <a:rPr lang="en-US"/>
                <a:t>Ceramic Insulator</a:t>
              </a:r>
            </a:p>
          </p:txBody>
        </p:sp>
        <p:sp>
          <p:nvSpPr>
            <p:cNvPr id="24" name="Text Box 10"/>
            <p:cNvSpPr txBox="1">
              <a:spLocks noChangeArrowheads="1"/>
            </p:cNvSpPr>
            <p:nvPr/>
          </p:nvSpPr>
          <p:spPr bwMode="auto">
            <a:xfrm>
              <a:off x="525" y="2148"/>
              <a:ext cx="175" cy="36"/>
            </a:xfrm>
            <a:prstGeom prst="rect">
              <a:avLst/>
            </a:prstGeom>
            <a:noFill/>
            <a:ln w="9525">
              <a:noFill/>
              <a:miter lim="800000"/>
              <a:headEnd/>
              <a:tailEnd/>
            </a:ln>
          </p:spPr>
          <p:txBody>
            <a:bodyPr/>
            <a:lstStyle/>
            <a:p>
              <a:r>
                <a:rPr lang="en-US"/>
                <a:t>Copper conductor</a:t>
              </a:r>
            </a:p>
          </p:txBody>
        </p:sp>
        <p:sp>
          <p:nvSpPr>
            <p:cNvPr id="25" name="Line 11"/>
            <p:cNvSpPr>
              <a:spLocks noChangeShapeType="1"/>
            </p:cNvSpPr>
            <p:nvPr/>
          </p:nvSpPr>
          <p:spPr bwMode="auto">
            <a:xfrm>
              <a:off x="344" y="2051"/>
              <a:ext cx="57" cy="35"/>
            </a:xfrm>
            <a:prstGeom prst="line">
              <a:avLst/>
            </a:prstGeom>
            <a:noFill/>
            <a:ln w="28575">
              <a:solidFill>
                <a:srgbClr val="FF0000"/>
              </a:solidFill>
              <a:round/>
              <a:headEnd/>
              <a:tailEnd type="triangle" w="med" len="med"/>
            </a:ln>
          </p:spPr>
          <p:txBody>
            <a:bodyPr/>
            <a:lstStyle/>
            <a:p>
              <a:endParaRPr lang="en-US"/>
            </a:p>
          </p:txBody>
        </p:sp>
        <p:sp>
          <p:nvSpPr>
            <p:cNvPr id="26" name="Line 12"/>
            <p:cNvSpPr>
              <a:spLocks noChangeShapeType="1"/>
            </p:cNvSpPr>
            <p:nvPr/>
          </p:nvSpPr>
          <p:spPr bwMode="auto">
            <a:xfrm>
              <a:off x="114" y="2059"/>
              <a:ext cx="71" cy="87"/>
            </a:xfrm>
            <a:prstGeom prst="line">
              <a:avLst/>
            </a:prstGeom>
            <a:noFill/>
            <a:ln w="28575">
              <a:solidFill>
                <a:srgbClr val="FF0000"/>
              </a:solidFill>
              <a:round/>
              <a:headEnd/>
              <a:tailEnd type="triangle" w="med" len="med"/>
            </a:ln>
          </p:spPr>
          <p:txBody>
            <a:bodyPr/>
            <a:lstStyle/>
            <a:p>
              <a:endParaRPr lang="en-US"/>
            </a:p>
          </p:txBody>
        </p:sp>
        <p:sp>
          <p:nvSpPr>
            <p:cNvPr id="27" name="Line 13"/>
            <p:cNvSpPr>
              <a:spLocks noChangeShapeType="1"/>
            </p:cNvSpPr>
            <p:nvPr/>
          </p:nvSpPr>
          <p:spPr bwMode="auto">
            <a:xfrm flipH="1">
              <a:off x="403" y="2030"/>
              <a:ext cx="86" cy="76"/>
            </a:xfrm>
            <a:prstGeom prst="line">
              <a:avLst/>
            </a:prstGeom>
            <a:noFill/>
            <a:ln w="28575">
              <a:solidFill>
                <a:srgbClr val="FF0000"/>
              </a:solidFill>
              <a:round/>
              <a:headEnd/>
              <a:tailEnd type="triangle" w="med" len="med"/>
            </a:ln>
          </p:spPr>
          <p:txBody>
            <a:bodyPr/>
            <a:lstStyle/>
            <a:p>
              <a:endParaRPr lang="en-US"/>
            </a:p>
          </p:txBody>
        </p:sp>
        <p:sp>
          <p:nvSpPr>
            <p:cNvPr id="28" name="Line 14"/>
            <p:cNvSpPr>
              <a:spLocks noChangeShapeType="1"/>
            </p:cNvSpPr>
            <p:nvPr/>
          </p:nvSpPr>
          <p:spPr bwMode="auto">
            <a:xfrm flipH="1" flipV="1">
              <a:off x="372" y="2125"/>
              <a:ext cx="155" cy="37"/>
            </a:xfrm>
            <a:prstGeom prst="line">
              <a:avLst/>
            </a:prstGeom>
            <a:noFill/>
            <a:ln w="28575">
              <a:solidFill>
                <a:srgbClr val="FF0000"/>
              </a:solidFill>
              <a:round/>
              <a:headEnd/>
              <a:tailEnd type="triangle" w="med" len="med"/>
            </a:ln>
          </p:spPr>
          <p:txBody>
            <a:bodyPr/>
            <a:lstStyle/>
            <a:p>
              <a:endParaRPr lang="en-US"/>
            </a:p>
          </p:txBody>
        </p:sp>
      </p:grpSp>
      <p:pic>
        <p:nvPicPr>
          <p:cNvPr id="2050" name="Picture 2"/>
          <p:cNvPicPr>
            <a:picLocks noChangeAspect="1" noChangeArrowheads="1"/>
          </p:cNvPicPr>
          <p:nvPr/>
        </p:nvPicPr>
        <p:blipFill>
          <a:blip r:embed="rId3" cstate="print"/>
          <a:srcRect/>
          <a:stretch>
            <a:fillRect/>
          </a:stretch>
        </p:blipFill>
        <p:spPr bwMode="auto">
          <a:xfrm>
            <a:off x="6934200" y="4114800"/>
            <a:ext cx="1414305" cy="1610773"/>
          </a:xfrm>
          <a:prstGeom prst="rect">
            <a:avLst/>
          </a:prstGeom>
          <a:noFill/>
          <a:ln w="9525">
            <a:noFill/>
            <a:miter lim="800000"/>
            <a:headEnd/>
            <a:tailEnd/>
          </a:ln>
        </p:spPr>
      </p:pic>
      <p:cxnSp>
        <p:nvCxnSpPr>
          <p:cNvPr id="30" name="Straight Arrow Connector 29"/>
          <p:cNvCxnSpPr/>
          <p:nvPr/>
        </p:nvCxnSpPr>
        <p:spPr>
          <a:xfrm flipV="1">
            <a:off x="5943600" y="5029200"/>
            <a:ext cx="12192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096000" y="5181600"/>
            <a:ext cx="12192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Footer Placeholder 3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lidebackground.png"/>
          <p:cNvPicPr>
            <a:picLocks noChangeAspect="1"/>
          </p:cNvPicPr>
          <p:nvPr/>
        </p:nvPicPr>
        <p:blipFill>
          <a:blip r:embed="rId2" cstate="print"/>
          <a:stretch>
            <a:fillRect/>
          </a:stretch>
        </p:blipFill>
        <p:spPr>
          <a:xfrm>
            <a:off x="0"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28</a:t>
            </a:fld>
            <a:endParaRPr lang="en-US"/>
          </a:p>
        </p:txBody>
      </p:sp>
      <p:sp>
        <p:nvSpPr>
          <p:cNvPr id="3" name="Rectangle 3"/>
          <p:cNvSpPr txBox="1">
            <a:spLocks noChangeArrowheads="1"/>
          </p:cNvSpPr>
          <p:nvPr/>
        </p:nvSpPr>
        <p:spPr>
          <a:xfrm>
            <a:off x="381000" y="16764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Exposed bodies to nuclear heating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Take average of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toroidal</a:t>
            </a:r>
            <a:r>
              <a:rPr kumimoji="0" lang="en-US"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poloidal</a:t>
            </a:r>
            <a:r>
              <a:rPr kumimoji="0" lang="en-US" b="0" i="0" u="none" strike="noStrike" kern="1200" cap="none" spc="0" normalizeH="0" baseline="0" noProof="0" dirty="0" smtClean="0">
                <a:ln>
                  <a:noFill/>
                </a:ln>
                <a:solidFill>
                  <a:schemeClr val="tx1"/>
                </a:solidFill>
                <a:effectLst/>
                <a:uLnTx/>
                <a:uFillTx/>
                <a:latin typeface="+mn-lt"/>
                <a:ea typeface="+mn-ea"/>
                <a:cs typeface="+mn-cs"/>
              </a:rPr>
              <a:t> heating by q</a:t>
            </a:r>
            <a:r>
              <a:rPr kumimoji="0" lang="en-US"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b="0" i="0" u="none" strike="noStrike" kern="1200" cap="none" spc="0" normalizeH="0" baseline="0" noProof="0" dirty="0" smtClean="0">
                <a:ln>
                  <a:noFill/>
                </a:ln>
                <a:solidFill>
                  <a:schemeClr val="tx1"/>
                </a:solidFill>
                <a:effectLst/>
                <a:uLnTx/>
                <a:uFillTx/>
                <a:latin typeface="+mn-lt"/>
                <a:ea typeface="+mn-ea"/>
                <a:cs typeface="+mn-cs"/>
              </a:rPr>
              <a:t>exp(-r/0.06)</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Copper nuclear heating added to Joule heating (10%)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Assume no radial conduction from Sleeve to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MgO</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Copper surface T = 140 C (warmest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turn)</a:t>
            </a:r>
          </a:p>
        </p:txBody>
      </p:sp>
      <p:grpSp>
        <p:nvGrpSpPr>
          <p:cNvPr id="4" name="Group 3"/>
          <p:cNvGrpSpPr/>
          <p:nvPr/>
        </p:nvGrpSpPr>
        <p:grpSpPr>
          <a:xfrm>
            <a:off x="5943600" y="3048000"/>
            <a:ext cx="2551113" cy="3540125"/>
            <a:chOff x="6105525" y="3000375"/>
            <a:chExt cx="2551113" cy="3540125"/>
          </a:xfrm>
        </p:grpSpPr>
        <p:pic>
          <p:nvPicPr>
            <p:cNvPr id="5" name="Picture 5"/>
            <p:cNvPicPr>
              <a:picLocks noChangeAspect="1" noChangeArrowheads="1"/>
            </p:cNvPicPr>
            <p:nvPr/>
          </p:nvPicPr>
          <p:blipFill>
            <a:blip r:embed="rId3" cstate="print"/>
            <a:srcRect/>
            <a:stretch>
              <a:fillRect/>
            </a:stretch>
          </p:blipFill>
          <p:spPr bwMode="auto">
            <a:xfrm>
              <a:off x="6105525" y="3138488"/>
              <a:ext cx="2551113" cy="3402012"/>
            </a:xfrm>
            <a:prstGeom prst="rect">
              <a:avLst/>
            </a:prstGeom>
            <a:noFill/>
            <a:ln w="9525" algn="ctr">
              <a:noFill/>
              <a:miter lim="800000"/>
              <a:headEnd/>
              <a:tailEnd/>
            </a:ln>
            <a:effectLst/>
          </p:spPr>
        </p:pic>
        <p:sp>
          <p:nvSpPr>
            <p:cNvPr id="6" name="Line 6"/>
            <p:cNvSpPr>
              <a:spLocks noChangeShapeType="1"/>
            </p:cNvSpPr>
            <p:nvPr/>
          </p:nvSpPr>
          <p:spPr bwMode="auto">
            <a:xfrm>
              <a:off x="8039100" y="3057525"/>
              <a:ext cx="0" cy="781050"/>
            </a:xfrm>
            <a:prstGeom prst="line">
              <a:avLst/>
            </a:prstGeom>
            <a:noFill/>
            <a:ln w="9525">
              <a:solidFill>
                <a:schemeClr val="tx1"/>
              </a:solidFill>
              <a:round/>
              <a:headEnd/>
              <a:tailEnd type="triangle" w="med" len="med"/>
            </a:ln>
            <a:effectLst/>
          </p:spPr>
          <p:txBody>
            <a:bodyPr/>
            <a:lstStyle/>
            <a:p>
              <a:endParaRPr lang="en-US"/>
            </a:p>
          </p:txBody>
        </p:sp>
        <p:sp>
          <p:nvSpPr>
            <p:cNvPr id="7" name="Line 7"/>
            <p:cNvSpPr>
              <a:spLocks noChangeShapeType="1"/>
            </p:cNvSpPr>
            <p:nvPr/>
          </p:nvSpPr>
          <p:spPr bwMode="auto">
            <a:xfrm>
              <a:off x="8258175" y="3019425"/>
              <a:ext cx="0" cy="752475"/>
            </a:xfrm>
            <a:prstGeom prst="line">
              <a:avLst/>
            </a:prstGeom>
            <a:noFill/>
            <a:ln w="9525">
              <a:solidFill>
                <a:schemeClr val="tx1"/>
              </a:solidFill>
              <a:round/>
              <a:headEnd/>
              <a:tailEnd type="triangle" w="med" len="med"/>
            </a:ln>
            <a:effectLst/>
          </p:spPr>
          <p:txBody>
            <a:bodyPr/>
            <a:lstStyle/>
            <a:p>
              <a:endParaRPr lang="en-US"/>
            </a:p>
          </p:txBody>
        </p:sp>
        <p:sp>
          <p:nvSpPr>
            <p:cNvPr id="8" name="Line 8"/>
            <p:cNvSpPr>
              <a:spLocks noChangeShapeType="1"/>
            </p:cNvSpPr>
            <p:nvPr/>
          </p:nvSpPr>
          <p:spPr bwMode="auto">
            <a:xfrm flipH="1">
              <a:off x="8439150" y="3000375"/>
              <a:ext cx="9525" cy="800100"/>
            </a:xfrm>
            <a:prstGeom prst="line">
              <a:avLst/>
            </a:prstGeom>
            <a:noFill/>
            <a:ln w="9525">
              <a:solidFill>
                <a:schemeClr val="tx1"/>
              </a:solidFill>
              <a:round/>
              <a:headEnd/>
              <a:tailEnd type="triangle" w="med" len="med"/>
            </a:ln>
            <a:effectLst/>
          </p:spPr>
          <p:txBody>
            <a:bodyPr/>
            <a:lstStyle/>
            <a:p>
              <a:endParaRPr lang="en-US"/>
            </a:p>
          </p:txBody>
        </p:sp>
        <p:sp>
          <p:nvSpPr>
            <p:cNvPr id="9" name="Line 9"/>
            <p:cNvSpPr>
              <a:spLocks noChangeShapeType="1"/>
            </p:cNvSpPr>
            <p:nvPr/>
          </p:nvSpPr>
          <p:spPr bwMode="auto">
            <a:xfrm>
              <a:off x="7772400" y="3028950"/>
              <a:ext cx="0" cy="847725"/>
            </a:xfrm>
            <a:prstGeom prst="line">
              <a:avLst/>
            </a:prstGeom>
            <a:noFill/>
            <a:ln w="9525">
              <a:solidFill>
                <a:schemeClr val="tx1"/>
              </a:solidFill>
              <a:round/>
              <a:headEnd/>
              <a:tailEnd type="triangle" w="med" len="med"/>
            </a:ln>
            <a:effectLst/>
          </p:spPr>
          <p:txBody>
            <a:bodyPr/>
            <a:lstStyle/>
            <a:p>
              <a:endParaRPr lang="en-US"/>
            </a:p>
          </p:txBody>
        </p:sp>
      </p:grpSp>
      <p:pic>
        <p:nvPicPr>
          <p:cNvPr id="22" name="Picture 6"/>
          <p:cNvPicPr>
            <a:picLocks noChangeAspect="1" noChangeArrowheads="1"/>
          </p:cNvPicPr>
          <p:nvPr/>
        </p:nvPicPr>
        <p:blipFill>
          <a:blip r:embed="rId4" cstate="print"/>
          <a:srcRect/>
          <a:stretch>
            <a:fillRect/>
          </a:stretch>
        </p:blipFill>
        <p:spPr bwMode="auto">
          <a:xfrm>
            <a:off x="3962400" y="3429000"/>
            <a:ext cx="1773549" cy="1419225"/>
          </a:xfrm>
          <a:prstGeom prst="rect">
            <a:avLst/>
          </a:prstGeom>
          <a:noFill/>
          <a:ln w="9525" algn="ctr">
            <a:noFill/>
            <a:miter lim="800000"/>
            <a:headEnd/>
            <a:tailEnd/>
          </a:ln>
          <a:effectLst/>
        </p:spPr>
      </p:pic>
      <p:sp>
        <p:nvSpPr>
          <p:cNvPr id="23" name="Rectangle 3"/>
          <p:cNvSpPr txBox="1">
            <a:spLocks noChangeArrowheads="1"/>
          </p:cNvSpPr>
          <p:nvPr/>
        </p:nvSpPr>
        <p:spPr>
          <a:xfrm>
            <a:off x="381000" y="4191000"/>
            <a:ext cx="3838575" cy="17145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Assume bonded contact between Sleeve and Jacket</a:t>
            </a:r>
          </a:p>
        </p:txBody>
      </p:sp>
      <p:sp>
        <p:nvSpPr>
          <p:cNvPr id="24" name="Rectangle 10"/>
          <p:cNvSpPr>
            <a:spLocks noChangeArrowheads="1"/>
          </p:cNvSpPr>
          <p:nvPr/>
        </p:nvSpPr>
        <p:spPr bwMode="auto">
          <a:xfrm>
            <a:off x="209550" y="4827588"/>
            <a:ext cx="4476750" cy="1209675"/>
          </a:xfrm>
          <a:prstGeom prst="rect">
            <a:avLst/>
          </a:prstGeom>
          <a:noFill/>
          <a:ln w="9525">
            <a:noFill/>
            <a:miter lim="800000"/>
            <a:headEnd/>
            <a:tailEnd/>
          </a:ln>
        </p:spPr>
        <p:txBody>
          <a:bodyPr/>
          <a:lstStyle/>
          <a:p>
            <a:pPr marL="342900" indent="-342900" eaLnBrk="0" hangingPunct="0">
              <a:spcBef>
                <a:spcPct val="20000"/>
              </a:spcBef>
              <a:buFontTx/>
              <a:buChar char="•"/>
            </a:pPr>
            <a:r>
              <a:rPr lang="en-US" dirty="0">
                <a:solidFill>
                  <a:srgbClr val="003399"/>
                </a:solidFill>
              </a:rPr>
              <a:t>Assume thin copper cladding on inner surface of Sleeve</a:t>
            </a:r>
          </a:p>
        </p:txBody>
      </p:sp>
      <p:sp>
        <p:nvSpPr>
          <p:cNvPr id="26" name="TextBox 25"/>
          <p:cNvSpPr txBox="1"/>
          <p:nvPr/>
        </p:nvSpPr>
        <p:spPr>
          <a:xfrm>
            <a:off x="1447800" y="304800"/>
            <a:ext cx="6858000" cy="461665"/>
          </a:xfrm>
          <a:prstGeom prst="rect">
            <a:avLst/>
          </a:prstGeom>
          <a:noFill/>
        </p:spPr>
        <p:txBody>
          <a:bodyPr wrap="square" rtlCol="0">
            <a:spAutoFit/>
          </a:bodyPr>
          <a:lstStyle/>
          <a:p>
            <a:r>
              <a:rPr lang="en-US" sz="2400" dirty="0" smtClean="0"/>
              <a:t>Thermal analyses were performed of the cable splices</a:t>
            </a:r>
            <a:endParaRPr lang="en-US" sz="2400" dirty="0"/>
          </a:p>
        </p:txBody>
      </p:sp>
      <p:sp>
        <p:nvSpPr>
          <p:cNvPr id="14" name="Footer Placeholder 13"/>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29</a:t>
            </a:fld>
            <a:endParaRPr lang="en-US"/>
          </a:p>
        </p:txBody>
      </p:sp>
      <p:sp>
        <p:nvSpPr>
          <p:cNvPr id="3" name="Rectangle 3"/>
          <p:cNvSpPr txBox="1">
            <a:spLocks noChangeArrowheads="1"/>
          </p:cNvSpPr>
          <p:nvPr/>
        </p:nvSpPr>
        <p:spPr>
          <a:xfrm>
            <a:off x="381000" y="9906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Improving on radial heat transfer by refilling the gap with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MgO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Case 5: Assume </a:t>
            </a:r>
            <a:r>
              <a:rPr kumimoji="0" lang="en-US" sz="2000" b="0" i="0" u="none" strike="noStrike" kern="1200" cap="none" spc="0" normalizeH="0" baseline="0" noProof="0" dirty="0" err="1" smtClean="0">
                <a:ln>
                  <a:noFill/>
                </a:ln>
                <a:solidFill>
                  <a:schemeClr val="accent2"/>
                </a:solidFill>
                <a:effectLst/>
                <a:uLnTx/>
                <a:uFillTx/>
                <a:latin typeface="+mn-lt"/>
                <a:ea typeface="+mn-ea"/>
                <a:cs typeface="+mn-cs"/>
              </a:rPr>
              <a:t>K</a:t>
            </a:r>
            <a:r>
              <a:rPr kumimoji="0" lang="en-US" sz="2000" b="0" i="0" u="none" strike="noStrike" kern="1200" cap="none" spc="0" normalizeH="0" baseline="-25000" noProof="0" dirty="0" err="1" smtClean="0">
                <a:ln>
                  <a:noFill/>
                </a:ln>
                <a:solidFill>
                  <a:schemeClr val="accent2"/>
                </a:solidFill>
                <a:effectLst/>
                <a:uLnTx/>
                <a:uFillTx/>
                <a:latin typeface="+mn-lt"/>
                <a:ea typeface="+mn-ea"/>
                <a:cs typeface="+mn-cs"/>
              </a:rPr>
              <a:t>eff</a:t>
            </a: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 (refilled) </a:t>
            </a:r>
            <a:r>
              <a:rPr kumimoji="0" lang="en-US" sz="2000" b="0" i="0" u="none" strike="noStrike" kern="1200" cap="none" spc="0" normalizeH="0" baseline="0" noProof="0" dirty="0" err="1" smtClean="0">
                <a:ln>
                  <a:noFill/>
                </a:ln>
                <a:solidFill>
                  <a:schemeClr val="accent2"/>
                </a:solidFill>
                <a:effectLst/>
                <a:uLnTx/>
                <a:uFillTx/>
                <a:latin typeface="+mn-lt"/>
                <a:ea typeface="+mn-ea"/>
                <a:cs typeface="+mn-cs"/>
              </a:rPr>
              <a:t>MgO</a:t>
            </a: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 0.75 W/m-C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err="1" smtClean="0">
                <a:ln>
                  <a:noFill/>
                </a:ln>
                <a:solidFill>
                  <a:schemeClr val="tx1"/>
                </a:solidFill>
                <a:effectLst/>
                <a:uLnTx/>
                <a:uFillTx/>
                <a:latin typeface="+mn-lt"/>
                <a:ea typeface="+mn-ea"/>
                <a:cs typeface="+mn-cs"/>
              </a:rPr>
              <a:t>K</a:t>
            </a:r>
            <a:r>
              <a:rPr kumimoji="0" lang="en-US" b="0" i="0" u="none" strike="noStrike" kern="1200" cap="none" spc="0" normalizeH="0" baseline="-25000" noProof="0" dirty="0" err="1" smtClean="0">
                <a:ln>
                  <a:noFill/>
                </a:ln>
                <a:solidFill>
                  <a:schemeClr val="tx1"/>
                </a:solidFill>
                <a:effectLst/>
                <a:uLnTx/>
                <a:uFillTx/>
                <a:latin typeface="+mn-lt"/>
                <a:ea typeface="+mn-ea"/>
                <a:cs typeface="+mn-cs"/>
              </a:rPr>
              <a:t>eff</a:t>
            </a:r>
            <a:r>
              <a:rPr kumimoji="0" lang="en-US" b="0" i="0" u="none" strike="noStrike" kern="1200" cap="none" spc="0" normalizeH="0" baseline="0" noProof="0" dirty="0" smtClean="0">
                <a:ln>
                  <a:noFill/>
                </a:ln>
                <a:solidFill>
                  <a:schemeClr val="tx1"/>
                </a:solidFill>
                <a:effectLst/>
                <a:uLnTx/>
                <a:uFillTx/>
                <a:latin typeface="+mn-lt"/>
                <a:ea typeface="+mn-ea"/>
                <a:cs typeface="+mn-cs"/>
              </a:rPr>
              <a:t> is 1/3 of standard K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MgO</a:t>
            </a:r>
            <a:r>
              <a:rPr kumimoji="0" lang="en-US" b="0" i="0" u="none" strike="noStrike" kern="1200" cap="none" spc="0" normalizeH="0" baseline="0" noProof="0" dirty="0" smtClean="0">
                <a:ln>
                  <a:noFill/>
                </a:ln>
                <a:solidFill>
                  <a:schemeClr val="tx1"/>
                </a:solidFill>
                <a:effectLst/>
                <a:uLnTx/>
                <a:uFillTx/>
                <a:latin typeface="+mn-lt"/>
                <a:ea typeface="+mn-ea"/>
                <a:cs typeface="+mn-cs"/>
              </a:rPr>
              <a:t> 2.5 W/m-C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Sleeve 13 cm, Overlap 2 cm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12"/>
          <p:cNvPicPr>
            <a:picLocks noChangeAspect="1" noChangeArrowheads="1"/>
          </p:cNvPicPr>
          <p:nvPr/>
        </p:nvPicPr>
        <p:blipFill>
          <a:blip r:embed="rId3" cstate="print"/>
          <a:srcRect/>
          <a:stretch>
            <a:fillRect/>
          </a:stretch>
        </p:blipFill>
        <p:spPr bwMode="auto">
          <a:xfrm>
            <a:off x="838200" y="2667000"/>
            <a:ext cx="2833688" cy="2925763"/>
          </a:xfrm>
          <a:prstGeom prst="rect">
            <a:avLst/>
          </a:prstGeom>
          <a:noFill/>
          <a:ln w="9525" algn="ctr">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5029200" y="1981200"/>
            <a:ext cx="3592512" cy="1701800"/>
          </a:xfrm>
          <a:prstGeom prst="rect">
            <a:avLst/>
          </a:prstGeom>
          <a:noFill/>
          <a:ln w="9525" algn="ctr">
            <a:noFill/>
            <a:miter lim="800000"/>
            <a:headEnd/>
            <a:tailEnd/>
          </a:ln>
          <a:effectLst/>
        </p:spPr>
      </p:pic>
      <p:sp>
        <p:nvSpPr>
          <p:cNvPr id="6" name="Rectangle 5"/>
          <p:cNvSpPr/>
          <p:nvPr/>
        </p:nvSpPr>
        <p:spPr>
          <a:xfrm>
            <a:off x="3962400" y="3657600"/>
            <a:ext cx="4724400" cy="2369880"/>
          </a:xfrm>
          <a:prstGeom prst="rect">
            <a:avLst/>
          </a:prstGeom>
        </p:spPr>
        <p:txBody>
          <a:bodyPr wrap="square">
            <a:spAutoFit/>
          </a:bodyPr>
          <a:lstStyle/>
          <a:p>
            <a:r>
              <a:rPr lang="en-US" sz="2000" dirty="0" smtClean="0"/>
              <a:t>Case 6: Vary cladding thickness, allow refilled </a:t>
            </a:r>
            <a:r>
              <a:rPr lang="en-US" sz="2000" dirty="0" err="1" smtClean="0"/>
              <a:t>MgO</a:t>
            </a:r>
            <a:endParaRPr lang="en-US" sz="2000" dirty="0" smtClean="0"/>
          </a:p>
          <a:p>
            <a:pPr lvl="1"/>
            <a:r>
              <a:rPr lang="en-US" dirty="0" smtClean="0"/>
              <a:t>L1 = 13 cm, L2 = 2 cm</a:t>
            </a:r>
          </a:p>
          <a:p>
            <a:pPr lvl="1"/>
            <a:r>
              <a:rPr lang="en-US" dirty="0" smtClean="0"/>
              <a:t>Assuming </a:t>
            </a:r>
            <a:r>
              <a:rPr lang="en-US" dirty="0" err="1" smtClean="0"/>
              <a:t>K</a:t>
            </a:r>
            <a:r>
              <a:rPr lang="en-US" baseline="-25000" dirty="0" err="1" smtClean="0"/>
              <a:t>eff</a:t>
            </a:r>
            <a:r>
              <a:rPr lang="en-US" dirty="0" smtClean="0"/>
              <a:t> refilled </a:t>
            </a:r>
            <a:r>
              <a:rPr lang="en-US" dirty="0" err="1" smtClean="0"/>
              <a:t>MgO</a:t>
            </a:r>
            <a:r>
              <a:rPr lang="en-US" dirty="0" smtClean="0"/>
              <a:t>= 0.75 W/m-C</a:t>
            </a:r>
          </a:p>
          <a:p>
            <a:pPr lvl="1"/>
            <a:r>
              <a:rPr lang="en-US" dirty="0" smtClean="0"/>
              <a:t>0 cladding		154.3 C</a:t>
            </a:r>
          </a:p>
          <a:p>
            <a:pPr lvl="1"/>
            <a:r>
              <a:rPr lang="en-US" dirty="0" smtClean="0"/>
              <a:t>100 </a:t>
            </a:r>
            <a:r>
              <a:rPr lang="en-US" dirty="0" err="1" smtClean="0"/>
              <a:t>mic</a:t>
            </a:r>
            <a:r>
              <a:rPr lang="en-US" dirty="0" smtClean="0"/>
              <a:t> cladding	153.7</a:t>
            </a:r>
          </a:p>
          <a:p>
            <a:pPr lvl="1"/>
            <a:r>
              <a:rPr lang="en-US" dirty="0" smtClean="0"/>
              <a:t>300 </a:t>
            </a:r>
            <a:r>
              <a:rPr lang="en-US" dirty="0" err="1" smtClean="0"/>
              <a:t>mic</a:t>
            </a:r>
            <a:r>
              <a:rPr lang="en-US" dirty="0" smtClean="0"/>
              <a:t> cladding	152.9</a:t>
            </a:r>
          </a:p>
          <a:p>
            <a:pPr lvl="1"/>
            <a:r>
              <a:rPr lang="en-US" dirty="0" smtClean="0"/>
              <a:t>500 </a:t>
            </a:r>
            <a:r>
              <a:rPr lang="en-US" dirty="0" err="1" smtClean="0"/>
              <a:t>mic</a:t>
            </a:r>
            <a:r>
              <a:rPr lang="en-US" dirty="0" smtClean="0"/>
              <a:t> cladding	152.3</a:t>
            </a:r>
          </a:p>
        </p:txBody>
      </p:sp>
      <p:sp>
        <p:nvSpPr>
          <p:cNvPr id="7" name="TextBox 6"/>
          <p:cNvSpPr txBox="1"/>
          <p:nvPr/>
        </p:nvSpPr>
        <p:spPr>
          <a:xfrm>
            <a:off x="1066800" y="533400"/>
            <a:ext cx="8458200" cy="461665"/>
          </a:xfrm>
          <a:prstGeom prst="rect">
            <a:avLst/>
          </a:prstGeom>
          <a:noFill/>
        </p:spPr>
        <p:txBody>
          <a:bodyPr wrap="square" rtlCol="0">
            <a:spAutoFit/>
          </a:bodyPr>
          <a:lstStyle/>
          <a:p>
            <a:r>
              <a:rPr lang="en-US" sz="2400" dirty="0" smtClean="0"/>
              <a:t>Spice sleeve temperature is very acceptable with </a:t>
            </a:r>
            <a:r>
              <a:rPr lang="en-US" sz="2400" dirty="0" err="1" smtClean="0"/>
              <a:t>MgO</a:t>
            </a:r>
            <a:r>
              <a:rPr lang="en-US" sz="2400" dirty="0" smtClean="0"/>
              <a:t> refilling</a:t>
            </a:r>
            <a:endParaRPr lang="en-US" sz="2400" dirty="0"/>
          </a:p>
        </p:txBody>
      </p:sp>
      <p:sp>
        <p:nvSpPr>
          <p:cNvPr id="8" name="Footer Placeholder 7"/>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934200" cy="411162"/>
          </a:xfrm>
        </p:spPr>
        <p:txBody>
          <a:bodyPr>
            <a:normAutofit fontScale="90000"/>
          </a:bodyPr>
          <a:lstStyle/>
          <a:p>
            <a:pPr algn="l"/>
            <a:r>
              <a:rPr lang="en-US" dirty="0" smtClean="0"/>
              <a:t>System Overview</a:t>
            </a:r>
            <a:endParaRPr lang="en-US" dirty="0"/>
          </a:p>
        </p:txBody>
      </p:sp>
      <p:grpSp>
        <p:nvGrpSpPr>
          <p:cNvPr id="14" name="Group 13"/>
          <p:cNvGrpSpPr/>
          <p:nvPr/>
        </p:nvGrpSpPr>
        <p:grpSpPr>
          <a:xfrm>
            <a:off x="533400" y="533400"/>
            <a:ext cx="8175625" cy="4217987"/>
            <a:chOff x="179388" y="909638"/>
            <a:chExt cx="8785225" cy="4751387"/>
          </a:xfrm>
        </p:grpSpPr>
        <p:pic>
          <p:nvPicPr>
            <p:cNvPr id="4" name="Picture 4" descr="TOKAMAK_COMPLEX_3"/>
            <p:cNvPicPr>
              <a:picLocks noChangeAspect="1" noChangeArrowheads="1"/>
            </p:cNvPicPr>
            <p:nvPr/>
          </p:nvPicPr>
          <p:blipFill>
            <a:blip r:embed="rId2" cstate="print"/>
            <a:srcRect l="7591" t="24472" r="3767" b="17116"/>
            <a:stretch>
              <a:fillRect/>
            </a:stretch>
          </p:blipFill>
          <p:spPr bwMode="auto">
            <a:xfrm>
              <a:off x="1763713" y="1341438"/>
              <a:ext cx="5616575" cy="4170362"/>
            </a:xfrm>
            <a:prstGeom prst="rect">
              <a:avLst/>
            </a:prstGeom>
            <a:noFill/>
          </p:spPr>
        </p:pic>
        <p:sp>
          <p:nvSpPr>
            <p:cNvPr id="5" name="AutoShape 5"/>
            <p:cNvSpPr>
              <a:spLocks/>
            </p:cNvSpPr>
            <p:nvPr/>
          </p:nvSpPr>
          <p:spPr bwMode="auto">
            <a:xfrm>
              <a:off x="252413" y="4103688"/>
              <a:ext cx="1350962" cy="546100"/>
            </a:xfrm>
            <a:prstGeom prst="borderCallout2">
              <a:avLst>
                <a:gd name="adj1" fmla="val 20931"/>
                <a:gd name="adj2" fmla="val 105639"/>
                <a:gd name="adj3" fmla="val 20931"/>
                <a:gd name="adj4" fmla="val 136194"/>
                <a:gd name="adj5" fmla="val 112500"/>
                <a:gd name="adj6" fmla="val 241481"/>
              </a:avLst>
            </a:prstGeom>
            <a:solidFill>
              <a:srgbClr val="CCFFCC"/>
            </a:solidFill>
            <a:ln w="15875" algn="ctr">
              <a:solidFill>
                <a:schemeClr val="accent2"/>
              </a:solidFill>
              <a:miter lim="800000"/>
              <a:headEnd/>
              <a:tailEnd type="oval" w="med" len="med"/>
            </a:ln>
            <a:effectLst/>
          </p:spPr>
          <p:txBody>
            <a:bodyPr/>
            <a:lstStyle/>
            <a:p>
              <a:r>
                <a:rPr lang="en-US" sz="1400" b="1"/>
                <a:t>ELM Coils</a:t>
              </a:r>
            </a:p>
            <a:p>
              <a:r>
                <a:rPr lang="en-US" sz="1400" b="1"/>
                <a:t>(3 per sector)</a:t>
              </a:r>
              <a:endParaRPr lang="en-GB" sz="1400" b="1"/>
            </a:p>
          </p:txBody>
        </p:sp>
        <p:sp>
          <p:nvSpPr>
            <p:cNvPr id="6" name="AutoShape 6"/>
            <p:cNvSpPr>
              <a:spLocks/>
            </p:cNvSpPr>
            <p:nvPr/>
          </p:nvSpPr>
          <p:spPr bwMode="auto">
            <a:xfrm>
              <a:off x="252413" y="1412875"/>
              <a:ext cx="1511300" cy="360363"/>
            </a:xfrm>
            <a:prstGeom prst="borderCallout2">
              <a:avLst>
                <a:gd name="adj1" fmla="val 31718"/>
                <a:gd name="adj2" fmla="val 105042"/>
                <a:gd name="adj3" fmla="val 31718"/>
                <a:gd name="adj4" fmla="val 167019"/>
                <a:gd name="adj5" fmla="val 272685"/>
                <a:gd name="adj6" fmla="val 203991"/>
              </a:avLst>
            </a:prstGeom>
            <a:solidFill>
              <a:srgbClr val="CCFFCC"/>
            </a:solidFill>
            <a:ln w="15875" algn="ctr">
              <a:solidFill>
                <a:schemeClr val="accent2"/>
              </a:solidFill>
              <a:miter lim="800000"/>
              <a:headEnd/>
              <a:tailEnd type="oval" w="med" len="med"/>
            </a:ln>
            <a:effectLst/>
          </p:spPr>
          <p:txBody>
            <a:bodyPr/>
            <a:lstStyle/>
            <a:p>
              <a:r>
                <a:rPr lang="en-US" sz="1400" b="1"/>
                <a:t>Upper VS Coil</a:t>
              </a:r>
              <a:endParaRPr lang="en-GB" sz="1400" b="1"/>
            </a:p>
          </p:txBody>
        </p:sp>
        <p:sp>
          <p:nvSpPr>
            <p:cNvPr id="7" name="AutoShape 7"/>
            <p:cNvSpPr>
              <a:spLocks/>
            </p:cNvSpPr>
            <p:nvPr/>
          </p:nvSpPr>
          <p:spPr bwMode="auto">
            <a:xfrm>
              <a:off x="6659563" y="909638"/>
              <a:ext cx="2233612" cy="503237"/>
            </a:xfrm>
            <a:prstGeom prst="borderCallout2">
              <a:avLst>
                <a:gd name="adj1" fmla="val 22713"/>
                <a:gd name="adj2" fmla="val -3412"/>
                <a:gd name="adj3" fmla="val 22713"/>
                <a:gd name="adj4" fmla="val -29282"/>
                <a:gd name="adj5" fmla="val 208833"/>
                <a:gd name="adj6" fmla="val -44778"/>
              </a:avLst>
            </a:prstGeom>
            <a:solidFill>
              <a:srgbClr val="CCFFCC"/>
            </a:solidFill>
            <a:ln w="15875" algn="ctr">
              <a:solidFill>
                <a:schemeClr val="accent2"/>
              </a:solidFill>
              <a:miter lim="800000"/>
              <a:headEnd/>
              <a:tailEnd type="oval" w="med" len="med"/>
            </a:ln>
            <a:effectLst/>
          </p:spPr>
          <p:txBody>
            <a:bodyPr/>
            <a:lstStyle/>
            <a:p>
              <a:r>
                <a:rPr lang="en-US" sz="1400" b="1"/>
                <a:t>ELM Feeders</a:t>
              </a:r>
            </a:p>
            <a:p>
              <a:r>
                <a:rPr lang="en-US" sz="1400" b="1"/>
                <a:t>(27 sets in Upper Ports)</a:t>
              </a:r>
              <a:endParaRPr lang="en-GB" sz="1400" b="1"/>
            </a:p>
          </p:txBody>
        </p:sp>
        <p:sp>
          <p:nvSpPr>
            <p:cNvPr id="8" name="AutoShape 8"/>
            <p:cNvSpPr>
              <a:spLocks/>
            </p:cNvSpPr>
            <p:nvPr/>
          </p:nvSpPr>
          <p:spPr bwMode="auto">
            <a:xfrm>
              <a:off x="6804025" y="2638425"/>
              <a:ext cx="2160588" cy="574675"/>
            </a:xfrm>
            <a:prstGeom prst="borderCallout2">
              <a:avLst>
                <a:gd name="adj1" fmla="val 19889"/>
                <a:gd name="adj2" fmla="val -3528"/>
                <a:gd name="adj3" fmla="val 19889"/>
                <a:gd name="adj4" fmla="val -17338"/>
                <a:gd name="adj5" fmla="val 90333"/>
                <a:gd name="adj6" fmla="val -25644"/>
              </a:avLst>
            </a:prstGeom>
            <a:solidFill>
              <a:srgbClr val="CCFFCC"/>
            </a:solidFill>
            <a:ln w="15875" algn="ctr">
              <a:solidFill>
                <a:schemeClr val="accent2"/>
              </a:solidFill>
              <a:miter lim="800000"/>
              <a:headEnd/>
              <a:tailEnd type="oval" w="med" len="med"/>
            </a:ln>
            <a:effectLst/>
          </p:spPr>
          <p:txBody>
            <a:bodyPr/>
            <a:lstStyle/>
            <a:p>
              <a:r>
                <a:rPr lang="en-US" sz="1400" b="1"/>
                <a:t>Upper VS Feeders</a:t>
              </a:r>
            </a:p>
            <a:p>
              <a:r>
                <a:rPr lang="en-US" sz="1400" b="1"/>
                <a:t>(1 set in 4 upper ports)</a:t>
              </a:r>
              <a:endParaRPr lang="en-GB" sz="1400" b="1"/>
            </a:p>
          </p:txBody>
        </p:sp>
        <p:sp>
          <p:nvSpPr>
            <p:cNvPr id="9" name="AutoShape 9"/>
            <p:cNvSpPr>
              <a:spLocks/>
            </p:cNvSpPr>
            <p:nvPr/>
          </p:nvSpPr>
          <p:spPr bwMode="auto">
            <a:xfrm>
              <a:off x="6732588" y="4033838"/>
              <a:ext cx="2232025" cy="547687"/>
            </a:xfrm>
            <a:prstGeom prst="borderCallout2">
              <a:avLst>
                <a:gd name="adj1" fmla="val 20870"/>
                <a:gd name="adj2" fmla="val -3412"/>
                <a:gd name="adj3" fmla="val 20870"/>
                <a:gd name="adj4" fmla="val -12162"/>
                <a:gd name="adj5" fmla="val 173333"/>
                <a:gd name="adj6" fmla="val -30157"/>
              </a:avLst>
            </a:prstGeom>
            <a:solidFill>
              <a:srgbClr val="CCFFCC"/>
            </a:solidFill>
            <a:ln w="15875" algn="ctr">
              <a:solidFill>
                <a:schemeClr val="accent2"/>
              </a:solidFill>
              <a:miter lim="800000"/>
              <a:headEnd/>
              <a:tailEnd type="oval" w="med" len="med"/>
            </a:ln>
            <a:effectLst/>
          </p:spPr>
          <p:txBody>
            <a:bodyPr/>
            <a:lstStyle/>
            <a:p>
              <a:r>
                <a:rPr lang="en-US" sz="1400" b="1"/>
                <a:t>Lower VS Feeders</a:t>
              </a:r>
            </a:p>
            <a:p>
              <a:r>
                <a:rPr lang="en-US" sz="1400" b="1"/>
                <a:t>(2 sets in 2 lower ports)</a:t>
              </a:r>
              <a:endParaRPr lang="en-GB" sz="1400" b="1"/>
            </a:p>
          </p:txBody>
        </p:sp>
        <p:sp>
          <p:nvSpPr>
            <p:cNvPr id="10" name="AutoShape 10"/>
            <p:cNvSpPr>
              <a:spLocks/>
            </p:cNvSpPr>
            <p:nvPr/>
          </p:nvSpPr>
          <p:spPr bwMode="auto">
            <a:xfrm>
              <a:off x="179388" y="5302250"/>
              <a:ext cx="1512887" cy="358775"/>
            </a:xfrm>
            <a:prstGeom prst="borderCallout2">
              <a:avLst>
                <a:gd name="adj1" fmla="val 31856"/>
                <a:gd name="adj2" fmla="val 105037"/>
                <a:gd name="adj3" fmla="val 31856"/>
                <a:gd name="adj4" fmla="val 161384"/>
                <a:gd name="adj5" fmla="val -54866"/>
                <a:gd name="adj6" fmla="val 195171"/>
              </a:avLst>
            </a:prstGeom>
            <a:solidFill>
              <a:srgbClr val="CCFFCC"/>
            </a:solidFill>
            <a:ln w="15875" algn="ctr">
              <a:solidFill>
                <a:schemeClr val="accent2"/>
              </a:solidFill>
              <a:miter lim="800000"/>
              <a:headEnd/>
              <a:tailEnd type="oval" w="med" len="med"/>
            </a:ln>
            <a:effectLst/>
          </p:spPr>
          <p:txBody>
            <a:bodyPr/>
            <a:lstStyle/>
            <a:p>
              <a:r>
                <a:rPr lang="en-US" sz="1400" b="1"/>
                <a:t>Lower VS Coil</a:t>
              </a:r>
              <a:endParaRPr lang="en-GB" sz="1400" b="1"/>
            </a:p>
          </p:txBody>
        </p:sp>
        <p:sp>
          <p:nvSpPr>
            <p:cNvPr id="11" name="Line 12"/>
            <p:cNvSpPr>
              <a:spLocks noChangeShapeType="1"/>
            </p:cNvSpPr>
            <p:nvPr/>
          </p:nvSpPr>
          <p:spPr bwMode="auto">
            <a:xfrm flipV="1">
              <a:off x="2052638" y="4149725"/>
              <a:ext cx="1584325" cy="71438"/>
            </a:xfrm>
            <a:prstGeom prst="line">
              <a:avLst/>
            </a:prstGeom>
            <a:noFill/>
            <a:ln w="15875">
              <a:solidFill>
                <a:schemeClr val="accent2"/>
              </a:solidFill>
              <a:round/>
              <a:headEnd/>
              <a:tailEnd type="oval" w="med" len="med"/>
            </a:ln>
            <a:effectLst/>
          </p:spPr>
          <p:txBody>
            <a:bodyPr/>
            <a:lstStyle/>
            <a:p>
              <a:endParaRPr lang="en-US"/>
            </a:p>
          </p:txBody>
        </p:sp>
        <p:sp>
          <p:nvSpPr>
            <p:cNvPr id="12" name="Line 13"/>
            <p:cNvSpPr>
              <a:spLocks noChangeShapeType="1"/>
            </p:cNvSpPr>
            <p:nvPr/>
          </p:nvSpPr>
          <p:spPr bwMode="auto">
            <a:xfrm>
              <a:off x="2124075" y="4221163"/>
              <a:ext cx="1584325" cy="1009650"/>
            </a:xfrm>
            <a:prstGeom prst="line">
              <a:avLst/>
            </a:prstGeom>
            <a:noFill/>
            <a:ln w="15875">
              <a:solidFill>
                <a:schemeClr val="accent2"/>
              </a:solidFill>
              <a:round/>
              <a:headEnd/>
              <a:tailEnd type="oval" w="med" len="med"/>
            </a:ln>
            <a:effectLst/>
          </p:spPr>
          <p:txBody>
            <a:bodyPr/>
            <a:lstStyle/>
            <a:p>
              <a:endParaRPr lang="en-US"/>
            </a:p>
          </p:txBody>
        </p:sp>
      </p:grpSp>
      <p:sp>
        <p:nvSpPr>
          <p:cNvPr id="13" name="TextBox 12"/>
          <p:cNvSpPr txBox="1"/>
          <p:nvPr/>
        </p:nvSpPr>
        <p:spPr>
          <a:xfrm>
            <a:off x="381000" y="4876800"/>
            <a:ext cx="4114800" cy="1754326"/>
          </a:xfrm>
          <a:prstGeom prst="rect">
            <a:avLst/>
          </a:prstGeom>
          <a:noFill/>
        </p:spPr>
        <p:txBody>
          <a:bodyPr wrap="square" rtlCol="0">
            <a:spAutoFit/>
          </a:bodyPr>
          <a:lstStyle/>
          <a:p>
            <a:r>
              <a:rPr lang="en-US" b="1" u="sng" dirty="0" smtClean="0"/>
              <a:t>27 ELM (Edge Localized Mode) water-cooled “picture frame”  coils </a:t>
            </a:r>
            <a:r>
              <a:rPr lang="en-US" dirty="0" smtClean="0"/>
              <a:t>fabricated of SS jacketed, mineral insulated cable.</a:t>
            </a:r>
          </a:p>
          <a:p>
            <a:pPr>
              <a:buFont typeface="Arial" pitchFamily="34" charset="0"/>
              <a:buChar char="•"/>
            </a:pPr>
            <a:r>
              <a:rPr lang="en-US" dirty="0" smtClean="0"/>
              <a:t>  9 lower, 9 equatorial, and 9 upper coils</a:t>
            </a:r>
          </a:p>
          <a:p>
            <a:pPr lvl="1">
              <a:buFont typeface="Arial" pitchFamily="34" charset="0"/>
              <a:buChar char="•"/>
            </a:pPr>
            <a:r>
              <a:rPr lang="en-US" dirty="0" smtClean="0"/>
              <a:t>  6 turns/coil</a:t>
            </a:r>
          </a:p>
          <a:p>
            <a:pPr lvl="1">
              <a:buFont typeface="Arial" pitchFamily="34" charset="0"/>
              <a:buChar char="•"/>
            </a:pPr>
            <a:r>
              <a:rPr lang="en-US" dirty="0" smtClean="0"/>
              <a:t>  1 flow path/coil</a:t>
            </a:r>
            <a:endParaRPr lang="en-US" dirty="0"/>
          </a:p>
        </p:txBody>
      </p:sp>
      <p:sp>
        <p:nvSpPr>
          <p:cNvPr id="16" name="TextBox 15"/>
          <p:cNvSpPr txBox="1"/>
          <p:nvPr/>
        </p:nvSpPr>
        <p:spPr>
          <a:xfrm>
            <a:off x="4876800" y="5029200"/>
            <a:ext cx="3886200" cy="1754326"/>
          </a:xfrm>
          <a:prstGeom prst="rect">
            <a:avLst/>
          </a:prstGeom>
          <a:noFill/>
        </p:spPr>
        <p:txBody>
          <a:bodyPr wrap="square" rtlCol="0">
            <a:spAutoFit/>
          </a:bodyPr>
          <a:lstStyle/>
          <a:p>
            <a:r>
              <a:rPr lang="en-US" b="1" u="sng" dirty="0" smtClean="0"/>
              <a:t>2 VS (Vertical Stability) “ring coils” </a:t>
            </a:r>
            <a:r>
              <a:rPr lang="en-US" dirty="0" smtClean="0"/>
              <a:t>fabricated of SS jacketed, mineral insulated cable. </a:t>
            </a:r>
          </a:p>
          <a:p>
            <a:pPr>
              <a:buFont typeface="Arial" pitchFamily="34" charset="0"/>
              <a:buChar char="•"/>
            </a:pPr>
            <a:r>
              <a:rPr lang="en-US" dirty="0" smtClean="0"/>
              <a:t>  4 turns/coil</a:t>
            </a:r>
          </a:p>
          <a:p>
            <a:pPr>
              <a:buFont typeface="Arial" pitchFamily="34" charset="0"/>
              <a:buChar char="•"/>
            </a:pPr>
            <a:r>
              <a:rPr lang="en-US" dirty="0" smtClean="0"/>
              <a:t>  Each turn is a flow path.   </a:t>
            </a:r>
          </a:p>
          <a:p>
            <a:r>
              <a:rPr lang="en-US" dirty="0" smtClean="0"/>
              <a:t>	</a:t>
            </a:r>
            <a:endParaRPr lang="en-US" dirty="0"/>
          </a:p>
        </p:txBody>
      </p:sp>
      <p:sp>
        <p:nvSpPr>
          <p:cNvPr id="17" name="Slide Number Placeholder 16"/>
          <p:cNvSpPr>
            <a:spLocks noGrp="1"/>
          </p:cNvSpPr>
          <p:nvPr>
            <p:ph type="sldNum" sz="quarter" idx="12"/>
          </p:nvPr>
        </p:nvSpPr>
        <p:spPr/>
        <p:txBody>
          <a:bodyPr/>
          <a:lstStyle/>
          <a:p>
            <a:fld id="{7D4F9A1A-576E-49A4-8EDF-E6E0E1EC7CEF}" type="slidenum">
              <a:rPr lang="en-US" smtClean="0"/>
              <a:pPr/>
              <a:t>3</a:t>
            </a:fld>
            <a:endParaRPr lang="en-US"/>
          </a:p>
        </p:txBody>
      </p:sp>
      <p:sp>
        <p:nvSpPr>
          <p:cNvPr id="18" name="Footer Placeholder 17"/>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30</a:t>
            </a:fld>
            <a:endParaRPr lang="en-US"/>
          </a:p>
        </p:txBody>
      </p:sp>
      <p:sp>
        <p:nvSpPr>
          <p:cNvPr id="3" name="Rectangle 3"/>
          <p:cNvSpPr txBox="1">
            <a:spLocks noChangeArrowheads="1"/>
          </p:cNvSpPr>
          <p:nvPr/>
        </p:nvSpPr>
        <p:spPr>
          <a:xfrm>
            <a:off x="152400" y="914400"/>
            <a:ext cx="8305800" cy="5257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Nuclear + Joule, and water cooling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Max. T=140.7 C</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12"/>
          <p:cNvPicPr>
            <a:picLocks noChangeAspect="1" noChangeArrowheads="1"/>
          </p:cNvPicPr>
          <p:nvPr/>
        </p:nvPicPr>
        <p:blipFill>
          <a:blip r:embed="rId3" cstate="print"/>
          <a:srcRect/>
          <a:stretch>
            <a:fillRect/>
          </a:stretch>
        </p:blipFill>
        <p:spPr bwMode="auto">
          <a:xfrm>
            <a:off x="2209800" y="1371600"/>
            <a:ext cx="4976812" cy="2585011"/>
          </a:xfrm>
          <a:prstGeom prst="rect">
            <a:avLst/>
          </a:prstGeom>
          <a:noFill/>
          <a:ln w="9525" algn="ctr">
            <a:noFill/>
            <a:miter lim="800000"/>
            <a:headEnd/>
            <a:tailEnd/>
          </a:ln>
          <a:effectLst/>
        </p:spPr>
      </p:pic>
      <p:pic>
        <p:nvPicPr>
          <p:cNvPr id="5" name="Picture 6"/>
          <p:cNvPicPr>
            <a:picLocks noChangeAspect="1" noChangeArrowheads="1"/>
          </p:cNvPicPr>
          <p:nvPr/>
        </p:nvPicPr>
        <p:blipFill>
          <a:blip r:embed="rId4" cstate="print"/>
          <a:srcRect/>
          <a:stretch>
            <a:fillRect/>
          </a:stretch>
        </p:blipFill>
        <p:spPr bwMode="auto">
          <a:xfrm>
            <a:off x="2209800" y="3962400"/>
            <a:ext cx="4952999" cy="2465122"/>
          </a:xfrm>
          <a:prstGeom prst="rect">
            <a:avLst/>
          </a:prstGeom>
          <a:noFill/>
          <a:ln w="9525" algn="ctr">
            <a:noFill/>
            <a:miter lim="800000"/>
            <a:headEnd/>
            <a:tailEnd/>
          </a:ln>
          <a:effectLst/>
        </p:spPr>
      </p:pic>
      <p:sp>
        <p:nvSpPr>
          <p:cNvPr id="6" name="TextBox 5"/>
          <p:cNvSpPr txBox="1"/>
          <p:nvPr/>
        </p:nvSpPr>
        <p:spPr>
          <a:xfrm>
            <a:off x="1524000" y="304800"/>
            <a:ext cx="6172200" cy="584775"/>
          </a:xfrm>
          <a:prstGeom prst="rect">
            <a:avLst/>
          </a:prstGeom>
          <a:noFill/>
        </p:spPr>
        <p:txBody>
          <a:bodyPr wrap="square" rtlCol="0">
            <a:spAutoFit/>
          </a:bodyPr>
          <a:lstStyle/>
          <a:p>
            <a:r>
              <a:rPr lang="en-US" sz="3200" dirty="0" smtClean="0"/>
              <a:t>ELM Thermal Analyses</a:t>
            </a:r>
            <a:endParaRPr lang="en-US" sz="3200" dirty="0"/>
          </a:p>
        </p:txBody>
      </p:sp>
      <p:sp>
        <p:nvSpPr>
          <p:cNvPr id="7" name="TextBox 6"/>
          <p:cNvSpPr txBox="1"/>
          <p:nvPr/>
        </p:nvSpPr>
        <p:spPr>
          <a:xfrm>
            <a:off x="5257800" y="1676400"/>
            <a:ext cx="1676400" cy="369332"/>
          </a:xfrm>
          <a:prstGeom prst="rect">
            <a:avLst/>
          </a:prstGeom>
          <a:noFill/>
        </p:spPr>
        <p:txBody>
          <a:bodyPr wrap="square" rtlCol="0">
            <a:spAutoFit/>
          </a:bodyPr>
          <a:lstStyle/>
          <a:p>
            <a:r>
              <a:rPr lang="en-US" dirty="0" smtClean="0"/>
              <a:t>Back View</a:t>
            </a:r>
            <a:endParaRPr lang="en-US" dirty="0"/>
          </a:p>
        </p:txBody>
      </p:sp>
      <p:sp>
        <p:nvSpPr>
          <p:cNvPr id="8" name="TextBox 7"/>
          <p:cNvSpPr txBox="1"/>
          <p:nvPr/>
        </p:nvSpPr>
        <p:spPr>
          <a:xfrm>
            <a:off x="5334000" y="4038600"/>
            <a:ext cx="1752600" cy="369332"/>
          </a:xfrm>
          <a:prstGeom prst="rect">
            <a:avLst/>
          </a:prstGeom>
          <a:noFill/>
        </p:spPr>
        <p:txBody>
          <a:bodyPr wrap="square" rtlCol="0">
            <a:spAutoFit/>
          </a:bodyPr>
          <a:lstStyle/>
          <a:p>
            <a:r>
              <a:rPr lang="en-US" dirty="0" smtClean="0"/>
              <a:t>Front View</a:t>
            </a:r>
            <a:endParaRPr lang="en-US" dirty="0"/>
          </a:p>
        </p:txBody>
      </p:sp>
      <p:sp>
        <p:nvSpPr>
          <p:cNvPr id="9" name="Footer Placeholder 8"/>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31</a:t>
            </a:fld>
            <a:endParaRPr lang="en-US"/>
          </a:p>
        </p:txBody>
      </p:sp>
      <p:sp>
        <p:nvSpPr>
          <p:cNvPr id="3" name="Rectangle 3"/>
          <p:cNvSpPr txBox="1">
            <a:spLocks noChangeArrowheads="1"/>
          </p:cNvSpPr>
          <p:nvPr/>
        </p:nvSpPr>
        <p:spPr>
          <a:xfrm>
            <a:off x="685800" y="12192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Max Deformation 0.58 mm</a:t>
            </a:r>
          </a:p>
        </p:txBody>
      </p:sp>
      <p:pic>
        <p:nvPicPr>
          <p:cNvPr id="4" name="Picture 5"/>
          <p:cNvPicPr>
            <a:picLocks noChangeAspect="1" noChangeArrowheads="1"/>
          </p:cNvPicPr>
          <p:nvPr/>
        </p:nvPicPr>
        <p:blipFill>
          <a:blip r:embed="rId3" cstate="print"/>
          <a:srcRect/>
          <a:stretch>
            <a:fillRect/>
          </a:stretch>
        </p:blipFill>
        <p:spPr bwMode="auto">
          <a:xfrm>
            <a:off x="1743075" y="1914525"/>
            <a:ext cx="5467350" cy="3067050"/>
          </a:xfrm>
          <a:prstGeom prst="rect">
            <a:avLst/>
          </a:prstGeom>
          <a:noFill/>
          <a:ln w="9525" algn="ctr">
            <a:noFill/>
            <a:miter lim="800000"/>
            <a:headEnd/>
            <a:tailEnd/>
          </a:ln>
          <a:effectLst/>
        </p:spPr>
      </p:pic>
      <p:sp>
        <p:nvSpPr>
          <p:cNvPr id="5" name="TextBox 4"/>
          <p:cNvSpPr txBox="1"/>
          <p:nvPr/>
        </p:nvSpPr>
        <p:spPr>
          <a:xfrm>
            <a:off x="1295400" y="304800"/>
            <a:ext cx="6705600" cy="584775"/>
          </a:xfrm>
          <a:prstGeom prst="rect">
            <a:avLst/>
          </a:prstGeom>
          <a:noFill/>
        </p:spPr>
        <p:txBody>
          <a:bodyPr wrap="square" rtlCol="0">
            <a:spAutoFit/>
          </a:bodyPr>
          <a:lstStyle/>
          <a:p>
            <a:r>
              <a:rPr lang="en-US" sz="3200" dirty="0" smtClean="0"/>
              <a:t>Thermal Deformation</a:t>
            </a:r>
            <a:endParaRPr lang="en-US" sz="3200" dirty="0"/>
          </a:p>
        </p:txBody>
      </p:sp>
      <p:sp>
        <p:nvSpPr>
          <p:cNvPr id="6" name="Footer Placeholder 5"/>
          <p:cNvSpPr>
            <a:spLocks noGrp="1"/>
          </p:cNvSpPr>
          <p:nvPr>
            <p:ph type="ftr" sz="quarter" idx="11"/>
          </p:nvPr>
        </p:nvSpPr>
        <p:spPr>
          <a:xfrm>
            <a:off x="3810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5"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p>
        </p:txBody>
      </p:sp>
      <p:sp>
        <p:nvSpPr>
          <p:cNvPr id="3" name="Slide Number Placeholder 2"/>
          <p:cNvSpPr>
            <a:spLocks noGrp="1"/>
          </p:cNvSpPr>
          <p:nvPr>
            <p:ph type="sldNum" sz="quarter" idx="12"/>
          </p:nvPr>
        </p:nvSpPr>
        <p:spPr/>
        <p:txBody>
          <a:bodyPr/>
          <a:lstStyle/>
          <a:p>
            <a:pPr>
              <a:defRPr/>
            </a:pPr>
            <a:fld id="{03376D89-4D21-43CB-B757-5FA1338D7159}" type="slidenum">
              <a:rPr lang="en-US"/>
              <a:pPr>
                <a:defRPr/>
              </a:pPr>
              <a:t>32</a:t>
            </a:fld>
            <a:endParaRPr lang="en-US"/>
          </a:p>
        </p:txBody>
      </p:sp>
      <p:sp>
        <p:nvSpPr>
          <p:cNvPr id="4" name="Rectangle 4"/>
          <p:cNvSpPr txBox="1">
            <a:spLocks noChangeArrowheads="1"/>
          </p:cNvSpPr>
          <p:nvPr/>
        </p:nvSpPr>
        <p:spPr bwMode="auto">
          <a:xfrm>
            <a:off x="1447800" y="609600"/>
            <a:ext cx="6781800" cy="6858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Physical Properties of </a:t>
            </a:r>
            <a:r>
              <a:rPr lang="en-US" sz="2400" b="1" dirty="0" err="1">
                <a:latin typeface="+mj-lt"/>
                <a:ea typeface="+mj-ea"/>
                <a:cs typeface="+mj-cs"/>
              </a:rPr>
              <a:t>CuCrZr</a:t>
            </a:r>
            <a:endParaRPr lang="en-US" sz="2400" b="1" dirty="0">
              <a:latin typeface="+mj-lt"/>
              <a:ea typeface="+mj-ea"/>
              <a:cs typeface="+mj-cs"/>
            </a:endParaRPr>
          </a:p>
        </p:txBody>
      </p:sp>
      <p:sp>
        <p:nvSpPr>
          <p:cNvPr id="6150" name="Rectangle 5"/>
          <p:cNvSpPr txBox="1">
            <a:spLocks noChangeArrowheads="1"/>
          </p:cNvSpPr>
          <p:nvPr/>
        </p:nvSpPr>
        <p:spPr bwMode="auto">
          <a:xfrm>
            <a:off x="457200" y="1828800"/>
            <a:ext cx="8229600" cy="4759325"/>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altLang="zh-CN" sz="1600">
                <a:latin typeface="Calibri" pitchFamily="34" charset="0"/>
              </a:rPr>
              <a:t>Tensile Property of CuCrZr Alloy (average)</a:t>
            </a:r>
          </a:p>
          <a:p>
            <a:pPr marL="342900" indent="-342900">
              <a:lnSpc>
                <a:spcPct val="90000"/>
              </a:lnSpc>
              <a:spcBef>
                <a:spcPct val="20000"/>
              </a:spcBef>
              <a:buFont typeface="Arial" charset="0"/>
              <a:buChar char="•"/>
            </a:pPr>
            <a:r>
              <a:rPr lang="en-US" altLang="zh-CN" sz="1600">
                <a:latin typeface="Calibri" pitchFamily="34" charset="0"/>
              </a:rPr>
              <a:t>Material		Yield strength(MPa)  UTS(MPa) </a:t>
            </a:r>
          </a:p>
          <a:p>
            <a:pPr marL="342900" indent="-342900">
              <a:lnSpc>
                <a:spcPct val="90000"/>
              </a:lnSpc>
              <a:spcBef>
                <a:spcPct val="20000"/>
              </a:spcBef>
              <a:buFont typeface="Arial" charset="0"/>
              <a:buChar char="•"/>
            </a:pPr>
            <a:r>
              <a:rPr lang="en-US" altLang="zh-CN" sz="1600">
                <a:latin typeface="Calibri" pitchFamily="34" charset="0"/>
              </a:rPr>
              <a:t>Low strength (L)		78		248</a:t>
            </a:r>
          </a:p>
          <a:p>
            <a:pPr marL="342900" indent="-342900">
              <a:lnSpc>
                <a:spcPct val="90000"/>
              </a:lnSpc>
              <a:spcBef>
                <a:spcPct val="20000"/>
              </a:spcBef>
              <a:buFont typeface="Arial" charset="0"/>
              <a:buChar char="•"/>
            </a:pPr>
            <a:r>
              <a:rPr lang="en-US" altLang="zh-CN" sz="1600">
                <a:latin typeface="Calibri" pitchFamily="34" charset="0"/>
              </a:rPr>
              <a:t>Intermediate strength (I)	199.4		318.6</a:t>
            </a:r>
          </a:p>
          <a:p>
            <a:pPr marL="342900" indent="-342900">
              <a:lnSpc>
                <a:spcPct val="90000"/>
              </a:lnSpc>
              <a:spcBef>
                <a:spcPct val="20000"/>
              </a:spcBef>
              <a:buFont typeface="Arial" charset="0"/>
              <a:buChar char="•"/>
            </a:pPr>
            <a:r>
              <a:rPr lang="en-US" altLang="zh-CN" sz="1600">
                <a:latin typeface="Calibri" pitchFamily="34" charset="0"/>
              </a:rPr>
              <a:t>High strength (H)		 297		405.3</a:t>
            </a:r>
          </a:p>
          <a:p>
            <a:pPr marL="342900" indent="-342900">
              <a:lnSpc>
                <a:spcPct val="90000"/>
              </a:lnSpc>
              <a:spcBef>
                <a:spcPct val="20000"/>
              </a:spcBef>
              <a:buFont typeface="Arial" charset="0"/>
              <a:buChar char="•"/>
            </a:pPr>
            <a:endParaRPr lang="en-US" altLang="zh-CN" sz="1600">
              <a:latin typeface="Calibri" pitchFamily="34" charset="0"/>
            </a:endParaRPr>
          </a:p>
          <a:p>
            <a:pPr marL="342900" indent="-342900">
              <a:lnSpc>
                <a:spcPct val="90000"/>
              </a:lnSpc>
              <a:spcBef>
                <a:spcPct val="20000"/>
              </a:spcBef>
              <a:buFont typeface="Arial" charset="0"/>
              <a:buChar char="•"/>
            </a:pPr>
            <a:r>
              <a:rPr lang="en-US" altLang="zh-CN" sz="1600">
                <a:latin typeface="Calibri" pitchFamily="34" charset="0"/>
              </a:rPr>
              <a:t>Estimated Endurance limit (MPa)</a:t>
            </a:r>
          </a:p>
          <a:p>
            <a:pPr marL="342900" indent="-342900">
              <a:lnSpc>
                <a:spcPct val="90000"/>
              </a:lnSpc>
              <a:spcBef>
                <a:spcPct val="20000"/>
              </a:spcBef>
              <a:buFont typeface="Arial" charset="0"/>
              <a:buChar char="•"/>
            </a:pPr>
            <a:r>
              <a:rPr lang="en-US" altLang="zh-CN" sz="1600">
                <a:latin typeface="Calibri" pitchFamily="34" charset="0"/>
              </a:rPr>
              <a:t>Low strength (L)			~  74</a:t>
            </a:r>
          </a:p>
          <a:p>
            <a:pPr marL="342900" indent="-342900">
              <a:lnSpc>
                <a:spcPct val="90000"/>
              </a:lnSpc>
              <a:spcBef>
                <a:spcPct val="20000"/>
              </a:spcBef>
              <a:buFont typeface="Arial" charset="0"/>
              <a:buChar char="•"/>
            </a:pPr>
            <a:r>
              <a:rPr lang="en-US" altLang="zh-CN" sz="1600">
                <a:latin typeface="Calibri" pitchFamily="34" charset="0"/>
              </a:rPr>
              <a:t>Intermediate strength (I)		~  96</a:t>
            </a:r>
          </a:p>
          <a:p>
            <a:pPr marL="342900" indent="-342900">
              <a:lnSpc>
                <a:spcPct val="90000"/>
              </a:lnSpc>
              <a:spcBef>
                <a:spcPct val="20000"/>
              </a:spcBef>
              <a:buFont typeface="Arial" charset="0"/>
              <a:buChar char="•"/>
            </a:pPr>
            <a:r>
              <a:rPr lang="en-US" altLang="zh-CN" sz="1600">
                <a:latin typeface="Calibri" pitchFamily="34" charset="0"/>
              </a:rPr>
              <a:t>High strength (H) 			~ 122</a:t>
            </a:r>
          </a:p>
          <a:p>
            <a:pPr marL="342900" indent="-342900">
              <a:lnSpc>
                <a:spcPct val="90000"/>
              </a:lnSpc>
              <a:spcBef>
                <a:spcPct val="20000"/>
              </a:spcBef>
              <a:buFont typeface="Arial" charset="0"/>
              <a:buChar char="•"/>
            </a:pPr>
            <a:endParaRPr lang="en-US" altLang="zh-CN" sz="1600">
              <a:latin typeface="Calibri" pitchFamily="34" charset="0"/>
            </a:endParaRPr>
          </a:p>
          <a:p>
            <a:pPr marL="342900" indent="-342900">
              <a:lnSpc>
                <a:spcPct val="90000"/>
              </a:lnSpc>
              <a:spcBef>
                <a:spcPct val="20000"/>
              </a:spcBef>
              <a:buFont typeface="Arial" charset="0"/>
              <a:buChar char="•"/>
            </a:pPr>
            <a:r>
              <a:rPr lang="en-US" altLang="zh-CN" sz="1600">
                <a:latin typeface="Calibri" pitchFamily="34" charset="0"/>
              </a:rPr>
              <a:t>K1c for CuCrZr was estimated from J1c=200 at RT. </a:t>
            </a:r>
          </a:p>
          <a:p>
            <a:pPr marL="342900" indent="-342900">
              <a:lnSpc>
                <a:spcPct val="90000"/>
              </a:lnSpc>
              <a:spcBef>
                <a:spcPct val="20000"/>
              </a:spcBef>
              <a:buFont typeface="Arial" charset="0"/>
              <a:buChar char="•"/>
            </a:pPr>
            <a:r>
              <a:rPr lang="en-US" altLang="zh-CN" sz="1600">
                <a:latin typeface="Calibri" pitchFamily="34" charset="0"/>
              </a:rPr>
              <a:t>K1c was taken as =150MPaRoot m at 100C</a:t>
            </a:r>
          </a:p>
          <a:p>
            <a:pPr marL="342900" indent="-342900">
              <a:lnSpc>
                <a:spcPct val="90000"/>
              </a:lnSpc>
              <a:spcBef>
                <a:spcPct val="20000"/>
              </a:spcBef>
              <a:buFont typeface="Arial" charset="0"/>
              <a:buChar char="•"/>
            </a:pPr>
            <a:endParaRPr lang="en-US" sz="160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5" descr="slidebackground.png"/>
          <p:cNvPicPr>
            <a:picLocks noChangeAspect="1"/>
          </p:cNvPicPr>
          <p:nvPr/>
        </p:nvPicPr>
        <p:blipFill>
          <a:blip r:embed="rId3" cstate="print"/>
          <a:srcRect/>
          <a:stretch>
            <a:fillRect/>
          </a:stretch>
        </p:blipFill>
        <p:spPr bwMode="auto">
          <a:xfrm>
            <a:off x="0" y="0"/>
            <a:ext cx="9136063"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p>
        </p:txBody>
      </p:sp>
      <p:sp>
        <p:nvSpPr>
          <p:cNvPr id="3" name="Slide Number Placeholder 2"/>
          <p:cNvSpPr>
            <a:spLocks noGrp="1"/>
          </p:cNvSpPr>
          <p:nvPr>
            <p:ph type="sldNum" sz="quarter" idx="12"/>
          </p:nvPr>
        </p:nvSpPr>
        <p:spPr/>
        <p:txBody>
          <a:bodyPr/>
          <a:lstStyle/>
          <a:p>
            <a:pPr>
              <a:defRPr/>
            </a:pPr>
            <a:fld id="{5148EAE0-3AD3-4785-98B0-472988183695}" type="slidenum">
              <a:rPr lang="en-US"/>
              <a:pPr>
                <a:defRPr/>
              </a:pPr>
              <a:t>33</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Physical Properties for 316LN</a:t>
            </a:r>
          </a:p>
        </p:txBody>
      </p:sp>
      <p:pic>
        <p:nvPicPr>
          <p:cNvPr id="7174" name="Picture 6"/>
          <p:cNvPicPr>
            <a:picLocks noChangeAspect="1" noChangeArrowheads="1"/>
          </p:cNvPicPr>
          <p:nvPr/>
        </p:nvPicPr>
        <p:blipFill>
          <a:blip r:embed="rId4" cstate="print"/>
          <a:srcRect/>
          <a:stretch>
            <a:fillRect/>
          </a:stretch>
        </p:blipFill>
        <p:spPr bwMode="auto">
          <a:xfrm>
            <a:off x="1524000" y="2286000"/>
            <a:ext cx="6248400" cy="1889125"/>
          </a:xfrm>
          <a:prstGeom prst="rect">
            <a:avLst/>
          </a:prstGeom>
          <a:noFill/>
          <a:ln w="9525">
            <a:noFill/>
            <a:miter lim="800000"/>
            <a:headEnd/>
            <a:tailEnd/>
          </a:ln>
        </p:spPr>
      </p:pic>
      <p:pic>
        <p:nvPicPr>
          <p:cNvPr id="7175" name="Picture 7"/>
          <p:cNvPicPr>
            <a:picLocks noChangeAspect="1" noChangeArrowheads="1"/>
          </p:cNvPicPr>
          <p:nvPr/>
        </p:nvPicPr>
        <p:blipFill>
          <a:blip r:embed="rId5" cstate="print"/>
          <a:srcRect/>
          <a:stretch>
            <a:fillRect/>
          </a:stretch>
        </p:blipFill>
        <p:spPr bwMode="auto">
          <a:xfrm>
            <a:off x="1447800" y="4343400"/>
            <a:ext cx="5699125" cy="1676400"/>
          </a:xfrm>
          <a:prstGeom prst="rect">
            <a:avLst/>
          </a:prstGeom>
          <a:noFill/>
          <a:ln w="9525">
            <a:noFill/>
            <a:miter lim="800000"/>
            <a:headEnd/>
            <a:tailEnd/>
          </a:ln>
        </p:spPr>
      </p:pic>
      <p:sp>
        <p:nvSpPr>
          <p:cNvPr id="7176" name="Rectangle 8"/>
          <p:cNvSpPr>
            <a:spLocks noChangeArrowheads="1"/>
          </p:cNvSpPr>
          <p:nvPr/>
        </p:nvSpPr>
        <p:spPr bwMode="auto">
          <a:xfrm>
            <a:off x="1447800" y="1447800"/>
            <a:ext cx="5943600" cy="646113"/>
          </a:xfrm>
          <a:prstGeom prst="rect">
            <a:avLst/>
          </a:prstGeom>
          <a:noFill/>
          <a:ln w="9525">
            <a:noFill/>
            <a:miter lim="800000"/>
            <a:headEnd/>
            <a:tailEnd/>
          </a:ln>
        </p:spPr>
        <p:txBody>
          <a:bodyPr>
            <a:spAutoFit/>
          </a:bodyPr>
          <a:lstStyle/>
          <a:p>
            <a:r>
              <a:rPr lang="en-US">
                <a:latin typeface="Calibri" pitchFamily="34" charset="0"/>
              </a:rPr>
              <a:t>The Sm and ultimate tensile strength material properties of 316L(N)-IG taken from the SDC-IC Appendix A (222RLN)</a:t>
            </a:r>
          </a:p>
        </p:txBody>
      </p:sp>
      <p:sp>
        <p:nvSpPr>
          <p:cNvPr id="10" name="Oval 9"/>
          <p:cNvSpPr/>
          <p:nvPr/>
        </p:nvSpPr>
        <p:spPr>
          <a:xfrm>
            <a:off x="3581400" y="23622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1" name="Oval 10"/>
          <p:cNvSpPr/>
          <p:nvPr/>
        </p:nvSpPr>
        <p:spPr>
          <a:xfrm>
            <a:off x="3429000" y="44196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5" descr="slidebackground.png"/>
          <p:cNvPicPr>
            <a:picLocks noChangeAspect="1"/>
          </p:cNvPicPr>
          <p:nvPr/>
        </p:nvPicPr>
        <p:blipFill>
          <a:blip r:embed="rId3" cstate="print"/>
          <a:srcRect/>
          <a:stretch>
            <a:fillRect/>
          </a:stretch>
        </p:blipFill>
        <p:spPr bwMode="auto">
          <a:xfrm>
            <a:off x="7938" y="0"/>
            <a:ext cx="9136062"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p>
        </p:txBody>
      </p:sp>
      <p:sp>
        <p:nvSpPr>
          <p:cNvPr id="3" name="Slide Number Placeholder 2"/>
          <p:cNvSpPr>
            <a:spLocks noGrp="1"/>
          </p:cNvSpPr>
          <p:nvPr>
            <p:ph type="sldNum" sz="quarter" idx="12"/>
          </p:nvPr>
        </p:nvSpPr>
        <p:spPr/>
        <p:txBody>
          <a:bodyPr/>
          <a:lstStyle/>
          <a:p>
            <a:pPr>
              <a:defRPr/>
            </a:pPr>
            <a:fld id="{77ABEE06-7BB0-4ECD-8274-9F209FD651AF}" type="slidenum">
              <a:rPr lang="en-US"/>
              <a:pPr>
                <a:defRPr/>
              </a:pPr>
              <a:t>34</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Fatigue Curve for 316LN</a:t>
            </a:r>
          </a:p>
        </p:txBody>
      </p:sp>
      <p:pic>
        <p:nvPicPr>
          <p:cNvPr id="8198" name="Picture 9" descr="Fatigue curve.jpg"/>
          <p:cNvPicPr>
            <a:picLocks noChangeAspect="1" noChangeArrowheads="1"/>
          </p:cNvPicPr>
          <p:nvPr/>
        </p:nvPicPr>
        <p:blipFill>
          <a:blip r:embed="rId4" cstate="print"/>
          <a:srcRect/>
          <a:stretch>
            <a:fillRect/>
          </a:stretch>
        </p:blipFill>
        <p:spPr bwMode="auto">
          <a:xfrm>
            <a:off x="457200" y="1371600"/>
            <a:ext cx="7772400" cy="4403725"/>
          </a:xfrm>
          <a:prstGeom prst="rect">
            <a:avLst/>
          </a:prstGeom>
          <a:noFill/>
          <a:ln w="9525">
            <a:noFill/>
            <a:miter lim="800000"/>
            <a:headEnd/>
            <a:tailEnd/>
          </a:ln>
        </p:spPr>
      </p:pic>
      <p:sp>
        <p:nvSpPr>
          <p:cNvPr id="11" name="Oval 10"/>
          <p:cNvSpPr/>
          <p:nvPr/>
        </p:nvSpPr>
        <p:spPr>
          <a:xfrm>
            <a:off x="1143000" y="5257800"/>
            <a:ext cx="1143000" cy="381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6"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5CF1E1A-F531-430B-B4CC-CA31FECF3B61}" type="slidenum">
              <a:rPr lang="en-US"/>
              <a:pPr>
                <a:defRPr/>
              </a:pPr>
              <a:t>35</a:t>
            </a:fld>
            <a:endParaRPr lang="en-US"/>
          </a:p>
        </p:txBody>
      </p:sp>
      <p:sp>
        <p:nvSpPr>
          <p:cNvPr id="3" name="Rectangle 2"/>
          <p:cNvSpPr txBox="1">
            <a:spLocks noChangeArrowheads="1"/>
          </p:cNvSpPr>
          <p:nvPr/>
        </p:nvSpPr>
        <p:spPr>
          <a:xfrm>
            <a:off x="1676400" y="304800"/>
            <a:ext cx="4495800" cy="457200"/>
          </a:xfrm>
          <a:prstGeom prst="rect">
            <a:avLst/>
          </a:prstGeom>
          <a:noFill/>
        </p:spPr>
        <p:txBody>
          <a:bodyPr anchor="ctr">
            <a:normAutofit fontScale="92500" lnSpcReduction="20000"/>
          </a:bodyPr>
          <a:lstStyle/>
          <a:p>
            <a:pPr algn="ctr" fontAlgn="auto">
              <a:spcAft>
                <a:spcPts val="0"/>
              </a:spcAft>
              <a:defRPr/>
            </a:pPr>
            <a:r>
              <a:rPr lang="en-US" sz="3200">
                <a:latin typeface="+mj-lt"/>
                <a:ea typeface="+mj-ea"/>
                <a:cs typeface="+mj-cs"/>
              </a:rPr>
              <a:t>Thermal Stress</a:t>
            </a:r>
          </a:p>
        </p:txBody>
      </p:sp>
      <p:pic>
        <p:nvPicPr>
          <p:cNvPr id="9221" name="Picture 6"/>
          <p:cNvPicPr>
            <a:picLocks noChangeAspect="1" noChangeArrowheads="1"/>
          </p:cNvPicPr>
          <p:nvPr/>
        </p:nvPicPr>
        <p:blipFill>
          <a:blip r:embed="rId4" cstate="print"/>
          <a:srcRect/>
          <a:stretch>
            <a:fillRect/>
          </a:stretch>
        </p:blipFill>
        <p:spPr bwMode="auto">
          <a:xfrm>
            <a:off x="152400" y="914400"/>
            <a:ext cx="6543675" cy="3152775"/>
          </a:xfrm>
          <a:prstGeom prst="rect">
            <a:avLst/>
          </a:prstGeom>
          <a:noFill/>
          <a:ln w="9525" algn="ctr">
            <a:noFill/>
            <a:miter lim="800000"/>
            <a:headEnd/>
            <a:tailEnd/>
          </a:ln>
        </p:spPr>
      </p:pic>
      <p:pic>
        <p:nvPicPr>
          <p:cNvPr id="5" name="Picture 7"/>
          <p:cNvPicPr>
            <a:picLocks noChangeAspect="1" noChangeArrowheads="1"/>
          </p:cNvPicPr>
          <p:nvPr/>
        </p:nvPicPr>
        <p:blipFill>
          <a:blip r:embed="rId5" cstate="print"/>
          <a:srcRect/>
          <a:stretch>
            <a:fillRect/>
          </a:stretch>
        </p:blipFill>
        <p:spPr bwMode="auto">
          <a:xfrm>
            <a:off x="4495800" y="2514600"/>
            <a:ext cx="4295775" cy="3924300"/>
          </a:xfrm>
          <a:prstGeom prst="rect">
            <a:avLst/>
          </a:prstGeom>
          <a:noFill/>
          <a:ln w="9525" algn="ctr">
            <a:noFill/>
            <a:miter lim="800000"/>
            <a:headEnd/>
            <a:tailEnd/>
          </a:ln>
        </p:spPr>
      </p:pic>
      <p:sp>
        <p:nvSpPr>
          <p:cNvPr id="9223" name="Footer Placeholder 5"/>
          <p:cNvSpPr>
            <a:spLocks noGrp="1"/>
          </p:cNvSpPr>
          <p:nvPr>
            <p:ph type="ftr" sz="quarter" idx="11"/>
          </p:nvPr>
        </p:nvSpPr>
        <p:spPr bwMode="auto">
          <a:xfrm>
            <a:off x="381000" y="6492875"/>
            <a:ext cx="2895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b="1">
                <a:solidFill>
                  <a:schemeClr val="tx2"/>
                </a:solidFill>
              </a:rPr>
              <a:t>IVC Interim Design Review 26-28 July 2010</a:t>
            </a:r>
          </a:p>
        </p:txBody>
      </p:sp>
      <p:sp>
        <p:nvSpPr>
          <p:cNvPr id="9224" name="Rectangle 3"/>
          <p:cNvSpPr txBox="1">
            <a:spLocks noChangeArrowheads="1"/>
          </p:cNvSpPr>
          <p:nvPr/>
        </p:nvSpPr>
        <p:spPr bwMode="auto">
          <a:xfrm>
            <a:off x="304800" y="4267200"/>
            <a:ext cx="3962400" cy="19812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Max Deformation 0.58 mm</a:t>
            </a:r>
          </a:p>
          <a:p>
            <a:pPr marL="342900" indent="-342900">
              <a:spcBef>
                <a:spcPct val="20000"/>
              </a:spcBef>
              <a:buFont typeface="Arial" charset="0"/>
              <a:buChar char="•"/>
            </a:pPr>
            <a:endParaRPr lang="en-US"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11"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pic>
        <p:nvPicPr>
          <p:cNvPr id="10243" name="Picture 7"/>
          <p:cNvPicPr>
            <a:picLocks noChangeAspect="1" noChangeArrowheads="1"/>
          </p:cNvPicPr>
          <p:nvPr/>
        </p:nvPicPr>
        <p:blipFill>
          <a:blip r:embed="rId4" cstate="print"/>
          <a:srcRect/>
          <a:stretch>
            <a:fillRect/>
          </a:stretch>
        </p:blipFill>
        <p:spPr bwMode="auto">
          <a:xfrm>
            <a:off x="304800" y="914400"/>
            <a:ext cx="6496050" cy="3267075"/>
          </a:xfrm>
          <a:prstGeom prst="rect">
            <a:avLst/>
          </a:prstGeom>
          <a:noFill/>
          <a:ln w="9525" algn="ctr">
            <a:noFill/>
            <a:miter lim="800000"/>
            <a:headEnd/>
            <a:tailEnd/>
          </a:ln>
        </p:spPr>
      </p:pic>
      <p:sp>
        <p:nvSpPr>
          <p:cNvPr id="2" name="Slide Number Placeholder 1"/>
          <p:cNvSpPr>
            <a:spLocks noGrp="1"/>
          </p:cNvSpPr>
          <p:nvPr>
            <p:ph type="sldNum" sz="quarter" idx="12"/>
          </p:nvPr>
        </p:nvSpPr>
        <p:spPr/>
        <p:txBody>
          <a:bodyPr/>
          <a:lstStyle/>
          <a:p>
            <a:pPr>
              <a:defRPr/>
            </a:pPr>
            <a:fld id="{1BAC841E-226C-480C-B738-CDF27A49F4F3}" type="slidenum">
              <a:rPr lang="en-US"/>
              <a:pPr>
                <a:defRPr/>
              </a:pPr>
              <a:t>36</a:t>
            </a:fld>
            <a:endParaRPr lang="en-US"/>
          </a:p>
        </p:txBody>
      </p:sp>
      <p:sp>
        <p:nvSpPr>
          <p:cNvPr id="3" name="Rectangle 2"/>
          <p:cNvSpPr txBox="1">
            <a:spLocks noChangeArrowheads="1"/>
          </p:cNvSpPr>
          <p:nvPr/>
        </p:nvSpPr>
        <p:spPr>
          <a:xfrm>
            <a:off x="1571625" y="257175"/>
            <a:ext cx="6019800" cy="704850"/>
          </a:xfrm>
          <a:prstGeom prst="rect">
            <a:avLst/>
          </a:prstGeom>
          <a:noFill/>
        </p:spPr>
        <p:txBody>
          <a:bodyPr anchor="ctr">
            <a:normAutofit/>
          </a:bodyPr>
          <a:lstStyle/>
          <a:p>
            <a:pPr algn="ctr" fontAlgn="auto">
              <a:spcAft>
                <a:spcPts val="0"/>
              </a:spcAft>
              <a:defRPr/>
            </a:pPr>
            <a:r>
              <a:rPr lang="en-US" sz="3200" dirty="0">
                <a:latin typeface="+mj-lt"/>
                <a:ea typeface="+mj-ea"/>
                <a:cs typeface="+mj-cs"/>
              </a:rPr>
              <a:t>Stress-Thermal and Lorentz effect</a:t>
            </a:r>
          </a:p>
        </p:txBody>
      </p:sp>
      <p:sp>
        <p:nvSpPr>
          <p:cNvPr id="10246" name="Rectangle 3"/>
          <p:cNvSpPr txBox="1">
            <a:spLocks noChangeArrowheads="1"/>
          </p:cNvSpPr>
          <p:nvPr/>
        </p:nvSpPr>
        <p:spPr bwMode="auto">
          <a:xfrm>
            <a:off x="419100" y="1143000"/>
            <a:ext cx="8305800" cy="5181600"/>
          </a:xfrm>
          <a:prstGeom prst="rect">
            <a:avLst/>
          </a:prstGeom>
          <a:noFill/>
          <a:ln w="9525">
            <a:noFill/>
            <a:miter lim="800000"/>
            <a:headEnd/>
            <a:tailEnd/>
          </a:ln>
        </p:spPr>
        <p:txBody>
          <a:bodyPr/>
          <a:lstStyle/>
          <a:p>
            <a:pPr marL="342900" indent="-342900">
              <a:spcBef>
                <a:spcPct val="20000"/>
              </a:spcBef>
            </a:pPr>
            <a:r>
              <a:rPr lang="en-US" sz="2400">
                <a:latin typeface="Calibri" pitchFamily="34" charset="0"/>
              </a:rPr>
              <a:t> </a:t>
            </a:r>
          </a:p>
        </p:txBody>
      </p:sp>
      <p:pic>
        <p:nvPicPr>
          <p:cNvPr id="5" name="Picture 11"/>
          <p:cNvPicPr>
            <a:picLocks noChangeAspect="1" noChangeArrowheads="1"/>
          </p:cNvPicPr>
          <p:nvPr/>
        </p:nvPicPr>
        <p:blipFill>
          <a:blip r:embed="rId5" cstate="print"/>
          <a:srcRect/>
          <a:stretch>
            <a:fillRect/>
          </a:stretch>
        </p:blipFill>
        <p:spPr bwMode="auto">
          <a:xfrm>
            <a:off x="4953000" y="1371600"/>
            <a:ext cx="4191000" cy="3732213"/>
          </a:xfrm>
          <a:prstGeom prst="rect">
            <a:avLst/>
          </a:prstGeom>
          <a:noFill/>
          <a:ln w="9525" algn="ctr">
            <a:noFill/>
            <a:miter lim="800000"/>
            <a:headEnd/>
            <a:tailEnd/>
          </a:ln>
        </p:spPr>
      </p:pic>
      <p:pic>
        <p:nvPicPr>
          <p:cNvPr id="10248" name="Picture 5"/>
          <p:cNvPicPr>
            <a:picLocks noChangeAspect="1" noChangeArrowheads="1"/>
          </p:cNvPicPr>
          <p:nvPr/>
        </p:nvPicPr>
        <p:blipFill>
          <a:blip r:embed="rId6" cstate="print"/>
          <a:srcRect/>
          <a:stretch>
            <a:fillRect/>
          </a:stretch>
        </p:blipFill>
        <p:spPr bwMode="auto">
          <a:xfrm>
            <a:off x="1676400" y="4027488"/>
            <a:ext cx="4725988" cy="2830512"/>
          </a:xfrm>
          <a:prstGeom prst="rect">
            <a:avLst/>
          </a:prstGeom>
          <a:noFill/>
          <a:ln w="9525" algn="ctr">
            <a:noFill/>
            <a:miter lim="800000"/>
            <a:headEnd/>
            <a:tailEnd/>
          </a:ln>
        </p:spPr>
      </p:pic>
      <p:sp>
        <p:nvSpPr>
          <p:cNvPr id="10249" name="TextBox 7"/>
          <p:cNvSpPr txBox="1">
            <a:spLocks noChangeArrowheads="1"/>
          </p:cNvSpPr>
          <p:nvPr/>
        </p:nvSpPr>
        <p:spPr bwMode="auto">
          <a:xfrm>
            <a:off x="7010400" y="5257800"/>
            <a:ext cx="1752600" cy="1200150"/>
          </a:xfrm>
          <a:prstGeom prst="rect">
            <a:avLst/>
          </a:prstGeom>
          <a:noFill/>
          <a:ln w="9525">
            <a:noFill/>
            <a:miter lim="800000"/>
            <a:headEnd/>
            <a:tailEnd/>
          </a:ln>
        </p:spPr>
        <p:txBody>
          <a:bodyPr>
            <a:spAutoFit/>
          </a:bodyPr>
          <a:lstStyle/>
          <a:p>
            <a:r>
              <a:rPr lang="en-US">
                <a:latin typeface="Calibri" pitchFamily="34" charset="0"/>
              </a:rPr>
              <a:t>Max =226 Mpa – this can be reduced by design changes.</a:t>
            </a:r>
          </a:p>
        </p:txBody>
      </p:sp>
      <p:cxnSp>
        <p:nvCxnSpPr>
          <p:cNvPr id="10" name="Straight Arrow Connector 9"/>
          <p:cNvCxnSpPr/>
          <p:nvPr/>
        </p:nvCxnSpPr>
        <p:spPr>
          <a:xfrm rot="10800000" flipV="1">
            <a:off x="4876800" y="5715000"/>
            <a:ext cx="1981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11"/>
          </p:nvPr>
        </p:nvSpPr>
        <p:spPr/>
        <p:txBody>
          <a:bodyPr/>
          <a:lstStyle/>
          <a:p>
            <a:pPr>
              <a:defRPr/>
            </a:pPr>
            <a:r>
              <a:rPr lang="en-US"/>
              <a:t>IVC Interim Design Review 26-28 July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5" descr="slidebackground.png"/>
          <p:cNvPicPr>
            <a:picLocks noChangeAspect="1"/>
          </p:cNvPicPr>
          <p:nvPr/>
        </p:nvPicPr>
        <p:blipFill>
          <a:blip r:embed="rId3" cstate="print"/>
          <a:srcRect/>
          <a:stretch>
            <a:fillRect/>
          </a:stretch>
        </p:blipFill>
        <p:spPr bwMode="auto">
          <a:xfrm>
            <a:off x="0" y="-76200"/>
            <a:ext cx="9136063"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p>
        </p:txBody>
      </p:sp>
      <p:sp>
        <p:nvSpPr>
          <p:cNvPr id="3" name="Slide Number Placeholder 2"/>
          <p:cNvSpPr>
            <a:spLocks noGrp="1"/>
          </p:cNvSpPr>
          <p:nvPr>
            <p:ph type="sldNum" sz="quarter" idx="12"/>
          </p:nvPr>
        </p:nvSpPr>
        <p:spPr/>
        <p:txBody>
          <a:bodyPr/>
          <a:lstStyle/>
          <a:p>
            <a:pPr>
              <a:defRPr/>
            </a:pPr>
            <a:fld id="{89C93622-355B-4B87-8288-E4C38FCE43E2}" type="slidenum">
              <a:rPr lang="en-US"/>
              <a:pPr>
                <a:defRPr/>
              </a:pPr>
              <a:t>37</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Stress / Thermal Plus Lorentz Summary</a:t>
            </a:r>
          </a:p>
        </p:txBody>
      </p:sp>
      <p:graphicFrame>
        <p:nvGraphicFramePr>
          <p:cNvPr id="12" name="Table 11"/>
          <p:cNvGraphicFramePr>
            <a:graphicFrameLocks noGrp="1"/>
          </p:cNvGraphicFramePr>
          <p:nvPr/>
        </p:nvGraphicFramePr>
        <p:xfrm>
          <a:off x="1143000" y="1905000"/>
          <a:ext cx="6096000" cy="3383279"/>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Calculated Stress</a:t>
                      </a:r>
                      <a:endParaRPr lang="en-US" dirty="0"/>
                    </a:p>
                  </a:txBody>
                  <a:tcPr/>
                </a:tc>
                <a:tc>
                  <a:txBody>
                    <a:bodyPr/>
                    <a:lstStyle/>
                    <a:p>
                      <a:r>
                        <a:rPr lang="en-US" dirty="0" smtClean="0"/>
                        <a:t>Sm </a:t>
                      </a:r>
                    </a:p>
                  </a:txBody>
                  <a:tcPr/>
                </a:tc>
                <a:tc>
                  <a:txBody>
                    <a:bodyPr/>
                    <a:lstStyle/>
                    <a:p>
                      <a:r>
                        <a:rPr lang="en-US" dirty="0" smtClean="0"/>
                        <a:t>Endurance Limit </a:t>
                      </a:r>
                    </a:p>
                    <a:p>
                      <a:r>
                        <a:rPr lang="en-US" dirty="0" smtClean="0"/>
                        <a:t>(No Defects)</a:t>
                      </a:r>
                      <a:endParaRPr lang="en-US" dirty="0"/>
                    </a:p>
                  </a:txBody>
                  <a:tcPr/>
                </a:tc>
              </a:tr>
              <a:tr h="370840">
                <a:tc>
                  <a:txBody>
                    <a:bodyPr/>
                    <a:lstStyle/>
                    <a:p>
                      <a:r>
                        <a:rPr lang="en-US" dirty="0" smtClean="0"/>
                        <a:t>Conductor,</a:t>
                      </a:r>
                      <a:r>
                        <a:rPr lang="en-US" baseline="0" dirty="0" smtClean="0"/>
                        <a:t> </a:t>
                      </a:r>
                      <a:r>
                        <a:rPr lang="en-US" dirty="0" smtClean="0"/>
                        <a:t>Intermediate Strength </a:t>
                      </a:r>
                      <a:r>
                        <a:rPr lang="en-US" dirty="0" err="1" smtClean="0"/>
                        <a:t>CuCrZr</a:t>
                      </a:r>
                      <a:endParaRPr lang="en-US" dirty="0"/>
                    </a:p>
                  </a:txBody>
                  <a:tcPr/>
                </a:tc>
                <a:tc>
                  <a:txBody>
                    <a:bodyPr/>
                    <a:lstStyle/>
                    <a:p>
                      <a:r>
                        <a:rPr lang="en-US" dirty="0" smtClean="0"/>
                        <a:t>56 MPa</a:t>
                      </a:r>
                      <a:endParaRPr lang="en-US" dirty="0"/>
                    </a:p>
                  </a:txBody>
                  <a:tcPr/>
                </a:tc>
                <a:tc>
                  <a:txBody>
                    <a:bodyPr/>
                    <a:lstStyle/>
                    <a:p>
                      <a:r>
                        <a:rPr lang="en-US" dirty="0" smtClean="0"/>
                        <a:t>133 MPa</a:t>
                      </a:r>
                      <a:endParaRPr lang="en-US" dirty="0"/>
                    </a:p>
                  </a:txBody>
                  <a:tcPr/>
                </a:tc>
                <a:tc>
                  <a:txBody>
                    <a:bodyPr/>
                    <a:lstStyle/>
                    <a:p>
                      <a:r>
                        <a:rPr lang="en-US" dirty="0" smtClean="0"/>
                        <a:t>96 MPa</a:t>
                      </a:r>
                      <a:endParaRPr lang="en-US" dirty="0"/>
                    </a:p>
                  </a:txBody>
                  <a:tcPr/>
                </a:tc>
              </a:tr>
              <a:tr h="370840">
                <a:tc>
                  <a:txBody>
                    <a:bodyPr/>
                    <a:lstStyle/>
                    <a:p>
                      <a:r>
                        <a:rPr lang="en-US" dirty="0" smtClean="0"/>
                        <a:t>Conduit, 316LN</a:t>
                      </a:r>
                    </a:p>
                  </a:txBody>
                  <a:tcPr/>
                </a:tc>
                <a:tc>
                  <a:txBody>
                    <a:bodyPr/>
                    <a:lstStyle/>
                    <a:p>
                      <a:r>
                        <a:rPr lang="en-US" dirty="0" smtClean="0"/>
                        <a:t>90 MPa</a:t>
                      </a:r>
                      <a:endParaRPr lang="en-US" dirty="0"/>
                    </a:p>
                  </a:txBody>
                  <a:tcPr/>
                </a:tc>
                <a:tc>
                  <a:txBody>
                    <a:bodyPr/>
                    <a:lstStyle/>
                    <a:p>
                      <a:r>
                        <a:rPr lang="en-US" dirty="0" smtClean="0"/>
                        <a:t>147 MPa</a:t>
                      </a:r>
                      <a:endParaRPr lang="en-US" dirty="0"/>
                    </a:p>
                  </a:txBody>
                  <a:tcPr/>
                </a:tc>
                <a:tc>
                  <a:txBody>
                    <a:bodyPr/>
                    <a:lstStyle/>
                    <a:p>
                      <a:r>
                        <a:rPr lang="en-US" dirty="0" smtClean="0"/>
                        <a:t>196 MPa</a:t>
                      </a:r>
                      <a:endParaRPr lang="en-US" dirty="0"/>
                    </a:p>
                  </a:txBody>
                  <a:tcPr/>
                </a:tc>
              </a:tr>
              <a:tr h="370840">
                <a:tc>
                  <a:txBody>
                    <a:bodyPr/>
                    <a:lstStyle/>
                    <a:p>
                      <a:r>
                        <a:rPr lang="en-US" dirty="0" smtClean="0"/>
                        <a:t>Support, 316LN</a:t>
                      </a:r>
                      <a:endParaRPr lang="en-US" dirty="0"/>
                    </a:p>
                  </a:txBody>
                  <a:tcPr/>
                </a:tc>
                <a:tc>
                  <a:txBody>
                    <a:bodyPr/>
                    <a:lstStyle/>
                    <a:p>
                      <a:r>
                        <a:rPr lang="en-US" dirty="0" smtClean="0"/>
                        <a:t>226 MPa</a:t>
                      </a:r>
                      <a:endParaRPr lang="en-US" dirty="0"/>
                    </a:p>
                  </a:txBody>
                  <a:tcPr/>
                </a:tc>
                <a:tc>
                  <a:txBody>
                    <a:bodyPr/>
                    <a:lstStyle/>
                    <a:p>
                      <a:r>
                        <a:rPr lang="en-US" dirty="0" smtClean="0"/>
                        <a:t>147 MPa</a:t>
                      </a:r>
                      <a:endParaRPr lang="en-US" dirty="0"/>
                    </a:p>
                  </a:txBody>
                  <a:tcPr/>
                </a:tc>
                <a:tc>
                  <a:txBody>
                    <a:bodyPr/>
                    <a:lstStyle/>
                    <a:p>
                      <a:r>
                        <a:rPr lang="en-US" dirty="0" smtClean="0"/>
                        <a:t>196 MPa</a:t>
                      </a:r>
                      <a:endParaRPr lang="en-US" dirty="0"/>
                    </a:p>
                  </a:txBody>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Footer Placeholder 1"/>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
        <p:nvSpPr>
          <p:cNvPr id="3" name="Slide Number Placeholder 2"/>
          <p:cNvSpPr>
            <a:spLocks noGrp="1"/>
          </p:cNvSpPr>
          <p:nvPr>
            <p:ph type="sldNum" sz="quarter" idx="12"/>
          </p:nvPr>
        </p:nvSpPr>
        <p:spPr/>
        <p:txBody>
          <a:bodyPr/>
          <a:lstStyle/>
          <a:p>
            <a:fld id="{7D4F9A1A-576E-49A4-8EDF-E6E0E1EC7CEF}" type="slidenum">
              <a:rPr lang="en-US" smtClean="0"/>
              <a:pPr/>
              <a:t>38</a:t>
            </a:fld>
            <a:endParaRPr lang="en-US"/>
          </a:p>
        </p:txBody>
      </p:sp>
      <p:sp>
        <p:nvSpPr>
          <p:cNvPr id="4" name="Rectangle 2"/>
          <p:cNvSpPr txBox="1">
            <a:spLocks noChangeArrowheads="1"/>
          </p:cNvSpPr>
          <p:nvPr/>
        </p:nvSpPr>
        <p:spPr>
          <a:xfrm>
            <a:off x="1676400" y="304800"/>
            <a:ext cx="4495800" cy="457200"/>
          </a:xfrm>
          <a:prstGeom prst="rect">
            <a:avLst/>
          </a:prstGeom>
          <a:noFill/>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Failed Coil thermal</a:t>
            </a:r>
            <a:r>
              <a:rPr kumimoji="0" lang="en-US" sz="2800" b="0" i="0" u="none" strike="noStrike" kern="1200" cap="none" spc="0" normalizeH="0" noProof="0" dirty="0" smtClean="0">
                <a:ln>
                  <a:noFill/>
                </a:ln>
                <a:solidFill>
                  <a:schemeClr val="tx1"/>
                </a:solidFill>
                <a:effectLst/>
                <a:uLnTx/>
                <a:uFillTx/>
                <a:latin typeface="+mj-lt"/>
                <a:ea typeface="+mj-ea"/>
                <a:cs typeface="+mj-cs"/>
              </a:rPr>
              <a:t> analysis</a:t>
            </a: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19100" y="1143000"/>
            <a:ext cx="4219575"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No water cooling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Stainless steel is subject to neutron heating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Copper is subject to neutron heating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Conduction and radiation are main mechanisms of heat dissipation</a:t>
            </a:r>
          </a:p>
          <a:p>
            <a:pPr marL="342900" lvl="0" indent="-342900">
              <a:spcBef>
                <a:spcPct val="20000"/>
              </a:spcBef>
              <a:buFont typeface="Arial" pitchFamily="34" charset="0"/>
              <a:buChar char="•"/>
            </a:pPr>
            <a:r>
              <a:rPr lang="en-US" sz="2000" dirty="0" smtClean="0"/>
              <a:t>Assumes that copper cladding maintains base at 100 C</a:t>
            </a:r>
          </a:p>
          <a:p>
            <a:pPr marL="800100" lvl="1" indent="-342900">
              <a:spcBef>
                <a:spcPct val="20000"/>
              </a:spcBef>
              <a:buFont typeface="Arial" pitchFamily="34" charset="0"/>
              <a:buChar char="•"/>
            </a:pPr>
            <a:r>
              <a:rPr lang="en-US" sz="2000" dirty="0" smtClean="0"/>
              <a:t>This assumption needs verification, as does thermal conduction between cable &amp; structure.  </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8"/>
          <p:cNvPicPr>
            <a:picLocks noChangeAspect="1" noChangeArrowheads="1"/>
          </p:cNvPicPr>
          <p:nvPr/>
        </p:nvPicPr>
        <p:blipFill>
          <a:blip r:embed="rId3" cstate="print"/>
          <a:srcRect/>
          <a:stretch>
            <a:fillRect/>
          </a:stretch>
        </p:blipFill>
        <p:spPr bwMode="auto">
          <a:xfrm>
            <a:off x="5257800" y="2438400"/>
            <a:ext cx="3600450" cy="3524250"/>
          </a:xfrm>
          <a:prstGeom prst="rect">
            <a:avLst/>
          </a:prstGeom>
          <a:noFill/>
          <a:ln w="9525" algn="ctr">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39</a:t>
            </a:fld>
            <a:endParaRPr lang="en-US"/>
          </a:p>
        </p:txBody>
      </p:sp>
      <p:sp>
        <p:nvSpPr>
          <p:cNvPr id="3" name="Rectangle 2"/>
          <p:cNvSpPr txBox="1">
            <a:spLocks noChangeArrowheads="1"/>
          </p:cNvSpPr>
          <p:nvPr/>
        </p:nvSpPr>
        <p:spPr>
          <a:xfrm>
            <a:off x="609600" y="0"/>
            <a:ext cx="8229600" cy="49053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lumMod val="75000"/>
                  </a:schemeClr>
                </a:solidFill>
                <a:effectLst/>
                <a:uLnTx/>
                <a:uFillTx/>
                <a:latin typeface="+mj-lt"/>
                <a:ea typeface="+mj-ea"/>
                <a:cs typeface="+mj-cs"/>
              </a:rPr>
              <a:t>Most important failure modes and effects </a:t>
            </a:r>
            <a:endParaRPr kumimoji="0" lang="en-US" sz="32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graphicFrame>
        <p:nvGraphicFramePr>
          <p:cNvPr id="4" name="Group 69"/>
          <p:cNvGraphicFramePr>
            <a:graphicFrameLocks/>
          </p:cNvGraphicFramePr>
          <p:nvPr/>
        </p:nvGraphicFramePr>
        <p:xfrm>
          <a:off x="533400" y="533400"/>
          <a:ext cx="8229600" cy="6004560"/>
        </p:xfrm>
        <a:graphic>
          <a:graphicData uri="http://schemas.openxmlformats.org/drawingml/2006/table">
            <a:tbl>
              <a:tblPr/>
              <a:tblGrid>
                <a:gridCol w="2438400"/>
                <a:gridCol w="57912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accent1">
                              <a:lumMod val="75000"/>
                            </a:schemeClr>
                          </a:solidFill>
                          <a:effectLst/>
                          <a:latin typeface="Arial" pitchFamily="34" charset="0"/>
                        </a:rPr>
                        <a:t>Failure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1">
                              <a:lumMod val="75000"/>
                            </a:schemeClr>
                          </a:solidFill>
                          <a:effectLst/>
                          <a:latin typeface="Arial" pitchFamily="34" charset="0"/>
                        </a:rPr>
                        <a:t>Effect &amp; mitigation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Water leak in copper conductor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Insulation resistance to ground will decrease and picked up by monitoring.  Coil would have to be de-energized and abandoned in place.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Vacuum leak in jacket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See slide 9.  </a:t>
                      </a:r>
                      <a:r>
                        <a:rPr kumimoji="0" lang="en-US" sz="1600" b="0" i="0" u="none" strike="noStrike" cap="none" normalizeH="0" baseline="0" dirty="0" err="1" smtClean="0">
                          <a:ln>
                            <a:noFill/>
                          </a:ln>
                          <a:solidFill>
                            <a:schemeClr val="accent1">
                              <a:lumMod val="75000"/>
                            </a:schemeClr>
                          </a:solidFill>
                          <a:effectLst/>
                          <a:latin typeface="Arial" pitchFamily="34" charset="0"/>
                        </a:rPr>
                        <a:t>Outgassing</a:t>
                      </a:r>
                      <a:r>
                        <a:rPr kumimoji="0" lang="en-US" sz="1600" b="0" i="0" u="none" strike="noStrike" cap="none" normalizeH="0" baseline="0" dirty="0" smtClean="0">
                          <a:ln>
                            <a:noFill/>
                          </a:ln>
                          <a:solidFill>
                            <a:schemeClr val="accent1">
                              <a:lumMod val="75000"/>
                            </a:schemeClr>
                          </a:solidFill>
                          <a:effectLst/>
                          <a:latin typeface="Arial" pitchFamily="34" charset="0"/>
                        </a:rPr>
                        <a:t> is primarily hydrogen and water ;  small leaks will have minimal effect on VV background pressure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Double wall failure in an ELM coil– i.e., water leak in Cu and SS jacket.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This is an unlikely double failure.  Water would become present in the VV.  Vessel &amp; coil would have to be baked out to remove moisture, and coil abandoned in place. Initial analyses indicates this may be possible Ultimately, the coil will be replaced by RH. Moisture removal from </a:t>
                      </a:r>
                      <a:r>
                        <a:rPr kumimoji="0" lang="en-US" sz="1600" b="0" i="0" u="none" strike="noStrike" cap="none" normalizeH="0" baseline="0" dirty="0" err="1" smtClean="0">
                          <a:ln>
                            <a:noFill/>
                          </a:ln>
                          <a:solidFill>
                            <a:schemeClr val="accent1">
                              <a:lumMod val="75000"/>
                            </a:schemeClr>
                          </a:solidFill>
                          <a:effectLst/>
                          <a:latin typeface="Arial" pitchFamily="34" charset="0"/>
                        </a:rPr>
                        <a:t>MgO</a:t>
                      </a:r>
                      <a:r>
                        <a:rPr kumimoji="0" lang="en-US" sz="1600" b="0" i="0" u="none" strike="noStrike" cap="none" normalizeH="0" baseline="0" dirty="0" smtClean="0">
                          <a:ln>
                            <a:noFill/>
                          </a:ln>
                          <a:solidFill>
                            <a:schemeClr val="accent1">
                              <a:lumMod val="75000"/>
                            </a:schemeClr>
                          </a:solidFill>
                          <a:effectLst/>
                          <a:latin typeface="Arial" pitchFamily="34" charset="0"/>
                        </a:rPr>
                        <a:t> needs to be investigated yet.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Individual ELM coils inoperative due to coil or PS failures.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One coil inoperative will have minimal effect on operation.  Can operate with 2 coils inoperative with some decrease in ELM performance.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VS coil turn failure, (either electrical breakdown or water leak).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Each of the 4 turns will have individual leads.  Failed turn can be bypassed.  There is sufficient thermal margin in the remaining turns to operate at higher current to compensate.   The power supplies would have to be modified.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Total failure of in-vessel VS coils.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Very unlikely.  Limited vertical stabilization could be provided by the PF coils.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In-Vessel Arrangements</a:t>
            </a:r>
            <a:endParaRPr lang="en-US" dirty="0"/>
          </a:p>
        </p:txBody>
      </p:sp>
      <p:sp>
        <p:nvSpPr>
          <p:cNvPr id="4" name="Rectangle 18"/>
          <p:cNvSpPr>
            <a:spLocks noChangeArrowheads="1"/>
          </p:cNvSpPr>
          <p:nvPr/>
        </p:nvSpPr>
        <p:spPr bwMode="auto">
          <a:xfrm>
            <a:off x="4535488" y="1219200"/>
            <a:ext cx="2376487" cy="3744912"/>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5" name="Picture 12" descr="10"/>
          <p:cNvPicPr>
            <a:picLocks noChangeAspect="1" noChangeArrowheads="1"/>
          </p:cNvPicPr>
          <p:nvPr/>
        </p:nvPicPr>
        <p:blipFill>
          <a:blip r:embed="rId2" cstate="print"/>
          <a:srcRect/>
          <a:stretch>
            <a:fillRect/>
          </a:stretch>
        </p:blipFill>
        <p:spPr bwMode="auto">
          <a:xfrm>
            <a:off x="4606925" y="1435100"/>
            <a:ext cx="2268538" cy="2519362"/>
          </a:xfrm>
          <a:prstGeom prst="rect">
            <a:avLst/>
          </a:prstGeom>
          <a:noFill/>
        </p:spPr>
      </p:pic>
      <p:sp>
        <p:nvSpPr>
          <p:cNvPr id="6" name="Rectangle 19"/>
          <p:cNvSpPr>
            <a:spLocks noChangeArrowheads="1"/>
          </p:cNvSpPr>
          <p:nvPr/>
        </p:nvSpPr>
        <p:spPr bwMode="auto">
          <a:xfrm>
            <a:off x="4822825" y="4164012"/>
            <a:ext cx="1885950" cy="366713"/>
          </a:xfrm>
          <a:prstGeom prst="rect">
            <a:avLst/>
          </a:prstGeom>
          <a:noFill/>
          <a:ln w="9525" algn="ctr">
            <a:noFill/>
            <a:miter lim="800000"/>
            <a:headEnd/>
            <a:tailEnd/>
          </a:ln>
          <a:effectLst/>
        </p:spPr>
        <p:txBody>
          <a:bodyPr wrap="none">
            <a:spAutoFit/>
          </a:bodyPr>
          <a:lstStyle/>
          <a:p>
            <a:r>
              <a:rPr lang="en-US" b="1" dirty="0">
                <a:solidFill>
                  <a:schemeClr val="accent2"/>
                </a:solidFill>
              </a:rPr>
              <a:t>VS &amp; ELM Coils</a:t>
            </a:r>
            <a:endParaRPr lang="en-GB" b="1" dirty="0">
              <a:solidFill>
                <a:schemeClr val="accent2"/>
              </a:solidFill>
            </a:endParaRPr>
          </a:p>
        </p:txBody>
      </p:sp>
      <p:grpSp>
        <p:nvGrpSpPr>
          <p:cNvPr id="7" name="Group 28"/>
          <p:cNvGrpSpPr>
            <a:grpSpLocks/>
          </p:cNvGrpSpPr>
          <p:nvPr/>
        </p:nvGrpSpPr>
        <p:grpSpPr bwMode="auto">
          <a:xfrm>
            <a:off x="69850" y="1219200"/>
            <a:ext cx="2376488" cy="3744912"/>
            <a:chOff x="22" y="391"/>
            <a:chExt cx="1497" cy="2359"/>
          </a:xfrm>
        </p:grpSpPr>
        <p:sp>
          <p:nvSpPr>
            <p:cNvPr id="8" name="Rectangle 16"/>
            <p:cNvSpPr>
              <a:spLocks noChangeArrowheads="1"/>
            </p:cNvSpPr>
            <p:nvPr/>
          </p:nvSpPr>
          <p:spPr bwMode="auto">
            <a:xfrm>
              <a:off x="22" y="391"/>
              <a:ext cx="1497" cy="2359"/>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9" name="Rectangle 7"/>
            <p:cNvSpPr>
              <a:spLocks noChangeArrowheads="1"/>
            </p:cNvSpPr>
            <p:nvPr/>
          </p:nvSpPr>
          <p:spPr bwMode="auto">
            <a:xfrm>
              <a:off x="158" y="2205"/>
              <a:ext cx="1225" cy="404"/>
            </a:xfrm>
            <a:prstGeom prst="rect">
              <a:avLst/>
            </a:prstGeom>
            <a:noFill/>
            <a:ln w="9525" algn="ctr">
              <a:noFill/>
              <a:miter lim="800000"/>
              <a:headEnd/>
              <a:tailEnd/>
            </a:ln>
            <a:effectLst/>
          </p:spPr>
          <p:txBody>
            <a:bodyPr>
              <a:spAutoFit/>
            </a:bodyPr>
            <a:lstStyle/>
            <a:p>
              <a:r>
                <a:rPr lang="en-US" b="1">
                  <a:solidFill>
                    <a:schemeClr val="accent2"/>
                  </a:solidFill>
                </a:rPr>
                <a:t>Coils, Manifolds &amp; Blanket</a:t>
              </a:r>
              <a:endParaRPr lang="en-GB" b="1">
                <a:solidFill>
                  <a:schemeClr val="accent2"/>
                </a:solidFill>
              </a:endParaRPr>
            </a:p>
          </p:txBody>
        </p:sp>
        <p:pic>
          <p:nvPicPr>
            <p:cNvPr id="10" name="Picture 14" descr="10"/>
            <p:cNvPicPr>
              <a:picLocks noChangeAspect="1" noChangeArrowheads="1"/>
            </p:cNvPicPr>
            <p:nvPr/>
          </p:nvPicPr>
          <p:blipFill>
            <a:blip r:embed="rId3" cstate="print"/>
            <a:srcRect/>
            <a:stretch>
              <a:fillRect/>
            </a:stretch>
          </p:blipFill>
          <p:spPr bwMode="auto">
            <a:xfrm>
              <a:off x="22" y="482"/>
              <a:ext cx="1465" cy="1587"/>
            </a:xfrm>
            <a:prstGeom prst="rect">
              <a:avLst/>
            </a:prstGeom>
            <a:noFill/>
          </p:spPr>
        </p:pic>
      </p:grpSp>
      <p:sp>
        <p:nvSpPr>
          <p:cNvPr id="11" name="Rectangle 22"/>
          <p:cNvSpPr>
            <a:spLocks noChangeArrowheads="1"/>
          </p:cNvSpPr>
          <p:nvPr/>
        </p:nvSpPr>
        <p:spPr bwMode="auto">
          <a:xfrm>
            <a:off x="6767513" y="2971800"/>
            <a:ext cx="2376487" cy="3744912"/>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12" name="Picture 26" descr="10"/>
          <p:cNvPicPr>
            <a:picLocks noChangeAspect="1" noChangeArrowheads="1"/>
          </p:cNvPicPr>
          <p:nvPr/>
        </p:nvPicPr>
        <p:blipFill>
          <a:blip r:embed="rId4" cstate="print"/>
          <a:srcRect/>
          <a:stretch>
            <a:fillRect/>
          </a:stretch>
        </p:blipFill>
        <p:spPr bwMode="auto">
          <a:xfrm>
            <a:off x="6838950" y="3235325"/>
            <a:ext cx="2160588" cy="2519362"/>
          </a:xfrm>
          <a:prstGeom prst="rect">
            <a:avLst/>
          </a:prstGeom>
          <a:noFill/>
        </p:spPr>
      </p:pic>
      <p:grpSp>
        <p:nvGrpSpPr>
          <p:cNvPr id="13" name="Group 20"/>
          <p:cNvGrpSpPr>
            <a:grpSpLocks/>
          </p:cNvGrpSpPr>
          <p:nvPr/>
        </p:nvGrpSpPr>
        <p:grpSpPr bwMode="auto">
          <a:xfrm>
            <a:off x="2446338" y="2587625"/>
            <a:ext cx="2376487" cy="3744912"/>
            <a:chOff x="1474" y="1525"/>
            <a:chExt cx="1497" cy="2359"/>
          </a:xfrm>
        </p:grpSpPr>
        <p:sp>
          <p:nvSpPr>
            <p:cNvPr id="14" name="Rectangle 17"/>
            <p:cNvSpPr>
              <a:spLocks noChangeArrowheads="1"/>
            </p:cNvSpPr>
            <p:nvPr/>
          </p:nvSpPr>
          <p:spPr bwMode="auto">
            <a:xfrm>
              <a:off x="1474" y="1525"/>
              <a:ext cx="1497" cy="2359"/>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15" name="Picture 13" descr="10"/>
            <p:cNvPicPr>
              <a:picLocks noChangeAspect="1" noChangeArrowheads="1"/>
            </p:cNvPicPr>
            <p:nvPr/>
          </p:nvPicPr>
          <p:blipFill>
            <a:blip r:embed="rId5" cstate="print"/>
            <a:srcRect l="18826" r="20657"/>
            <a:stretch>
              <a:fillRect/>
            </a:stretch>
          </p:blipFill>
          <p:spPr bwMode="auto">
            <a:xfrm>
              <a:off x="1496" y="2115"/>
              <a:ext cx="1429" cy="1587"/>
            </a:xfrm>
            <a:prstGeom prst="rect">
              <a:avLst/>
            </a:prstGeom>
            <a:noFill/>
          </p:spPr>
        </p:pic>
        <p:sp>
          <p:nvSpPr>
            <p:cNvPr id="16" name="Rectangle 8"/>
            <p:cNvSpPr>
              <a:spLocks noChangeArrowheads="1"/>
            </p:cNvSpPr>
            <p:nvPr/>
          </p:nvSpPr>
          <p:spPr bwMode="auto">
            <a:xfrm>
              <a:off x="1564" y="1616"/>
              <a:ext cx="1324" cy="231"/>
            </a:xfrm>
            <a:prstGeom prst="rect">
              <a:avLst/>
            </a:prstGeom>
            <a:noFill/>
            <a:ln w="9525" algn="ctr">
              <a:noFill/>
              <a:miter lim="800000"/>
              <a:headEnd/>
              <a:tailEnd/>
            </a:ln>
            <a:effectLst/>
          </p:spPr>
          <p:txBody>
            <a:bodyPr wrap="none">
              <a:spAutoFit/>
            </a:bodyPr>
            <a:lstStyle/>
            <a:p>
              <a:r>
                <a:rPr lang="en-US" b="1">
                  <a:solidFill>
                    <a:schemeClr val="accent2"/>
                  </a:solidFill>
                </a:rPr>
                <a:t>Coils &amp; Manifolds</a:t>
              </a:r>
              <a:endParaRPr lang="en-GB" b="1">
                <a:solidFill>
                  <a:schemeClr val="accent2"/>
                </a:solidFill>
              </a:endParaRPr>
            </a:p>
          </p:txBody>
        </p:sp>
      </p:grpSp>
      <p:sp>
        <p:nvSpPr>
          <p:cNvPr id="17" name="Slide Number Placeholder 16"/>
          <p:cNvSpPr>
            <a:spLocks noGrp="1"/>
          </p:cNvSpPr>
          <p:nvPr>
            <p:ph type="sldNum" sz="quarter" idx="12"/>
          </p:nvPr>
        </p:nvSpPr>
        <p:spPr/>
        <p:txBody>
          <a:bodyPr/>
          <a:lstStyle/>
          <a:p>
            <a:fld id="{7D4F9A1A-576E-49A4-8EDF-E6E0E1EC7CEF}" type="slidenum">
              <a:rPr lang="en-US" smtClean="0"/>
              <a:pPr/>
              <a:t>4</a:t>
            </a:fld>
            <a:endParaRPr lang="en-US"/>
          </a:p>
        </p:txBody>
      </p:sp>
      <p:sp>
        <p:nvSpPr>
          <p:cNvPr id="18" name="Rectangle 19"/>
          <p:cNvSpPr>
            <a:spLocks noChangeArrowheads="1"/>
          </p:cNvSpPr>
          <p:nvPr/>
        </p:nvSpPr>
        <p:spPr bwMode="auto">
          <a:xfrm>
            <a:off x="7086600" y="5943600"/>
            <a:ext cx="1676400" cy="646331"/>
          </a:xfrm>
          <a:prstGeom prst="rect">
            <a:avLst/>
          </a:prstGeom>
          <a:noFill/>
          <a:ln w="9525" algn="ctr">
            <a:noFill/>
            <a:miter lim="800000"/>
            <a:headEnd/>
            <a:tailEnd/>
          </a:ln>
          <a:effectLst/>
        </p:spPr>
        <p:txBody>
          <a:bodyPr wrap="square">
            <a:spAutoFit/>
          </a:bodyPr>
          <a:lstStyle/>
          <a:p>
            <a:r>
              <a:rPr lang="en-US" b="1" dirty="0">
                <a:solidFill>
                  <a:schemeClr val="accent2"/>
                </a:solidFill>
              </a:rPr>
              <a:t>VS &amp; ELM </a:t>
            </a:r>
            <a:r>
              <a:rPr lang="en-US" b="1" dirty="0" smtClean="0">
                <a:solidFill>
                  <a:schemeClr val="accent2"/>
                </a:solidFill>
              </a:rPr>
              <a:t>Coils – NB sector</a:t>
            </a:r>
            <a:endParaRPr lang="en-GB" b="1" dirty="0">
              <a:solidFill>
                <a:schemeClr val="accent2"/>
              </a:solidFill>
            </a:endParaRPr>
          </a:p>
        </p:txBody>
      </p:sp>
      <p:sp>
        <p:nvSpPr>
          <p:cNvPr id="19" name="Footer Placeholder 18"/>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40</a:t>
            </a:fld>
            <a:endParaRPr lang="en-US"/>
          </a:p>
        </p:txBody>
      </p:sp>
      <p:sp>
        <p:nvSpPr>
          <p:cNvPr id="3" name="Rectangle 2"/>
          <p:cNvSpPr/>
          <p:nvPr/>
        </p:nvSpPr>
        <p:spPr>
          <a:xfrm>
            <a:off x="242455" y="1136073"/>
            <a:ext cx="8763000" cy="5047536"/>
          </a:xfrm>
          <a:prstGeom prst="rect">
            <a:avLst/>
          </a:prstGeom>
        </p:spPr>
        <p:txBody>
          <a:bodyPr wrap="square">
            <a:spAutoFit/>
          </a:bodyPr>
          <a:lstStyle/>
          <a:p>
            <a:r>
              <a:rPr lang="en-GB" sz="1600" b="1" u="sng" dirty="0" smtClean="0"/>
              <a:t>1.1.1.1.1             Remote maintenance provisions</a:t>
            </a:r>
            <a:endParaRPr lang="en-US" sz="1600" b="1" dirty="0" smtClean="0"/>
          </a:p>
          <a:p>
            <a:r>
              <a:rPr lang="en-US" sz="1600" dirty="0" smtClean="0"/>
              <a:t>Remote maintenance capability shall be provided such that personnel exposure during maintenance operations do not exceed ITER administrative limits.  Provisions for remote maintenance shall be made for all equipment inside the vacuum vessel and for ex-vessel equipment which will be come activated to the point where hands-on maintenance would result in ITER administrative limits (&lt;100 µ</a:t>
            </a:r>
            <a:r>
              <a:rPr lang="en-US" sz="1600" dirty="0" err="1" smtClean="0"/>
              <a:t>Sv</a:t>
            </a:r>
            <a:r>
              <a:rPr lang="en-US" sz="1600" dirty="0" smtClean="0"/>
              <a:t>/hr) being exceeded. </a:t>
            </a:r>
          </a:p>
          <a:p>
            <a:r>
              <a:rPr lang="en-US" sz="1600" dirty="0" smtClean="0"/>
              <a:t>Provisions for remote maintenance shall include the following: </a:t>
            </a:r>
          </a:p>
          <a:p>
            <a:r>
              <a:rPr lang="en-US" sz="1600" dirty="0" smtClean="0"/>
              <a:t>·        Class 1 components are those that require scheduled remote maintenance or replacement (P~1) during the lifetime of ITER. </a:t>
            </a:r>
            <a:r>
              <a:rPr lang="en-US" sz="1600" u="sng" dirty="0" smtClean="0"/>
              <a:t>Remote handling equipment for Class 1 components shall be designed in detail prior to ITER construction.  The feasibility of Class I remote handling activities shall be verified prior to ITER construction</a:t>
            </a:r>
            <a:r>
              <a:rPr lang="en-US" sz="1600" dirty="0" smtClean="0"/>
              <a:t> and may involve the use of mock-ups.</a:t>
            </a:r>
          </a:p>
          <a:p>
            <a:r>
              <a:rPr lang="en-US" sz="1600" dirty="0" smtClean="0"/>
              <a:t>·        Class 2 components are those that do not require scheduled maintenance but are likely to require unscheduled maintenance or replacement (P&gt;0.01) during the lifetime of ITER.  </a:t>
            </a:r>
            <a:r>
              <a:rPr lang="en-US" sz="1600" u="sng" dirty="0" smtClean="0"/>
              <a:t>Remote handling equipment for Class 2 components shall be designed in detail prior to ITER construction.  The feasibility of Class 2 remote handling activities shall be verified prior to ITER construction where deemed practical and necessary by the Project</a:t>
            </a:r>
            <a:r>
              <a:rPr lang="en-US" sz="1600" dirty="0" smtClean="0"/>
              <a:t> and may involve the use of mock-ups.</a:t>
            </a:r>
          </a:p>
          <a:p>
            <a:r>
              <a:rPr lang="en-US" sz="1600" dirty="0" smtClean="0"/>
              <a:t>·        </a:t>
            </a:r>
            <a:r>
              <a:rPr lang="en-US" sz="1600" b="1" dirty="0" smtClean="0">
                <a:solidFill>
                  <a:srgbClr val="C00000"/>
                </a:solidFill>
              </a:rPr>
              <a:t>Class 3 components are those that do not require scheduled maintenance and are unlikely to require unscheduled maintenance (P&lt;0.01) during the lifetime of ITER.  </a:t>
            </a:r>
            <a:r>
              <a:rPr lang="en-US" sz="1600" b="1" u="sng" dirty="0" smtClean="0">
                <a:solidFill>
                  <a:srgbClr val="C00000"/>
                </a:solidFill>
              </a:rPr>
              <a:t>The procedure for maintenance of Class 3 components shall be defined prior to ITER construction</a:t>
            </a:r>
            <a:r>
              <a:rPr lang="en-US" sz="1600" b="1" dirty="0" smtClean="0">
                <a:solidFill>
                  <a:srgbClr val="C00000"/>
                </a:solidFill>
              </a:rPr>
              <a:t>.</a:t>
            </a:r>
          </a:p>
          <a:p>
            <a:r>
              <a:rPr lang="en-US" sz="1600" b="1" dirty="0" smtClean="0">
                <a:solidFill>
                  <a:srgbClr val="C00000"/>
                </a:solidFill>
              </a:rPr>
              <a:t> </a:t>
            </a:r>
            <a:endParaRPr lang="en-US" sz="1600" b="1" dirty="0">
              <a:solidFill>
                <a:srgbClr val="C00000"/>
              </a:solidFill>
            </a:endParaRPr>
          </a:p>
        </p:txBody>
      </p:sp>
      <p:sp>
        <p:nvSpPr>
          <p:cNvPr id="4" name="TextBox 3"/>
          <p:cNvSpPr txBox="1"/>
          <p:nvPr/>
        </p:nvSpPr>
        <p:spPr>
          <a:xfrm>
            <a:off x="1066800" y="533400"/>
            <a:ext cx="8229600" cy="523220"/>
          </a:xfrm>
          <a:prstGeom prst="rect">
            <a:avLst/>
          </a:prstGeom>
          <a:noFill/>
        </p:spPr>
        <p:txBody>
          <a:bodyPr wrap="square" rtlCol="0">
            <a:spAutoFit/>
          </a:bodyPr>
          <a:lstStyle/>
          <a:p>
            <a:r>
              <a:rPr lang="en-US" sz="2800" dirty="0" smtClean="0"/>
              <a:t>Our goal is to be able to qualify the IVCs as RH Class 3 </a:t>
            </a:r>
            <a:endParaRPr lang="en-US" sz="2800" dirty="0"/>
          </a:p>
        </p:txBody>
      </p:sp>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3" name="Slide Number Placeholder 2"/>
          <p:cNvSpPr>
            <a:spLocks noGrp="1"/>
          </p:cNvSpPr>
          <p:nvPr>
            <p:ph type="sldNum" sz="quarter" idx="12"/>
          </p:nvPr>
        </p:nvSpPr>
        <p:spPr/>
        <p:txBody>
          <a:bodyPr/>
          <a:lstStyle/>
          <a:p>
            <a:fld id="{7D4F9A1A-576E-49A4-8EDF-E6E0E1EC7CEF}" type="slidenum">
              <a:rPr lang="en-US" smtClean="0"/>
              <a:pPr/>
              <a:t>41</a:t>
            </a:fld>
            <a:endParaRPr lang="en-US"/>
          </a:p>
        </p:txBody>
      </p:sp>
      <p:pic>
        <p:nvPicPr>
          <p:cNvPr id="33793" name="Picture 1" descr="ELM_Coil_RH_End-effector2"/>
          <p:cNvPicPr>
            <a:picLocks noChangeAspect="1" noChangeArrowheads="1"/>
          </p:cNvPicPr>
          <p:nvPr/>
        </p:nvPicPr>
        <p:blipFill>
          <a:blip r:embed="rId3" cstate="print"/>
          <a:srcRect/>
          <a:stretch>
            <a:fillRect/>
          </a:stretch>
        </p:blipFill>
        <p:spPr bwMode="auto">
          <a:xfrm>
            <a:off x="1981200" y="2819400"/>
            <a:ext cx="5921375" cy="3603625"/>
          </a:xfrm>
          <a:prstGeom prst="rect">
            <a:avLst/>
          </a:prstGeom>
          <a:noFill/>
          <a:ln w="9525">
            <a:noFill/>
            <a:miter lim="800000"/>
            <a:headEnd/>
            <a:tailEnd/>
          </a:ln>
        </p:spPr>
      </p:pic>
      <p:sp>
        <p:nvSpPr>
          <p:cNvPr id="5" name="TextBox 4"/>
          <p:cNvSpPr txBox="1"/>
          <p:nvPr/>
        </p:nvSpPr>
        <p:spPr>
          <a:xfrm>
            <a:off x="1066800" y="457200"/>
            <a:ext cx="6400800" cy="584775"/>
          </a:xfrm>
          <a:prstGeom prst="rect">
            <a:avLst/>
          </a:prstGeom>
          <a:noFill/>
        </p:spPr>
        <p:txBody>
          <a:bodyPr wrap="square" rtlCol="0">
            <a:spAutoFit/>
          </a:bodyPr>
          <a:lstStyle/>
          <a:p>
            <a:r>
              <a:rPr lang="en-US" sz="3200" dirty="0" smtClean="0"/>
              <a:t>Remote Handling Assessment</a:t>
            </a:r>
            <a:endParaRPr lang="en-US" sz="3200" dirty="0"/>
          </a:p>
        </p:txBody>
      </p:sp>
      <p:sp>
        <p:nvSpPr>
          <p:cNvPr id="6" name="TextBox 5"/>
          <p:cNvSpPr txBox="1"/>
          <p:nvPr/>
        </p:nvSpPr>
        <p:spPr>
          <a:xfrm>
            <a:off x="685800" y="1066800"/>
            <a:ext cx="7772400" cy="1754326"/>
          </a:xfrm>
          <a:prstGeom prst="rect">
            <a:avLst/>
          </a:prstGeom>
          <a:noFill/>
        </p:spPr>
        <p:txBody>
          <a:bodyPr wrap="square" rtlCol="0">
            <a:spAutoFit/>
          </a:bodyPr>
          <a:lstStyle/>
          <a:p>
            <a:pPr>
              <a:buFont typeface="Arial" pitchFamily="34" charset="0"/>
              <a:buChar char="•"/>
            </a:pPr>
            <a:r>
              <a:rPr lang="en-US" dirty="0" smtClean="0"/>
              <a:t>  A RH assessment was performed. earlier this year.  </a:t>
            </a:r>
          </a:p>
          <a:p>
            <a:pPr lvl="1">
              <a:buFont typeface="Arial" pitchFamily="34" charset="0"/>
              <a:buChar char="•"/>
            </a:pPr>
            <a:r>
              <a:rPr lang="en-US" dirty="0" smtClean="0"/>
              <a:t>  It verified that the coils will fit through the ports.</a:t>
            </a:r>
          </a:p>
          <a:p>
            <a:pPr lvl="1">
              <a:buFont typeface="Arial" pitchFamily="34" charset="0"/>
              <a:buChar char="•"/>
            </a:pPr>
            <a:r>
              <a:rPr lang="en-US" dirty="0" smtClean="0"/>
              <a:t>  Major issue is the joints.</a:t>
            </a:r>
          </a:p>
          <a:p>
            <a:pPr lvl="2">
              <a:buFont typeface="Arial" pitchFamily="34" charset="0"/>
              <a:buChar char="•"/>
            </a:pPr>
            <a:r>
              <a:rPr lang="en-US" dirty="0" smtClean="0"/>
              <a:t>  Welding the joints remotely judged to be problematic.</a:t>
            </a:r>
          </a:p>
          <a:p>
            <a:pPr lvl="2">
              <a:buFont typeface="Arial" pitchFamily="34" charset="0"/>
              <a:buChar char="•"/>
            </a:pPr>
            <a:r>
              <a:rPr lang="en-US" dirty="0" smtClean="0"/>
              <a:t>  We continue to work with the RH group to address the weak areas of the current design.  </a:t>
            </a:r>
            <a:endParaRPr lang="en-US" dirty="0"/>
          </a:p>
        </p:txBody>
      </p:sp>
      <p:sp>
        <p:nvSpPr>
          <p:cNvPr id="7" name="Footer Placeholder 6"/>
          <p:cNvSpPr>
            <a:spLocks noGrp="1"/>
          </p:cNvSpPr>
          <p:nvPr>
            <p:ph type="ftr" sz="quarter" idx="11"/>
          </p:nvPr>
        </p:nvSpPr>
        <p:spPr>
          <a:xfrm>
            <a:off x="3810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
        <p:nvSpPr>
          <p:cNvPr id="9" name="TextBox 8"/>
          <p:cNvSpPr txBox="1"/>
          <p:nvPr/>
        </p:nvSpPr>
        <p:spPr>
          <a:xfrm>
            <a:off x="6172200" y="1066800"/>
            <a:ext cx="2514600" cy="646331"/>
          </a:xfrm>
          <a:prstGeom prst="rect">
            <a:avLst/>
          </a:prstGeom>
          <a:solidFill>
            <a:schemeClr val="accent3">
              <a:lumMod val="40000"/>
              <a:lumOff val="60000"/>
            </a:schemeClr>
          </a:solidFill>
        </p:spPr>
        <p:txBody>
          <a:bodyPr wrap="square" rtlCol="0">
            <a:spAutoFit/>
          </a:bodyPr>
          <a:lstStyle/>
          <a:p>
            <a:r>
              <a:rPr lang="en-US" dirty="0" smtClean="0"/>
              <a:t>This </a:t>
            </a:r>
            <a:r>
              <a:rPr lang="en-US" dirty="0" err="1" smtClean="0"/>
              <a:t>wil</a:t>
            </a:r>
            <a:r>
              <a:rPr lang="en-US" dirty="0" smtClean="0"/>
              <a:t> be discussed more by </a:t>
            </a:r>
            <a:r>
              <a:rPr lang="en-US" dirty="0" err="1" smtClean="0"/>
              <a:t>Masa</a:t>
            </a:r>
            <a:r>
              <a:rPr lang="en-US" dirty="0" smtClean="0"/>
              <a:t> </a:t>
            </a:r>
            <a:r>
              <a:rPr lang="en-US" dirty="0" err="1" smtClean="0"/>
              <a:t>Nikahira</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42</a:t>
            </a:fld>
            <a:endParaRPr lang="en-US"/>
          </a:p>
        </p:txBody>
      </p:sp>
      <p:graphicFrame>
        <p:nvGraphicFramePr>
          <p:cNvPr id="3" name="Table 2"/>
          <p:cNvGraphicFramePr>
            <a:graphicFrameLocks noGrp="1"/>
          </p:cNvGraphicFramePr>
          <p:nvPr/>
        </p:nvGraphicFramePr>
        <p:xfrm>
          <a:off x="457200" y="1143000"/>
          <a:ext cx="8229600" cy="4943474"/>
        </p:xfrm>
        <a:graphic>
          <a:graphicData uri="http://schemas.openxmlformats.org/drawingml/2006/table">
            <a:tbl>
              <a:tblPr/>
              <a:tblGrid>
                <a:gridCol w="2743200"/>
                <a:gridCol w="4419600"/>
                <a:gridCol w="1066800"/>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rPr>
                        <a:t>Issue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rPr>
                        <a:t>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ea typeface="ＭＳ Ｐゴシック" pitchFamily="34" charset="-128"/>
                        </a:rPr>
                        <a:t>Pre/Post October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Mineral insulated cable fabrication needs to be demonstrated.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Prototypes are being developed by two sources.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Likely post.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Joining processes need to be developed.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Hope to award R&amp;D contracts in early August.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Properties of </a:t>
                      </a:r>
                      <a:r>
                        <a:rPr kumimoji="0" lang="en-US" sz="1400" b="0" i="0" u="none" strike="noStrike" cap="none" normalizeH="0" baseline="0" dirty="0" err="1" smtClean="0">
                          <a:ln>
                            <a:noFill/>
                          </a:ln>
                          <a:solidFill>
                            <a:srgbClr val="000000"/>
                          </a:solidFill>
                          <a:effectLst/>
                          <a:latin typeface="Calibri" pitchFamily="34" charset="0"/>
                          <a:ea typeface="ＭＳ Ｐゴシック" pitchFamily="34" charset="-128"/>
                        </a:rPr>
                        <a:t>MgO</a:t>
                      </a: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 cable need to be determined.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In process for 500 MCM copper jacketed cable.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performed on SS jacketed prototypes.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between the two structural concepts (Tree or flex)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Analyses underway.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More studies of thermal conduction between the cable and structure are needed.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addressed by analyses.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between OFHC copper and </a:t>
                      </a:r>
                      <a:r>
                        <a:rPr kumimoji="0" lang="en-US" sz="1400" b="0" i="0" u="none" strike="noStrike" cap="none" normalizeH="0" baseline="0" dirty="0" err="1" smtClean="0">
                          <a:ln>
                            <a:noFill/>
                          </a:ln>
                          <a:solidFill>
                            <a:srgbClr val="000000"/>
                          </a:solidFill>
                          <a:effectLst/>
                          <a:latin typeface="Calibri" pitchFamily="34" charset="0"/>
                          <a:ea typeface="ＭＳ Ｐゴシック" pitchFamily="34" charset="-128"/>
                        </a:rPr>
                        <a:t>CuCrZr</a:t>
                      </a: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on structural concept, refine analyses, and perform detailed fatigue analyses.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determine if ribs over the SSMIC are needed to react lateral loads away from the structure.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addressed by analyses.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Footer Placeholder 3"/>
          <p:cNvSpPr>
            <a:spLocks noGrp="1"/>
          </p:cNvSpPr>
          <p:nvPr>
            <p:ph type="ftr" sz="quarter" idx="11"/>
          </p:nvPr>
        </p:nvSpPr>
        <p:spPr>
          <a:xfrm>
            <a:off x="381000" y="6492875"/>
            <a:ext cx="2895600" cy="365125"/>
          </a:xfrm>
        </p:spPr>
        <p:txBody>
          <a:bodyPr/>
          <a:lstStyle/>
          <a:p>
            <a:r>
              <a:rPr lang="en-US" dirty="0" smtClean="0"/>
              <a:t>IVC Interim Design Review 26-28 July 2010</a:t>
            </a:r>
            <a:endParaRPr lang="en-US" dirty="0"/>
          </a:p>
        </p:txBody>
      </p:sp>
      <p:sp>
        <p:nvSpPr>
          <p:cNvPr id="6" name="TextBox 5"/>
          <p:cNvSpPr txBox="1"/>
          <p:nvPr/>
        </p:nvSpPr>
        <p:spPr>
          <a:xfrm>
            <a:off x="1905000" y="381000"/>
            <a:ext cx="4724400" cy="461665"/>
          </a:xfrm>
          <a:prstGeom prst="rect">
            <a:avLst/>
          </a:prstGeom>
          <a:noFill/>
        </p:spPr>
        <p:txBody>
          <a:bodyPr wrap="square" rtlCol="0">
            <a:spAutoFit/>
          </a:bodyPr>
          <a:lstStyle/>
          <a:p>
            <a:r>
              <a:rPr lang="en-US" sz="2400" dirty="0" smtClean="0"/>
              <a:t>Remaining Issues </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parameters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5</a:t>
            </a:fld>
            <a:endParaRPr lang="en-US"/>
          </a:p>
        </p:txBody>
      </p:sp>
      <p:graphicFrame>
        <p:nvGraphicFramePr>
          <p:cNvPr id="5" name="Table 4"/>
          <p:cNvGraphicFramePr>
            <a:graphicFrameLocks noGrp="1"/>
          </p:cNvGraphicFramePr>
          <p:nvPr/>
        </p:nvGraphicFramePr>
        <p:xfrm>
          <a:off x="2057400" y="1828800"/>
          <a:ext cx="4897438" cy="4217353"/>
        </p:xfrm>
        <a:graphic>
          <a:graphicData uri="http://schemas.openxmlformats.org/drawingml/2006/table">
            <a:tbl>
              <a:tblPr/>
              <a:tblGrid>
                <a:gridCol w="2327275"/>
                <a:gridCol w="2570163"/>
              </a:tblGrid>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VS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795338"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2"/>
                          </a:solidFill>
                          <a:effectLst/>
                          <a:latin typeface="Arial" pitchFamily="34" charset="0"/>
                        </a:rPr>
                        <a:t>Normal Operation</a:t>
                      </a:r>
                      <a:endParaRPr kumimoji="0" lang="en-GB" sz="1800" b="1" i="0" u="none" strike="noStrike" cap="none" normalizeH="0" baseline="0" smtClean="0">
                        <a:ln>
                          <a:noFill/>
                        </a:ln>
                        <a:solidFill>
                          <a:schemeClr val="tx2"/>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Number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2 coils - 4 turns each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Maximum current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(pulsed)</a:t>
                      </a:r>
                      <a:endPar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60 kA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(240 </a:t>
                      </a:r>
                      <a:r>
                        <a:rPr kumimoji="0" lang="en-US" sz="1800" b="1" i="0" u="none" strike="noStrike" cap="none" normalizeH="0" baseline="0" dirty="0" err="1" smtClean="0">
                          <a:ln>
                            <a:noFill/>
                          </a:ln>
                          <a:solidFill>
                            <a:schemeClr val="tx2"/>
                          </a:solidFill>
                          <a:effectLst/>
                          <a:latin typeface="Arial" pitchFamily="34" charset="0"/>
                          <a:ea typeface="平成明朝" charset="0"/>
                          <a:cs typeface="Times New Roman" pitchFamily="18" charset="0"/>
                        </a:rPr>
                        <a:t>kAt</a:t>
                      </a: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/coil)</a:t>
                      </a:r>
                      <a:endPar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Voltage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2.3 kV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Total Weight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15 t (estimate)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ELM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795338"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2"/>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Number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27 coils - 6 turns each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Maximum current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15 kA (</a:t>
                      </a:r>
                      <a:r>
                        <a:rPr kumimoji="0" lang="en-GB" sz="1800" b="1" i="0" u="sng" strike="noStrike" cap="none" normalizeH="0" baseline="0" dirty="0" smtClean="0">
                          <a:ln>
                            <a:noFill/>
                          </a:ln>
                          <a:solidFill>
                            <a:schemeClr val="tx2"/>
                          </a:solidFill>
                          <a:effectLst/>
                          <a:latin typeface="Arial" pitchFamily="34" charset="0"/>
                          <a:ea typeface="平成明朝" charset="0"/>
                          <a:cs typeface="Times New Roman" pitchFamily="18" charset="0"/>
                        </a:rPr>
                        <a:t>+</a:t>
                      </a: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90 </a:t>
                      </a:r>
                      <a:r>
                        <a:rPr kumimoji="0" lang="en-GB" sz="1800" b="1" i="0" u="none" strike="noStrike" cap="none" normalizeH="0" baseline="0" dirty="0" err="1" smtClean="0">
                          <a:ln>
                            <a:noFill/>
                          </a:ln>
                          <a:solidFill>
                            <a:schemeClr val="tx2"/>
                          </a:solidFill>
                          <a:effectLst/>
                          <a:latin typeface="Arial" pitchFamily="34" charset="0"/>
                          <a:ea typeface="平成明朝" charset="0"/>
                          <a:cs typeface="Times New Roman" pitchFamily="18" charset="0"/>
                        </a:rPr>
                        <a:t>kAt</a:t>
                      </a: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/coil)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Voltage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230 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Total Weight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62 t (estimate)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1143000"/>
          </a:xfrm>
        </p:spPr>
        <p:txBody>
          <a:bodyPr>
            <a:normAutofit/>
          </a:bodyPr>
          <a:lstStyle/>
          <a:p>
            <a:r>
              <a:rPr lang="en-US" dirty="0" smtClean="0"/>
              <a:t>IVCs will be protected by the first wall shield blocks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6</a:t>
            </a:fld>
            <a:endParaRPr lang="en-US"/>
          </a:p>
        </p:txBody>
      </p:sp>
      <p:pic>
        <p:nvPicPr>
          <p:cNvPr id="55298" name="Picture 2" descr="ITER-ELM_Coils copy"/>
          <p:cNvPicPr>
            <a:picLocks noChangeAspect="1" noChangeArrowheads="1"/>
          </p:cNvPicPr>
          <p:nvPr/>
        </p:nvPicPr>
        <p:blipFill>
          <a:blip r:embed="rId2" cstate="print"/>
          <a:srcRect/>
          <a:stretch>
            <a:fillRect/>
          </a:stretch>
        </p:blipFill>
        <p:spPr bwMode="auto">
          <a:xfrm>
            <a:off x="914400" y="1447800"/>
            <a:ext cx="7345205" cy="48768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304800" y="609600"/>
            <a:ext cx="8382000" cy="960438"/>
          </a:xfrm>
        </p:spPr>
        <p:txBody>
          <a:bodyPr>
            <a:noAutofit/>
          </a:bodyPr>
          <a:lstStyle/>
          <a:p>
            <a:r>
              <a:rPr lang="en-US" sz="2800" dirty="0" smtClean="0">
                <a:solidFill>
                  <a:schemeClr val="tx2"/>
                </a:solidFill>
              </a:rPr>
              <a:t>Stainless steel jacketed mineral insulated cable is used for both the ELM &amp; VS coils.  </a:t>
            </a:r>
            <a:endParaRPr lang="en-US" sz="2800" dirty="0">
              <a:solidFill>
                <a:schemeClr val="tx2"/>
              </a:solidFill>
            </a:endParaRPr>
          </a:p>
        </p:txBody>
      </p:sp>
      <p:graphicFrame>
        <p:nvGraphicFramePr>
          <p:cNvPr id="9" name="Table 8"/>
          <p:cNvGraphicFramePr>
            <a:graphicFrameLocks noGrp="1"/>
          </p:cNvGraphicFramePr>
          <p:nvPr/>
        </p:nvGraphicFramePr>
        <p:xfrm>
          <a:off x="457200" y="1676400"/>
          <a:ext cx="3601771" cy="1897842"/>
        </p:xfrm>
        <a:graphic>
          <a:graphicData uri="http://schemas.openxmlformats.org/drawingml/2006/table">
            <a:tbl>
              <a:tblPr/>
              <a:tblGrid>
                <a:gridCol w="1774557"/>
                <a:gridCol w="913607"/>
                <a:gridCol w="913607"/>
              </a:tblGrid>
              <a:tr h="192353">
                <a:tc>
                  <a:txBody>
                    <a:bodyPr/>
                    <a:lstStyle/>
                    <a:p>
                      <a:pPr marL="45720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FFFFFF"/>
                        </a:solidFill>
                        <a:effectLst/>
                        <a:latin typeface="Arial" pitchFamily="-107" charset="0"/>
                        <a:ea typeface="Times New Roman" pitchFamily="-107" charset="0"/>
                      </a:endParaRP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FFFFFF"/>
                          </a:solidFill>
                          <a:effectLst/>
                          <a:latin typeface="Arial" pitchFamily="-107" charset="0"/>
                          <a:ea typeface="Times New Roman" pitchFamily="-107" charset="0"/>
                        </a:rPr>
                        <a:t>ELM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FFFFFF"/>
                          </a:solidFill>
                          <a:effectLst/>
                          <a:latin typeface="Arial" pitchFamily="-107" charset="0"/>
                          <a:ea typeface="Times New Roman" pitchFamily="-107" charset="0"/>
                        </a:rPr>
                        <a:t>VS</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SS OD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54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59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SS ID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50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Cu OD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45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45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Cu ID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30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30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95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Mineral Insulation thickness </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2.5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5.0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10" name="Picture 9" descr="ELM_SSMIC.jpg"/>
          <p:cNvPicPr>
            <a:picLocks noChangeAspect="1"/>
          </p:cNvPicPr>
          <p:nvPr/>
        </p:nvPicPr>
        <p:blipFill>
          <a:blip r:embed="rId3" cstate="print"/>
          <a:stretch>
            <a:fillRect/>
          </a:stretch>
        </p:blipFill>
        <p:spPr>
          <a:xfrm>
            <a:off x="1066800" y="3886200"/>
            <a:ext cx="3336593" cy="1771444"/>
          </a:xfrm>
          <a:prstGeom prst="rect">
            <a:avLst/>
          </a:prstGeom>
        </p:spPr>
      </p:pic>
      <p:sp>
        <p:nvSpPr>
          <p:cNvPr id="11" name="TextBox 10"/>
          <p:cNvSpPr txBox="1"/>
          <p:nvPr/>
        </p:nvSpPr>
        <p:spPr>
          <a:xfrm>
            <a:off x="4343400" y="1676400"/>
            <a:ext cx="4800600" cy="3686137"/>
          </a:xfrm>
          <a:prstGeom prst="rect">
            <a:avLst/>
          </a:prstGeom>
          <a:noFill/>
        </p:spPr>
        <p:txBody>
          <a:bodyPr wrap="square" rtlCol="0">
            <a:spAutoFit/>
          </a:bodyPr>
          <a:lstStyle/>
          <a:p>
            <a:pPr>
              <a:buFont typeface="Arial" pitchFamily="34" charset="0"/>
              <a:buChar char="•"/>
            </a:pPr>
            <a:r>
              <a:rPr lang="en-US" dirty="0" smtClean="0"/>
              <a:t> Same hollow Cu conductor in both – major difference is the insulation thickness </a:t>
            </a:r>
            <a:r>
              <a:rPr lang="en-US" dirty="0" err="1" smtClean="0"/>
              <a:t>req’d</a:t>
            </a:r>
            <a:r>
              <a:rPr lang="en-US" dirty="0" smtClean="0"/>
              <a:t>. by the higher VS voltage.  </a:t>
            </a:r>
          </a:p>
          <a:p>
            <a:pPr>
              <a:buFont typeface="Arial" pitchFamily="34" charset="0"/>
              <a:buChar char="•"/>
            </a:pPr>
            <a:r>
              <a:rPr lang="en-US" dirty="0" smtClean="0"/>
              <a:t>Magnesium oxide  (</a:t>
            </a:r>
            <a:r>
              <a:rPr lang="en-US" dirty="0" err="1" smtClean="0"/>
              <a:t>MgO</a:t>
            </a:r>
            <a:r>
              <a:rPr lang="en-US" dirty="0" smtClean="0"/>
              <a:t>) is the likely insulation.  It is the most commonly used insulation – its major drawback is that it is hydroscopic.  </a:t>
            </a:r>
          </a:p>
          <a:p>
            <a:pPr>
              <a:buFont typeface="Arial" pitchFamily="34" charset="0"/>
              <a:buChar char="•"/>
            </a:pPr>
            <a:r>
              <a:rPr lang="en-US" dirty="0"/>
              <a:t> </a:t>
            </a:r>
            <a:r>
              <a:rPr lang="en-US" dirty="0" smtClean="0"/>
              <a:t> </a:t>
            </a:r>
            <a:r>
              <a:rPr lang="en-US" dirty="0" err="1" smtClean="0"/>
              <a:t>Spinel</a:t>
            </a:r>
            <a:r>
              <a:rPr lang="en-US" dirty="0" smtClean="0"/>
              <a:t>  (MgAl</a:t>
            </a:r>
            <a:r>
              <a:rPr lang="en-US" baseline="-25000" dirty="0" smtClean="0"/>
              <a:t>2</a:t>
            </a:r>
            <a:r>
              <a:rPr lang="en-US" dirty="0" smtClean="0"/>
              <a:t>O</a:t>
            </a:r>
            <a:r>
              <a:rPr lang="en-US" baseline="-25000" dirty="0" smtClean="0"/>
              <a:t>4</a:t>
            </a:r>
            <a:r>
              <a:rPr lang="en-US" dirty="0" smtClean="0"/>
              <a:t>) is a possible option – it is not hydroscopic, but its thermal conductivity is not as good  (</a:t>
            </a:r>
            <a:r>
              <a:rPr lang="en-US" dirty="0" err="1" smtClean="0"/>
              <a:t>MgO</a:t>
            </a:r>
            <a:r>
              <a:rPr lang="en-US" dirty="0" smtClean="0"/>
              <a:t>:  15 W/cm-deg. K</a:t>
            </a:r>
            <a:r>
              <a:rPr lang="en-US" dirty="0" smtClean="0">
                <a:ea typeface="Calibri"/>
                <a:cs typeface="Times New Roman"/>
              </a:rPr>
              <a:t>MgAl</a:t>
            </a:r>
            <a:r>
              <a:rPr lang="en-US" sz="1100" dirty="0" smtClean="0">
                <a:ea typeface="Calibri"/>
                <a:cs typeface="Times New Roman"/>
              </a:rPr>
              <a:t>2</a:t>
            </a:r>
            <a:r>
              <a:rPr lang="en-US" dirty="0" smtClean="0">
                <a:ea typeface="Calibri"/>
                <a:cs typeface="Times New Roman"/>
              </a:rPr>
              <a:t>O</a:t>
            </a:r>
            <a:r>
              <a:rPr lang="en-US" sz="1100" dirty="0" smtClean="0">
                <a:ea typeface="Calibri"/>
                <a:cs typeface="Times New Roman"/>
              </a:rPr>
              <a:t>4  </a:t>
            </a:r>
            <a:r>
              <a:rPr lang="en-US" dirty="0" smtClean="0">
                <a:ea typeface="Calibri"/>
                <a:cs typeface="Times New Roman"/>
              </a:rPr>
              <a:t>45)</a:t>
            </a:r>
          </a:p>
          <a:p>
            <a:pPr algn="ctr">
              <a:lnSpc>
                <a:spcPct val="115000"/>
              </a:lnSpc>
              <a:spcAft>
                <a:spcPts val="1000"/>
              </a:spcAft>
            </a:pPr>
            <a:r>
              <a:rPr lang="en-US" sz="800" dirty="0" smtClean="0">
                <a:ea typeface="Calibri"/>
                <a:cs typeface="Times New Roman"/>
              </a:rPr>
              <a:t>(Reference: Physical Review, Volume 126, No.2, April 15, 1962)</a:t>
            </a:r>
          </a:p>
          <a:p>
            <a:pPr>
              <a:buFont typeface="Arial" pitchFamily="34" charset="0"/>
              <a:buChar char="•"/>
            </a:pPr>
            <a:r>
              <a:rPr lang="en-US" dirty="0" smtClean="0"/>
              <a:t>  Prototype cable lengths are being produced by TYCO and ASIPP.  They are considering both mineral types.  </a:t>
            </a:r>
            <a:endParaRPr lang="en-US" dirty="0"/>
          </a:p>
        </p:txBody>
      </p:sp>
      <p:sp>
        <p:nvSpPr>
          <p:cNvPr id="12" name="TextBox 11"/>
          <p:cNvSpPr txBox="1"/>
          <p:nvPr/>
        </p:nvSpPr>
        <p:spPr>
          <a:xfrm>
            <a:off x="3048000" y="5334000"/>
            <a:ext cx="1447800" cy="646331"/>
          </a:xfrm>
          <a:prstGeom prst="rect">
            <a:avLst/>
          </a:prstGeom>
          <a:noFill/>
        </p:spPr>
        <p:txBody>
          <a:bodyPr wrap="square" rtlCol="0">
            <a:spAutoFit/>
          </a:bodyPr>
          <a:lstStyle/>
          <a:p>
            <a:r>
              <a:rPr lang="en-US" dirty="0" smtClean="0"/>
              <a:t>316 LN (IG) jacket</a:t>
            </a:r>
            <a:endParaRPr lang="en-US" dirty="0"/>
          </a:p>
        </p:txBody>
      </p:sp>
      <p:cxnSp>
        <p:nvCxnSpPr>
          <p:cNvPr id="14" name="Straight Arrow Connector 13"/>
          <p:cNvCxnSpPr>
            <a:stCxn id="12" idx="1"/>
          </p:cNvCxnSpPr>
          <p:nvPr/>
        </p:nvCxnSpPr>
        <p:spPr>
          <a:xfrm rot="10800000">
            <a:off x="2667000" y="5181600"/>
            <a:ext cx="381000" cy="475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4495800"/>
            <a:ext cx="1295400" cy="381000"/>
          </a:xfrm>
          <a:prstGeom prst="rect">
            <a:avLst/>
          </a:prstGeom>
          <a:noFill/>
        </p:spPr>
        <p:txBody>
          <a:bodyPr wrap="square" rtlCol="0">
            <a:spAutoFit/>
          </a:bodyPr>
          <a:lstStyle/>
          <a:p>
            <a:r>
              <a:rPr lang="en-US" dirty="0" smtClean="0"/>
              <a:t>Copper </a:t>
            </a:r>
            <a:endParaRPr lang="en-US" dirty="0"/>
          </a:p>
        </p:txBody>
      </p:sp>
      <p:cxnSp>
        <p:nvCxnSpPr>
          <p:cNvPr id="17" name="Straight Arrow Connector 16"/>
          <p:cNvCxnSpPr/>
          <p:nvPr/>
        </p:nvCxnSpPr>
        <p:spPr>
          <a:xfrm>
            <a:off x="990600" y="47244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2400" y="3810000"/>
            <a:ext cx="1981200" cy="369332"/>
          </a:xfrm>
          <a:prstGeom prst="rect">
            <a:avLst/>
          </a:prstGeom>
          <a:noFill/>
        </p:spPr>
        <p:txBody>
          <a:bodyPr wrap="square" rtlCol="0">
            <a:spAutoFit/>
          </a:bodyPr>
          <a:lstStyle/>
          <a:p>
            <a:r>
              <a:rPr lang="en-US" dirty="0" smtClean="0"/>
              <a:t>Mineral insulation</a:t>
            </a:r>
            <a:endParaRPr lang="en-US" dirty="0"/>
          </a:p>
        </p:txBody>
      </p:sp>
      <p:cxnSp>
        <p:nvCxnSpPr>
          <p:cNvPr id="20" name="Straight Arrow Connector 19"/>
          <p:cNvCxnSpPr/>
          <p:nvPr/>
        </p:nvCxnSpPr>
        <p:spPr>
          <a:xfrm rot="16200000" flipH="1">
            <a:off x="1981200" y="4038600"/>
            <a:ext cx="304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2057400" y="42672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7D4F9A1A-576E-49A4-8EDF-E6E0E1EC7CEF}" type="slidenum">
              <a:rPr lang="en-US" smtClean="0"/>
              <a:pPr/>
              <a:t>7</a:t>
            </a:fld>
            <a:endParaRPr lang="en-US"/>
          </a:p>
        </p:txBody>
      </p:sp>
      <p:sp>
        <p:nvSpPr>
          <p:cNvPr id="16" name="Footer Placeholder 15"/>
          <p:cNvSpPr>
            <a:spLocks noGrp="1"/>
          </p:cNvSpPr>
          <p:nvPr>
            <p:ph type="ftr" sz="quarter" idx="11"/>
          </p:nvPr>
        </p:nvSpPr>
        <p:spPr>
          <a:xfrm>
            <a:off x="3048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533400" y="304800"/>
            <a:ext cx="8229600" cy="762000"/>
          </a:xfrm>
        </p:spPr>
        <p:txBody>
          <a:bodyPr>
            <a:normAutofit fontScale="90000"/>
          </a:bodyPr>
          <a:lstStyle/>
          <a:p>
            <a:r>
              <a:rPr lang="en-US" dirty="0" smtClean="0"/>
              <a:t>Radiation effects on </a:t>
            </a:r>
            <a:r>
              <a:rPr lang="en-US" dirty="0" err="1" smtClean="0"/>
              <a:t>MgO</a:t>
            </a:r>
            <a:r>
              <a:rPr lang="en-US" dirty="0" smtClean="0"/>
              <a:t>-</a:t>
            </a:r>
            <a:br>
              <a:rPr lang="en-US" dirty="0" smtClean="0"/>
            </a:br>
            <a:r>
              <a:rPr lang="en-US" sz="2200" dirty="0" smtClean="0"/>
              <a:t>Comments from George </a:t>
            </a:r>
            <a:r>
              <a:rPr lang="en-US" sz="2200" dirty="0" err="1" smtClean="0"/>
              <a:t>Vayakis</a:t>
            </a:r>
            <a:endParaRPr lang="en-US" dirty="0"/>
          </a:p>
        </p:txBody>
      </p:sp>
      <p:sp>
        <p:nvSpPr>
          <p:cNvPr id="3" name="Content Placeholder 2"/>
          <p:cNvSpPr>
            <a:spLocks noGrp="1"/>
          </p:cNvSpPr>
          <p:nvPr>
            <p:ph sz="half" idx="1"/>
          </p:nvPr>
        </p:nvSpPr>
        <p:spPr>
          <a:xfrm>
            <a:off x="381000" y="1143000"/>
            <a:ext cx="8534400" cy="2285999"/>
          </a:xfrm>
        </p:spPr>
        <p:txBody>
          <a:bodyPr>
            <a:normAutofit fontScale="55000" lnSpcReduction="20000"/>
          </a:bodyPr>
          <a:lstStyle/>
          <a:p>
            <a:pPr lvl="0"/>
            <a:r>
              <a:rPr lang="en-GB" dirty="0"/>
              <a:t>(1)    Radiation Induced Conductivity.  This depends on the exact composition, compactness, neutron spectrum etc.  You can see this in the scatter below.  For our pickup coils we aim for 1 order of magnitude clearance from the cloud of points for signal droop purposes. We also prefer Alumina to </a:t>
            </a:r>
            <a:r>
              <a:rPr lang="en-GB" dirty="0" err="1"/>
              <a:t>MgO</a:t>
            </a:r>
            <a:r>
              <a:rPr lang="en-GB" dirty="0"/>
              <a:t> again to minimise signal droop. For a power coil the considerations are different (dissipation?).  Dose rate related. See Fig 11, below.</a:t>
            </a:r>
          </a:p>
          <a:p>
            <a:pPr lvl="0"/>
            <a:r>
              <a:rPr lang="en-GB" dirty="0"/>
              <a:t>(2)    Radiation Induced Electrical Degradation.  Associated, but not conclusively, with  metal colloid formation in the insulator. Dose related. Our internal guideline: keep insulation below 250 kV / m. Test if plan to use higher. See Fig 12, below.</a:t>
            </a:r>
          </a:p>
          <a:p>
            <a:r>
              <a:rPr lang="en-GB" dirty="0"/>
              <a:t> </a:t>
            </a:r>
          </a:p>
          <a:p>
            <a:endParaRPr lang="en-US" dirty="0"/>
          </a:p>
        </p:txBody>
      </p:sp>
      <p:pic>
        <p:nvPicPr>
          <p:cNvPr id="7170" name="Picture 6" descr="image003"/>
          <p:cNvPicPr>
            <a:picLocks noChangeAspect="1" noChangeArrowheads="1"/>
          </p:cNvPicPr>
          <p:nvPr/>
        </p:nvPicPr>
        <p:blipFill>
          <a:blip r:embed="rId3" cstate="print"/>
          <a:srcRect l="51928" t="3692" b="42617"/>
          <a:stretch>
            <a:fillRect/>
          </a:stretch>
        </p:blipFill>
        <p:spPr bwMode="auto">
          <a:xfrm>
            <a:off x="1371600" y="2764921"/>
            <a:ext cx="2820333" cy="4093079"/>
          </a:xfrm>
          <a:prstGeom prst="rect">
            <a:avLst/>
          </a:prstGeom>
          <a:noFill/>
          <a:ln w="9525">
            <a:noFill/>
            <a:miter lim="800000"/>
            <a:headEnd/>
            <a:tailEnd/>
          </a:ln>
        </p:spPr>
      </p:pic>
      <p:cxnSp>
        <p:nvCxnSpPr>
          <p:cNvPr id="8" name="Straight Connector 7"/>
          <p:cNvCxnSpPr/>
          <p:nvPr/>
        </p:nvCxnSpPr>
        <p:spPr>
          <a:xfrm rot="5400000" flipH="1" flipV="1">
            <a:off x="1434854" y="4564972"/>
            <a:ext cx="281940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cstate="print"/>
          <a:srcRect/>
          <a:stretch>
            <a:fillRect/>
          </a:stretch>
        </p:blipFill>
        <p:spPr bwMode="auto">
          <a:xfrm>
            <a:off x="4419600" y="3429000"/>
            <a:ext cx="3114675" cy="3295650"/>
          </a:xfrm>
          <a:prstGeom prst="rect">
            <a:avLst/>
          </a:prstGeom>
          <a:noFill/>
          <a:ln w="9525">
            <a:noFill/>
            <a:miter lim="800000"/>
            <a:headEnd/>
            <a:tailEnd/>
          </a:ln>
        </p:spPr>
      </p:pic>
      <p:sp>
        <p:nvSpPr>
          <p:cNvPr id="17" name="TextBox 16"/>
          <p:cNvSpPr txBox="1"/>
          <p:nvPr/>
        </p:nvSpPr>
        <p:spPr>
          <a:xfrm>
            <a:off x="152400" y="2971800"/>
            <a:ext cx="1828800" cy="584775"/>
          </a:xfrm>
          <a:prstGeom prst="rect">
            <a:avLst/>
          </a:prstGeom>
          <a:noFill/>
        </p:spPr>
        <p:txBody>
          <a:bodyPr wrap="square" rtlCol="0">
            <a:spAutoFit/>
          </a:bodyPr>
          <a:lstStyle/>
          <a:p>
            <a:r>
              <a:rPr lang="en-US" sz="1600" i="1" dirty="0" smtClean="0"/>
              <a:t>Peak ELM dose rate is ~170G/s</a:t>
            </a:r>
            <a:endParaRPr lang="en-US" sz="1600" i="1" dirty="0"/>
          </a:p>
        </p:txBody>
      </p:sp>
      <p:cxnSp>
        <p:nvCxnSpPr>
          <p:cNvPr id="19" name="Straight Arrow Connector 18"/>
          <p:cNvCxnSpPr/>
          <p:nvPr/>
        </p:nvCxnSpPr>
        <p:spPr>
          <a:xfrm>
            <a:off x="1981200" y="3124200"/>
            <a:ext cx="838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24400" y="2667000"/>
            <a:ext cx="3657600" cy="861774"/>
          </a:xfrm>
          <a:prstGeom prst="rect">
            <a:avLst/>
          </a:prstGeom>
          <a:noFill/>
        </p:spPr>
        <p:txBody>
          <a:bodyPr wrap="square" rtlCol="0">
            <a:spAutoFit/>
          </a:bodyPr>
          <a:lstStyle/>
          <a:p>
            <a:pPr marL="0" lvl="2"/>
            <a:r>
              <a:rPr lang="en-US" sz="1600" i="1" dirty="0" smtClean="0"/>
              <a:t>VS coils: &lt; 150kV/m (133kV/m with two VS interleaves and symmetric grounding)</a:t>
            </a:r>
          </a:p>
          <a:p>
            <a:endParaRPr lang="en-US" dirty="0"/>
          </a:p>
        </p:txBody>
      </p:sp>
      <p:cxnSp>
        <p:nvCxnSpPr>
          <p:cNvPr id="22" name="Straight Arrow Connector 21"/>
          <p:cNvCxnSpPr/>
          <p:nvPr/>
        </p:nvCxnSpPr>
        <p:spPr>
          <a:xfrm>
            <a:off x="9296400" y="53340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7D4F9A1A-576E-49A4-8EDF-E6E0E1EC7CEF}" type="slidenum">
              <a:rPr lang="en-US" smtClean="0"/>
              <a:pPr/>
              <a:t>8</a:t>
            </a:fld>
            <a:endParaRPr lang="en-US"/>
          </a:p>
        </p:txBody>
      </p:sp>
      <p:sp>
        <p:nvSpPr>
          <p:cNvPr id="12" name="Footer Placeholder 1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1295400" y="152400"/>
            <a:ext cx="3581400" cy="1143000"/>
          </a:xfrm>
        </p:spPr>
        <p:txBody>
          <a:bodyPr>
            <a:noAutofit/>
          </a:bodyPr>
          <a:lstStyle/>
          <a:p>
            <a:r>
              <a:rPr lang="en-US" sz="2400" dirty="0" smtClean="0"/>
              <a:t>Information from:</a:t>
            </a:r>
            <a:endParaRPr lang="en-US" sz="2400" dirty="0"/>
          </a:p>
        </p:txBody>
      </p:sp>
      <p:sp>
        <p:nvSpPr>
          <p:cNvPr id="3" name="Content Placeholder 2"/>
          <p:cNvSpPr>
            <a:spLocks noGrp="1"/>
          </p:cNvSpPr>
          <p:nvPr>
            <p:ph sz="half" idx="1"/>
          </p:nvPr>
        </p:nvSpPr>
        <p:spPr>
          <a:xfrm>
            <a:off x="457200" y="1600201"/>
            <a:ext cx="8153400" cy="2362200"/>
          </a:xfrm>
        </p:spPr>
        <p:txBody>
          <a:bodyPr>
            <a:normAutofit fontScale="85000" lnSpcReduction="10000"/>
          </a:bodyPr>
          <a:lstStyle/>
          <a:p>
            <a:r>
              <a:rPr lang="en-US" sz="1800" dirty="0" smtClean="0"/>
              <a:t>“A base pressure is defined in the ITER Project Integration Document (PID) [3] of &lt;10−7 mbar for hydrogen isotopes and &lt;10−9 mbar for impurities at the planned operating temperature of 100 ◦C.</a:t>
            </a:r>
          </a:p>
          <a:p>
            <a:r>
              <a:rPr lang="en-US" sz="1800" dirty="0" smtClean="0"/>
              <a:t>The deliberate perforation  of cabling was performed to ascertain if the postulated  prolonged gas supply from damaged cable, in the form of virtual leaks, could be mitigated.</a:t>
            </a:r>
          </a:p>
          <a:p>
            <a:r>
              <a:rPr lang="en-US" sz="1800" dirty="0" smtClean="0"/>
              <a:t>All sealed cables reached an </a:t>
            </a:r>
            <a:r>
              <a:rPr lang="en-US" sz="1800" dirty="0" err="1" smtClean="0"/>
              <a:t>outgassing</a:t>
            </a:r>
            <a:r>
              <a:rPr lang="en-US" sz="1800" dirty="0" smtClean="0"/>
              <a:t> rate in the low 10−8 mbar l/(s m) in a relatively short period (2days at 200 ◦C).</a:t>
            </a:r>
          </a:p>
          <a:p>
            <a:r>
              <a:rPr lang="en-US" sz="1800" dirty="0" smtClean="0"/>
              <a:t>The </a:t>
            </a:r>
            <a:r>
              <a:rPr lang="en-US" sz="1800" dirty="0" err="1" smtClean="0"/>
              <a:t>outgassing</a:t>
            </a:r>
            <a:r>
              <a:rPr lang="en-US" sz="1800" dirty="0" smtClean="0"/>
              <a:t> was predominately hydrogen with the largest impurity being  water at approximately one-tenth of the hydrogen </a:t>
            </a:r>
            <a:r>
              <a:rPr lang="en-US" sz="1800" dirty="0" err="1" smtClean="0"/>
              <a:t>outgassing</a:t>
            </a:r>
            <a:r>
              <a:rPr lang="en-US" sz="1800" dirty="0" smtClean="0"/>
              <a:t>. This gives water </a:t>
            </a:r>
            <a:r>
              <a:rPr lang="en-US" sz="1800" dirty="0" err="1" smtClean="0"/>
              <a:t>outgassing</a:t>
            </a:r>
            <a:r>
              <a:rPr lang="en-US" sz="1800" dirty="0" smtClean="0"/>
              <a:t> at 200 ◦C of </a:t>
            </a:r>
            <a:r>
              <a:rPr lang="pt-BR" sz="1800" dirty="0" smtClean="0"/>
              <a:t>∼1×10−9 mbar l/(s m). </a:t>
            </a:r>
            <a:r>
              <a:rPr lang="en-US" sz="1800" dirty="0" smtClean="0"/>
              <a:t>”</a:t>
            </a:r>
          </a:p>
          <a:p>
            <a:endParaRPr lang="en-US" sz="1800" dirty="0" smtClean="0"/>
          </a:p>
          <a:p>
            <a:endParaRPr lang="en-US" sz="1800" dirty="0"/>
          </a:p>
        </p:txBody>
      </p:sp>
      <p:sp>
        <p:nvSpPr>
          <p:cNvPr id="5" name="Slide Number Placeholder 4"/>
          <p:cNvSpPr>
            <a:spLocks noGrp="1"/>
          </p:cNvSpPr>
          <p:nvPr>
            <p:ph type="sldNum" sz="quarter" idx="12"/>
          </p:nvPr>
        </p:nvSpPr>
        <p:spPr/>
        <p:txBody>
          <a:bodyPr/>
          <a:lstStyle/>
          <a:p>
            <a:fld id="{7D4F9A1A-576E-49A4-8EDF-E6E0E1EC7CEF}" type="slidenum">
              <a:rPr lang="en-US" smtClean="0"/>
              <a:pPr/>
              <a:t>9</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838200" y="3886200"/>
            <a:ext cx="2938463" cy="257190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657600" y="3810000"/>
            <a:ext cx="4743450" cy="27051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4343400" y="228600"/>
            <a:ext cx="3581400" cy="1447800"/>
          </a:xfrm>
          <a:prstGeom prst="rect">
            <a:avLst/>
          </a:prstGeom>
          <a:noFill/>
          <a:ln w="9525">
            <a:noFill/>
            <a:miter lim="800000"/>
            <a:headEnd/>
            <a:tailEnd/>
          </a:ln>
        </p:spPr>
      </p:pic>
      <p:sp>
        <p:nvSpPr>
          <p:cNvPr id="15" name="Footer Placeholder 1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9984</TotalTime>
  <Words>3588</Words>
  <Application>Microsoft Macintosh PowerPoint</Application>
  <PresentationFormat>On-screen Show (4:3)</PresentationFormat>
  <Paragraphs>485</Paragraphs>
  <Slides>42</Slides>
  <Notes>6</Notes>
  <HiddenSlides>0</HiddenSlides>
  <MMClips>0</MMClips>
  <ScaleCrop>false</ScaleCrop>
  <HeadingPairs>
    <vt:vector size="4" baseType="variant">
      <vt:variant>
        <vt:lpstr>Design Template</vt:lpstr>
      </vt:variant>
      <vt:variant>
        <vt:i4>3</vt:i4>
      </vt:variant>
      <vt:variant>
        <vt:lpstr>Slide Titles</vt:lpstr>
      </vt:variant>
      <vt:variant>
        <vt:i4>42</vt:i4>
      </vt:variant>
    </vt:vector>
  </HeadingPairs>
  <TitlesOfParts>
    <vt:vector size="45" baseType="lpstr">
      <vt:lpstr>Office Theme</vt:lpstr>
      <vt:lpstr>Custom Design</vt:lpstr>
      <vt:lpstr>1_Custom Design</vt:lpstr>
      <vt:lpstr>IVC Physical Design and Layout</vt:lpstr>
      <vt:lpstr>Outline</vt:lpstr>
      <vt:lpstr>System Overview</vt:lpstr>
      <vt:lpstr>In-Vessel Arrangements</vt:lpstr>
      <vt:lpstr>Operational parameters</vt:lpstr>
      <vt:lpstr>IVCs will be protected by the first wall shield blocks</vt:lpstr>
      <vt:lpstr>Stainless steel jacketed mineral insulated cable is used for both the ELM &amp; VS coils.  </vt:lpstr>
      <vt:lpstr>Radiation effects on MgO- Comments from George Vayakis</vt:lpstr>
      <vt:lpstr>Information from:</vt:lpstr>
      <vt:lpstr>ELM and VS coil construction</vt:lpstr>
      <vt:lpstr>A secondary analysis effort is underway to evaluate another structural option</vt:lpstr>
      <vt:lpstr>Welded connections are planned for in-vessel feeder connections</vt:lpstr>
      <vt:lpstr>Other joint concepts are still being pursued</vt:lpstr>
      <vt:lpstr>The VS coils will be constructed in the VV from pre-formed segments</vt:lpstr>
      <vt:lpstr>Slide 15</vt:lpstr>
      <vt:lpstr>Lower VS Coil</vt:lpstr>
      <vt:lpstr>VS coil lead region details</vt:lpstr>
      <vt:lpstr>VS Coil Forces Have Decreased since the CDR</vt:lpstr>
      <vt:lpstr>Slide 19</vt:lpstr>
      <vt:lpstr>Slide 20</vt:lpstr>
      <vt:lpstr>Slide 21</vt:lpstr>
      <vt:lpstr>Slide 22</vt:lpstr>
      <vt:lpstr>Slide 23</vt:lpstr>
      <vt:lpstr>Slide 24</vt:lpstr>
      <vt:lpstr>Slide 25</vt:lpstr>
      <vt:lpstr>Slide 26</vt:lpstr>
      <vt:lpstr>MgO production lengths are limited – cable splices are needed.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Princeton Plasma Physics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 Heitzenroeder</dc:creator>
  <cp:lastModifiedBy>Charles Neumeyer</cp:lastModifiedBy>
  <cp:revision>583</cp:revision>
  <dcterms:created xsi:type="dcterms:W3CDTF">2010-07-26T13:18:15Z</dcterms:created>
  <dcterms:modified xsi:type="dcterms:W3CDTF">2010-07-26T13:18:54Z</dcterms:modified>
</cp:coreProperties>
</file>