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5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5" r:id="rId3"/>
    <p:sldId id="300" r:id="rId4"/>
    <p:sldId id="314" r:id="rId5"/>
    <p:sldId id="258" r:id="rId6"/>
    <p:sldId id="316" r:id="rId7"/>
    <p:sldId id="274" r:id="rId8"/>
    <p:sldId id="309" r:id="rId9"/>
    <p:sldId id="267" r:id="rId10"/>
    <p:sldId id="257" r:id="rId11"/>
    <p:sldId id="304" r:id="rId12"/>
    <p:sldId id="282" r:id="rId13"/>
    <p:sldId id="297" r:id="rId14"/>
    <p:sldId id="302" r:id="rId15"/>
    <p:sldId id="301" r:id="rId16"/>
    <p:sldId id="268" r:id="rId17"/>
    <p:sldId id="305" r:id="rId18"/>
    <p:sldId id="259" r:id="rId19"/>
    <p:sldId id="317" r:id="rId20"/>
    <p:sldId id="312" r:id="rId21"/>
    <p:sldId id="273" r:id="rId22"/>
    <p:sldId id="315" r:id="rId23"/>
    <p:sldId id="318" r:id="rId24"/>
    <p:sldId id="319" r:id="rId25"/>
    <p:sldId id="310" r:id="rId26"/>
    <p:sldId id="311" r:id="rId27"/>
    <p:sldId id="275" r:id="rId28"/>
    <p:sldId id="276" r:id="rId29"/>
    <p:sldId id="277" r:id="rId30"/>
    <p:sldId id="313" r:id="rId31"/>
    <p:sldId id="290" r:id="rId32"/>
    <p:sldId id="291" r:id="rId33"/>
    <p:sldId id="292" r:id="rId34"/>
    <p:sldId id="280" r:id="rId35"/>
    <p:sldId id="281" r:id="rId36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FF6600"/>
    <a:srgbClr val="CC0066"/>
    <a:srgbClr val="1A5FC4"/>
    <a:srgbClr val="1D69D9"/>
    <a:srgbClr val="2672E2"/>
    <a:srgbClr val="F4FDA1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4763" autoAdjust="0"/>
    <p:restoredTop sz="85932" autoAdjust="0"/>
  </p:normalViewPr>
  <p:slideViewPr>
    <p:cSldViewPr snapToGrid="0">
      <p:cViewPr varScale="1">
        <p:scale>
          <a:sx n="105" d="100"/>
          <a:sy n="105" d="100"/>
        </p:scale>
        <p:origin x="-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theme" Target="theme/theme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GB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B524A71A-977B-46BB-B4FA-71711E67CE04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defTabSz="949325">
              <a:defRPr sz="1200"/>
            </a:lvl1pPr>
          </a:lstStyle>
          <a:p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BE347C64-40D3-4644-85FA-1CADFE7C85E7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VDE-DN</a:t>
            </a:r>
            <a:r>
              <a:rPr lang="en-US" baseline="0" dirty="0" smtClean="0"/>
              <a:t> Just before current quench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16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VDE-DN time of max VV current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17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Ordering</a:t>
            </a:r>
            <a:r>
              <a:rPr lang="en-US" baseline="0" dirty="0" smtClean="0"/>
              <a:t> than previous memos – consistent with CDR</a:t>
            </a:r>
          </a:p>
          <a:p>
            <a:r>
              <a:rPr lang="en-US" baseline="0" dirty="0" smtClean="0"/>
              <a:t>VS coils have roughly twice the peak of the EOB – since the almost 15 MA plasma is much closer and interacting strongly with the VS current</a:t>
            </a:r>
          </a:p>
          <a:p>
            <a:r>
              <a:rPr lang="en-US" baseline="0" dirty="0" smtClean="0"/>
              <a:t>ELM coil forces appear to be driven by the scenario (normal operation) and the VS driven by the disruption.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20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23</a:t>
            </a:fld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in 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24</a:t>
            </a:fld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</a:t>
            </a:r>
            <a:r>
              <a:rPr lang="en-US" baseline="0" dirty="0" smtClean="0"/>
              <a:t> of Art Brooks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Courtesy</a:t>
            </a:r>
            <a:r>
              <a:rPr lang="en-US" baseline="0" dirty="0" smtClean="0"/>
              <a:t> of Art Brooks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28</a:t>
            </a:fld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</a:t>
            </a:r>
            <a:r>
              <a:rPr lang="en-US" baseline="0" dirty="0" smtClean="0"/>
              <a:t> of Art Brooks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29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36 20-node</a:t>
            </a:r>
            <a:r>
              <a:rPr lang="en-US" baseline="0" dirty="0" smtClean="0"/>
              <a:t> bricks in a sector.</a:t>
            </a:r>
          </a:p>
          <a:p>
            <a:r>
              <a:rPr lang="en-US" baseline="0" dirty="0" smtClean="0"/>
              <a:t>Forces are output at 2 points per VS and 8 points per ELM.</a:t>
            </a:r>
          </a:p>
          <a:p>
            <a:r>
              <a:rPr lang="en-US" baseline="0" dirty="0" smtClean="0"/>
              <a:t>Forces are provided in Cartesian coordinates and in local coordinates U – radial – into or outward from the VV, V – bursting, W - shear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of Art Brooks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31</a:t>
            </a:fld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of Art Brooks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Courtesy of Art Brooks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33</a:t>
            </a:fld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I=0</a:t>
            </a:r>
            <a:r>
              <a:rPr lang="en-US" baseline="0" dirty="0" smtClean="0"/>
              <a:t> Initial Currents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34</a:t>
            </a:fld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Maximum</a:t>
            </a:r>
            <a:r>
              <a:rPr lang="en-US" baseline="0" dirty="0" smtClean="0"/>
              <a:t> Leg Force with and without blanket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35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 +/- 60kA (240 kA-t)</a:t>
            </a:r>
          </a:p>
          <a:p>
            <a:r>
              <a:rPr lang="en-US" baseline="0" dirty="0" smtClean="0"/>
              <a:t>ELM at spatial variation from previous slide</a:t>
            </a:r>
          </a:p>
          <a:p>
            <a:r>
              <a:rPr lang="en-US" baseline="0" dirty="0" smtClean="0"/>
              <a:t>Superscript for IDR forces indicates the sector were the maximum occurs</a:t>
            </a:r>
          </a:p>
          <a:p>
            <a:r>
              <a:rPr lang="en-US" baseline="0" dirty="0" smtClean="0"/>
              <a:t>All forces are down somewhat from CDR.  VS_UP is most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VS +/- 60kA (240 kA-t)</a:t>
            </a:r>
          </a:p>
          <a:p>
            <a:r>
              <a:rPr lang="en-US" baseline="0" dirty="0" smtClean="0"/>
              <a:t>ELM +/- 15 kA (90 kA-t)</a:t>
            </a:r>
          </a:p>
          <a:p>
            <a:r>
              <a:rPr lang="en-US" baseline="0" dirty="0" smtClean="0"/>
              <a:t>All forces are down somewhat from CDR.  VS_UP is most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 degree sector model.  All coils</a:t>
            </a:r>
            <a:r>
              <a:rPr lang="en-US" baseline="0" dirty="0" smtClean="0"/>
              <a:t> (including feeders, structure, etc) assumed to be cyclically symmetric.</a:t>
            </a:r>
          </a:p>
          <a:p>
            <a:r>
              <a:rPr lang="en-US" baseline="0" dirty="0" smtClean="0"/>
              <a:t>VV torrodially continuous</a:t>
            </a:r>
          </a:p>
          <a:p>
            <a:r>
              <a:rPr lang="en-US" baseline="0" dirty="0" smtClean="0"/>
              <a:t>Support Beam continuous within a 40 degree sector</a:t>
            </a:r>
          </a:p>
          <a:p>
            <a:r>
              <a:rPr lang="en-US" baseline="0" dirty="0" smtClean="0"/>
              <a:t>Divertor in 8 degree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 degree sector model.  All coils</a:t>
            </a:r>
            <a:r>
              <a:rPr lang="en-US" baseline="0" dirty="0" smtClean="0"/>
              <a:t> (including feeders, structure, etc) assumed to be cyclically symmetric.</a:t>
            </a:r>
          </a:p>
          <a:p>
            <a:r>
              <a:rPr lang="en-US" baseline="0" dirty="0" smtClean="0"/>
              <a:t>VV torrodially continuous</a:t>
            </a:r>
          </a:p>
          <a:p>
            <a:r>
              <a:rPr lang="en-US" baseline="0" dirty="0" smtClean="0"/>
              <a:t>Support Beam continuous within a 40 degree sector</a:t>
            </a:r>
          </a:p>
          <a:p>
            <a:r>
              <a:rPr lang="en-US" baseline="0" dirty="0" smtClean="0"/>
              <a:t>Divertor in 8 degree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R/l change</a:t>
            </a:r>
            <a:r>
              <a:rPr lang="en-US" baseline="0" dirty="0" smtClean="0"/>
              <a:t> is evident in the drift phase.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347C64-40D3-4644-85FA-1CADFE7C85E7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400800"/>
            <a:ext cx="2133600" cy="476250"/>
          </a:xfrm>
        </p:spPr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78E7B6B9-503F-4222-A2AD-40CC23514C11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62075" y="43243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7D92AB8D-5551-472A-9B16-A48B6D8EA9B6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0764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304800"/>
            <a:ext cx="6076950" cy="60198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76FC5573-B7E5-4B0D-9CF4-5D0F93B11EFC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166AB392-C025-47CB-8FEF-86AD70328193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9A02DAAC-8715-477E-9A0A-40F02592BA72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143000"/>
            <a:ext cx="40767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767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E5EFED6D-D6ED-40E4-BFF1-EDD96654B89D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A304D786-3CC4-46DF-AA67-77D612DACBDB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F6491E88-6770-450D-8507-998B8C9B3E9A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416B0503-6FC8-424D-A86D-6085CF0D7540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D2838A76-625F-4B41-BB95-DF0519F22C6B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 b="0">
                <a:latin typeface="+mn-lt"/>
              </a:defRPr>
            </a:lvl1pPr>
          </a:lstStyle>
          <a:p>
            <a:fld id="{0B8CAC1C-F5BD-49EE-AABF-B1946BDA8A9D}" type="slidenum">
              <a:rPr lang="en-US"/>
              <a:pPr/>
              <a:t>‹#›</a:t>
            </a:fld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97650"/>
            <a:ext cx="4092575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24625"/>
            <a:ext cx="755650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3399"/>
                </a:solidFill>
                <a:latin typeface="Times New Roman" pitchFamily="18" charset="0"/>
              </a:defRPr>
            </a:lvl1pPr>
          </a:lstStyle>
          <a:p>
            <a:fld id="{A60932F1-3A9F-474B-BEB3-3F6DB60E083B}" type="slidenum">
              <a:rPr lang="en-US" sz="1000"/>
              <a:pPr/>
              <a:t>‹#›</a:t>
            </a:fld>
            <a:endParaRPr lang="en-US" sz="1000" dirty="0"/>
          </a:p>
          <a:p>
            <a:endParaRPr lang="en-US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143000"/>
            <a:ext cx="830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304800"/>
            <a:ext cx="521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8572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99"/>
          </a:solidFill>
          <a:latin typeface="+mn-lt"/>
        </a:defRPr>
      </a:lvl2pPr>
      <a:lvl3pPr marL="127635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399"/>
          </a:solidFill>
          <a:latin typeface="+mn-lt"/>
        </a:defRPr>
      </a:lvl3pPr>
      <a:lvl4pPr marL="169545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0066"/>
          </a:solidFill>
          <a:latin typeface="+mn-lt"/>
        </a:defRPr>
      </a:lvl4pPr>
      <a:lvl5pPr marL="21145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5pPr>
      <a:lvl6pPr marL="25717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30289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861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94335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5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Relationship Id="rId5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E7B6B9-503F-4222-A2AD-40CC23514C11}" type="slidenum">
              <a:rPr lang="en-US" smtClean="0"/>
              <a:pPr/>
              <a:t>1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 D Pillsbury</a:t>
            </a:r>
          </a:p>
          <a:p>
            <a:r>
              <a:rPr lang="en-US" sz="1400" dirty="0" smtClean="0"/>
              <a:t>Sherbrooke Consulting, Inc.</a:t>
            </a:r>
            <a:endParaRPr lang="en-US" sz="1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OPERA Analyses of the In-vessel Coils for the IDR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667500" cy="457200"/>
          </a:xfrm>
        </p:spPr>
        <p:txBody>
          <a:bodyPr/>
          <a:lstStyle/>
          <a:p>
            <a:r>
              <a:rPr lang="en-US" dirty="0" smtClean="0"/>
              <a:t>OPERA 3D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10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7496"/>
          <a:stretch>
            <a:fillRect/>
          </a:stretch>
        </p:blipFill>
        <p:spPr bwMode="auto">
          <a:xfrm>
            <a:off x="516091" y="910115"/>
            <a:ext cx="4750161" cy="505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1264715" y="1594845"/>
            <a:ext cx="3897272" cy="2652583"/>
            <a:chOff x="1128584" y="1664043"/>
            <a:chExt cx="3897272" cy="2652583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>
              <a:off x="1622856" y="1902941"/>
              <a:ext cx="1120344" cy="35422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1128584" y="1664043"/>
              <a:ext cx="3897272" cy="2652583"/>
              <a:chOff x="1128584" y="1664043"/>
              <a:chExt cx="3897272" cy="2652583"/>
            </a:xfrm>
          </p:grpSpPr>
          <p:cxnSp>
            <p:nvCxnSpPr>
              <p:cNvPr id="10" name="Straight Arrow Connector 9"/>
              <p:cNvCxnSpPr/>
              <p:nvPr/>
            </p:nvCxnSpPr>
            <p:spPr bwMode="auto">
              <a:xfrm rot="10800000" flipV="1">
                <a:off x="3657601" y="2339546"/>
                <a:ext cx="782595" cy="6798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 bwMode="auto">
              <a:xfrm rot="10800000" flipV="1">
                <a:off x="3801765" y="2347783"/>
                <a:ext cx="621954" cy="58285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 bwMode="auto">
              <a:xfrm rot="5400000">
                <a:off x="3207595" y="2797790"/>
                <a:ext cx="1690844" cy="7578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rot="16200000" flipH="1">
                <a:off x="967947" y="2541373"/>
                <a:ext cx="2417805" cy="113270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none" w="med" len="med"/>
                <a:tailEnd type="arrow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128584" y="1664043"/>
                <a:ext cx="45717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VS</a:t>
                </a:r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600" y="2022389"/>
                <a:ext cx="6062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ELM</a:t>
                </a:r>
                <a:endParaRPr lang="en-US" dirty="0"/>
              </a:p>
            </p:txBody>
          </p:sp>
        </p:grp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5727" t="8749" r="28985" b="10873"/>
          <a:stretch>
            <a:fillRect/>
          </a:stretch>
        </p:blipFill>
        <p:spPr bwMode="auto">
          <a:xfrm>
            <a:off x="5180268" y="1160206"/>
            <a:ext cx="3541483" cy="474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438401" y="5751871"/>
            <a:ext cx="85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CDR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199240" y="5751871"/>
            <a:ext cx="855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IDR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580" y="283779"/>
            <a:ext cx="6667500" cy="457200"/>
          </a:xfrm>
        </p:spPr>
        <p:txBody>
          <a:bodyPr/>
          <a:lstStyle/>
          <a:p>
            <a:r>
              <a:rPr lang="en-US" dirty="0" smtClean="0"/>
              <a:t>OPERA 3D Models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11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45727" t="8749" r="28985" b="10873"/>
          <a:stretch>
            <a:fillRect/>
          </a:stretch>
        </p:blipFill>
        <p:spPr bwMode="auto">
          <a:xfrm>
            <a:off x="175649" y="1199535"/>
            <a:ext cx="3541483" cy="474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2575" t="8548" r="31455" b="19770"/>
          <a:stretch>
            <a:fillRect/>
          </a:stretch>
        </p:blipFill>
        <p:spPr bwMode="auto">
          <a:xfrm>
            <a:off x="5978013" y="1170039"/>
            <a:ext cx="3165987" cy="482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44956" t="9574" r="33062" b="28895"/>
          <a:stretch>
            <a:fillRect/>
          </a:stretch>
        </p:blipFill>
        <p:spPr bwMode="auto">
          <a:xfrm>
            <a:off x="3420651" y="1248696"/>
            <a:ext cx="3001326" cy="464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799"/>
            <a:ext cx="6883400" cy="770467"/>
          </a:xfrm>
        </p:spPr>
        <p:txBody>
          <a:bodyPr/>
          <a:lstStyle/>
          <a:p>
            <a:r>
              <a:rPr lang="en-US" dirty="0" smtClean="0"/>
              <a:t>Induced Current in IVCs During the Three Disruption Scenarios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12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049073" y="4411739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VDE-DN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296931" y="4411739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94218" y="4411739"/>
            <a:ext cx="1015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VDE- UP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" y="4655820"/>
            <a:ext cx="797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endParaRPr lang="en-US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IVCs start at their current maxima and are shorted at time t=0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VS Coils are connected in a saddle (anti-series) configuration.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56" y="1257838"/>
            <a:ext cx="2846286" cy="31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5" y="1349939"/>
            <a:ext cx="2982884" cy="307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8181" y="1360949"/>
            <a:ext cx="3018503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8580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Currents Induced in the VS During a VDE-DN Disruption – 36 ms Linear Decay – CDR &amp; IDR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13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981" y="1187143"/>
            <a:ext cx="8495049" cy="500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799"/>
            <a:ext cx="7399867" cy="678181"/>
          </a:xfrm>
        </p:spPr>
        <p:txBody>
          <a:bodyPr/>
          <a:lstStyle/>
          <a:p>
            <a:r>
              <a:rPr lang="en-US" sz="2400" dirty="0" smtClean="0"/>
              <a:t>Eddy Currents in the Vacuum Vessel – Vertical Disruption Down (36 ms linear Current Decay)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14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33" y="1130710"/>
            <a:ext cx="7806813" cy="514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799"/>
            <a:ext cx="7399867" cy="678181"/>
          </a:xfrm>
        </p:spPr>
        <p:txBody>
          <a:bodyPr/>
          <a:lstStyle/>
          <a:p>
            <a:r>
              <a:rPr lang="en-US" sz="2400" dirty="0" smtClean="0"/>
              <a:t>Eddy Currents in the Vacuum Vessel – Major Disruption Up (36 ms linear Current Decay)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15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43" y="1071716"/>
            <a:ext cx="8053983" cy="534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588" y="238897"/>
            <a:ext cx="6701481" cy="457200"/>
          </a:xfrm>
        </p:spPr>
        <p:txBody>
          <a:bodyPr/>
          <a:lstStyle/>
          <a:p>
            <a:r>
              <a:rPr lang="en-US" dirty="0" smtClean="0"/>
              <a:t>Typical Eddy Currents in the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16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r="9185"/>
          <a:stretch>
            <a:fillRect/>
          </a:stretch>
        </p:blipFill>
        <p:spPr bwMode="auto">
          <a:xfrm>
            <a:off x="311499" y="1091381"/>
            <a:ext cx="8685796" cy="528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7588" y="238897"/>
            <a:ext cx="6701481" cy="457200"/>
          </a:xfrm>
        </p:spPr>
        <p:txBody>
          <a:bodyPr/>
          <a:lstStyle/>
          <a:p>
            <a:r>
              <a:rPr lang="en-US" dirty="0" smtClean="0"/>
              <a:t>Typical Eddy Currents in the 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17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r="9087"/>
          <a:stretch>
            <a:fillRect/>
          </a:stretch>
        </p:blipFill>
        <p:spPr bwMode="auto">
          <a:xfrm>
            <a:off x="275303" y="1041463"/>
            <a:ext cx="8731045" cy="530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411" y="767377"/>
            <a:ext cx="7599619" cy="556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686" y="206477"/>
            <a:ext cx="7064994" cy="1021080"/>
          </a:xfrm>
        </p:spPr>
        <p:txBody>
          <a:bodyPr>
            <a:normAutofit/>
          </a:bodyPr>
          <a:lstStyle/>
          <a:p>
            <a:r>
              <a:rPr lang="en-US" dirty="0" smtClean="0"/>
              <a:t>Maximum Forces on the IVC For EOB and Across Three Disruption Scenarios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18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IVC geometry is close to the CDR except for VS_UP</a:t>
            </a:r>
          </a:p>
          <a:p>
            <a:r>
              <a:rPr lang="en-US" dirty="0" smtClean="0"/>
              <a:t>DC Leg forces are similar to the CDR except for VS_UP</a:t>
            </a:r>
          </a:p>
          <a:p>
            <a:r>
              <a:rPr lang="en-US" dirty="0" smtClean="0"/>
              <a:t>IDR vessel currents induced by 2007 disruption events have not changed appreciably from the CDR</a:t>
            </a:r>
          </a:p>
          <a:p>
            <a:r>
              <a:rPr lang="en-US" dirty="0" smtClean="0"/>
              <a:t>The increased IVC resistance impacts the peak currents and forces during the disruption events</a:t>
            </a:r>
          </a:p>
          <a:p>
            <a:r>
              <a:rPr lang="en-US" dirty="0" smtClean="0"/>
              <a:t>ELM coil forces appear to be driven by the scenario (normal operation) and the VS driven by the disruption.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19</a:t>
            </a:fld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24910"/>
            <a:ext cx="8305800" cy="5399690"/>
          </a:xfrm>
        </p:spPr>
        <p:txBody>
          <a:bodyPr>
            <a:normAutofit fontScale="70000" lnSpcReduction="20000"/>
          </a:bodyPr>
          <a:lstStyle/>
          <a:p>
            <a:r>
              <a:rPr lang="en-US" sz="2600" dirty="0" smtClean="0"/>
              <a:t>What’s New</a:t>
            </a:r>
          </a:p>
          <a:p>
            <a:r>
              <a:rPr lang="en-US" sz="2600" dirty="0" smtClean="0"/>
              <a:t>Comparison of CDR and IDR IVCs</a:t>
            </a:r>
          </a:p>
          <a:p>
            <a:r>
              <a:rPr lang="en-US" sz="2600" dirty="0" smtClean="0"/>
              <a:t>Nomenclature</a:t>
            </a:r>
          </a:p>
          <a:p>
            <a:r>
              <a:rPr lang="en-US" sz="2600" dirty="0" smtClean="0"/>
              <a:t>Normal Operating Force – EOB</a:t>
            </a:r>
          </a:p>
          <a:p>
            <a:r>
              <a:rPr lang="en-US" sz="2600" dirty="0" smtClean="0"/>
              <a:t>Assumptions for the OPERA Analyses</a:t>
            </a:r>
          </a:p>
          <a:p>
            <a:r>
              <a:rPr lang="en-US" sz="2600" dirty="0" smtClean="0"/>
              <a:t>OPERA Model</a:t>
            </a:r>
          </a:p>
          <a:p>
            <a:r>
              <a:rPr lang="en-US" sz="2600" dirty="0" smtClean="0"/>
              <a:t>Forces on IVCs During Normal Operation</a:t>
            </a:r>
          </a:p>
          <a:p>
            <a:r>
              <a:rPr lang="en-US" sz="2600" dirty="0" smtClean="0"/>
              <a:t>Typical Eddy Current Patterns</a:t>
            </a:r>
          </a:p>
          <a:p>
            <a:r>
              <a:rPr lang="en-US" sz="2600" dirty="0" smtClean="0"/>
              <a:t>Induced Currents During Disruptions</a:t>
            </a:r>
          </a:p>
          <a:p>
            <a:r>
              <a:rPr lang="en-US" sz="2600" dirty="0" smtClean="0"/>
              <a:t>Forces on IVCs During Disruptions</a:t>
            </a:r>
          </a:p>
          <a:p>
            <a:r>
              <a:rPr lang="en-US" sz="2600" dirty="0" smtClean="0"/>
              <a:t>Issues and Resolutions</a:t>
            </a:r>
          </a:p>
          <a:p>
            <a:r>
              <a:rPr lang="en-US" sz="2600" dirty="0" smtClean="0"/>
              <a:t>Summary</a:t>
            </a:r>
          </a:p>
          <a:p>
            <a:r>
              <a:rPr lang="en-US" sz="2600" dirty="0" smtClean="0"/>
              <a:t>Backup</a:t>
            </a:r>
          </a:p>
          <a:p>
            <a:pPr lvl="1"/>
            <a:r>
              <a:rPr lang="en-US" sz="1700" dirty="0" smtClean="0"/>
              <a:t>Comparison of IVC DC Forces At Maximum Current to Spatial Variation</a:t>
            </a:r>
          </a:p>
          <a:p>
            <a:pPr lvl="1"/>
            <a:r>
              <a:rPr lang="en-US" sz="1700" dirty="0" smtClean="0"/>
              <a:t>Impact of Plasma Disruption Model on Currents in IVCs</a:t>
            </a:r>
          </a:p>
          <a:p>
            <a:pPr lvl="1"/>
            <a:r>
              <a:rPr lang="en-US" sz="1700" dirty="0" smtClean="0"/>
              <a:t>Impact of Toroidal Flux Driver of Poloidal Currents in VV</a:t>
            </a:r>
          </a:p>
          <a:p>
            <a:pPr lvl="1"/>
            <a:r>
              <a:rPr lang="en-US" sz="1700" dirty="0" smtClean="0"/>
              <a:t>Induced Currents in the Vacuum Vessel During a Disruption</a:t>
            </a:r>
          </a:p>
          <a:p>
            <a:pPr lvl="1"/>
            <a:r>
              <a:rPr lang="en-US" sz="1700" dirty="0" smtClean="0"/>
              <a:t>2007 Plasma Disruption Scenarios</a:t>
            </a:r>
          </a:p>
          <a:p>
            <a:pPr lvl="1"/>
            <a:r>
              <a:rPr lang="en-US" sz="1700" dirty="0" smtClean="0"/>
              <a:t>Comparison of 2007 and 2010 MD_UP Disruption Scenario</a:t>
            </a:r>
          </a:p>
          <a:p>
            <a:pPr lvl="1"/>
            <a:r>
              <a:rPr lang="en-US" sz="1700" dirty="0" smtClean="0"/>
              <a:t>Plasma Models</a:t>
            </a:r>
          </a:p>
          <a:p>
            <a:pPr lvl="1"/>
            <a:r>
              <a:rPr lang="en-US" sz="1700" dirty="0" smtClean="0"/>
              <a:t>Impact of Blanket on IVC Induced Currents (Modified Alternate Design)</a:t>
            </a:r>
          </a:p>
          <a:p>
            <a:pPr lvl="1"/>
            <a:r>
              <a:rPr lang="en-US" sz="1700" dirty="0" smtClean="0"/>
              <a:t>Impact of Blanket on IVC Disruption Forces (Modified Alternate Design)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8181" y="452284"/>
            <a:ext cx="5219700" cy="457200"/>
          </a:xfrm>
        </p:spPr>
        <p:txBody>
          <a:bodyPr/>
          <a:lstStyle/>
          <a:p>
            <a:r>
              <a:rPr lang="en-US" dirty="0" smtClean="0"/>
              <a:t>Issues and Resolution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20</a:t>
            </a:fld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8374" y="1376517"/>
          <a:ext cx="8229600" cy="5014550"/>
        </p:xfrm>
        <a:graphic>
          <a:graphicData uri="http://schemas.openxmlformats.org/drawingml/2006/table">
            <a:tbl>
              <a:tblPr/>
              <a:tblGrid>
                <a:gridCol w="2551472"/>
                <a:gridCol w="4395019"/>
                <a:gridCol w="1283109"/>
              </a:tblGrid>
              <a:tr h="66763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Issue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Resolution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dirty="0" smtClean="0">
                          <a:solidFill>
                            <a:srgbClr val="003399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+mj-lt"/>
                          <a:ea typeface="+mj-ea"/>
                          <a:cs typeface="+mj-cs"/>
                        </a:rPr>
                        <a:t>Pre/Post October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Modeling of Blanket, Divertor, Support Beam,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Update model post-IDR.  Generate new OPERA FEA model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Appropriate PD Scenarios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Generate new PD models and rerun OPERA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Feeder Forces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Generate new model from CATIA files.  Use OPERA to calculate forces.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Due Diligence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FEA mesh/time step/plasma model sensitivity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Appropriate Initial Conditions/ Model of IVCs During a Disruption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Seek guidance from other 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6763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Assess impact of different PF currents and off-normal events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Two fold approach.  (1) Quasi-static analyses (no induced eddy currents in the cold-structure). (2) New disruption scenarios or use existing scenarios with different PF currents.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Pre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21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ELM COIL CURRENTS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22</a:t>
            </a:fld>
            <a:endParaRPr lang="en-US" smtClean="0"/>
          </a:p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8230" y="942616"/>
            <a:ext cx="506880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493" y="2989865"/>
            <a:ext cx="3462556" cy="234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2373" y="2809632"/>
            <a:ext cx="1566042" cy="619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828516" y="5964966"/>
            <a:ext cx="50078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Flux Density vs. Toroidal Position at Plasma Boundary 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136164" y="3245978"/>
            <a:ext cx="452784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ELM Coil current versus toroidal angle</a:t>
            </a:r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0853" y="1174531"/>
            <a:ext cx="718127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98" y="210206"/>
            <a:ext cx="7493874" cy="1072056"/>
          </a:xfrm>
        </p:spPr>
        <p:txBody>
          <a:bodyPr/>
          <a:lstStyle/>
          <a:p>
            <a:r>
              <a:rPr lang="en-US" sz="2400" dirty="0" smtClean="0"/>
              <a:t>Comparison of EOB Forces from Spatial Variation of ELM Coil Currents with Maximum Possible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23</a:t>
            </a:fld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4098" y="210206"/>
            <a:ext cx="7493874" cy="1072056"/>
          </a:xfrm>
        </p:spPr>
        <p:txBody>
          <a:bodyPr/>
          <a:lstStyle/>
          <a:p>
            <a:r>
              <a:rPr lang="en-US" sz="2400" dirty="0" smtClean="0"/>
              <a:t>Comparison of EOB Forces from Spatial Variation of ELM Coil Currents with Maximum Possible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24</a:t>
            </a:fld>
            <a:endParaRPr lang="en-US" smtClean="0"/>
          </a:p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128" y="1290919"/>
            <a:ext cx="8119431" cy="494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9" y="304799"/>
            <a:ext cx="7443018" cy="1317523"/>
          </a:xfrm>
        </p:spPr>
        <p:txBody>
          <a:bodyPr/>
          <a:lstStyle/>
          <a:p>
            <a:r>
              <a:rPr lang="en-US" dirty="0" smtClean="0"/>
              <a:t>COMPARISON OF 25 and 100 Element Models of the MD_UP (36 ms linear decay)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25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514349"/>
            <a:ext cx="8305800" cy="4438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799"/>
            <a:ext cx="6395884" cy="796413"/>
          </a:xfrm>
        </p:spPr>
        <p:txBody>
          <a:bodyPr/>
          <a:lstStyle/>
          <a:p>
            <a:r>
              <a:rPr lang="en-US" dirty="0" smtClean="0"/>
              <a:t>Impact of Toroidal Flux Drive on VV Currents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26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118" y="1211822"/>
            <a:ext cx="6578600" cy="518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052" y="304800"/>
            <a:ext cx="5219700" cy="457200"/>
          </a:xfrm>
        </p:spPr>
        <p:txBody>
          <a:bodyPr/>
          <a:lstStyle/>
          <a:p>
            <a:r>
              <a:rPr lang="en-US" dirty="0" smtClean="0"/>
              <a:t>2007 VDE-UP Linear Decay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27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526" t="8764" r="4248" b="5613"/>
          <a:stretch>
            <a:fillRect/>
          </a:stretch>
        </p:blipFill>
        <p:spPr bwMode="auto">
          <a:xfrm>
            <a:off x="2982661" y="1186249"/>
            <a:ext cx="5983031" cy="412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t="9556" r="9624" b="5111"/>
          <a:stretch>
            <a:fillRect/>
          </a:stretch>
        </p:blipFill>
        <p:spPr bwMode="auto">
          <a:xfrm>
            <a:off x="462915" y="1231392"/>
            <a:ext cx="2565273" cy="409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VDE-DN Linear Decay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28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 l="4381" t="10780" r="11467" b="5273"/>
          <a:stretch>
            <a:fillRect/>
          </a:stretch>
        </p:blipFill>
        <p:spPr bwMode="auto">
          <a:xfrm>
            <a:off x="621792" y="1353312"/>
            <a:ext cx="2316480" cy="41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723" t="8577" r="4117" b="6252"/>
          <a:stretch>
            <a:fillRect/>
          </a:stretch>
        </p:blipFill>
        <p:spPr bwMode="auto">
          <a:xfrm>
            <a:off x="3048000" y="1292352"/>
            <a:ext cx="5705856" cy="424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004304" cy="457200"/>
          </a:xfrm>
        </p:spPr>
        <p:txBody>
          <a:bodyPr/>
          <a:lstStyle/>
          <a:p>
            <a:r>
              <a:rPr lang="en-US" dirty="0" smtClean="0"/>
              <a:t>2007 Major Disruption – Linear Decay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29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1" name="Picture 14" descr="MDuplin36_cur"/>
          <p:cNvPicPr>
            <a:picLocks noChangeAspect="1" noChangeArrowheads="1"/>
          </p:cNvPicPr>
          <p:nvPr/>
        </p:nvPicPr>
        <p:blipFill>
          <a:blip r:embed="rId3" cstate="print"/>
          <a:srcRect l="6902" t="8789" r="4281" b="5492"/>
          <a:stretch>
            <a:fillRect/>
          </a:stretch>
        </p:blipFill>
        <p:spPr bwMode="auto">
          <a:xfrm>
            <a:off x="2890644" y="1449810"/>
            <a:ext cx="5857116" cy="4318530"/>
          </a:xfrm>
          <a:prstGeom prst="rect">
            <a:avLst/>
          </a:prstGeom>
          <a:noFill/>
        </p:spPr>
      </p:pic>
      <p:pic>
        <p:nvPicPr>
          <p:cNvPr id="12" name="Picture 15" descr="MDuplin36_pos"/>
          <p:cNvPicPr>
            <a:picLocks noChangeAspect="1" noChangeArrowheads="1"/>
          </p:cNvPicPr>
          <p:nvPr/>
        </p:nvPicPr>
        <p:blipFill>
          <a:blip r:embed="rId4" cstate="print"/>
          <a:srcRect l="3764" t="10027" r="8448" b="5524"/>
          <a:stretch>
            <a:fillRect/>
          </a:stretch>
        </p:blipFill>
        <p:spPr bwMode="auto">
          <a:xfrm>
            <a:off x="751061" y="1508760"/>
            <a:ext cx="2578879" cy="42748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Positions of the IVCs have changed slightly – except for VS_UP which has moved a significant distance – see next figure.</a:t>
            </a:r>
          </a:p>
          <a:p>
            <a:r>
              <a:rPr lang="en-US" dirty="0" smtClean="0"/>
              <a:t>Maximum VS current stayed at 60 kA (240 kA-t).</a:t>
            </a:r>
          </a:p>
          <a:p>
            <a:r>
              <a:rPr lang="en-US" dirty="0" smtClean="0"/>
              <a:t>ELM Coils went from 4 turns at 23.5 kA to 6 turns at 15 kA (94 kA-t versus 90 kA-t).</a:t>
            </a:r>
          </a:p>
          <a:p>
            <a:r>
              <a:rPr lang="en-US" dirty="0" smtClean="0"/>
              <a:t>The conductor has changed significantly – R/l (Ohm/m) has about doubled – implications for the IVC current decay during the slow drift phases of the disruptions.</a:t>
            </a:r>
          </a:p>
          <a:p>
            <a:r>
              <a:rPr lang="en-US" dirty="0" smtClean="0"/>
              <a:t>IVC Feeder routing has changed.</a:t>
            </a:r>
          </a:p>
          <a:p>
            <a:r>
              <a:rPr lang="en-US" dirty="0" smtClean="0"/>
              <a:t>New disruption scenarios have been posted.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399" y="304799"/>
            <a:ext cx="7044813" cy="727587"/>
          </a:xfrm>
        </p:spPr>
        <p:txBody>
          <a:bodyPr/>
          <a:lstStyle/>
          <a:p>
            <a:r>
              <a:rPr lang="en-US" dirty="0" smtClean="0"/>
              <a:t>Comparison of 2007 and 2010 Disruptions (MD_UP 36 ms linear decay)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30</a:t>
            </a:fld>
            <a:endParaRPr lang="en-US" smtClean="0"/>
          </a:p>
          <a:p>
            <a:endParaRPr lang="en-US" dirty="0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" y="1900672"/>
            <a:ext cx="8305800" cy="366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96940" cy="678180"/>
          </a:xfrm>
        </p:spPr>
        <p:txBody>
          <a:bodyPr/>
          <a:lstStyle/>
          <a:p>
            <a:r>
              <a:rPr lang="en-US" dirty="0" smtClean="0"/>
              <a:t>2007 Plasma Model of a VDE - UP with linear current decay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8660" y="1097268"/>
          <a:ext cx="7185660" cy="482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132"/>
                <a:gridCol w="1437132"/>
                <a:gridCol w="1437132"/>
                <a:gridCol w="1437132"/>
                <a:gridCol w="1437132"/>
              </a:tblGrid>
              <a:tr h="172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Rc 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Zc(mm)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(MA)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t(ms)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6232.7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567.01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1994.50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15.0000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6231.6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582.11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1996.50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15.0000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6208.6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901.85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2016.30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15.0590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625.0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6105.4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1211.90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1915.50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15.0650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715.0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6026.5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1540.60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1804.80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15.0470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775.0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5949.2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1878.70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1697.30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15.0500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825.0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5760.5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2000.10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1675.60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15.8150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827.5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5729.4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2095.00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1643.70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15.0310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830.5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5701.5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2188.70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1608.90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14.2620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832.4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5658.4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2297.30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1567.80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13.4800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834.3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5625.5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2418.90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1530.30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12.6930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836.2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5585.5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2543.40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1485.60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11.9180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838.0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5519.7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2661.60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1441.40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11.1030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5487.8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2782.80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1402.40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10.3040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841.9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5433.8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2881.00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1354.00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95.115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843.8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5416.1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2989.30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1297.80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87.580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845.7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5364.2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3107.60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1229.20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79.800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847.6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5328.4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3208.30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1154.00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72.276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849.4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5283.8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3314.60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1091.00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64.598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851.2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5252.4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3412.30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1002.00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57.008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853.0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5198.4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3527.80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914.010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49.234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854.9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5153.2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3665.40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810.669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41.442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856.8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5116.6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3765.30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707.70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33.752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858.6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5041.8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3919.90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546.40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 25.928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860.5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4974.4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4070.00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373.28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18.190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862.3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4921.6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4220.40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582.65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10.657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864.1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4800.9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4452.50 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319.58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2.9215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1430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866.0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31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96940" cy="678180"/>
          </a:xfrm>
        </p:spPr>
        <p:txBody>
          <a:bodyPr/>
          <a:lstStyle/>
          <a:p>
            <a:r>
              <a:rPr lang="en-US" dirty="0" smtClean="0"/>
              <a:t>Plasma Model of a VDE - DN with linear current decay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8660" y="1097268"/>
          <a:ext cx="7185660" cy="5341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132"/>
                <a:gridCol w="1437132"/>
                <a:gridCol w="1437132"/>
                <a:gridCol w="1437132"/>
                <a:gridCol w="1437132"/>
              </a:tblGrid>
              <a:tr h="172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Rc 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Zc(mm)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(MA)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t(ms)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6232.7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567.01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1994.5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6234.6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548.17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1992.0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15.000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6230.0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227.30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1923.3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14.930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490.0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6203.8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-105.42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1850.1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14.764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580.0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6121.7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-444.54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1760.8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14.787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6057.6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-806.31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1605.5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14.642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645.0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5863.0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-1088.4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1498.1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15.460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651.7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5860.0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-1081.3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1507.6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16.247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653.0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5866.2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-1078.7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1502.1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15.488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654.6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5763.9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-1395.6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1386.0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14.889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656.4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5714.3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-1514.0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1330.3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14.107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658.2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5684.6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-1621.5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1277.4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13.332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660.1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5631.7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-1711.5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1219.6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12.550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662.0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5602.2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-1797.2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1183.9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11.797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663.8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5572.2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-1886.4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1133.3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11.044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665.6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5539.8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-1972.2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1087.8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10.275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667.4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5496.5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-2094.1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1031.0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9.5102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669.3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5482.7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-2156.2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976.36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8.7259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671.2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5437.7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-2257.0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906.84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7.9468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673.0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5414.7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-2378.3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825.48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7.1945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674.9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5370.8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-2495.8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716.90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6.4198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676.7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5356.8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-2637.8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636.77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5.6392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678.5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5305.4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-2772.4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523.25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4.8663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680.4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5257.4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-2864.9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416.04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4.0985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682.1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5230.6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-2988.6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334.42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3.3317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684.1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5176.5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-3198.6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742.54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2.5449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686.0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5070.0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-3311.0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628.67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1.7935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687.8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4995.3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-3537.0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478.85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1.0349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689.6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4996.3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-3860.2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271.49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0.323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691.3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5506.7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-4419.2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55.26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0.022565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13335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Calibri"/>
                          <a:ea typeface="Times New Roman"/>
                          <a:cs typeface="Times New Roman"/>
                        </a:rPr>
                        <a:t>693.1</a:t>
                      </a:r>
                      <a:endParaRPr lang="en-US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32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5996940" cy="678180"/>
          </a:xfrm>
        </p:spPr>
        <p:txBody>
          <a:bodyPr/>
          <a:lstStyle/>
          <a:p>
            <a:r>
              <a:rPr lang="en-US" dirty="0" smtClean="0"/>
              <a:t>2007 Plasma Model of a MD with linear current decay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08660" y="1097268"/>
          <a:ext cx="7185660" cy="4601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7132"/>
                <a:gridCol w="1437132"/>
                <a:gridCol w="1437132"/>
                <a:gridCol w="1437132"/>
                <a:gridCol w="1437132"/>
              </a:tblGrid>
              <a:tr h="1723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Rc 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Zc(mm)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a(mm)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 (MA)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t(ms)</a:t>
                      </a:r>
                      <a:endParaRPr lang="en-US" sz="11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6232.7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567.07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6232.7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567.07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5907.4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579.78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1916.4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8.2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5903.7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563.34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1921.8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5850.7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524.09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15.086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13.7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5825.8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535.56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1824.5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15.5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5810.5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539.96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1786.7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13.525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17.4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5788.9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546.62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1747.8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12.732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19.3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5763.5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577.36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1704.9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11.972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5742.2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658.05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1676.8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11.194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5688.5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982.72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1653.9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10.423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24.9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5651.5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1592.6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9.9301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5591.7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1613.7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1522.1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9.3614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27.5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5544.8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1941.3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8.6891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29.1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5461.2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2254.3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1361.1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8.0358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30.6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5380.1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2553.3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1264.3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7.2831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32.4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5327.2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2719.5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6.4941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34.3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5277.1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2914.6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1062.7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5.7143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36.2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5200.6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3096.7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38.1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5156.6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811.5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4.1588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39.9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5076.9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669.46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3.3821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41.8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5017.1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3647.2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488.63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2.5939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43.7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4934.3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3854.6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266.58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1.8044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45.5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4843.6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4063.2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632.47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1.0424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47.4</a:t>
                      </a:r>
                    </a:p>
                  </a:txBody>
                  <a:tcPr marL="9525" marR="9525" marT="9525" marB="0" anchor="b"/>
                </a:tc>
              </a:tr>
              <a:tr h="172311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4735.6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4340.4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346.01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0.2852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49.2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33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34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051560" y="213678"/>
            <a:ext cx="76657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Comparison of IVC Induced Currents for the Alternate Design w/ and w/o the Blanket  – VDE UP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410" y="1450023"/>
            <a:ext cx="82423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756400" cy="889000"/>
          </a:xfrm>
        </p:spPr>
        <p:txBody>
          <a:bodyPr/>
          <a:lstStyle/>
          <a:p>
            <a:pPr lvl="0">
              <a:defRPr/>
            </a:pPr>
            <a:r>
              <a:rPr lang="en-US" sz="2000" dirty="0" smtClean="0"/>
              <a:t>Comparison of IVC Induced Currents for the Alternate Design w/ and w/o the Blanket  – VDE UP 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35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1160463"/>
            <a:ext cx="82423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4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50579" y="294290"/>
            <a:ext cx="7086600" cy="74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Comparing CDR (purple) and IDR(red)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5000"/>
          <a:stretch>
            <a:fillRect/>
          </a:stretch>
        </p:blipFill>
        <p:spPr bwMode="auto">
          <a:xfrm>
            <a:off x="3964858" y="914400"/>
            <a:ext cx="4419600" cy="54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14400" y="17526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most significant difference is the position of the upper VS coil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3657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other coils have only minor perturbations.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865" y="403123"/>
            <a:ext cx="5219700" cy="457200"/>
          </a:xfrm>
        </p:spPr>
        <p:txBody>
          <a:bodyPr/>
          <a:lstStyle/>
          <a:p>
            <a:r>
              <a:rPr lang="en-US" dirty="0" smtClean="0"/>
              <a:t>IVC Force Nomenclature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5</a:t>
            </a:fld>
            <a:endParaRPr lang="en-US" dirty="0" smtClean="0"/>
          </a:p>
          <a:p>
            <a:endParaRPr lang="en-US" dirty="0"/>
          </a:p>
        </p:txBody>
      </p:sp>
      <p:pic>
        <p:nvPicPr>
          <p:cNvPr id="21" name="Picture 2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10" y="755104"/>
            <a:ext cx="4055615" cy="43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ELM_UP_LEGS_AND_CORNERS.png"/>
          <p:cNvPicPr/>
          <p:nvPr/>
        </p:nvPicPr>
        <p:blipFill>
          <a:blip r:embed="rId4" cstate="print"/>
          <a:srcRect l="17904" t="13645" r="2461" b="63025"/>
          <a:stretch>
            <a:fillRect/>
          </a:stretch>
        </p:blipFill>
        <p:spPr>
          <a:xfrm>
            <a:off x="5012634" y="820959"/>
            <a:ext cx="3204082" cy="1291959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15407" y="2178437"/>
            <a:ext cx="4670938" cy="153951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24" name="Rectangle 23"/>
          <p:cNvSpPr/>
          <p:nvPr/>
        </p:nvSpPr>
        <p:spPr>
          <a:xfrm>
            <a:off x="561796" y="4834757"/>
            <a:ext cx="8308258" cy="156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1100" dirty="0" smtClean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dirty="0" smtClean="0">
                <a:solidFill>
                  <a:srgbClr val="003399"/>
                </a:solidFill>
                <a:latin typeface="+mn-lt"/>
              </a:rPr>
              <a:t>There are 36 20-node bricks in a sector.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dirty="0" smtClean="0">
                <a:solidFill>
                  <a:srgbClr val="003399"/>
                </a:solidFill>
                <a:latin typeface="+mn-lt"/>
              </a:rPr>
              <a:t>Forces are output at 2 points per VS and 10 - 12 points per ELM.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dirty="0" smtClean="0">
                <a:solidFill>
                  <a:srgbClr val="003399"/>
                </a:solidFill>
                <a:latin typeface="+mn-lt"/>
              </a:rPr>
              <a:t>Summation reduces these to 1 point per VS and 8 per ELM.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har char="•"/>
            </a:pPr>
            <a:r>
              <a:rPr lang="en-US" dirty="0" smtClean="0">
                <a:solidFill>
                  <a:srgbClr val="003399"/>
                </a:solidFill>
                <a:latin typeface="+mn-lt"/>
              </a:rPr>
              <a:t>Forces are provided in Cartesian coordinates and in local coordinates U – radial – into or outward from the VV, V – bursting, W - shear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PF and ELM Coil Currents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6</a:t>
            </a:fld>
            <a:endParaRPr lang="en-US" smtClean="0"/>
          </a:p>
          <a:p>
            <a:endParaRPr lang="en-US" dirty="0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0937" y="784280"/>
            <a:ext cx="66770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9142" y="4828136"/>
            <a:ext cx="65436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7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1289" y="304712"/>
            <a:ext cx="8229600" cy="872845"/>
          </a:xfrm>
        </p:spPr>
        <p:txBody>
          <a:bodyPr>
            <a:noAutofit/>
          </a:bodyPr>
          <a:lstStyle/>
          <a:p>
            <a:r>
              <a:rPr lang="en-US" sz="2400" dirty="0" smtClean="0"/>
              <a:t>Maximum Leg Force Magnitudes During Normal Operation (EOB)</a:t>
            </a: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946787" y="1141361"/>
          <a:ext cx="6223819" cy="494174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77269"/>
                <a:gridCol w="2168746"/>
                <a:gridCol w="2477804"/>
              </a:tblGrid>
              <a:tr h="43519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COIL Leg</a:t>
                      </a:r>
                      <a:endParaRPr lang="en-US" sz="1000" dirty="0"/>
                    </a:p>
                  </a:txBody>
                  <a:tcPr marL="74282" marR="74282" marT="37141" marB="371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CDR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|F| (N)</a:t>
                      </a:r>
                      <a:endParaRPr lang="en-US" sz="1000" dirty="0" smtClean="0"/>
                    </a:p>
                  </a:txBody>
                  <a:tcPr marL="74282" marR="74282" marT="37141" marB="371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IDR</a:t>
                      </a:r>
                      <a:endParaRPr lang="en-US" sz="10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aseline="0" dirty="0" smtClean="0"/>
                        <a:t>|F| (N)</a:t>
                      </a:r>
                      <a:endParaRPr lang="en-US" sz="1000" dirty="0" smtClean="0"/>
                    </a:p>
                  </a:txBody>
                  <a:tcPr marL="74282" marR="74282" marT="37141" marB="371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VS_UP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1,087,207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/>
                      </a:pPr>
                      <a:r>
                        <a:rPr lang="en-US" sz="1000" kern="1200" dirty="0" smtClean="0"/>
                        <a:t>   381,519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VS_DN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1,295,501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1,152,627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ELM_DN_BOT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378,852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340,856</a:t>
                      </a:r>
                      <a:r>
                        <a:rPr lang="en-US" sz="1000" kern="1200" baseline="30000" dirty="0" smtClean="0"/>
                        <a:t>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ELM_DN_LFT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298,633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258,377</a:t>
                      </a:r>
                      <a:r>
                        <a:rPr lang="en-US" sz="1000" kern="1200" baseline="30000" dirty="0" smtClean="0"/>
                        <a:t>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ELM_DN_RHT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304,296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262,099</a:t>
                      </a:r>
                      <a:r>
                        <a:rPr lang="en-US" sz="1000" kern="1200" baseline="30000" dirty="0" smtClean="0"/>
                        <a:t>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ELM_DN_TOP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423,028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393,116</a:t>
                      </a:r>
                      <a:r>
                        <a:rPr lang="en-US" sz="1000" kern="1200" baseline="30000" dirty="0" smtClean="0"/>
                        <a:t>2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ELM_MD_BOT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327,356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294,637</a:t>
                      </a:r>
                      <a:r>
                        <a:rPr lang="en-US" sz="1000" kern="1200" baseline="30000" dirty="0" smtClean="0"/>
                        <a:t>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ELM_MD_LFT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785,900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697,772</a:t>
                      </a:r>
                      <a:r>
                        <a:rPr lang="en-US" sz="1000" kern="1200" baseline="30000" dirty="0" smtClean="0"/>
                        <a:t>5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ELM_MD_RHT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788,347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700,642</a:t>
                      </a:r>
                      <a:r>
                        <a:rPr lang="en-US" sz="1000" kern="1200" baseline="30000" dirty="0" smtClean="0"/>
                        <a:t>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ELM_MD_TOP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332,249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306,742</a:t>
                      </a:r>
                      <a:r>
                        <a:rPr lang="en-US" sz="1000" kern="1200" baseline="30000" dirty="0" smtClean="0"/>
                        <a:t>6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ELM_UP_BOT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424,960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385,279</a:t>
                      </a:r>
                      <a:r>
                        <a:rPr lang="en-US" sz="1000" kern="1200" baseline="30000" dirty="0" smtClean="0"/>
                        <a:t>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ELM_UP_LFT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256,980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250,991</a:t>
                      </a:r>
                      <a:r>
                        <a:rPr lang="en-US" sz="1000" kern="1200" baseline="30000" dirty="0" smtClean="0"/>
                        <a:t>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ELM_UP_RHT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252,753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247,446</a:t>
                      </a:r>
                      <a:r>
                        <a:rPr lang="en-US" sz="1000" kern="1200" baseline="30000" dirty="0" smtClean="0"/>
                        <a:t>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897"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ELM_UP_TOP</a:t>
                      </a:r>
                      <a:endParaRPr lang="en-US" sz="1000" b="1" dirty="0"/>
                    </a:p>
                  </a:txBody>
                  <a:tcPr marL="74282" marR="74282" marT="37141" marB="371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    333,599 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00" kern="1200" dirty="0" smtClean="0"/>
                        <a:t>   298,618</a:t>
                      </a:r>
                      <a:r>
                        <a:rPr lang="en-US" sz="1000" kern="1200" baseline="30000" dirty="0" smtClean="0"/>
                        <a:t>7</a:t>
                      </a:r>
                      <a:endParaRPr lang="en-US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38" marR="7738" marT="77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083" y="880295"/>
            <a:ext cx="7492182" cy="549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8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31289" y="304712"/>
            <a:ext cx="8229600" cy="872845"/>
          </a:xfrm>
        </p:spPr>
        <p:txBody>
          <a:bodyPr>
            <a:noAutofit/>
          </a:bodyPr>
          <a:lstStyle/>
          <a:p>
            <a:r>
              <a:rPr lang="en-US" sz="2400" dirty="0" smtClean="0"/>
              <a:t>Maximum Leg Force Magnitudes During Normal Operation (EOB)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720" y="304800"/>
            <a:ext cx="6842760" cy="83058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Assumptions in OPERA Modeling of Plasma Disruptions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226820"/>
            <a:ext cx="8305800" cy="509778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1/9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rotational symmetry of all coils and structure is assumed.</a:t>
            </a:r>
          </a:p>
          <a:p>
            <a:r>
              <a:rPr lang="en-US" sz="2200" dirty="0" smtClean="0"/>
              <a:t>Poloidal ribs are included.</a:t>
            </a:r>
          </a:p>
          <a:p>
            <a:r>
              <a:rPr lang="en-US" sz="2200" dirty="0" smtClean="0"/>
              <a:t>Blanket modules, support beam, divertor rail, and divertor are omitted.</a:t>
            </a:r>
          </a:p>
          <a:p>
            <a:r>
              <a:rPr lang="en-US" sz="2200" dirty="0" smtClean="0"/>
              <a:t>All conducting structures have an electrical conductivity of 1350 Siemens/mm .</a:t>
            </a:r>
          </a:p>
          <a:p>
            <a:r>
              <a:rPr lang="en-US" sz="2200" dirty="0" smtClean="0"/>
              <a:t>PF and TF Coils at fixed currents at End-of-Burn.</a:t>
            </a:r>
          </a:p>
          <a:p>
            <a:r>
              <a:rPr lang="en-US" sz="2200" dirty="0" smtClean="0"/>
              <a:t>Plasma disruption events are 2007 models.  </a:t>
            </a:r>
          </a:p>
          <a:p>
            <a:r>
              <a:rPr lang="en-US" sz="2200" dirty="0" smtClean="0"/>
              <a:t>Plasma modeled by 25 - 30 coaxial solenoids with currents “turning on” and “turning off” to simulate motion and current decay. One run w/ 100 solenoids.</a:t>
            </a:r>
          </a:p>
          <a:p>
            <a:r>
              <a:rPr lang="en-US" sz="2200" dirty="0" smtClean="0"/>
              <a:t>For comparison w/ CDR no toroidal flux drive.  One case run w/.</a:t>
            </a:r>
          </a:p>
          <a:p>
            <a:r>
              <a:rPr lang="en-US" sz="2000" dirty="0" smtClean="0"/>
              <a:t>IVCs are shorted at the start of the plasma disruption events.</a:t>
            </a:r>
          </a:p>
          <a:p>
            <a:r>
              <a:rPr lang="en-US" sz="2000" dirty="0" smtClean="0"/>
              <a:t>IVC structure and feeders are not included in the eddy current model .</a:t>
            </a:r>
          </a:p>
          <a:p>
            <a:r>
              <a:rPr lang="en-US" sz="2000" dirty="0" smtClean="0"/>
              <a:t>Induced currents in the IVC Feeders do not contribute to VV eddy currents.</a:t>
            </a:r>
          </a:p>
          <a:p>
            <a:r>
              <a:rPr lang="en-US" sz="2000" dirty="0" smtClean="0"/>
              <a:t>Maximum IVC current for normal operation 60 kA (VS) &amp; 15 kA (ELM)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In-Vessel Coil System Intermediate Design Review – 26 - 28 July,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AB392-C025-47CB-8FEF-86AD70328193}" type="slidenum">
              <a:rPr lang="en-US" smtClean="0"/>
              <a:pPr/>
              <a:t>9</a:t>
            </a:fld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C Overview_Status_011908">
  <a:themeElements>
    <a:clrScheme name="IVC Overview_Status_0119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VC Overview_Status_0119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VC Overview_Status_0119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C Overview_Status_0119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C Overview_Status_0119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C Overview_Status_0119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C Overview_Status_0119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VC Overview_Status_0119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VC Overview_Status_0119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5238</TotalTime>
  <Words>2584</Words>
  <Application>Microsoft Macintosh PowerPoint</Application>
  <PresentationFormat>On-screen Show (4:3)</PresentationFormat>
  <Paragraphs>726</Paragraphs>
  <Slides>35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IVC Overview_Status_011908</vt:lpstr>
      <vt:lpstr>OPERA Analyses of the In-vessel Coils for the IDR</vt:lpstr>
      <vt:lpstr>Contents</vt:lpstr>
      <vt:lpstr>What’s New</vt:lpstr>
      <vt:lpstr>Slide 4</vt:lpstr>
      <vt:lpstr>IVC Force Nomenclature</vt:lpstr>
      <vt:lpstr>PF and ELM Coil Currents</vt:lpstr>
      <vt:lpstr>Maximum Leg Force Magnitudes During Normal Operation (EOB)</vt:lpstr>
      <vt:lpstr>Maximum Leg Force Magnitudes During Normal Operation (EOB)</vt:lpstr>
      <vt:lpstr> Assumptions in OPERA Modeling of Plasma Disruptions </vt:lpstr>
      <vt:lpstr>OPERA 3D Models</vt:lpstr>
      <vt:lpstr>OPERA 3D Models</vt:lpstr>
      <vt:lpstr>Induced Current in IVCs During the Three Disruption Scenarios</vt:lpstr>
      <vt:lpstr>Currents Induced in the VS During a VDE-DN Disruption – 36 ms Linear Decay – CDR &amp; IDR</vt:lpstr>
      <vt:lpstr>Eddy Currents in the Vacuum Vessel – Vertical Disruption Down (36 ms linear Current Decay)</vt:lpstr>
      <vt:lpstr>Eddy Currents in the Vacuum Vessel – Major Disruption Up (36 ms linear Current Decay)</vt:lpstr>
      <vt:lpstr>Typical Eddy Currents in the Structure</vt:lpstr>
      <vt:lpstr>Typical Eddy Currents in the Structure</vt:lpstr>
      <vt:lpstr>Maximum Forces on the IVC For EOB and Across Three Disruption Scenarios</vt:lpstr>
      <vt:lpstr>Summary</vt:lpstr>
      <vt:lpstr>Issues and Resolution Plan</vt:lpstr>
      <vt:lpstr>Backup</vt:lpstr>
      <vt:lpstr>ELM COIL CURRENTS</vt:lpstr>
      <vt:lpstr>Comparison of EOB Forces from Spatial Variation of ELM Coil Currents with Maximum Possible</vt:lpstr>
      <vt:lpstr>Comparison of EOB Forces from Spatial Variation of ELM Coil Currents with Maximum Possible</vt:lpstr>
      <vt:lpstr>COMPARISON OF 25 and 100 Element Models of the MD_UP (36 ms linear decay)</vt:lpstr>
      <vt:lpstr>Impact of Toroidal Flux Drive on VV Currents </vt:lpstr>
      <vt:lpstr>2007 VDE-UP Linear Decay</vt:lpstr>
      <vt:lpstr>2007 VDE-DN Linear Decay</vt:lpstr>
      <vt:lpstr>2007 Major Disruption – Linear Decay</vt:lpstr>
      <vt:lpstr>Comparison of 2007 and 2010 Disruptions (MD_UP 36 ms linear decay)</vt:lpstr>
      <vt:lpstr>2007 Plasma Model of a VDE - UP with linear current decay</vt:lpstr>
      <vt:lpstr>Plasma Model of a VDE - DN with linear current decay</vt:lpstr>
      <vt:lpstr>2007 Plasma Model of a MD with linear current decay</vt:lpstr>
      <vt:lpstr>Slide 34</vt:lpstr>
      <vt:lpstr>Comparison of IVC Induced Currents for the Alternate Design w/ and w/o the Blanket  – VDE UP </vt:lpstr>
    </vt:vector>
  </TitlesOfParts>
  <Company>PPPL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 Analyses of the In-vessel Coils for the Modified Reference Design</dc:title>
  <dc:creator>pheitzen</dc:creator>
  <cp:lastModifiedBy>Charles Neumeyer</cp:lastModifiedBy>
  <cp:revision>375</cp:revision>
  <dcterms:created xsi:type="dcterms:W3CDTF">2010-07-26T13:20:22Z</dcterms:created>
  <dcterms:modified xsi:type="dcterms:W3CDTF">2010-07-26T13:20:52Z</dcterms:modified>
</cp:coreProperties>
</file>