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266" r:id="rId4"/>
    <p:sldId id="257" r:id="rId5"/>
    <p:sldId id="267" r:id="rId6"/>
    <p:sldId id="258" r:id="rId7"/>
    <p:sldId id="269" r:id="rId8"/>
    <p:sldId id="268" r:id="rId9"/>
    <p:sldId id="270" r:id="rId10"/>
    <p:sldId id="271" r:id="rId11"/>
    <p:sldId id="279" r:id="rId12"/>
    <p:sldId id="272" r:id="rId13"/>
    <p:sldId id="273" r:id="rId14"/>
    <p:sldId id="274" r:id="rId15"/>
    <p:sldId id="275" r:id="rId16"/>
    <p:sldId id="276" r:id="rId17"/>
    <p:sldId id="278" r:id="rId18"/>
    <p:sldId id="26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1C299-2220-C54D-9B3E-44DF88C25CF1}" type="datetimeFigureOut">
              <a:rPr lang="en-US" smtClean="0"/>
              <a:t>7/15/10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326C2-6D4A-AC4D-9C9D-D49F451A31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826B6-06BF-2E45-8758-27032FE9DD47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0D8F-D322-454D-9808-3E3DCEC69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0D8F-D322-454D-9808-3E3DCEC69C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0D8F-D322-454D-9808-3E3DCEC69C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0D8F-D322-454D-9808-3E3DCEC69C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0D8F-D322-454D-9808-3E3DCEC69C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0D8F-D322-454D-9808-3E3DCEC69C9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0D8F-D322-454D-9808-3E3DCEC69C9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ITER_D_3M3P5Y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9FE8-3EE0-614C-A888-2B5209C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 In-Vessel Coils (IVC)</a:t>
            </a:r>
            <a:br>
              <a:rPr lang="en-US" dirty="0" smtClean="0"/>
            </a:br>
            <a:r>
              <a:rPr lang="en-US" dirty="0" smtClean="0"/>
              <a:t>Interim Design Review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Integration with Interfacing Systems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 Neumeyer</a:t>
            </a:r>
          </a:p>
          <a:p>
            <a:r>
              <a:rPr lang="en-US" dirty="0" smtClean="0"/>
              <a:t>July 28, 2010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Grounding and Ground Fault Detection</a:t>
            </a:r>
            <a:endParaRPr lang="en-US" sz="3600" dirty="0"/>
          </a:p>
        </p:txBody>
      </p:sp>
      <p:pic>
        <p:nvPicPr>
          <p:cNvPr id="144" name="Picture 143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121293"/>
            <a:ext cx="5410200" cy="527041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03900" y="2616200"/>
            <a:ext cx="3136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Ratio of un-irradiated mineral insulation resistivity to radiated at 100 </a:t>
            </a:r>
            <a:r>
              <a:rPr lang="en-US" dirty="0" err="1" smtClean="0"/>
              <a:t>Gy/s</a:t>
            </a:r>
            <a:r>
              <a:rPr lang="en-US" dirty="0" smtClean="0"/>
              <a:t> is approximately 10,000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Asymmetry effect in stray insulation resistance to ground will depend on distribution of flux along winding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3302" y="5638507"/>
            <a:ext cx="304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L. Snead et al, ORNL, CRADA Report 94-0301,</a:t>
            </a:r>
          </a:p>
          <a:p>
            <a:r>
              <a:rPr lang="en-US" sz="1200" i="1" dirty="0" smtClean="0"/>
              <a:t>“Improved Mineral Insulated Cables for High Radiation Environment”, Fig. 2</a:t>
            </a:r>
            <a:endParaRPr lang="en-US" sz="1200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Grounding and Ground Fault Detection</a:t>
            </a:r>
            <a:endParaRPr lang="en-US" sz="3600" dirty="0"/>
          </a:p>
        </p:txBody>
      </p:sp>
      <p:sp>
        <p:nvSpPr>
          <p:cNvPr id="3" name="Content Placeholder 58"/>
          <p:cNvSpPr>
            <a:spLocks noGrp="1"/>
          </p:cNvSpPr>
          <p:nvPr>
            <p:ph idx="1"/>
          </p:nvPr>
        </p:nvSpPr>
        <p:spPr>
          <a:xfrm>
            <a:off x="457200" y="100789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Radiation flux varies along turns of winding by ~ factor of 2</a:t>
            </a:r>
          </a:p>
          <a:p>
            <a:r>
              <a:rPr lang="en-US" sz="2400" dirty="0" smtClean="0"/>
              <a:t>Advantageous to place turns with maximum exposure toward voltage null and to distribute with symmetry about null</a:t>
            </a:r>
            <a:endParaRPr lang="en-US" sz="2000" dirty="0"/>
          </a:p>
        </p:txBody>
      </p:sp>
      <p:pic>
        <p:nvPicPr>
          <p:cNvPr id="4" name="Picture 3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08" y="3141243"/>
            <a:ext cx="2960904" cy="2721478"/>
          </a:xfrm>
          <a:prstGeom prst="rect">
            <a:avLst/>
          </a:prstGeom>
        </p:spPr>
      </p:pic>
      <p:pic>
        <p:nvPicPr>
          <p:cNvPr id="5" name="Picture 4" descr="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05" y="2505612"/>
            <a:ext cx="5302403" cy="39078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647139" y="3714458"/>
            <a:ext cx="1145303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13880" y="3454702"/>
            <a:ext cx="81645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Voltage null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9604" y="5783341"/>
            <a:ext cx="28882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Nuclear heating in VS bundle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Grounding and Ground Fault Detection</a:t>
            </a:r>
            <a:endParaRPr lang="en-US" sz="3600" dirty="0"/>
          </a:p>
        </p:txBody>
      </p:sp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457200" y="112129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Choice of grounding resistance, water supply/return resistance, and ground fault detection scheme has to consider</a:t>
            </a:r>
          </a:p>
          <a:p>
            <a:pPr lvl="1"/>
            <a:r>
              <a:rPr lang="en-US" sz="2000" dirty="0" smtClean="0"/>
              <a:t>Resistance variation with temperature and radiation, both symmetric and asymmetric components</a:t>
            </a:r>
          </a:p>
          <a:p>
            <a:pPr lvl="1"/>
            <a:r>
              <a:rPr lang="en-US" sz="2000" dirty="0" smtClean="0"/>
              <a:t>Stray capacitance effects</a:t>
            </a:r>
            <a:endParaRPr lang="en-US" sz="20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7786" y="3115650"/>
            <a:ext cx="7493000" cy="21463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61806" y="5689574"/>
            <a:ext cx="757965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Available data suggests that stray insulation resistance of SSMIC may decrease </a:t>
            </a:r>
          </a:p>
          <a:p>
            <a:r>
              <a:rPr lang="en-US" i="1" dirty="0" smtClean="0"/>
              <a:t>to several 10’s of </a:t>
            </a:r>
            <a:r>
              <a:rPr lang="en-US" i="1" dirty="0" err="1" smtClean="0"/>
              <a:t>kilohms</a:t>
            </a:r>
            <a:r>
              <a:rPr lang="en-US" i="1" dirty="0" smtClean="0"/>
              <a:t> under high temperature irradiated conditions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Grounding and Ground Fault Detection</a:t>
            </a:r>
            <a:endParaRPr lang="en-US" sz="3600" dirty="0"/>
          </a:p>
        </p:txBody>
      </p:sp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457200" y="130273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Work now underway to evaluate VS grounding and ground fault detection using PSCAD simulation tool, including chopper power supply model</a:t>
            </a:r>
          </a:p>
          <a:p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 err="1" smtClean="0"/>
              <a:t>hipot</a:t>
            </a:r>
            <a:r>
              <a:rPr lang="en-US" sz="2400" dirty="0" smtClean="0"/>
              <a:t> testing, four conditions should be considered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000" dirty="0" smtClean="0"/>
              <a:t>Un-irradiated, </a:t>
            </a:r>
            <a:r>
              <a:rPr lang="en-US" sz="2000" dirty="0" err="1" smtClean="0"/>
              <a:t>bakeout</a:t>
            </a:r>
            <a:r>
              <a:rPr lang="en-US" sz="2000" dirty="0" smtClean="0"/>
              <a:t> (~ 200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C)</a:t>
            </a:r>
          </a:p>
          <a:p>
            <a:pPr lvl="1"/>
            <a:r>
              <a:rPr lang="en-US" sz="2000" dirty="0" smtClean="0"/>
              <a:t>Un-irradiated, ready for operations (100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C)</a:t>
            </a:r>
          </a:p>
          <a:p>
            <a:pPr lvl="1"/>
            <a:r>
              <a:rPr lang="en-US" sz="2000" dirty="0" smtClean="0"/>
              <a:t>Un-irradiated, room temperature (25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C)</a:t>
            </a:r>
          </a:p>
          <a:p>
            <a:pPr lvl="1"/>
            <a:r>
              <a:rPr lang="en-US" sz="2000" dirty="0" smtClean="0"/>
              <a:t>Un-irradiated, drained and dry (25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C)</a:t>
            </a:r>
          </a:p>
          <a:p>
            <a:pPr lvl="1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73034"/>
            <a:ext cx="8229600" cy="1143000"/>
          </a:xfrm>
        </p:spPr>
        <p:txBody>
          <a:bodyPr/>
          <a:lstStyle/>
          <a:p>
            <a:r>
              <a:rPr lang="en-US" dirty="0" smtClean="0"/>
              <a:t>Integration with TCWS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316034"/>
            <a:ext cx="8492067" cy="52202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Flow, pressure, temperature, wetted Cu area, etc.,  described by design point spreadsheets</a:t>
            </a:r>
          </a:p>
          <a:p>
            <a:endParaRPr lang="en-US" sz="2000" dirty="0" smtClean="0"/>
          </a:p>
          <a:p>
            <a:r>
              <a:rPr lang="en-US" sz="2000" dirty="0" smtClean="0"/>
              <a:t>Cooling water resistivity should be ~ 5M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Ω</a:t>
            </a:r>
            <a:r>
              <a:rPr lang="en-US" sz="2000" dirty="0" smtClean="0"/>
              <a:t>-cm at 25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</a:t>
            </a:r>
          </a:p>
          <a:p>
            <a:endParaRPr lang="en-US" sz="2000" dirty="0" smtClean="0"/>
          </a:p>
          <a:p>
            <a:r>
              <a:rPr lang="en-US" sz="2000" dirty="0" smtClean="0"/>
              <a:t>Supply/return insulating break geometry and implementation remains an open issue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Diameter could be reduced, e.g. to 20mm, to increase R by (30/20)^2=2.25 but the flow velocity would increase by the same factor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99563" y="4057280"/>
            <a:ext cx="5753100" cy="762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9634"/>
            <a:ext cx="8229600" cy="1143000"/>
          </a:xfrm>
        </p:spPr>
        <p:txBody>
          <a:bodyPr/>
          <a:lstStyle/>
          <a:p>
            <a:r>
              <a:rPr lang="en-US" dirty="0" smtClean="0"/>
              <a:t>Integration with TCWS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100003"/>
            <a:ext cx="8492067" cy="52202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Water supply/return design remains an open issue</a:t>
            </a:r>
          </a:p>
          <a:p>
            <a:pPr lvl="1"/>
            <a:r>
              <a:rPr lang="en-US" sz="1800" dirty="0" smtClean="0"/>
              <a:t>Ceramic-based design favored for radiation and chemical resistance</a:t>
            </a:r>
          </a:p>
          <a:p>
            <a:pPr lvl="2"/>
            <a:r>
              <a:rPr lang="en-US" sz="1600" dirty="0" smtClean="0"/>
              <a:t>Would require feature to allow for thermal expansion</a:t>
            </a:r>
          </a:p>
          <a:p>
            <a:pPr lvl="2"/>
            <a:r>
              <a:rPr lang="en-US" sz="1600" dirty="0" smtClean="0"/>
              <a:t>Would require containment in case of cracking</a:t>
            </a:r>
          </a:p>
          <a:p>
            <a:pPr lvl="3"/>
            <a:r>
              <a:rPr lang="en-US" sz="1400" dirty="0" smtClean="0"/>
              <a:t>TCWS can be contaminated with T</a:t>
            </a:r>
          </a:p>
        </p:txBody>
      </p:sp>
      <p:pic>
        <p:nvPicPr>
          <p:cNvPr id="6" name="Picture 5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35" y="2868492"/>
            <a:ext cx="3776099" cy="1263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8315" y="3118625"/>
            <a:ext cx="251396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Water line configuration</a:t>
            </a:r>
          </a:p>
          <a:p>
            <a:r>
              <a:rPr lang="en-US" i="1" dirty="0" smtClean="0"/>
              <a:t>Used at LAMPF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5012379"/>
            <a:ext cx="154991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Commercial product from </a:t>
            </a:r>
            <a:r>
              <a:rPr lang="en-US" i="1" dirty="0" err="1" smtClean="0"/>
              <a:t>Ceramaseal</a:t>
            </a:r>
            <a:endParaRPr lang="en-US" i="1" dirty="0"/>
          </a:p>
        </p:txBody>
      </p:sp>
      <p:pic>
        <p:nvPicPr>
          <p:cNvPr id="11" name="Picture 10" descr="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96" y="4302306"/>
            <a:ext cx="5919572" cy="2067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9634"/>
            <a:ext cx="8229600" cy="1143000"/>
          </a:xfrm>
        </p:spPr>
        <p:txBody>
          <a:bodyPr/>
          <a:lstStyle/>
          <a:p>
            <a:r>
              <a:rPr lang="en-US" dirty="0" smtClean="0"/>
              <a:t>Integration with TCWS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100003"/>
            <a:ext cx="8492067" cy="52202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Water supply/return design remains an open issue</a:t>
            </a:r>
          </a:p>
          <a:p>
            <a:pPr lvl="1"/>
            <a:r>
              <a:rPr lang="en-US" sz="1800" dirty="0" smtClean="0"/>
              <a:t>Custom design based on IVC requirement is needed</a:t>
            </a:r>
          </a:p>
          <a:p>
            <a:pPr lvl="1"/>
            <a:r>
              <a:rPr lang="en-US" sz="1800" dirty="0" smtClean="0"/>
              <a:t>Large ceramic tubes are available</a:t>
            </a:r>
          </a:p>
        </p:txBody>
      </p:sp>
      <p:pic>
        <p:nvPicPr>
          <p:cNvPr id="8" name="Picture 7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74" y="2488889"/>
            <a:ext cx="3810118" cy="2019289"/>
          </a:xfrm>
          <a:prstGeom prst="rect">
            <a:avLst/>
          </a:prstGeom>
        </p:spPr>
      </p:pic>
      <p:pic>
        <p:nvPicPr>
          <p:cNvPr id="9" name="Picture 8" descr="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84" y="2488889"/>
            <a:ext cx="3058609" cy="27796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588" y="579485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www.sentrotech.com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9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Interface with VV Ports and DC Bus and TCWS</a:t>
            </a: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70218"/>
            <a:ext cx="3098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7953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Bolted Connection at ELM/VS Pole</a:t>
            </a:r>
          </a:p>
          <a:p>
            <a:pPr marL="757238" marR="0" lvl="1" indent="-279400" algn="l" defTabSz="7953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Provides clamping force for electrical connection</a:t>
            </a:r>
          </a:p>
          <a:p>
            <a:pPr marL="287338" marR="0" lvl="0" indent="-287338" algn="l" defTabSz="7953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 Length</a:t>
            </a:r>
          </a:p>
          <a:p>
            <a:pPr marL="757238" marR="0" lvl="1" indent="-279400" algn="l" defTabSz="7953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Minimize length</a:t>
            </a:r>
          </a:p>
          <a:p>
            <a:pPr marL="757238" marR="0" lvl="1" indent="-279400" algn="l" defTabSz="7953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Allow compliance</a:t>
            </a:r>
          </a:p>
          <a:p>
            <a:pPr marL="287338" marR="0" lvl="0" indent="-287338" algn="l" defTabSz="7953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Rigid Bus Bar</a:t>
            </a:r>
          </a:p>
          <a:p>
            <a:pPr marL="757238" marR="0" lvl="1" indent="-279400" algn="l" defTabSz="7953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+ pole has cooling water supply</a:t>
            </a:r>
          </a:p>
          <a:p>
            <a:pPr marL="757238" marR="0" lvl="1" indent="-279400" algn="l" defTabSz="7953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- pole has cooling water return</a:t>
            </a:r>
          </a:p>
          <a:p>
            <a:pPr marL="757238" marR="0" lvl="1" indent="-279400" algn="l" defTabSz="7953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Water “jumper” needs electrical isolation between supply/return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pic>
        <p:nvPicPr>
          <p:cNvPr id="6" name="Picture 4" descr="PIPES_NO_PORT_EXTEN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725" y="3594318"/>
            <a:ext cx="2520950" cy="2006600"/>
          </a:xfrm>
          <a:prstGeom prst="rect">
            <a:avLst/>
          </a:prstGeom>
          <a:noFill/>
        </p:spPr>
      </p:pic>
      <p:pic>
        <p:nvPicPr>
          <p:cNvPr id="7" name="Picture 5" descr="INSIDE_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0" y="1146393"/>
            <a:ext cx="2520950" cy="2006600"/>
          </a:xfrm>
          <a:prstGeom prst="rect">
            <a:avLst/>
          </a:prstGeom>
          <a:noFill/>
        </p:spPr>
      </p:pic>
      <p:sp>
        <p:nvSpPr>
          <p:cNvPr id="8" name="AutoShape 6"/>
          <p:cNvSpPr>
            <a:spLocks/>
          </p:cNvSpPr>
          <p:nvPr/>
        </p:nvSpPr>
        <p:spPr bwMode="auto">
          <a:xfrm>
            <a:off x="7480300" y="2802156"/>
            <a:ext cx="1062037" cy="608012"/>
          </a:xfrm>
          <a:prstGeom prst="callout2">
            <a:avLst>
              <a:gd name="adj1" fmla="val 18801"/>
              <a:gd name="adj2" fmla="val -7176"/>
              <a:gd name="adj3" fmla="val 18801"/>
              <a:gd name="adj4" fmla="val -34079"/>
              <a:gd name="adj5" fmla="val 194778"/>
              <a:gd name="adj6" fmla="val -985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000">
                <a:latin typeface="Century Gothic" charset="0"/>
              </a:rPr>
              <a:t>Flexible Bus Bar</a:t>
            </a:r>
          </a:p>
          <a:p>
            <a:pPr algn="l" eaLnBrk="0" hangingPunct="0"/>
            <a:endParaRPr lang="en-GB" sz="1000">
              <a:latin typeface="Century Gothic" charset="0"/>
            </a:endParaRP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7516812" y="3378418"/>
            <a:ext cx="1062038" cy="608013"/>
          </a:xfrm>
          <a:prstGeom prst="callout2">
            <a:avLst>
              <a:gd name="adj1" fmla="val 18801"/>
              <a:gd name="adj2" fmla="val -7176"/>
              <a:gd name="adj3" fmla="val 18801"/>
              <a:gd name="adj4" fmla="val -30194"/>
              <a:gd name="adj5" fmla="val 129505"/>
              <a:gd name="adj6" fmla="val -85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0" hangingPunct="0"/>
            <a:r>
              <a:rPr lang="en-US" sz="1000">
                <a:latin typeface="Century Gothic" charset="0"/>
              </a:rPr>
              <a:t>End of Bus Bar (green)</a:t>
            </a:r>
            <a:endParaRPr lang="en-GB" sz="1000">
              <a:latin typeface="Century Gothic" charset="0"/>
            </a:endParaRP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7227887" y="1902043"/>
            <a:ext cx="1314450" cy="608013"/>
          </a:xfrm>
          <a:prstGeom prst="callout2">
            <a:avLst>
              <a:gd name="adj1" fmla="val 18801"/>
              <a:gd name="adj2" fmla="val -5796"/>
              <a:gd name="adj3" fmla="val 18801"/>
              <a:gd name="adj4" fmla="val -39250"/>
              <a:gd name="adj5" fmla="val 18014"/>
              <a:gd name="adj6" fmla="val -11932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000">
                <a:latin typeface="Century Gothic" charset="0"/>
              </a:rPr>
              <a:t>Bolted Connection to ELM/VS Pole</a:t>
            </a:r>
            <a:endParaRPr lang="en-GB" sz="1000">
              <a:latin typeface="Century Gothic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6399212" y="3918168"/>
            <a:ext cx="180975" cy="504825"/>
          </a:xfrm>
          <a:custGeom>
            <a:avLst/>
            <a:gdLst/>
            <a:ahLst/>
            <a:cxnLst>
              <a:cxn ang="0">
                <a:pos x="68" y="114"/>
              </a:cxn>
              <a:cxn ang="0">
                <a:pos x="68" y="0"/>
              </a:cxn>
              <a:cxn ang="0">
                <a:pos x="0" y="23"/>
              </a:cxn>
              <a:cxn ang="0">
                <a:pos x="0" y="318"/>
              </a:cxn>
              <a:cxn ang="0">
                <a:pos x="68" y="295"/>
              </a:cxn>
              <a:cxn ang="0">
                <a:pos x="68" y="250"/>
              </a:cxn>
            </a:cxnLst>
            <a:rect l="0" t="0" r="r" b="b"/>
            <a:pathLst>
              <a:path w="68" h="318">
                <a:moveTo>
                  <a:pt x="68" y="114"/>
                </a:moveTo>
                <a:lnTo>
                  <a:pt x="68" y="0"/>
                </a:lnTo>
                <a:lnTo>
                  <a:pt x="0" y="23"/>
                </a:lnTo>
                <a:lnTo>
                  <a:pt x="0" y="318"/>
                </a:lnTo>
                <a:lnTo>
                  <a:pt x="68" y="295"/>
                </a:lnTo>
                <a:lnTo>
                  <a:pt x="68" y="25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4743450" y="4313456"/>
            <a:ext cx="180975" cy="504825"/>
          </a:xfrm>
          <a:custGeom>
            <a:avLst/>
            <a:gdLst/>
            <a:ahLst/>
            <a:cxnLst>
              <a:cxn ang="0">
                <a:pos x="68" y="114"/>
              </a:cxn>
              <a:cxn ang="0">
                <a:pos x="68" y="0"/>
              </a:cxn>
              <a:cxn ang="0">
                <a:pos x="0" y="23"/>
              </a:cxn>
              <a:cxn ang="0">
                <a:pos x="0" y="318"/>
              </a:cxn>
              <a:cxn ang="0">
                <a:pos x="68" y="295"/>
              </a:cxn>
              <a:cxn ang="0">
                <a:pos x="68" y="250"/>
              </a:cxn>
            </a:cxnLst>
            <a:rect l="0" t="0" r="r" b="b"/>
            <a:pathLst>
              <a:path w="68" h="318">
                <a:moveTo>
                  <a:pt x="68" y="114"/>
                </a:moveTo>
                <a:lnTo>
                  <a:pt x="68" y="0"/>
                </a:lnTo>
                <a:lnTo>
                  <a:pt x="0" y="23"/>
                </a:lnTo>
                <a:lnTo>
                  <a:pt x="0" y="318"/>
                </a:lnTo>
                <a:lnTo>
                  <a:pt x="68" y="295"/>
                </a:lnTo>
                <a:lnTo>
                  <a:pt x="68" y="25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7048500" y="4675406"/>
            <a:ext cx="1062037" cy="608012"/>
          </a:xfrm>
          <a:prstGeom prst="callout2">
            <a:avLst>
              <a:gd name="adj1" fmla="val 18801"/>
              <a:gd name="adj2" fmla="val -7176"/>
              <a:gd name="adj3" fmla="val 18801"/>
              <a:gd name="adj4" fmla="val -21523"/>
              <a:gd name="adj5" fmla="val -43343"/>
              <a:gd name="adj6" fmla="val -557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0" hangingPunct="0"/>
            <a:r>
              <a:rPr lang="en-US" sz="1000">
                <a:latin typeface="Century Gothic" charset="0"/>
              </a:rPr>
              <a:t>Water Jumper (red)</a:t>
            </a:r>
            <a:endParaRPr lang="en-GB" sz="1000">
              <a:latin typeface="Century Gothic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1306" y="6022269"/>
            <a:ext cx="47371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Cartoon-level design needs further development</a:t>
            </a:r>
            <a:endParaRPr lang="en-US" i="1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Issues and Resolution Plan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7820" y="1143000"/>
          <a:ext cx="8455755" cy="5147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71"/>
                <a:gridCol w="3224624"/>
                <a:gridCol w="2207060"/>
              </a:tblGrid>
              <a:tr h="3505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Issue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Resolution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Pre/Post</a:t>
                      </a:r>
                      <a:r>
                        <a:rPr lang="en-US" sz="1200" baseline="0" dirty="0" smtClean="0"/>
                        <a:t> October</a:t>
                      </a:r>
                      <a:endParaRPr lang="en-US" sz="1200" dirty="0"/>
                    </a:p>
                  </a:txBody>
                  <a:tcPr/>
                </a:tc>
              </a:tr>
              <a:tr h="8669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Determine optimum resistance values for grounding resistors</a:t>
                      </a:r>
                      <a:r>
                        <a:rPr lang="en-US" sz="1400" baseline="0" dirty="0" smtClean="0"/>
                        <a:t> and water supply/return lines for ELM and VS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Perform studies</a:t>
                      </a:r>
                      <a:r>
                        <a:rPr lang="en-US" sz="1400" baseline="0" dirty="0" smtClean="0"/>
                        <a:t> to investigate effect of resistance on ground current in normal and ground fault modes for ELM and VS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Pre</a:t>
                      </a:r>
                      <a:endParaRPr lang="en-US" sz="1200" dirty="0"/>
                    </a:p>
                  </a:txBody>
                  <a:tcPr/>
                </a:tc>
              </a:tr>
              <a:tr h="866953">
                <a:tc>
                  <a:txBody>
                    <a:bodyPr/>
                    <a:lstStyle/>
                    <a:p>
                      <a:r>
                        <a:rPr lang="en-US" sz="1400" smtClean="0"/>
                        <a:t>Develop</a:t>
                      </a:r>
                      <a:r>
                        <a:rPr lang="en-US" sz="1400" baseline="0" smtClean="0"/>
                        <a:t> agreement on scope boundary for interfaces (e.g. supply/return lines, electrical and hydraulic measurements, local I&amp;C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Discuss with interfacing PBS </a:t>
                      </a:r>
                      <a:r>
                        <a:rPr lang="en-US" sz="1400" dirty="0" err="1" smtClean="0"/>
                        <a:t>RO’s</a:t>
                      </a:r>
                      <a:r>
                        <a:rPr lang="en-US" sz="1400" dirty="0" smtClean="0"/>
                        <a:t> and reflect</a:t>
                      </a:r>
                      <a:r>
                        <a:rPr lang="en-US" sz="1400" baseline="0" dirty="0" smtClean="0"/>
                        <a:t> in SRD/</a:t>
                      </a:r>
                      <a:r>
                        <a:rPr lang="en-US" sz="1400" baseline="0" dirty="0" err="1" smtClean="0"/>
                        <a:t>ICDs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Pre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5944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</a:t>
                      </a:r>
                      <a:r>
                        <a:rPr lang="en-US" sz="1400" baseline="0" dirty="0" smtClean="0"/>
                        <a:t> design for water supply/return lines for ELM and VS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</a:t>
                      </a:r>
                      <a:r>
                        <a:rPr lang="en-US" sz="1400" baseline="0" dirty="0" smtClean="0"/>
                        <a:t> designs and perform R&amp;D to fabricate prototype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Post</a:t>
                      </a:r>
                    </a:p>
                    <a:p>
                      <a:pPr algn="ctr"/>
                      <a:r>
                        <a:rPr lang="en-US" sz="1200" dirty="0" smtClean="0"/>
                        <a:t>(out</a:t>
                      </a:r>
                      <a:r>
                        <a:rPr lang="en-US" sz="1200" baseline="0" dirty="0" smtClean="0"/>
                        <a:t> of scope of present task, but required for FDR)</a:t>
                      </a:r>
                      <a:endParaRPr lang="en-US" sz="1200" dirty="0" smtClean="0"/>
                    </a:p>
                  </a:txBody>
                  <a:tcPr/>
                </a:tc>
              </a:tr>
              <a:tr h="5944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 design for feed-through</a:t>
                      </a:r>
                      <a:r>
                        <a:rPr lang="en-US" sz="1400" baseline="0" dirty="0" smtClean="0"/>
                        <a:t> of feeders through port covers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Perform detailed</a:t>
                      </a:r>
                      <a:r>
                        <a:rPr lang="en-US" sz="1400" baseline="0" dirty="0" smtClean="0"/>
                        <a:t> design activity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Post</a:t>
                      </a:r>
                    </a:p>
                    <a:p>
                      <a:pPr algn="ctr"/>
                      <a:r>
                        <a:rPr lang="en-US" sz="1200" dirty="0" smtClean="0"/>
                        <a:t>(out</a:t>
                      </a:r>
                      <a:r>
                        <a:rPr lang="en-US" sz="1200" baseline="0" dirty="0" smtClean="0"/>
                        <a:t> of scope of present task, but required for FDR)</a:t>
                      </a:r>
                      <a:endParaRPr lang="en-US" sz="1200" dirty="0" smtClean="0"/>
                    </a:p>
                  </a:txBody>
                  <a:tcPr/>
                </a:tc>
              </a:tr>
              <a:tr h="5944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 design for electrical connection to DC bus bar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Perform detailed</a:t>
                      </a:r>
                      <a:r>
                        <a:rPr lang="en-US" sz="1400" baseline="0" dirty="0" smtClean="0"/>
                        <a:t> design activity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Post</a:t>
                      </a:r>
                    </a:p>
                    <a:p>
                      <a:pPr algn="ctr"/>
                      <a:r>
                        <a:rPr lang="en-US" sz="1200" dirty="0" smtClean="0"/>
                        <a:t>(out</a:t>
                      </a:r>
                      <a:r>
                        <a:rPr lang="en-US" sz="1200" baseline="0" dirty="0" smtClean="0"/>
                        <a:t> of scope of present task, but required for FDR</a:t>
                      </a:r>
                      <a:endParaRPr lang="en-US" sz="1200" dirty="0" smtClean="0"/>
                    </a:p>
                  </a:txBody>
                  <a:tcPr/>
                </a:tc>
              </a:tr>
              <a:tr h="10651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 local interlock</a:t>
                      </a:r>
                      <a:r>
                        <a:rPr lang="en-US" sz="1400" baseline="0" dirty="0" smtClean="0"/>
                        <a:t> and I&amp;C plan for IVC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Determine appropriate</a:t>
                      </a:r>
                      <a:r>
                        <a:rPr lang="en-US" sz="1400" baseline="0" dirty="0" smtClean="0"/>
                        <a:t> measurements, identify instruments, develop interlock logic, determine CODAC interface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Post</a:t>
                      </a:r>
                    </a:p>
                    <a:p>
                      <a:pPr algn="ctr"/>
                      <a:r>
                        <a:rPr lang="en-US" sz="1200" dirty="0" smtClean="0"/>
                        <a:t>(out</a:t>
                      </a:r>
                      <a:r>
                        <a:rPr lang="en-US" sz="1200" baseline="0" dirty="0" smtClean="0"/>
                        <a:t> of scope of present task, but required for FDR)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78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36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ICD development underway</a:t>
            </a:r>
          </a:p>
          <a:p>
            <a:r>
              <a:rPr lang="en-US" dirty="0" smtClean="0"/>
              <a:t>Some technical issues remain unresolved</a:t>
            </a:r>
          </a:p>
          <a:p>
            <a:pPr lvl="1"/>
            <a:r>
              <a:rPr lang="en-US" dirty="0" smtClean="0"/>
              <a:t>Grounding and ground fault detection</a:t>
            </a:r>
          </a:p>
          <a:p>
            <a:r>
              <a:rPr lang="en-US" dirty="0" smtClean="0"/>
              <a:t>Some design details remain incomplete</a:t>
            </a:r>
          </a:p>
          <a:p>
            <a:pPr lvl="1"/>
            <a:r>
              <a:rPr lang="en-US" dirty="0" smtClean="0"/>
              <a:t>Design concept for water supply/return lines with insulating breaks</a:t>
            </a:r>
          </a:p>
          <a:p>
            <a:pPr lvl="1"/>
            <a:r>
              <a:rPr lang="en-US" dirty="0" smtClean="0"/>
              <a:t>Port vacuum feed-</a:t>
            </a:r>
            <a:r>
              <a:rPr lang="en-US" dirty="0" err="1" smtClean="0"/>
              <a:t>thru’s</a:t>
            </a:r>
            <a:endParaRPr lang="en-US" dirty="0" smtClean="0"/>
          </a:p>
          <a:p>
            <a:pPr lvl="1"/>
            <a:r>
              <a:rPr lang="en-US" dirty="0" smtClean="0"/>
              <a:t>DC bus bar connections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13406"/>
            <a:ext cx="7080044" cy="2470940"/>
          </a:xfrm>
        </p:spPr>
        <p:txBody>
          <a:bodyPr/>
          <a:lstStyle/>
          <a:p>
            <a:r>
              <a:rPr lang="en-US" dirty="0" smtClean="0"/>
              <a:t>Interfacing Systems and Open Issues</a:t>
            </a:r>
          </a:p>
          <a:p>
            <a:r>
              <a:rPr lang="en-US" dirty="0" smtClean="0"/>
              <a:t>Issues and Resolution Plan Summary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Elbow Connector 3"/>
          <p:cNvCxnSpPr/>
          <p:nvPr/>
        </p:nvCxnSpPr>
        <p:spPr>
          <a:xfrm rot="16200000" flipH="1">
            <a:off x="2673350" y="2466975"/>
            <a:ext cx="1289050" cy="927100"/>
          </a:xfrm>
          <a:prstGeom prst="bentConnector3">
            <a:avLst>
              <a:gd name="adj1" fmla="val 62086"/>
            </a:avLst>
          </a:prstGeom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5400000">
            <a:off x="3563938" y="2940050"/>
            <a:ext cx="1306512" cy="1588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86400" y="3106738"/>
            <a:ext cx="146050" cy="207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4813" y="3348038"/>
            <a:ext cx="147637" cy="358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3225" y="3730625"/>
            <a:ext cx="147638" cy="358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7988" y="4111625"/>
            <a:ext cx="146050" cy="2079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5163" y="3124200"/>
            <a:ext cx="528637" cy="1179513"/>
          </a:xfrm>
          <a:prstGeom prst="rect">
            <a:avLst/>
          </a:prstGeom>
          <a:solidFill>
            <a:srgbClr val="7F7F7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672263" y="3175000"/>
            <a:ext cx="557212" cy="63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62738" y="4178300"/>
            <a:ext cx="557212" cy="63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65913" y="3465513"/>
            <a:ext cx="557212" cy="138112"/>
          </a:xfrm>
          <a:prstGeom prst="rect">
            <a:avLst/>
          </a:prstGeom>
          <a:solidFill>
            <a:srgbClr val="DCA87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659563" y="3817938"/>
            <a:ext cx="557212" cy="139700"/>
          </a:xfrm>
          <a:prstGeom prst="rect">
            <a:avLst/>
          </a:prstGeom>
          <a:solidFill>
            <a:srgbClr val="DCA87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5340350" y="3890963"/>
            <a:ext cx="320675" cy="1587"/>
          </a:xfrm>
          <a:prstGeom prst="line">
            <a:avLst/>
          </a:prstGeom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340350" y="3530600"/>
            <a:ext cx="320675" cy="1588"/>
          </a:xfrm>
          <a:prstGeom prst="line">
            <a:avLst/>
          </a:prstGeom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217319" y="3712369"/>
            <a:ext cx="320675" cy="1587"/>
          </a:xfrm>
          <a:prstGeom prst="line">
            <a:avLst/>
          </a:prstGeom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654800" y="2065338"/>
            <a:ext cx="1936750" cy="33655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417094" y="3874294"/>
            <a:ext cx="328613" cy="31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52800" y="4075113"/>
            <a:ext cx="230188" cy="2127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417887" y="4433888"/>
            <a:ext cx="32861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99238" y="3041650"/>
            <a:ext cx="257175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Isosceles Triangle 22"/>
          <p:cNvSpPr/>
          <p:nvPr/>
        </p:nvSpPr>
        <p:spPr>
          <a:xfrm flipV="1">
            <a:off x="3506788" y="4597400"/>
            <a:ext cx="144462" cy="111125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15963" y="3733800"/>
            <a:ext cx="10366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Block Arc 24"/>
          <p:cNvSpPr/>
          <p:nvPr/>
        </p:nvSpPr>
        <p:spPr>
          <a:xfrm>
            <a:off x="1676400" y="3576638"/>
            <a:ext cx="381000" cy="15240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974850" y="3719513"/>
            <a:ext cx="12319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442912" y="2568575"/>
            <a:ext cx="23193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60"/>
          <p:cNvGrpSpPr>
            <a:grpSpLocks/>
          </p:cNvGrpSpPr>
          <p:nvPr/>
        </p:nvGrpSpPr>
        <p:grpSpPr bwMode="auto">
          <a:xfrm>
            <a:off x="2320925" y="3424238"/>
            <a:ext cx="685800" cy="608012"/>
            <a:chOff x="1600200" y="2973189"/>
            <a:chExt cx="685800" cy="608806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791346" y="3201392"/>
              <a:ext cx="227308" cy="152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1846882" y="3276004"/>
              <a:ext cx="268638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981200" y="3047898"/>
              <a:ext cx="152400" cy="1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600200" y="2973189"/>
              <a:ext cx="685800" cy="6088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6356350" y="1676400"/>
            <a:ext cx="2482850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581900" y="2916238"/>
            <a:ext cx="806450" cy="1630362"/>
          </a:xfrm>
          <a:prstGeom prst="ellipse">
            <a:avLst/>
          </a:prstGeom>
          <a:solidFill>
            <a:srgbClr val="FF00FF">
              <a:alpha val="34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80250" y="3413125"/>
            <a:ext cx="228600" cy="592138"/>
          </a:xfrm>
          <a:prstGeom prst="rect">
            <a:avLst/>
          </a:prstGeom>
          <a:solidFill>
            <a:srgbClr val="E7A77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7016750" y="3709988"/>
            <a:ext cx="34131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rot="16200000" flipH="1">
            <a:off x="4688682" y="3693318"/>
            <a:ext cx="175260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 bwMode="auto">
          <a:xfrm>
            <a:off x="5562600" y="3738563"/>
            <a:ext cx="13081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562600" y="3778250"/>
            <a:ext cx="1308100" cy="228600"/>
          </a:xfrm>
          <a:prstGeom prst="rect">
            <a:avLst/>
          </a:prstGeom>
          <a:solidFill>
            <a:srgbClr val="DCA87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562600" y="3373438"/>
            <a:ext cx="131445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562600" y="3413125"/>
            <a:ext cx="1308100" cy="230188"/>
          </a:xfrm>
          <a:prstGeom prst="rect">
            <a:avLst/>
          </a:prstGeom>
          <a:solidFill>
            <a:srgbClr val="DCA87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567363" y="3138488"/>
            <a:ext cx="1309687" cy="1492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567363" y="4132263"/>
            <a:ext cx="1309687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6903244" y="3691732"/>
            <a:ext cx="97472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V="1">
            <a:off x="3645694" y="4052094"/>
            <a:ext cx="1741488" cy="0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78"/>
          <p:cNvSpPr txBox="1">
            <a:spLocks noChangeArrowheads="1"/>
          </p:cNvSpPr>
          <p:nvPr/>
        </p:nvSpPr>
        <p:spPr bwMode="auto">
          <a:xfrm>
            <a:off x="3962400" y="4916488"/>
            <a:ext cx="110807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Tokamak </a:t>
            </a:r>
          </a:p>
          <a:p>
            <a:pPr algn="ctr"/>
            <a:r>
              <a:rPr lang="en-US"/>
              <a:t>CWS</a:t>
            </a:r>
          </a:p>
        </p:txBody>
      </p:sp>
      <p:cxnSp>
        <p:nvCxnSpPr>
          <p:cNvPr id="47" name="Straight Connector 46"/>
          <p:cNvCxnSpPr>
            <a:endCxn id="32" idx="2"/>
          </p:cNvCxnSpPr>
          <p:nvPr/>
        </p:nvCxnSpPr>
        <p:spPr>
          <a:xfrm rot="16200000" flipV="1">
            <a:off x="2211387" y="4484688"/>
            <a:ext cx="906463" cy="1588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80"/>
          <p:cNvSpPr txBox="1">
            <a:spLocks noChangeArrowheads="1"/>
          </p:cNvSpPr>
          <p:nvPr/>
        </p:nvSpPr>
        <p:spPr bwMode="auto">
          <a:xfrm>
            <a:off x="1974850" y="4948238"/>
            <a:ext cx="137795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Component </a:t>
            </a:r>
          </a:p>
          <a:p>
            <a:pPr algn="ctr"/>
            <a:r>
              <a:rPr lang="en-US"/>
              <a:t>CWS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443288" y="3706813"/>
            <a:ext cx="1965325" cy="1587"/>
          </a:xfrm>
          <a:prstGeom prst="line">
            <a:avLst/>
          </a:prstGeom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206750" y="3548063"/>
            <a:ext cx="222250" cy="1635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101"/>
          <p:cNvSpPr txBox="1">
            <a:spLocks noChangeArrowheads="1"/>
          </p:cNvSpPr>
          <p:nvPr/>
        </p:nvSpPr>
        <p:spPr bwMode="auto">
          <a:xfrm rot="16200000">
            <a:off x="1732757" y="438943"/>
            <a:ext cx="990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Plasma Control</a:t>
            </a:r>
          </a:p>
        </p:txBody>
      </p:sp>
      <p:sp>
        <p:nvSpPr>
          <p:cNvPr id="52" name="TextBox 102"/>
          <p:cNvSpPr txBox="1">
            <a:spLocks noChangeArrowheads="1"/>
          </p:cNvSpPr>
          <p:nvPr/>
        </p:nvSpPr>
        <p:spPr bwMode="auto">
          <a:xfrm>
            <a:off x="2198688" y="1633538"/>
            <a:ext cx="92868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Local </a:t>
            </a:r>
          </a:p>
          <a:p>
            <a:pPr algn="ctr"/>
            <a:r>
              <a:rPr lang="en-US"/>
              <a:t>Control</a:t>
            </a:r>
          </a:p>
        </p:txBody>
      </p:sp>
      <p:sp>
        <p:nvSpPr>
          <p:cNvPr id="53" name="TextBox 104"/>
          <p:cNvSpPr txBox="1">
            <a:spLocks noChangeArrowheads="1"/>
          </p:cNvSpPr>
          <p:nvPr/>
        </p:nvSpPr>
        <p:spPr bwMode="auto">
          <a:xfrm rot="16200000">
            <a:off x="2832552" y="642158"/>
            <a:ext cx="85214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CODAC</a:t>
            </a:r>
            <a:endParaRPr lang="en-US" dirty="0"/>
          </a:p>
        </p:txBody>
      </p:sp>
      <p:sp>
        <p:nvSpPr>
          <p:cNvPr id="54" name="TextBox 105"/>
          <p:cNvSpPr txBox="1">
            <a:spLocks noChangeArrowheads="1"/>
          </p:cNvSpPr>
          <p:nvPr/>
        </p:nvSpPr>
        <p:spPr bwMode="auto">
          <a:xfrm rot="16200000">
            <a:off x="3786981" y="405607"/>
            <a:ext cx="1057275" cy="6461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Central </a:t>
            </a:r>
          </a:p>
          <a:p>
            <a:pPr algn="ctr"/>
            <a:r>
              <a:rPr lang="en-US"/>
              <a:t>Interlock</a:t>
            </a:r>
          </a:p>
        </p:txBody>
      </p:sp>
      <p:sp>
        <p:nvSpPr>
          <p:cNvPr id="55" name="Donut 54"/>
          <p:cNvSpPr/>
          <p:nvPr/>
        </p:nvSpPr>
        <p:spPr>
          <a:xfrm>
            <a:off x="3730625" y="3543300"/>
            <a:ext cx="101600" cy="338138"/>
          </a:xfrm>
          <a:prstGeom prst="donu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1143000" y="5268913"/>
            <a:ext cx="381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Block Arc 56"/>
          <p:cNvSpPr/>
          <p:nvPr/>
        </p:nvSpPr>
        <p:spPr>
          <a:xfrm>
            <a:off x="1447800" y="5116513"/>
            <a:ext cx="381000" cy="15240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-1332706" y="3880644"/>
            <a:ext cx="49514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522788" y="3879850"/>
            <a:ext cx="2671762" cy="11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516438" y="3533775"/>
            <a:ext cx="26781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516438" y="3200400"/>
            <a:ext cx="2874962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522788" y="4203700"/>
            <a:ext cx="28670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48" idx="1"/>
          </p:cNvCxnSpPr>
          <p:nvPr/>
        </p:nvCxnSpPr>
        <p:spPr>
          <a:xfrm>
            <a:off x="1812925" y="5272088"/>
            <a:ext cx="1619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143000" y="6054725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Block Arc 64"/>
          <p:cNvSpPr/>
          <p:nvPr/>
        </p:nvSpPr>
        <p:spPr>
          <a:xfrm>
            <a:off x="1447800" y="5902325"/>
            <a:ext cx="381000" cy="15240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1752600" y="6054725"/>
            <a:ext cx="27701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46" idx="2"/>
          </p:cNvCxnSpPr>
          <p:nvPr/>
        </p:nvCxnSpPr>
        <p:spPr>
          <a:xfrm rot="16200000" flipV="1">
            <a:off x="4272756" y="5806282"/>
            <a:ext cx="493713" cy="63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149"/>
          <p:cNvSpPr txBox="1">
            <a:spLocks noChangeArrowheads="1"/>
          </p:cNvSpPr>
          <p:nvPr/>
        </p:nvSpPr>
        <p:spPr bwMode="auto">
          <a:xfrm rot="16200000">
            <a:off x="494507" y="5931694"/>
            <a:ext cx="81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SSEN</a:t>
            </a:r>
          </a:p>
        </p:txBody>
      </p:sp>
      <p:sp>
        <p:nvSpPr>
          <p:cNvPr id="69" name="TextBox 150"/>
          <p:cNvSpPr txBox="1">
            <a:spLocks noChangeArrowheads="1"/>
          </p:cNvSpPr>
          <p:nvPr/>
        </p:nvSpPr>
        <p:spPr bwMode="auto">
          <a:xfrm rot="16200000">
            <a:off x="42863" y="3576638"/>
            <a:ext cx="81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PPEN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143000" y="2598738"/>
            <a:ext cx="2428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Block Arc 70"/>
          <p:cNvSpPr/>
          <p:nvPr/>
        </p:nvSpPr>
        <p:spPr>
          <a:xfrm>
            <a:off x="1344613" y="2509838"/>
            <a:ext cx="242887" cy="96837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1570038" y="2598738"/>
            <a:ext cx="19097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158"/>
          <p:cNvSpPr txBox="1">
            <a:spLocks noChangeArrowheads="1"/>
          </p:cNvSpPr>
          <p:nvPr/>
        </p:nvSpPr>
        <p:spPr bwMode="auto">
          <a:xfrm rot="16200000">
            <a:off x="3150394" y="1772444"/>
            <a:ext cx="658812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UPS</a:t>
            </a:r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1942306" y="2851944"/>
            <a:ext cx="1144588" cy="0"/>
          </a:xfrm>
          <a:prstGeom prst="line">
            <a:avLst/>
          </a:prstGeom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103"/>
          <p:cNvSpPr txBox="1">
            <a:spLocks noChangeArrowheads="1"/>
          </p:cNvSpPr>
          <p:nvPr/>
        </p:nvSpPr>
        <p:spPr bwMode="auto">
          <a:xfrm>
            <a:off x="3810000" y="1633538"/>
            <a:ext cx="1057275" cy="6461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Local </a:t>
            </a:r>
          </a:p>
          <a:p>
            <a:pPr algn="ctr"/>
            <a:r>
              <a:rPr lang="en-US"/>
              <a:t>Interlock</a:t>
            </a:r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2129632" y="1448594"/>
            <a:ext cx="381000" cy="1587"/>
          </a:xfrm>
          <a:prstGeom prst="line">
            <a:avLst/>
          </a:prstGeom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3064801" y="1358595"/>
            <a:ext cx="191296" cy="1589"/>
          </a:xfrm>
          <a:prstGeom prst="line">
            <a:avLst/>
          </a:prstGeom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4127500" y="1447800"/>
            <a:ext cx="382588" cy="1588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674687" y="1157288"/>
            <a:ext cx="4937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187"/>
          <p:cNvSpPr txBox="1">
            <a:spLocks noChangeArrowheads="1"/>
          </p:cNvSpPr>
          <p:nvPr/>
        </p:nvSpPr>
        <p:spPr bwMode="auto">
          <a:xfrm>
            <a:off x="501650" y="228600"/>
            <a:ext cx="839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400kV </a:t>
            </a:r>
          </a:p>
          <a:p>
            <a:pPr algn="ctr"/>
            <a:r>
              <a:rPr lang="en-US"/>
              <a:t>Grid</a:t>
            </a:r>
          </a:p>
        </p:txBody>
      </p:sp>
      <p:cxnSp>
        <p:nvCxnSpPr>
          <p:cNvPr id="81" name="Straight Connector 80"/>
          <p:cNvCxnSpPr/>
          <p:nvPr/>
        </p:nvCxnSpPr>
        <p:spPr>
          <a:xfrm rot="5400000" flipH="1" flipV="1">
            <a:off x="3319463" y="2439987"/>
            <a:ext cx="338138" cy="476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143000" y="1955800"/>
            <a:ext cx="2428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Block Arc 82"/>
          <p:cNvSpPr/>
          <p:nvPr/>
        </p:nvSpPr>
        <p:spPr>
          <a:xfrm>
            <a:off x="1344613" y="1852613"/>
            <a:ext cx="242887" cy="96837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4" name="Straight Connector 83"/>
          <p:cNvCxnSpPr>
            <a:endCxn id="52" idx="1"/>
          </p:cNvCxnSpPr>
          <p:nvPr/>
        </p:nvCxnSpPr>
        <p:spPr>
          <a:xfrm flipV="1">
            <a:off x="1536700" y="1955800"/>
            <a:ext cx="6619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57200" y="1408113"/>
            <a:ext cx="9286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229"/>
          <p:cNvGrpSpPr>
            <a:grpSpLocks/>
          </p:cNvGrpSpPr>
          <p:nvPr/>
        </p:nvGrpSpPr>
        <p:grpSpPr bwMode="auto">
          <a:xfrm>
            <a:off x="5330825" y="2830513"/>
            <a:ext cx="157163" cy="365125"/>
            <a:chOff x="5331075" y="2455340"/>
            <a:chExt cx="156662" cy="364854"/>
          </a:xfrm>
        </p:grpSpPr>
        <p:cxnSp>
          <p:nvCxnSpPr>
            <p:cNvPr id="87" name="Straight Connector 86"/>
            <p:cNvCxnSpPr/>
            <p:nvPr/>
          </p:nvCxnSpPr>
          <p:spPr>
            <a:xfrm rot="5400000">
              <a:off x="5307084" y="2715499"/>
              <a:ext cx="207809" cy="1583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5331075" y="2455340"/>
              <a:ext cx="156662" cy="1570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89" name="Straight Connector 88"/>
          <p:cNvCxnSpPr/>
          <p:nvPr/>
        </p:nvCxnSpPr>
        <p:spPr>
          <a:xfrm rot="5400000">
            <a:off x="4914900" y="3257550"/>
            <a:ext cx="541338" cy="1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5105400" y="2830513"/>
            <a:ext cx="157163" cy="155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4510087" y="3436938"/>
            <a:ext cx="900113" cy="1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4879975" y="2828925"/>
            <a:ext cx="157163" cy="1571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4133057" y="3585369"/>
            <a:ext cx="1200150" cy="1587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654550" y="2828925"/>
            <a:ext cx="155575" cy="155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" name="Donut 94"/>
          <p:cNvSpPr/>
          <p:nvPr/>
        </p:nvSpPr>
        <p:spPr>
          <a:xfrm>
            <a:off x="4165600" y="3541713"/>
            <a:ext cx="101600" cy="338137"/>
          </a:xfrm>
          <a:prstGeom prst="donu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6" name="Elbow Connector 95"/>
          <p:cNvCxnSpPr>
            <a:endCxn id="94" idx="0"/>
          </p:cNvCxnSpPr>
          <p:nvPr/>
        </p:nvCxnSpPr>
        <p:spPr>
          <a:xfrm rot="16200000" flipH="1">
            <a:off x="4351338" y="2447925"/>
            <a:ext cx="554037" cy="207963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H="1">
            <a:off x="4822031" y="2691607"/>
            <a:ext cx="276225" cy="1588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5048250" y="2690813"/>
            <a:ext cx="276225" cy="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6200000" flipH="1">
            <a:off x="5276057" y="2685256"/>
            <a:ext cx="268288" cy="3175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730750" y="2552700"/>
            <a:ext cx="677863" cy="1588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288"/>
          <p:cNvSpPr txBox="1">
            <a:spLocks noChangeArrowheads="1"/>
          </p:cNvSpPr>
          <p:nvPr/>
        </p:nvSpPr>
        <p:spPr bwMode="auto">
          <a:xfrm>
            <a:off x="6392863" y="1714500"/>
            <a:ext cx="757237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Cryostat</a:t>
            </a:r>
          </a:p>
        </p:txBody>
      </p:sp>
      <p:sp>
        <p:nvSpPr>
          <p:cNvPr id="102" name="TextBox 289"/>
          <p:cNvSpPr txBox="1">
            <a:spLocks noChangeArrowheads="1"/>
          </p:cNvSpPr>
          <p:nvPr/>
        </p:nvSpPr>
        <p:spPr bwMode="auto">
          <a:xfrm>
            <a:off x="7391400" y="2162175"/>
            <a:ext cx="403225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VV</a:t>
            </a:r>
          </a:p>
        </p:txBody>
      </p:sp>
      <p:sp>
        <p:nvSpPr>
          <p:cNvPr id="103" name="TextBox 290"/>
          <p:cNvSpPr txBox="1">
            <a:spLocks noChangeArrowheads="1"/>
          </p:cNvSpPr>
          <p:nvPr/>
        </p:nvSpPr>
        <p:spPr bwMode="auto">
          <a:xfrm>
            <a:off x="7620000" y="3557588"/>
            <a:ext cx="698500" cy="276225"/>
          </a:xfrm>
          <a:prstGeom prst="rect">
            <a:avLst/>
          </a:prstGeom>
          <a:solidFill>
            <a:srgbClr val="F895EC"/>
          </a:solidFill>
          <a:ln w="9525">
            <a:solidFill>
              <a:srgbClr val="F895EC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Plasma</a:t>
            </a:r>
          </a:p>
        </p:txBody>
      </p:sp>
      <p:sp>
        <p:nvSpPr>
          <p:cNvPr id="104" name="TextBox 292"/>
          <p:cNvSpPr txBox="1">
            <a:spLocks noChangeArrowheads="1"/>
          </p:cNvSpPr>
          <p:nvPr/>
        </p:nvSpPr>
        <p:spPr bwMode="auto">
          <a:xfrm>
            <a:off x="7673975" y="5972175"/>
            <a:ext cx="936625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Coil Jacket</a:t>
            </a:r>
          </a:p>
        </p:txBody>
      </p:sp>
      <p:cxnSp>
        <p:nvCxnSpPr>
          <p:cNvPr id="105" name="Straight Arrow Connector 104"/>
          <p:cNvCxnSpPr>
            <a:stCxn id="104" idx="0"/>
          </p:cNvCxnSpPr>
          <p:nvPr/>
        </p:nvCxnSpPr>
        <p:spPr>
          <a:xfrm rot="16200000" flipV="1">
            <a:off x="6969919" y="4799806"/>
            <a:ext cx="1717675" cy="627063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295"/>
          <p:cNvSpPr txBox="1">
            <a:spLocks noChangeArrowheads="1"/>
          </p:cNvSpPr>
          <p:nvPr/>
        </p:nvSpPr>
        <p:spPr bwMode="auto">
          <a:xfrm>
            <a:off x="7162800" y="685800"/>
            <a:ext cx="892175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Coil</a:t>
            </a:r>
          </a:p>
        </p:txBody>
      </p:sp>
      <p:cxnSp>
        <p:nvCxnSpPr>
          <p:cNvPr id="107" name="Straight Arrow Connector 106"/>
          <p:cNvCxnSpPr>
            <a:endCxn id="35" idx="0"/>
          </p:cNvCxnSpPr>
          <p:nvPr/>
        </p:nvCxnSpPr>
        <p:spPr>
          <a:xfrm rot="5400000">
            <a:off x="6386512" y="2065338"/>
            <a:ext cx="2155825" cy="53975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299"/>
          <p:cNvSpPr txBox="1">
            <a:spLocks noChangeArrowheads="1"/>
          </p:cNvSpPr>
          <p:nvPr/>
        </p:nvSpPr>
        <p:spPr bwMode="auto">
          <a:xfrm>
            <a:off x="5799138" y="6248400"/>
            <a:ext cx="1350962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Jacketed Feeder typ.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rot="5400000" flipH="1" flipV="1">
            <a:off x="4950619" y="5118894"/>
            <a:ext cx="2241550" cy="17462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11" idx="2"/>
          </p:cNvCxnSpPr>
          <p:nvPr/>
        </p:nvCxnSpPr>
        <p:spPr>
          <a:xfrm rot="5400000">
            <a:off x="4887913" y="1665288"/>
            <a:ext cx="1519237" cy="814387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302"/>
          <p:cNvSpPr txBox="1">
            <a:spLocks noChangeArrowheads="1"/>
          </p:cNvSpPr>
          <p:nvPr/>
        </p:nvSpPr>
        <p:spPr bwMode="auto">
          <a:xfrm>
            <a:off x="5702300" y="666750"/>
            <a:ext cx="70485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Flow </a:t>
            </a:r>
          </a:p>
          <a:p>
            <a:pPr algn="ctr"/>
            <a:r>
              <a:rPr lang="en-US" sz="1200"/>
              <a:t>&amp; Temp</a:t>
            </a:r>
          </a:p>
          <a:p>
            <a:pPr algn="ctr"/>
            <a:r>
              <a:rPr lang="en-US" sz="1200"/>
              <a:t>Typ.</a:t>
            </a:r>
          </a:p>
        </p:txBody>
      </p:sp>
      <p:sp>
        <p:nvSpPr>
          <p:cNvPr id="112" name="TextBox 305"/>
          <p:cNvSpPr txBox="1">
            <a:spLocks noChangeArrowheads="1"/>
          </p:cNvSpPr>
          <p:nvPr/>
        </p:nvSpPr>
        <p:spPr bwMode="auto">
          <a:xfrm>
            <a:off x="3332163" y="6189131"/>
            <a:ext cx="900112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DCCT typ.</a:t>
            </a:r>
          </a:p>
        </p:txBody>
      </p:sp>
      <p:cxnSp>
        <p:nvCxnSpPr>
          <p:cNvPr id="113" name="Straight Arrow Connector 112"/>
          <p:cNvCxnSpPr>
            <a:stCxn id="112" idx="0"/>
            <a:endCxn id="55" idx="4"/>
          </p:cNvCxnSpPr>
          <p:nvPr/>
        </p:nvCxnSpPr>
        <p:spPr>
          <a:xfrm rot="16200000" flipV="1">
            <a:off x="2627976" y="5034888"/>
            <a:ext cx="2307693" cy="794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309"/>
          <p:cNvSpPr txBox="1">
            <a:spLocks noChangeArrowheads="1"/>
          </p:cNvSpPr>
          <p:nvPr/>
        </p:nvSpPr>
        <p:spPr bwMode="auto">
          <a:xfrm>
            <a:off x="1414463" y="4316413"/>
            <a:ext cx="676275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AC/DC</a:t>
            </a:r>
          </a:p>
          <a:p>
            <a:pPr algn="ctr"/>
            <a:r>
              <a:rPr lang="en-US" sz="1200"/>
              <a:t>Conv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rot="5400000" flipH="1" flipV="1">
            <a:off x="2032794" y="4029869"/>
            <a:ext cx="311150" cy="26193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320"/>
          <p:cNvSpPr txBox="1">
            <a:spLocks noChangeArrowheads="1"/>
          </p:cNvSpPr>
          <p:nvPr/>
        </p:nvSpPr>
        <p:spPr bwMode="auto">
          <a:xfrm>
            <a:off x="4814888" y="6180664"/>
            <a:ext cx="900112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DC Bus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rot="5400000" flipH="1" flipV="1">
            <a:off x="3954463" y="4987925"/>
            <a:ext cx="2520950" cy="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334"/>
          <p:cNvCxnSpPr>
            <a:endCxn id="32" idx="0"/>
          </p:cNvCxnSpPr>
          <p:nvPr/>
        </p:nvCxnSpPr>
        <p:spPr>
          <a:xfrm rot="10800000" flipV="1">
            <a:off x="2663825" y="2819400"/>
            <a:ext cx="1328738" cy="604838"/>
          </a:xfrm>
          <a:prstGeom prst="bentConnector2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3713957" y="2545556"/>
            <a:ext cx="546100" cy="1587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50"/>
          <p:cNvSpPr txBox="1">
            <a:spLocks noChangeArrowheads="1"/>
          </p:cNvSpPr>
          <p:nvPr/>
        </p:nvSpPr>
        <p:spPr bwMode="auto">
          <a:xfrm rot="16200000">
            <a:off x="4847431" y="5161757"/>
            <a:ext cx="1457325" cy="4302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/>
              <a:t>Port Bulkhead/Vacuum feed-thrus</a:t>
            </a:r>
          </a:p>
        </p:txBody>
      </p:sp>
      <p:cxnSp>
        <p:nvCxnSpPr>
          <p:cNvPr id="121" name="Straight Connector 120"/>
          <p:cNvCxnSpPr/>
          <p:nvPr/>
        </p:nvCxnSpPr>
        <p:spPr>
          <a:xfrm>
            <a:off x="5567363" y="3014663"/>
            <a:ext cx="1173162" cy="4762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562600" y="4360863"/>
            <a:ext cx="1173163" cy="4762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292"/>
          <p:cNvSpPr txBox="1">
            <a:spLocks noChangeArrowheads="1"/>
          </p:cNvSpPr>
          <p:nvPr/>
        </p:nvSpPr>
        <p:spPr bwMode="auto">
          <a:xfrm>
            <a:off x="6484938" y="5462588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Coil-feeder</a:t>
            </a:r>
          </a:p>
          <a:p>
            <a:pPr algn="ctr"/>
            <a:r>
              <a:rPr lang="en-US" sz="1200"/>
              <a:t>Jumpers typ.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 rot="16200000" flipV="1">
            <a:off x="6180138" y="4703763"/>
            <a:ext cx="1544637" cy="14287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73" idx="2"/>
            <a:endCxn id="75" idx="1"/>
          </p:cNvCxnSpPr>
          <p:nvPr/>
        </p:nvCxnSpPr>
        <p:spPr>
          <a:xfrm>
            <a:off x="3663950" y="1957388"/>
            <a:ext cx="1460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3256492" y="1353963"/>
            <a:ext cx="202140" cy="4"/>
          </a:xfrm>
          <a:prstGeom prst="line">
            <a:avLst/>
          </a:prstGeom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366031" y="1463674"/>
            <a:ext cx="833439" cy="1588"/>
          </a:xfrm>
          <a:prstGeom prst="line">
            <a:avLst/>
          </a:prstGeom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4108450" y="1544636"/>
            <a:ext cx="165101" cy="1"/>
          </a:xfrm>
          <a:prstGeom prst="line">
            <a:avLst/>
          </a:prstGeom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2797176" y="1546055"/>
            <a:ext cx="165101" cy="1"/>
          </a:xfrm>
          <a:prstGeom prst="line">
            <a:avLst/>
          </a:prstGeom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2871259" y="1455035"/>
            <a:ext cx="289985" cy="3"/>
          </a:xfrm>
          <a:prstGeom prst="line">
            <a:avLst/>
          </a:prstGeom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Date Placeholder 1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130" name="Slide Number Placeholder 1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1" name="Footer Placeholder 1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07"/>
            <a:ext cx="8229600" cy="1143000"/>
          </a:xfrm>
        </p:spPr>
        <p:txBody>
          <a:bodyPr/>
          <a:lstStyle/>
          <a:p>
            <a:r>
              <a:rPr lang="en-US" dirty="0" smtClean="0"/>
              <a:t>Primary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751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Coil Power Supply &amp; Distribution System (CPSDS) PBS 41</a:t>
            </a:r>
          </a:p>
          <a:p>
            <a:pPr lvl="1"/>
            <a:r>
              <a:rPr lang="en-US" sz="1400" dirty="0" smtClean="0"/>
              <a:t>Current flow through </a:t>
            </a:r>
            <a:r>
              <a:rPr lang="en-US" sz="1400" dirty="0" smtClean="0">
                <a:solidFill>
                  <a:srgbClr val="FF0000"/>
                </a:solidFill>
              </a:rPr>
              <a:t>DC bus bar input/output</a:t>
            </a:r>
          </a:p>
          <a:p>
            <a:pPr lvl="1"/>
            <a:r>
              <a:rPr lang="en-US" sz="1400" dirty="0" smtClean="0"/>
              <a:t>Measurement of voltage and current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Grounding and ground fault detection</a:t>
            </a:r>
          </a:p>
          <a:p>
            <a:pPr lvl="1"/>
            <a:r>
              <a:rPr lang="en-US" sz="1400" dirty="0" smtClean="0"/>
              <a:t>Switches and links for isolation and grounding</a:t>
            </a:r>
          </a:p>
          <a:p>
            <a:r>
              <a:rPr lang="en-US" sz="1800" dirty="0" err="1" smtClean="0">
                <a:solidFill>
                  <a:srgbClr val="0000FF"/>
                </a:solidFill>
              </a:rPr>
              <a:t>Tokamak</a:t>
            </a:r>
            <a:r>
              <a:rPr lang="en-US" sz="1800" dirty="0" smtClean="0">
                <a:solidFill>
                  <a:srgbClr val="0000FF"/>
                </a:solidFill>
              </a:rPr>
              <a:t> Cooling Water System (TCWS) PBS 26</a:t>
            </a:r>
          </a:p>
          <a:p>
            <a:pPr lvl="1"/>
            <a:r>
              <a:rPr lang="en-US" sz="1400" dirty="0" smtClean="0"/>
              <a:t>Water flow through </a:t>
            </a:r>
            <a:r>
              <a:rPr lang="en-US" sz="1400" dirty="0" smtClean="0">
                <a:solidFill>
                  <a:srgbClr val="FF0000"/>
                </a:solidFill>
              </a:rPr>
              <a:t>insulating supply/return lines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Measurement of pressure, flow, temperature, chemistry </a:t>
            </a:r>
            <a:r>
              <a:rPr lang="en-US" sz="1400" dirty="0" smtClean="0"/>
              <a:t>and conductivity</a:t>
            </a:r>
          </a:p>
          <a:p>
            <a:pPr lvl="1"/>
            <a:r>
              <a:rPr lang="en-US" sz="1400" dirty="0" smtClean="0"/>
              <a:t>Valves for isolation and draining</a:t>
            </a:r>
          </a:p>
          <a:p>
            <a:pPr lvl="1"/>
            <a:r>
              <a:rPr lang="en-US" sz="1400" dirty="0" smtClean="0"/>
              <a:t>Draining and drying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Vacuum vessel (VV) PBS 31</a:t>
            </a:r>
          </a:p>
          <a:p>
            <a:pPr lvl="1"/>
            <a:r>
              <a:rPr lang="en-US" sz="1400" dirty="0" smtClean="0"/>
              <a:t>Structural support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Vacuum feed-</a:t>
            </a:r>
            <a:r>
              <a:rPr lang="en-US" sz="1400" dirty="0" err="1" smtClean="0">
                <a:solidFill>
                  <a:srgbClr val="FF0000"/>
                </a:solidFill>
              </a:rPr>
              <a:t>thru’s</a:t>
            </a:r>
            <a:r>
              <a:rPr lang="en-US" sz="1400" dirty="0" smtClean="0">
                <a:solidFill>
                  <a:srgbClr val="FF0000"/>
                </a:solidFill>
              </a:rPr>
              <a:t> for feeders at port penetrations</a:t>
            </a:r>
          </a:p>
          <a:p>
            <a:r>
              <a:rPr lang="en-US" sz="1800" dirty="0" smtClean="0"/>
              <a:t>CODAC PBS 45</a:t>
            </a:r>
          </a:p>
          <a:p>
            <a:pPr lvl="1"/>
            <a:r>
              <a:rPr lang="en-US" sz="1400" dirty="0" smtClean="0"/>
              <a:t>Pressure, flow, temperature, voltage, current, input power, cooling power, ground current, etc.</a:t>
            </a:r>
          </a:p>
          <a:p>
            <a:r>
              <a:rPr lang="en-US" sz="1800" dirty="0" smtClean="0"/>
              <a:t>Central Interlock System (CIS) PBS 46</a:t>
            </a:r>
          </a:p>
          <a:p>
            <a:pPr lvl="1"/>
            <a:r>
              <a:rPr lang="en-US" sz="1400" dirty="0" smtClean="0"/>
              <a:t>Fault status (multi-level)</a:t>
            </a:r>
          </a:p>
          <a:p>
            <a:pPr lvl="1"/>
            <a:endParaRPr lang="en-US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4"/>
            <a:ext cx="8229600" cy="1143000"/>
          </a:xfrm>
        </p:spPr>
        <p:txBody>
          <a:bodyPr/>
          <a:lstStyle/>
          <a:p>
            <a:r>
              <a:rPr lang="en-US" dirty="0" smtClean="0"/>
              <a:t>Integration with CPSDS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6034"/>
            <a:ext cx="8492067" cy="522023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Voltage, current, power described by design point spreadsheets</a:t>
            </a:r>
          </a:p>
          <a:p>
            <a:r>
              <a:rPr lang="en-US" sz="2000" dirty="0" smtClean="0"/>
              <a:t>VS power supply implementation previously studied and presented at CDR</a:t>
            </a:r>
          </a:p>
          <a:p>
            <a:endParaRPr lang="en-US" sz="2000" dirty="0" smtClean="0"/>
          </a:p>
          <a:p>
            <a:pPr lvl="7">
              <a:buFontTx/>
              <a:buChar char="-"/>
            </a:pPr>
            <a:r>
              <a:rPr lang="en-US" sz="1800" dirty="0" smtClean="0"/>
              <a:t>Extension of VS chopper concept to two interleaves now being studied</a:t>
            </a:r>
          </a:p>
          <a:p>
            <a:pPr lvl="7">
              <a:buFontTx/>
              <a:buChar char="-"/>
            </a:pPr>
            <a:endParaRPr lang="en-US" sz="1400" dirty="0" smtClean="0"/>
          </a:p>
          <a:p>
            <a:pPr lvl="7">
              <a:buFontTx/>
              <a:buChar char="-"/>
            </a:pPr>
            <a:endParaRPr lang="en-US" sz="1400" dirty="0" smtClean="0"/>
          </a:p>
          <a:p>
            <a:pPr lvl="7">
              <a:buFontTx/>
              <a:buChar char="-"/>
            </a:pPr>
            <a:endParaRPr lang="en-US" sz="1400" dirty="0" smtClean="0"/>
          </a:p>
          <a:p>
            <a:pPr lvl="7">
              <a:buFontTx/>
              <a:buChar char="-"/>
            </a:pPr>
            <a:endParaRPr lang="en-US" sz="1400" dirty="0" smtClean="0"/>
          </a:p>
          <a:p>
            <a:pPr lvl="7">
              <a:buFontTx/>
              <a:buChar char="-"/>
            </a:pPr>
            <a:endParaRPr lang="en-US" sz="1400" dirty="0" smtClean="0"/>
          </a:p>
          <a:p>
            <a:pPr lvl="7">
              <a:buFontTx/>
              <a:buChar char="-"/>
            </a:pPr>
            <a:endParaRPr lang="en-US" sz="1400" dirty="0" smtClean="0"/>
          </a:p>
          <a:p>
            <a:pPr lvl="7">
              <a:buFontTx/>
              <a:buChar char="-"/>
            </a:pPr>
            <a:endParaRPr lang="en-US" sz="1400" dirty="0" smtClean="0"/>
          </a:p>
          <a:p>
            <a:pPr lvl="7">
              <a:buFontTx/>
              <a:buChar char="-"/>
            </a:pPr>
            <a:endParaRPr lang="en-US" sz="1400" dirty="0" smtClean="0"/>
          </a:p>
          <a:p>
            <a:pPr lvl="7">
              <a:buFontTx/>
              <a:buChar char="-"/>
            </a:pPr>
            <a:endParaRPr lang="en-US" sz="1400" dirty="0" smtClean="0"/>
          </a:p>
          <a:p>
            <a:pPr lvl="7">
              <a:buNone/>
            </a:pPr>
            <a:endParaRPr lang="en-US" sz="1400" dirty="0" smtClean="0"/>
          </a:p>
          <a:p>
            <a:pPr lvl="7">
              <a:buNone/>
            </a:pPr>
            <a:endParaRPr lang="en-US" sz="1400" dirty="0" smtClean="0"/>
          </a:p>
          <a:p>
            <a:r>
              <a:rPr lang="en-US" sz="2000" dirty="0" smtClean="0"/>
              <a:t>ELM power supply is standard thyristor rectifier</a:t>
            </a:r>
          </a:p>
          <a:p>
            <a:r>
              <a:rPr lang="en-US" sz="2000" dirty="0" smtClean="0"/>
              <a:t>Grounding and ground fault detection is new issue now being addressed</a:t>
            </a:r>
            <a:endParaRPr lang="en-US" sz="2000" dirty="0"/>
          </a:p>
        </p:txBody>
      </p:sp>
      <p:pic>
        <p:nvPicPr>
          <p:cNvPr id="4" name="Picture 3" descr="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03" y="2285848"/>
            <a:ext cx="2160807" cy="292115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647" y="3014135"/>
            <a:ext cx="3090318" cy="227753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Grounding and Ground Fault Detection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5821"/>
            <a:ext cx="85090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Typical method relies on high resistance grounding from each terminal to ground</a:t>
            </a:r>
            <a:endParaRPr lang="en-US" sz="1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79475" y="1687500"/>
            <a:ext cx="2619375" cy="1806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635794" y="2378063"/>
            <a:ext cx="450850" cy="450850"/>
            <a:chOff x="635794" y="2708276"/>
            <a:chExt cx="450850" cy="450850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635794" y="2708276"/>
              <a:ext cx="450850" cy="450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12531" y="2715167"/>
              <a:ext cx="2973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 rot="5400000">
            <a:off x="3180822" y="2432041"/>
            <a:ext cx="631825" cy="3619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571625" y="25511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flipV="1">
            <a:off x="1431925" y="2779700"/>
            <a:ext cx="2921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584325" y="2551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 rot="5400000">
            <a:off x="2041525" y="2335200"/>
            <a:ext cx="1524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2714625" y="1687500"/>
            <a:ext cx="1588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638425" y="1916100"/>
            <a:ext cx="1524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638425" y="2754300"/>
            <a:ext cx="1524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5486400" y="18399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334000" y="25257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105400" y="1476363"/>
            <a:ext cx="72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V-gnd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045450" y="2365363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x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6096000" y="2030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096000" y="2030400"/>
            <a:ext cx="1752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5168900" y="30083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194300" y="2030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92650" y="18399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E/2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660900" y="285590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-E/2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79475" y="4202091"/>
            <a:ext cx="2619375" cy="1806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 rot="5400000">
            <a:off x="3172355" y="4929698"/>
            <a:ext cx="631825" cy="3619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1571625" y="5065691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43"/>
          <p:cNvSpPr>
            <a:spLocks noChangeArrowheads="1"/>
          </p:cNvSpPr>
          <p:nvPr/>
        </p:nvSpPr>
        <p:spPr bwMode="auto">
          <a:xfrm flipV="1">
            <a:off x="1431925" y="5294291"/>
            <a:ext cx="2921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1584325" y="506569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 rot="5400000">
            <a:off x="2041525" y="4849791"/>
            <a:ext cx="1524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2714625" y="4202091"/>
            <a:ext cx="1588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638425" y="4430691"/>
            <a:ext cx="1524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638425" y="5268891"/>
            <a:ext cx="1524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5486400" y="435449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5334000" y="5522891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105400" y="3990954"/>
            <a:ext cx="72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V-gnd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8045450" y="487995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x</a:t>
            </a: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6096000" y="4544991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6096000" y="4544991"/>
            <a:ext cx="1752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H="1">
            <a:off x="5168900" y="5522891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H="1">
            <a:off x="5194300" y="4544991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862513" y="4398941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E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868863" y="5389541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3467100" y="6030891"/>
            <a:ext cx="114300" cy="533400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264" y="144"/>
              </a:cxn>
              <a:cxn ang="0">
                <a:pos x="24" y="336"/>
              </a:cxn>
              <a:cxn ang="0">
                <a:pos x="120" y="480"/>
              </a:cxn>
              <a:cxn ang="0">
                <a:pos x="120" y="528"/>
              </a:cxn>
            </a:cxnLst>
            <a:rect l="0" t="0" r="r" b="b"/>
            <a:pathLst>
              <a:path w="280" h="528">
                <a:moveTo>
                  <a:pt x="120" y="0"/>
                </a:moveTo>
                <a:cubicBezTo>
                  <a:pt x="200" y="44"/>
                  <a:pt x="280" y="88"/>
                  <a:pt x="264" y="144"/>
                </a:cubicBezTo>
                <a:cubicBezTo>
                  <a:pt x="248" y="200"/>
                  <a:pt x="48" y="280"/>
                  <a:pt x="24" y="336"/>
                </a:cubicBezTo>
                <a:cubicBezTo>
                  <a:pt x="0" y="392"/>
                  <a:pt x="104" y="448"/>
                  <a:pt x="120" y="480"/>
                </a:cubicBezTo>
                <a:cubicBezTo>
                  <a:pt x="136" y="512"/>
                  <a:pt x="128" y="520"/>
                  <a:pt x="120" y="528"/>
                </a:cubicBezTo>
              </a:path>
            </a:pathLst>
          </a:custGeom>
          <a:solidFill>
            <a:srgbClr val="FFFF00"/>
          </a:soli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AutoShape 63"/>
          <p:cNvSpPr>
            <a:spLocks noChangeArrowheads="1"/>
          </p:cNvSpPr>
          <p:nvPr/>
        </p:nvSpPr>
        <p:spPr bwMode="auto">
          <a:xfrm flipV="1">
            <a:off x="3352800" y="6564291"/>
            <a:ext cx="2921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581400" y="14763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a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589338" y="32877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b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581400" y="3973491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a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3589338" y="5784829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b</a:t>
            </a:r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 flipV="1">
            <a:off x="457200" y="3668691"/>
            <a:ext cx="82423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>
            <a:off x="4419600" y="3507827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038600" y="3178155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normal</a:t>
            </a: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4113741" y="3967141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fault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5951538" y="16875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a</a:t>
            </a: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7772400" y="29829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b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7696200" y="5573691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b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5943600" y="4214791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a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654050" y="4874132"/>
            <a:ext cx="450850" cy="450850"/>
            <a:chOff x="635794" y="2708276"/>
            <a:chExt cx="450850" cy="450850"/>
          </a:xfrm>
        </p:grpSpPr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635794" y="2708276"/>
              <a:ext cx="450850" cy="450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Rectangle 7"/>
            <p:cNvSpPr>
              <a:spLocks noChangeArrowheads="1"/>
            </p:cNvSpPr>
            <p:nvPr/>
          </p:nvSpPr>
          <p:spPr bwMode="auto">
            <a:xfrm>
              <a:off x="712531" y="2715167"/>
              <a:ext cx="2973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 rot="10800000">
            <a:off x="1889125" y="2828913"/>
            <a:ext cx="457200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889125" y="2852726"/>
            <a:ext cx="47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I=0</a:t>
            </a:r>
            <a:endParaRPr lang="en-US" dirty="0"/>
          </a:p>
        </p:txBody>
      </p:sp>
      <p:cxnSp>
        <p:nvCxnSpPr>
          <p:cNvPr id="86" name="Straight Arrow Connector 85"/>
          <p:cNvCxnSpPr/>
          <p:nvPr/>
        </p:nvCxnSpPr>
        <p:spPr>
          <a:xfrm rot="10800000">
            <a:off x="1889124" y="5314412"/>
            <a:ext cx="457200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889124" y="5338225"/>
            <a:ext cx="47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I≠0</a:t>
            </a:r>
            <a:endParaRPr lang="en-US" dirty="0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 rot="5400000">
            <a:off x="2721796" y="1977203"/>
            <a:ext cx="418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G1</a:t>
            </a:r>
            <a:endParaRPr lang="en-US" sz="1400" baseline="-25000" dirty="0"/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897494" y="2169190"/>
            <a:ext cx="418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G2</a:t>
            </a:r>
            <a:endParaRPr lang="en-US" sz="1400" baseline="-25000" dirty="0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 rot="5400000">
            <a:off x="2730263" y="2757040"/>
            <a:ext cx="418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G1</a:t>
            </a:r>
            <a:endParaRPr lang="en-US" sz="1400" baseline="-25000" dirty="0"/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 rot="5400000">
            <a:off x="2745707" y="4494150"/>
            <a:ext cx="418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G1</a:t>
            </a:r>
            <a:endParaRPr lang="en-US" sz="1400" baseline="-25000" dirty="0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921405" y="4686137"/>
            <a:ext cx="418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G2</a:t>
            </a:r>
            <a:endParaRPr lang="en-US" sz="1400" baseline="-25000" dirty="0"/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 rot="5400000">
            <a:off x="2754174" y="5273987"/>
            <a:ext cx="418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G1</a:t>
            </a:r>
            <a:endParaRPr lang="en-US" sz="1400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4539192" y="5890128"/>
            <a:ext cx="405752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/>
              <a:t> Ground fault detection by measuring ground current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Sensitivity set by selection of grounding resistors R</a:t>
            </a:r>
            <a:r>
              <a:rPr lang="en-US" sz="1200" baseline="-25000" dirty="0" smtClean="0"/>
              <a:t>G</a:t>
            </a:r>
            <a:endParaRPr lang="en-US" sz="1400" baseline="-25000" dirty="0"/>
          </a:p>
        </p:txBody>
      </p:sp>
      <p:sp>
        <p:nvSpPr>
          <p:cNvPr id="78" name="Date Placeholder 7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5" name="Footer Placeholder 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Grounding and Ground Fault Detection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3999" y="1046139"/>
            <a:ext cx="85090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Resistance of </a:t>
            </a:r>
          </a:p>
          <a:p>
            <a:pPr lvl="1"/>
            <a:r>
              <a:rPr lang="en-US" sz="2000" dirty="0" smtClean="0"/>
              <a:t>Relatively low and highly variable resistance to ground</a:t>
            </a:r>
          </a:p>
          <a:p>
            <a:pPr lvl="2"/>
            <a:r>
              <a:rPr lang="en-US" sz="1200" dirty="0" smtClean="0"/>
              <a:t>MIC insulation resistivity varies substantially with both radiation (RIC) and temperature</a:t>
            </a:r>
          </a:p>
          <a:p>
            <a:pPr lvl="2"/>
            <a:r>
              <a:rPr lang="en-US" sz="1200" dirty="0" smtClean="0"/>
              <a:t>Cooling water has relatively low conductivity at high temperatures and strong temperature dependence</a:t>
            </a:r>
          </a:p>
          <a:p>
            <a:pPr lvl="1"/>
            <a:r>
              <a:rPr lang="en-US" sz="2000" dirty="0" smtClean="0"/>
              <a:t>All turns directly face ground since MIC is jacketed</a:t>
            </a:r>
          </a:p>
          <a:p>
            <a:pPr lvl="2"/>
            <a:r>
              <a:rPr lang="en-US" sz="1200" dirty="0" smtClean="0"/>
              <a:t>Stray capacitance to ground is relatively high</a:t>
            </a:r>
          </a:p>
          <a:p>
            <a:pPr lvl="1"/>
            <a:r>
              <a:rPr lang="en-US" sz="2000" dirty="0" smtClean="0"/>
              <a:t>Chopper power supply (VS)</a:t>
            </a:r>
            <a:endParaRPr lang="en-US" sz="2000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66241" y="3819503"/>
            <a:ext cx="2619375" cy="1806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 rot="5400000">
            <a:off x="3259121" y="4547110"/>
            <a:ext cx="631825" cy="3619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1658391" y="468310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43"/>
          <p:cNvSpPr>
            <a:spLocks noChangeArrowheads="1"/>
          </p:cNvSpPr>
          <p:nvPr/>
        </p:nvSpPr>
        <p:spPr bwMode="auto">
          <a:xfrm flipV="1">
            <a:off x="1518691" y="4911703"/>
            <a:ext cx="2921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1671091" y="468310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 rot="5400000">
            <a:off x="2128291" y="4467203"/>
            <a:ext cx="1524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2801391" y="3819503"/>
            <a:ext cx="1588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725191" y="4048103"/>
            <a:ext cx="1524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725191" y="4886303"/>
            <a:ext cx="1524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5400000">
            <a:off x="2833531" y="4122815"/>
            <a:ext cx="418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G1</a:t>
            </a:r>
            <a:endParaRPr lang="en-US" sz="1400" baseline="-25000" dirty="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009229" y="4314802"/>
            <a:ext cx="418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G2</a:t>
            </a:r>
            <a:endParaRPr lang="en-US" sz="1400" baseline="-25000" dirty="0"/>
          </a:p>
        </p:txBody>
      </p:sp>
      <p:grpSp>
        <p:nvGrpSpPr>
          <p:cNvPr id="3" name="Group 79"/>
          <p:cNvGrpSpPr/>
          <p:nvPr/>
        </p:nvGrpSpPr>
        <p:grpSpPr>
          <a:xfrm>
            <a:off x="740816" y="4491544"/>
            <a:ext cx="450850" cy="450850"/>
            <a:chOff x="635794" y="2708276"/>
            <a:chExt cx="450850" cy="450850"/>
          </a:xfrm>
        </p:grpSpPr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635794" y="2708276"/>
              <a:ext cx="450850" cy="450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Rectangle 7"/>
            <p:cNvSpPr>
              <a:spLocks noChangeArrowheads="1"/>
            </p:cNvSpPr>
            <p:nvPr/>
          </p:nvSpPr>
          <p:spPr bwMode="auto">
            <a:xfrm>
              <a:off x="712531" y="2715167"/>
              <a:ext cx="2973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cxnSp>
        <p:nvCxnSpPr>
          <p:cNvPr id="86" name="Straight Arrow Connector 85"/>
          <p:cNvCxnSpPr/>
          <p:nvPr/>
        </p:nvCxnSpPr>
        <p:spPr>
          <a:xfrm rot="10800000">
            <a:off x="1975890" y="4931824"/>
            <a:ext cx="457200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094428" y="4938703"/>
            <a:ext cx="2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901389" y="4942394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</a:t>
            </a:r>
            <a:r>
              <a:rPr lang="en-US" sz="1400" baseline="-25000" dirty="0" err="1" smtClean="0"/>
              <a:t>stray</a:t>
            </a:r>
            <a:endParaRPr lang="en-US" sz="1400" baseline="-25000" dirty="0"/>
          </a:p>
        </p:txBody>
      </p:sp>
      <p:cxnSp>
        <p:nvCxnSpPr>
          <p:cNvPr id="83" name="Straight Connector 82"/>
          <p:cNvCxnSpPr/>
          <p:nvPr/>
        </p:nvCxnSpPr>
        <p:spPr>
          <a:xfrm rot="5400000">
            <a:off x="4455150" y="5248500"/>
            <a:ext cx="301932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90"/>
          <p:cNvGrpSpPr/>
          <p:nvPr/>
        </p:nvGrpSpPr>
        <p:grpSpPr>
          <a:xfrm>
            <a:off x="4665382" y="5109198"/>
            <a:ext cx="152400" cy="277266"/>
            <a:chOff x="4953000" y="4721203"/>
            <a:chExt cx="110066" cy="384197"/>
          </a:xfrm>
        </p:grpSpPr>
        <p:sp>
          <p:nvSpPr>
            <p:cNvPr id="89" name="Arc 88"/>
            <p:cNvSpPr/>
            <p:nvPr/>
          </p:nvSpPr>
          <p:spPr>
            <a:xfrm flipH="1">
              <a:off x="4953000" y="4724400"/>
              <a:ext cx="110066" cy="381000"/>
            </a:xfrm>
            <a:prstGeom prst="arc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flipH="1" flipV="1">
              <a:off x="4953000" y="4721203"/>
              <a:ext cx="110066" cy="381000"/>
            </a:xfrm>
            <a:prstGeom prst="arc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Line 42"/>
          <p:cNvSpPr>
            <a:spLocks noChangeShapeType="1"/>
          </p:cNvSpPr>
          <p:nvPr/>
        </p:nvSpPr>
        <p:spPr bwMode="auto">
          <a:xfrm flipH="1">
            <a:off x="4067421" y="5253862"/>
            <a:ext cx="5386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42"/>
          <p:cNvSpPr>
            <a:spLocks noChangeShapeType="1"/>
          </p:cNvSpPr>
          <p:nvPr/>
        </p:nvSpPr>
        <p:spPr bwMode="auto">
          <a:xfrm flipH="1">
            <a:off x="4664320" y="5250171"/>
            <a:ext cx="1135199" cy="3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/>
          <p:cNvSpPr>
            <a:spLocks noChangeShapeType="1"/>
          </p:cNvSpPr>
          <p:nvPr/>
        </p:nvSpPr>
        <p:spPr bwMode="auto">
          <a:xfrm flipH="1">
            <a:off x="3585615" y="5619502"/>
            <a:ext cx="2213903" cy="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 rot="16200000">
            <a:off x="4579655" y="5384344"/>
            <a:ext cx="152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42"/>
          <p:cNvSpPr>
            <a:spLocks noChangeShapeType="1"/>
          </p:cNvSpPr>
          <p:nvPr/>
        </p:nvSpPr>
        <p:spPr bwMode="auto">
          <a:xfrm flipH="1">
            <a:off x="4075886" y="5968238"/>
            <a:ext cx="17236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 rot="16200000">
            <a:off x="4579655" y="5739638"/>
            <a:ext cx="1524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4901389" y="5294411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stray</a:t>
            </a:r>
            <a:endParaRPr lang="en-US" sz="1400" baseline="-25000" dirty="0"/>
          </a:p>
        </p:txBody>
      </p:sp>
      <p:sp>
        <p:nvSpPr>
          <p:cNvPr id="100" name="TextBox 99"/>
          <p:cNvSpPr txBox="1"/>
          <p:nvPr/>
        </p:nvSpPr>
        <p:spPr>
          <a:xfrm>
            <a:off x="4901389" y="5646809"/>
            <a:ext cx="928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water_return</a:t>
            </a:r>
            <a:endParaRPr lang="en-US" sz="1400" baseline="-25000" dirty="0"/>
          </a:p>
        </p:txBody>
      </p:sp>
      <p:sp>
        <p:nvSpPr>
          <p:cNvPr id="101" name="Line 42"/>
          <p:cNvSpPr>
            <a:spLocks noChangeShapeType="1"/>
          </p:cNvSpPr>
          <p:nvPr/>
        </p:nvSpPr>
        <p:spPr bwMode="auto">
          <a:xfrm flipH="1" flipV="1">
            <a:off x="4067419" y="5250170"/>
            <a:ext cx="0" cy="718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 rot="16200000" flipV="1">
            <a:off x="4459381" y="4197955"/>
            <a:ext cx="301932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104"/>
          <p:cNvGrpSpPr/>
          <p:nvPr/>
        </p:nvGrpSpPr>
        <p:grpSpPr>
          <a:xfrm flipV="1">
            <a:off x="4669613" y="4061579"/>
            <a:ext cx="152400" cy="277266"/>
            <a:chOff x="4953000" y="4721203"/>
            <a:chExt cx="110066" cy="384197"/>
          </a:xfrm>
        </p:grpSpPr>
        <p:sp>
          <p:nvSpPr>
            <p:cNvPr id="115" name="Arc 114"/>
            <p:cNvSpPr/>
            <p:nvPr/>
          </p:nvSpPr>
          <p:spPr>
            <a:xfrm flipH="1">
              <a:off x="4953000" y="4724400"/>
              <a:ext cx="110066" cy="381000"/>
            </a:xfrm>
            <a:prstGeom prst="arc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Arc 115"/>
            <p:cNvSpPr/>
            <p:nvPr/>
          </p:nvSpPr>
          <p:spPr>
            <a:xfrm flipH="1" flipV="1">
              <a:off x="4953000" y="4721203"/>
              <a:ext cx="110066" cy="381000"/>
            </a:xfrm>
            <a:prstGeom prst="arc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Line 42"/>
          <p:cNvSpPr>
            <a:spLocks noChangeShapeType="1"/>
          </p:cNvSpPr>
          <p:nvPr/>
        </p:nvSpPr>
        <p:spPr bwMode="auto">
          <a:xfrm flipH="1" flipV="1">
            <a:off x="4071652" y="4194181"/>
            <a:ext cx="5386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42"/>
          <p:cNvSpPr>
            <a:spLocks noChangeShapeType="1"/>
          </p:cNvSpPr>
          <p:nvPr/>
        </p:nvSpPr>
        <p:spPr bwMode="auto">
          <a:xfrm flipH="1" flipV="1">
            <a:off x="4668551" y="4194181"/>
            <a:ext cx="1135199" cy="3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42"/>
          <p:cNvSpPr>
            <a:spLocks noChangeShapeType="1"/>
          </p:cNvSpPr>
          <p:nvPr/>
        </p:nvSpPr>
        <p:spPr bwMode="auto">
          <a:xfrm flipH="1" flipV="1">
            <a:off x="3589846" y="3821966"/>
            <a:ext cx="2213903" cy="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 rot="5400000" flipV="1">
            <a:off x="4583886" y="3606499"/>
            <a:ext cx="152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42"/>
          <p:cNvSpPr>
            <a:spLocks noChangeShapeType="1"/>
          </p:cNvSpPr>
          <p:nvPr/>
        </p:nvSpPr>
        <p:spPr bwMode="auto">
          <a:xfrm flipH="1" flipV="1">
            <a:off x="4080117" y="3479805"/>
            <a:ext cx="17236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 rot="5400000" flipV="1">
            <a:off x="4583886" y="3251205"/>
            <a:ext cx="1524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42"/>
          <p:cNvSpPr>
            <a:spLocks noChangeShapeType="1"/>
          </p:cNvSpPr>
          <p:nvPr/>
        </p:nvSpPr>
        <p:spPr bwMode="auto">
          <a:xfrm flipH="1">
            <a:off x="4071650" y="3479806"/>
            <a:ext cx="0" cy="718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4901389" y="3886404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</a:t>
            </a:r>
            <a:r>
              <a:rPr lang="en-US" sz="1400" baseline="-25000" dirty="0" err="1" smtClean="0"/>
              <a:t>stray</a:t>
            </a:r>
            <a:endParaRPr lang="en-US" sz="1400" baseline="-25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901389" y="3514189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stray</a:t>
            </a:r>
            <a:endParaRPr lang="en-US" sz="1400" baseline="-25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901389" y="312420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water_supply</a:t>
            </a:r>
            <a:endParaRPr lang="en-US" sz="1400" baseline="-25000" dirty="0"/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 rot="5400000">
            <a:off x="2841998" y="4902652"/>
            <a:ext cx="418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G1</a:t>
            </a:r>
            <a:endParaRPr lang="en-US" sz="1400" baseline="-25000" dirty="0"/>
          </a:p>
        </p:txBody>
      </p:sp>
      <p:sp>
        <p:nvSpPr>
          <p:cNvPr id="121" name="Line 46"/>
          <p:cNvSpPr>
            <a:spLocks noChangeShapeType="1"/>
          </p:cNvSpPr>
          <p:nvPr/>
        </p:nvSpPr>
        <p:spPr bwMode="auto">
          <a:xfrm>
            <a:off x="5803750" y="3479234"/>
            <a:ext cx="1588" cy="2475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AutoShape 43"/>
          <p:cNvSpPr>
            <a:spLocks noChangeArrowheads="1"/>
          </p:cNvSpPr>
          <p:nvPr/>
        </p:nvSpPr>
        <p:spPr bwMode="auto">
          <a:xfrm flipV="1">
            <a:off x="6184889" y="4982067"/>
            <a:ext cx="2921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/>
        </p:nvSpPr>
        <p:spPr bwMode="auto">
          <a:xfrm>
            <a:off x="6337289" y="475346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42"/>
          <p:cNvSpPr>
            <a:spLocks noChangeShapeType="1"/>
          </p:cNvSpPr>
          <p:nvPr/>
        </p:nvSpPr>
        <p:spPr bwMode="auto">
          <a:xfrm flipH="1">
            <a:off x="5803750" y="4753467"/>
            <a:ext cx="5386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Arc 127"/>
          <p:cNvSpPr/>
          <p:nvPr/>
        </p:nvSpPr>
        <p:spPr>
          <a:xfrm flipH="1" flipV="1">
            <a:off x="1671091" y="4221995"/>
            <a:ext cx="1226178" cy="2136471"/>
          </a:xfrm>
          <a:prstGeom prst="arc">
            <a:avLst/>
          </a:prstGeom>
          <a:ln w="1905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Arc 128"/>
          <p:cNvSpPr/>
          <p:nvPr/>
        </p:nvSpPr>
        <p:spPr>
          <a:xfrm flipV="1">
            <a:off x="5110226" y="4239799"/>
            <a:ext cx="1226178" cy="2136471"/>
          </a:xfrm>
          <a:prstGeom prst="arc">
            <a:avLst/>
          </a:prstGeom>
          <a:ln w="1905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stCxn id="128" idx="0"/>
            <a:endCxn id="129" idx="0"/>
          </p:cNvCxnSpPr>
          <p:nvPr/>
        </p:nvCxnSpPr>
        <p:spPr>
          <a:xfrm>
            <a:off x="2284180" y="6358466"/>
            <a:ext cx="3439135" cy="17804"/>
          </a:xfrm>
          <a:prstGeom prst="line">
            <a:avLst/>
          </a:prstGeom>
          <a:ln w="1905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8" idx="2"/>
            <a:endCxn id="44" idx="0"/>
          </p:cNvCxnSpPr>
          <p:nvPr/>
        </p:nvCxnSpPr>
        <p:spPr>
          <a:xfrm rot="16200000" flipV="1">
            <a:off x="1554853" y="5173992"/>
            <a:ext cx="226127" cy="6350"/>
          </a:xfrm>
          <a:prstGeom prst="line">
            <a:avLst/>
          </a:prstGeom>
          <a:ln w="1905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6200000" flipV="1">
            <a:off x="6221050" y="5208217"/>
            <a:ext cx="226127" cy="6350"/>
          </a:xfrm>
          <a:prstGeom prst="line">
            <a:avLst/>
          </a:prstGeom>
          <a:ln w="1905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6798733" y="3687086"/>
            <a:ext cx="2192867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200" dirty="0" smtClean="0"/>
              <a:t> </a:t>
            </a:r>
            <a:r>
              <a:rPr lang="en-US" sz="1200" dirty="0" err="1" smtClean="0"/>
              <a:t>R</a:t>
            </a:r>
            <a:r>
              <a:rPr lang="en-US" sz="1200" baseline="-25000" dirty="0" err="1" smtClean="0"/>
              <a:t>water</a:t>
            </a:r>
            <a:r>
              <a:rPr lang="en-US" sz="1200" dirty="0" smtClean="0"/>
              <a:t> will vary with T</a:t>
            </a:r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r>
              <a:rPr lang="en-US" sz="1200" dirty="0" smtClean="0"/>
              <a:t> </a:t>
            </a:r>
            <a:r>
              <a:rPr lang="en-US" sz="1200" dirty="0" err="1" smtClean="0"/>
              <a:t>R</a:t>
            </a:r>
            <a:r>
              <a:rPr lang="en-US" sz="1200" baseline="-25000" dirty="0" err="1" smtClean="0"/>
              <a:t>stray</a:t>
            </a:r>
            <a:r>
              <a:rPr lang="en-US" sz="1200" dirty="0" smtClean="0"/>
              <a:t> will vary with radiation</a:t>
            </a:r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r>
              <a:rPr lang="en-US" sz="1200" dirty="0" smtClean="0"/>
              <a:t> Asymmetry in </a:t>
            </a:r>
            <a:r>
              <a:rPr lang="en-US" sz="1200" dirty="0" err="1" smtClean="0"/>
              <a:t>R</a:t>
            </a:r>
            <a:r>
              <a:rPr lang="en-US" sz="1200" baseline="-25000" dirty="0" err="1" smtClean="0"/>
              <a:t>water</a:t>
            </a:r>
            <a:r>
              <a:rPr lang="en-US" sz="1200" dirty="0" smtClean="0"/>
              <a:t> and </a:t>
            </a:r>
            <a:r>
              <a:rPr lang="en-US" sz="1200" dirty="0" err="1" smtClean="0"/>
              <a:t>R</a:t>
            </a:r>
            <a:r>
              <a:rPr lang="en-US" sz="1200" baseline="-25000" dirty="0" err="1" smtClean="0"/>
              <a:t>stray</a:t>
            </a:r>
            <a:r>
              <a:rPr lang="en-US" sz="1200" dirty="0" smtClean="0"/>
              <a:t> will appear as ground fault</a:t>
            </a:r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r>
              <a:rPr lang="en-US" sz="1200" dirty="0" smtClean="0"/>
              <a:t> R</a:t>
            </a:r>
            <a:r>
              <a:rPr lang="en-US" sz="1100" baseline="-25000" dirty="0" smtClean="0"/>
              <a:t>G</a:t>
            </a:r>
            <a:r>
              <a:rPr lang="en-US" sz="1200" dirty="0" smtClean="0"/>
              <a:t> will determine selectivity between asymmetry effects and true ground fault </a:t>
            </a:r>
            <a:endParaRPr lang="en-US" sz="1200" baseline="-25000" dirty="0"/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Grounding and Ground Fault Detection</a:t>
            </a:r>
            <a:endParaRPr lang="en-US" sz="3600" dirty="0"/>
          </a:p>
        </p:txBody>
      </p:sp>
      <p:pic>
        <p:nvPicPr>
          <p:cNvPr id="141" name="Picture 140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875" y="1078958"/>
            <a:ext cx="4749791" cy="325333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46" name="TextBox 145"/>
          <p:cNvSpPr txBox="1"/>
          <p:nvPr/>
        </p:nvSpPr>
        <p:spPr>
          <a:xfrm>
            <a:off x="1253062" y="4546600"/>
            <a:ext cx="677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Water initially at 5M</a:t>
            </a:r>
            <a:r>
              <a:rPr lang="en-US" sz="1600" dirty="0" smtClean="0">
                <a:latin typeface="Lucida Grande"/>
                <a:ea typeface="Lucida Grande"/>
                <a:cs typeface="Lucida Grande"/>
              </a:rPr>
              <a:t>Ω</a:t>
            </a:r>
            <a:r>
              <a:rPr lang="en-US" sz="1600" dirty="0" smtClean="0"/>
              <a:t>-cm at RT will decrease by factor of 8.7 at 100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Water initially at 5M</a:t>
            </a:r>
            <a:r>
              <a:rPr lang="en-US" sz="1600" dirty="0" smtClean="0">
                <a:latin typeface="Lucida Grande"/>
                <a:ea typeface="Lucida Grande"/>
                <a:cs typeface="Lucida Grande"/>
              </a:rPr>
              <a:t>Ω</a:t>
            </a:r>
            <a:r>
              <a:rPr lang="en-US" sz="1600" dirty="0" smtClean="0"/>
              <a:t>-cm at RT will decrease by factor of 20 at 150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With 100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 supply and 150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 return the resistivity ratio will be 2.3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Will result in asymmetry in stray insulation resistance to ground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000078" y="2517530"/>
            <a:ext cx="1029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Courtesy of</a:t>
            </a:r>
          </a:p>
          <a:p>
            <a:pPr algn="ctr"/>
            <a:r>
              <a:rPr lang="en-US" sz="1200" i="1" dirty="0" smtClean="0"/>
              <a:t>Andre </a:t>
            </a:r>
            <a:r>
              <a:rPr lang="en-US" sz="1200" i="1" dirty="0" err="1" smtClean="0"/>
              <a:t>Petrov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ORNL</a:t>
            </a:r>
            <a:endParaRPr lang="en-US" sz="12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Grounding and Ground Fault Detection</a:t>
            </a:r>
            <a:endParaRPr lang="en-US" sz="3600" dirty="0"/>
          </a:p>
        </p:txBody>
      </p:sp>
      <p:pic>
        <p:nvPicPr>
          <p:cNvPr id="143" name="Picture 142" descr="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1293"/>
            <a:ext cx="4564452" cy="498555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 rot="10800000">
            <a:off x="1143000" y="2286000"/>
            <a:ext cx="863602" cy="524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83200" y="2977971"/>
            <a:ext cx="370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Ratio of un-irradiated mineral insulation resistivity at 150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smtClean="0"/>
              <a:t>vs. 100</a:t>
            </a:r>
            <a:r>
              <a:rPr lang="en-US" baseline="30000" dirty="0" smtClean="0"/>
              <a:t>o</a:t>
            </a:r>
            <a:r>
              <a:rPr lang="en-US" dirty="0" smtClean="0"/>
              <a:t>C ~ 25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Will result in asymmetry in stray resistance to ground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6574" y="6152208"/>
            <a:ext cx="1741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From Tyco </a:t>
            </a:r>
            <a:r>
              <a:rPr lang="en-US" sz="1200" i="1" dirty="0" err="1" smtClean="0"/>
              <a:t>Pyrotenax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Engineering Guide, </a:t>
            </a:r>
            <a:r>
              <a:rPr lang="en-US" sz="1200" i="1" dirty="0" err="1" smtClean="0"/>
              <a:t>p</a:t>
            </a:r>
            <a:r>
              <a:rPr lang="en-US" sz="1200" i="1" dirty="0" smtClean="0"/>
              <a:t>. 12</a:t>
            </a:r>
            <a:endParaRPr lang="en-US" sz="1200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9FE8-3EE0-614C-A888-2B5209CAFF2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ITER_D_3M3P5Y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1472</Words>
  <Application>Microsoft Macintosh PowerPoint</Application>
  <PresentationFormat>On-screen Show (4:3)</PresentationFormat>
  <Paragraphs>314</Paragraphs>
  <Slides>19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ITER In-Vessel Coils (IVC) Interim Design Review Integration with Interfacing Systems</vt:lpstr>
      <vt:lpstr>Outline</vt:lpstr>
      <vt:lpstr>Slide 3</vt:lpstr>
      <vt:lpstr>Primary Interfaces</vt:lpstr>
      <vt:lpstr>Integration with CPSDS</vt:lpstr>
      <vt:lpstr>Grounding and Ground Fault Detection</vt:lpstr>
      <vt:lpstr>Grounding and Ground Fault Detection</vt:lpstr>
      <vt:lpstr>Grounding and Ground Fault Detection</vt:lpstr>
      <vt:lpstr>Grounding and Ground Fault Detection</vt:lpstr>
      <vt:lpstr>Grounding and Ground Fault Detection</vt:lpstr>
      <vt:lpstr>Grounding and Ground Fault Detection</vt:lpstr>
      <vt:lpstr>Grounding and Ground Fault Detection</vt:lpstr>
      <vt:lpstr>Grounding and Ground Fault Detection</vt:lpstr>
      <vt:lpstr>Integration with TCWS</vt:lpstr>
      <vt:lpstr>Integration with TCWS</vt:lpstr>
      <vt:lpstr>Integration with TCWS</vt:lpstr>
      <vt:lpstr>Interface with VV Ports and DC Bus and TCWS</vt:lpstr>
      <vt:lpstr>Issues and Resolution Plan</vt:lpstr>
      <vt:lpstr>Summary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ITER In-Vessel Coils (IVC) Interim Design Review Introduction</dc:title>
  <dc:creator>Charles Neumeyer</dc:creator>
  <cp:lastModifiedBy>Charles Neumeyer</cp:lastModifiedBy>
  <cp:revision>56</cp:revision>
  <dcterms:created xsi:type="dcterms:W3CDTF">2010-07-15T20:01:32Z</dcterms:created>
  <dcterms:modified xsi:type="dcterms:W3CDTF">2010-07-15T20:03:59Z</dcterms:modified>
</cp:coreProperties>
</file>