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57" r:id="rId4"/>
    <p:sldId id="264" r:id="rId5"/>
    <p:sldId id="258" r:id="rId6"/>
    <p:sldId id="259" r:id="rId7"/>
    <p:sldId id="262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ECC32-FCA5-0E43-A404-A75097164D44}" type="datetimeFigureOut">
              <a:rPr lang="en-US" smtClean="0"/>
              <a:t>7/15/10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068F4-C64D-3140-BB82-A36A5828D1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F34C0-67F0-A44A-86EC-87A1EEAE9BD2}" type="datetimeFigureOut">
              <a:rPr lang="en-US" smtClean="0"/>
              <a:t>7/15/10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492A8-16A6-3F47-8DA6-9ACC6E4769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ITER_D_3F7XHR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ser.iter.org/?uid=3CNGU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ser.iter.org/?uid=2832C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hyperlink" Target="mailto:sschoen@pppl.gov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ITER In-Vessel Coils (IVC)</a:t>
            </a:r>
            <a:br>
              <a:rPr lang="en-US" dirty="0" smtClean="0"/>
            </a:br>
            <a:r>
              <a:rPr lang="en-US" dirty="0" smtClean="0"/>
              <a:t>Interim Design Review</a:t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Introduction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Neumeyer</a:t>
            </a:r>
          </a:p>
          <a:p>
            <a:r>
              <a:rPr lang="en-US" dirty="0" smtClean="0"/>
              <a:t>July 26, 2010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Resolution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Presentations will include summary at conclusion to facilitate objective of PDR feasibility assessment issue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2268" y="3073400"/>
          <a:ext cx="6553903" cy="1032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635"/>
                <a:gridCol w="2658615"/>
                <a:gridCol w="1710653"/>
              </a:tblGrid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Issue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Resolution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Pre/Post</a:t>
                      </a:r>
                      <a:r>
                        <a:rPr lang="en-US" sz="1600" baseline="0" dirty="0" smtClean="0"/>
                        <a:t> October</a:t>
                      </a:r>
                      <a:endParaRPr lang="en-US" sz="1600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Procedure</a:t>
            </a:r>
          </a:p>
          <a:p>
            <a:r>
              <a:rPr lang="en-US" dirty="0" smtClean="0"/>
              <a:t>Chits</a:t>
            </a:r>
          </a:p>
          <a:p>
            <a:r>
              <a:rPr lang="en-US" dirty="0" smtClean="0"/>
              <a:t>Presentations</a:t>
            </a:r>
          </a:p>
          <a:p>
            <a:r>
              <a:rPr lang="en-US" dirty="0" smtClean="0"/>
              <a:t>Context</a:t>
            </a:r>
          </a:p>
          <a:p>
            <a:r>
              <a:rPr lang="en-US" dirty="0" smtClean="0"/>
              <a:t>Issues and Resolution Plan Summary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07"/>
            <a:ext cx="8229600" cy="1143000"/>
          </a:xfrm>
        </p:spPr>
        <p:txBody>
          <a:bodyPr/>
          <a:lstStyle/>
          <a:p>
            <a:r>
              <a:rPr lang="en-US" dirty="0" smtClean="0"/>
              <a:t>Scope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7510"/>
            <a:ext cx="8229600" cy="4525963"/>
          </a:xfrm>
        </p:spPr>
        <p:txBody>
          <a:bodyPr>
            <a:noAutofit/>
          </a:bodyPr>
          <a:lstStyle/>
          <a:p>
            <a:r>
              <a:rPr lang="en-US" sz="1600" dirty="0" smtClean="0"/>
              <a:t>This </a:t>
            </a:r>
            <a:r>
              <a:rPr lang="en-US" sz="1600" dirty="0"/>
              <a:t>review covers work scope defined in Task Agreement “Support for Preliminary Design of the ITER In-Vessel Coils”, Task Number C15TD70FU, </a:t>
            </a:r>
            <a:r>
              <a:rPr lang="en-US" sz="1600" u="sng" dirty="0" smtClean="0">
                <a:hlinkClick r:id="rId2"/>
              </a:rPr>
              <a:t>ITER_D_3CNGUT</a:t>
            </a:r>
            <a:endParaRPr lang="en-US" sz="1600" dirty="0" smtClean="0"/>
          </a:p>
          <a:p>
            <a:pPr lvl="1"/>
            <a:r>
              <a:rPr lang="en-US" sz="1400" dirty="0" smtClean="0"/>
              <a:t>Advance the design of the IVC toward preliminary design review readiness</a:t>
            </a:r>
          </a:p>
          <a:p>
            <a:pPr lvl="2"/>
            <a:r>
              <a:rPr lang="en-US" sz="1400" dirty="0" smtClean="0"/>
              <a:t>SRD completion</a:t>
            </a:r>
          </a:p>
          <a:p>
            <a:pPr lvl="2"/>
            <a:r>
              <a:rPr lang="en-US" sz="1400" dirty="0" smtClean="0"/>
              <a:t>Design drawings complete to PDR level</a:t>
            </a:r>
          </a:p>
          <a:p>
            <a:pPr lvl="2"/>
            <a:r>
              <a:rPr lang="en-US" sz="1400" dirty="0" smtClean="0"/>
              <a:t>Interfaces defined and documented</a:t>
            </a:r>
          </a:p>
          <a:p>
            <a:pPr lvl="2"/>
            <a:r>
              <a:rPr lang="en-US" sz="1400" dirty="0" smtClean="0"/>
              <a:t>CDR chits resolved</a:t>
            </a:r>
          </a:p>
          <a:p>
            <a:pPr lvl="2"/>
            <a:r>
              <a:rPr lang="en-US" sz="1400" dirty="0" smtClean="0"/>
              <a:t>Analysis and R&amp;D at PDR level</a:t>
            </a:r>
          </a:p>
          <a:p>
            <a:pPr lvl="2"/>
            <a:r>
              <a:rPr lang="en-US" sz="1400" dirty="0" smtClean="0"/>
              <a:t>RH assessment</a:t>
            </a:r>
          </a:p>
          <a:p>
            <a:pPr lvl="2"/>
            <a:r>
              <a:rPr lang="en-US" sz="1400" dirty="0" smtClean="0"/>
              <a:t>Failure Modes &amp; Effects Criticality Analysis (FMECA)</a:t>
            </a:r>
          </a:p>
          <a:p>
            <a:pPr lvl="1"/>
            <a:r>
              <a:rPr lang="en-US" sz="1400" dirty="0" smtClean="0"/>
              <a:t>Work description</a:t>
            </a:r>
          </a:p>
          <a:p>
            <a:pPr lvl="2"/>
            <a:r>
              <a:rPr lang="en-US" sz="1400" dirty="0" smtClean="0"/>
              <a:t>Continuation of design development and integration</a:t>
            </a:r>
          </a:p>
          <a:p>
            <a:pPr lvl="2"/>
            <a:r>
              <a:rPr lang="en-US" sz="1400" dirty="0" err="1" smtClean="0"/>
              <a:t>Neutronics</a:t>
            </a:r>
            <a:r>
              <a:rPr lang="en-US" sz="1400" dirty="0" smtClean="0"/>
              <a:t>/thermal/hydraulic/structural/EM analysis</a:t>
            </a:r>
          </a:p>
          <a:p>
            <a:pPr lvl="2"/>
            <a:r>
              <a:rPr lang="en-US" sz="1400" dirty="0" smtClean="0"/>
              <a:t>Development of Stainless Steel jacketed Mineral Insulated Conductor (SSMIC)</a:t>
            </a:r>
          </a:p>
          <a:p>
            <a:pPr lvl="2"/>
            <a:r>
              <a:rPr lang="en-US" sz="1400" dirty="0" smtClean="0"/>
              <a:t>Water erosion studies</a:t>
            </a:r>
          </a:p>
          <a:p>
            <a:pPr lvl="2"/>
            <a:r>
              <a:rPr lang="en-US" sz="1400" dirty="0" smtClean="0"/>
              <a:t>Coil-feeder joint</a:t>
            </a:r>
          </a:p>
          <a:p>
            <a:pPr lvl="3"/>
            <a:r>
              <a:rPr lang="en-US" sz="1050" dirty="0" smtClean="0"/>
              <a:t>welding process development</a:t>
            </a:r>
          </a:p>
          <a:p>
            <a:pPr lvl="3"/>
            <a:r>
              <a:rPr lang="en-US" sz="1050" dirty="0" smtClean="0"/>
              <a:t>Bolted feeder joint backup</a:t>
            </a:r>
          </a:p>
          <a:p>
            <a:pPr lvl="2"/>
            <a:r>
              <a:rPr lang="en-US" sz="1400" dirty="0" smtClean="0"/>
              <a:t>C18150 Copper alloy stress relieving/re-aging studies</a:t>
            </a:r>
          </a:p>
          <a:p>
            <a:pPr lvl="2"/>
            <a:r>
              <a:rPr lang="en-US" sz="1400" dirty="0" smtClean="0"/>
              <a:t>Preliminary Design Review (PDR)</a:t>
            </a:r>
          </a:p>
          <a:p>
            <a:pPr lvl="2"/>
            <a:r>
              <a:rPr lang="en-US" sz="1400" dirty="0" smtClean="0"/>
              <a:t>Final Task Report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07"/>
            <a:ext cx="8229600" cy="1143000"/>
          </a:xfrm>
        </p:spPr>
        <p:txBody>
          <a:bodyPr/>
          <a:lstStyle/>
          <a:p>
            <a:r>
              <a:rPr lang="en-US" dirty="0" smtClean="0"/>
              <a:t>Scope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9256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Scope of task (and this review) includes coils and feeders</a:t>
            </a:r>
          </a:p>
          <a:p>
            <a:endParaRPr lang="en-US" sz="2000" dirty="0" smtClean="0"/>
          </a:p>
          <a:p>
            <a:r>
              <a:rPr lang="en-US" sz="2000" dirty="0" smtClean="0"/>
              <a:t>Scope of task (and this review) does not include: </a:t>
            </a:r>
          </a:p>
          <a:p>
            <a:pPr lvl="1"/>
            <a:r>
              <a:rPr lang="en-US" sz="1600" dirty="0" smtClean="0"/>
              <a:t>DC bus bars</a:t>
            </a:r>
          </a:p>
          <a:p>
            <a:pPr lvl="1"/>
            <a:r>
              <a:rPr lang="en-US" sz="1600" dirty="0" smtClean="0"/>
              <a:t>power supplies</a:t>
            </a:r>
          </a:p>
          <a:p>
            <a:pPr lvl="1"/>
            <a:r>
              <a:rPr lang="en-US" sz="1600" dirty="0" smtClean="0"/>
              <a:t>cooling water systems</a:t>
            </a:r>
          </a:p>
          <a:p>
            <a:pPr lvl="1"/>
            <a:r>
              <a:rPr lang="en-US" sz="1600" dirty="0" smtClean="0"/>
              <a:t>I&amp;C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However, in some cases (e.g. electrical) it is necessary to develop a concept for out-of-scope items to reach closure on design of in-scope items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07"/>
            <a:ext cx="8229600" cy="11430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3124"/>
            <a:ext cx="8229600" cy="4525963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/>
              <a:t>The review shall assess progress and determine if the IVC design team is on track for a formal PDR in Oct/Nov;  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The assessment of progress shall be with respect to the specific areas defined in the Task Agreement;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The determination of the readiness for the PDR shall be based on a comparison against the IO Design Review Procedure,  </a:t>
            </a:r>
            <a:r>
              <a:rPr lang="en-US" sz="2400" u="sng" dirty="0" smtClean="0">
                <a:hlinkClick r:id="rId2"/>
              </a:rPr>
              <a:t>ITER_D_2832CF</a:t>
            </a:r>
            <a:r>
              <a:rPr lang="en-US" sz="2400" dirty="0" smtClean="0"/>
              <a:t>.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07"/>
            <a:ext cx="8229600" cy="1143000"/>
          </a:xfrm>
        </p:spPr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9916"/>
            <a:ext cx="8229600" cy="4525963"/>
          </a:xfrm>
        </p:spPr>
        <p:txBody>
          <a:bodyPr>
            <a:noAutofit/>
          </a:bodyPr>
          <a:lstStyle/>
          <a:p>
            <a:pPr lvl="1"/>
            <a:r>
              <a:rPr lang="en-US" sz="1800" dirty="0" smtClean="0"/>
              <a:t>The review will be informal but will be structured according to the framework of the IO Design Review Procedure including participants and roles as follows:</a:t>
            </a:r>
          </a:p>
          <a:p>
            <a:pPr lvl="1"/>
            <a:endParaRPr lang="en-US" sz="1800" dirty="0" smtClean="0"/>
          </a:p>
          <a:p>
            <a:pPr lvl="2"/>
            <a:r>
              <a:rPr lang="en-US" sz="1400" dirty="0" smtClean="0"/>
              <a:t>Design Approver will approve this agenda and the summary report – Gary Johnson</a:t>
            </a:r>
          </a:p>
          <a:p>
            <a:pPr lvl="2"/>
            <a:endParaRPr lang="en-US" sz="1400" dirty="0" smtClean="0"/>
          </a:p>
          <a:p>
            <a:pPr lvl="2"/>
            <a:r>
              <a:rPr lang="en-US" sz="1400" dirty="0" smtClean="0"/>
              <a:t>Design Coordinator will coordinate the review and define the objectives – Ed Daly</a:t>
            </a:r>
          </a:p>
          <a:p>
            <a:pPr lvl="2"/>
            <a:endParaRPr lang="en-US" sz="1400" dirty="0" smtClean="0"/>
          </a:p>
          <a:p>
            <a:pPr lvl="2"/>
            <a:r>
              <a:rPr lang="en-US" sz="1400" dirty="0" smtClean="0"/>
              <a:t>Design Developer will prepare the documentation required for the review and </a:t>
            </a:r>
          </a:p>
          <a:p>
            <a:pPr lvl="2">
              <a:buNone/>
            </a:pPr>
            <a:r>
              <a:rPr lang="en-US" sz="1400" dirty="0" smtClean="0"/>
              <a:t>	follow-up on action items (chits) – Charles Neumeyer</a:t>
            </a:r>
          </a:p>
          <a:p>
            <a:pPr lvl="1"/>
            <a:endParaRPr lang="en-US" sz="1800" dirty="0" smtClean="0"/>
          </a:p>
          <a:p>
            <a:pPr lvl="2"/>
            <a:r>
              <a:rPr lang="en-US" sz="1400" dirty="0" smtClean="0"/>
              <a:t>Design Review Secretary will upload documentation and presentations into IDM and will record the minutes of the meeting including the collection of chits and preparation of a chit summary spreadsheet – Skip Schoen</a:t>
            </a:r>
          </a:p>
          <a:p>
            <a:pPr lvl="2"/>
            <a:endParaRPr lang="en-US" sz="1400" dirty="0" smtClean="0"/>
          </a:p>
          <a:p>
            <a:pPr lvl="2"/>
            <a:r>
              <a:rPr lang="en-US" sz="1400" dirty="0" smtClean="0"/>
              <a:t>Design Review Chairman will be a technically qualified person not directly involved in the development of the design – Doug Loesser</a:t>
            </a:r>
            <a:endParaRPr lang="en-US" sz="10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Design Review Panel will be the group of peers on the IVC design team and other key experts</a:t>
            </a:r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07"/>
            <a:ext cx="8229600" cy="1143000"/>
          </a:xfrm>
        </p:spPr>
        <p:txBody>
          <a:bodyPr/>
          <a:lstStyle/>
          <a:p>
            <a:r>
              <a:rPr lang="en-US" dirty="0" smtClean="0"/>
              <a:t>Chits</a:t>
            </a:r>
            <a:endParaRPr lang="en-US" dirty="0"/>
          </a:p>
        </p:txBody>
      </p:sp>
      <p:pic>
        <p:nvPicPr>
          <p:cNvPr id="45" name="Picture 4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947046"/>
            <a:ext cx="3683819" cy="5409304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5122900" y="2771252"/>
            <a:ext cx="3749744" cy="175432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Please submit chits via e-mail</a:t>
            </a:r>
          </a:p>
          <a:p>
            <a:r>
              <a:rPr lang="en-US" dirty="0"/>
              <a:t> </a:t>
            </a:r>
            <a:r>
              <a:rPr lang="en-US" dirty="0" smtClean="0"/>
              <a:t>to Skip Schoen</a:t>
            </a:r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 sschoen@pppl.gov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Please include just one issue per chit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07"/>
            <a:ext cx="8229600" cy="1143000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927100" y="1174750"/>
            <a:ext cx="7289800" cy="4508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07"/>
            <a:ext cx="8229600" cy="1143000"/>
          </a:xfrm>
        </p:spPr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4315" y="1045959"/>
            <a:ext cx="788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March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25287" y="1045959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April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6259" y="1045959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07231" y="1045959"/>
            <a:ext cx="61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48203" y="1045959"/>
            <a:ext cx="537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July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89175" y="1045959"/>
            <a:ext cx="54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30147" y="104595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71119" y="104595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64231" y="1045959"/>
            <a:ext cx="558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Nov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-2151313" y="3756921"/>
            <a:ext cx="527125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-1284426" y="3756921"/>
            <a:ext cx="527125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-406777" y="3756921"/>
            <a:ext cx="527125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92396" y="3756921"/>
            <a:ext cx="527125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466903" y="3756921"/>
            <a:ext cx="527125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387600" y="3756921"/>
            <a:ext cx="527125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329821" y="3756921"/>
            <a:ext cx="527125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72042" y="3756921"/>
            <a:ext cx="527125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171215" y="3756921"/>
            <a:ext cx="527125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102677" y="3756921"/>
            <a:ext cx="527125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85109" y="1517421"/>
            <a:ext cx="865299" cy="290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90525" y="145664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6841" y="1960395"/>
            <a:ext cx="1742805" cy="290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92257" y="1921145"/>
            <a:ext cx="1098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Design point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7811" y="2392607"/>
            <a:ext cx="3623926" cy="290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15513" y="2364119"/>
            <a:ext cx="2920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Conductor R&amp;D Contracts Established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0304" y="2857105"/>
            <a:ext cx="4061037" cy="290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296724" y="2824819"/>
            <a:ext cx="2069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Phase 1 Design &amp; Analysis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28819" y="3314650"/>
            <a:ext cx="1895203" cy="290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151281" y="3275400"/>
            <a:ext cx="1837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500MCM Sample Tests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97727" y="3788173"/>
            <a:ext cx="426295" cy="290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588697" y="3748923"/>
            <a:ext cx="437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IDR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112499" y="4250932"/>
            <a:ext cx="3704312" cy="290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597727" y="4211682"/>
            <a:ext cx="2567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Prototype Conductor Fabrication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024022" y="4693906"/>
            <a:ext cx="2792790" cy="290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713856" y="4661620"/>
            <a:ext cx="13572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Supporting R&amp;D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97727" y="5147962"/>
            <a:ext cx="3225652" cy="290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221461" y="5109232"/>
            <a:ext cx="2069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Phase 2 Design &amp; Analysis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823379" y="5606930"/>
            <a:ext cx="461764" cy="290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813554" y="5567680"/>
            <a:ext cx="485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PDR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786260" y="6054341"/>
            <a:ext cx="956082" cy="290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754912" y="6015091"/>
            <a:ext cx="106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F</a:t>
            </a:r>
            <a:r>
              <a:rPr lang="en-US" sz="1400" dirty="0" smtClean="0">
                <a:solidFill>
                  <a:schemeClr val="bg1"/>
                </a:solidFill>
              </a:rPr>
              <a:t>inal Report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4391057" y="3684351"/>
            <a:ext cx="830404" cy="484283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ITER_D_3F7XHR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636</Words>
  <Application>Microsoft Macintosh PowerPoint</Application>
  <PresentationFormat>On-screen Show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ITER In-Vessel Coils (IVC) Interim Design Review Introduction</vt:lpstr>
      <vt:lpstr>Outline</vt:lpstr>
      <vt:lpstr>Scope (1)</vt:lpstr>
      <vt:lpstr>Scope (2)</vt:lpstr>
      <vt:lpstr>Objectives</vt:lpstr>
      <vt:lpstr>Procedure</vt:lpstr>
      <vt:lpstr>Chits</vt:lpstr>
      <vt:lpstr>Presentations</vt:lpstr>
      <vt:lpstr>Context</vt:lpstr>
      <vt:lpstr>Issues and Resolution Plan</vt:lpstr>
    </vt:vector>
  </TitlesOfParts>
  <Company>Princeton Plasma Physics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ITER In-Vessel Coils (IVC) Interim Design Review Introduction</dc:title>
  <dc:creator>Charles Neumeyer</dc:creator>
  <cp:lastModifiedBy>Charles Neumeyer</cp:lastModifiedBy>
  <cp:revision>22</cp:revision>
  <dcterms:created xsi:type="dcterms:W3CDTF">2010-07-15T19:43:33Z</dcterms:created>
  <dcterms:modified xsi:type="dcterms:W3CDTF">2010-07-15T19:59:56Z</dcterms:modified>
</cp:coreProperties>
</file>