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71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7EB65-2694-E240-B9A3-2D32ECAC7E42}" type="datetimeFigureOut">
              <a:rPr lang="en-US" smtClean="0"/>
              <a:t>7/15/10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BC5E9-3618-5F47-8363-C6B24E9B8D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F20C-0E1A-6149-83DA-49C947EB4C6E}" type="datetimeFigureOut">
              <a:rPr lang="en-US" smtClean="0"/>
              <a:t>7/15/10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74F5-79D5-DA49-9F85-3A9F81F4F8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ITER_D_353BL2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D860-FD90-B045-824F-D3F0F4837E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5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5" Type="http://schemas.openxmlformats.org/officeDocument/2006/relationships/image" Target="../media/image25.pdf"/><Relationship Id="rId7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6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 In-Vessel Coils (IVC)</a:t>
            </a:r>
            <a:br>
              <a:rPr lang="en-US" dirty="0" smtClean="0"/>
            </a:br>
            <a:r>
              <a:rPr lang="en-US" dirty="0" smtClean="0"/>
              <a:t>Interim Design Review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Requirements &amp; Design Point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 Neumeyer</a:t>
            </a:r>
          </a:p>
          <a:p>
            <a:r>
              <a:rPr lang="en-US" dirty="0" smtClean="0"/>
              <a:t>July 26,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Design Point - selection of conductor technology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00" y="1147360"/>
            <a:ext cx="8470707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Mineral insulated conductor (MIC) is the chosen solution</a:t>
            </a:r>
            <a:endParaRPr lang="en-US" sz="2800" dirty="0" smtClean="0"/>
          </a:p>
          <a:p>
            <a:pPr lvl="1"/>
            <a:r>
              <a:rPr lang="en-US" sz="1800" dirty="0" smtClean="0"/>
              <a:t>Tolerant of radiation environment (~ 170 </a:t>
            </a:r>
            <a:r>
              <a:rPr lang="en-US" sz="1800" dirty="0" err="1" smtClean="0"/>
              <a:t>Gy/s</a:t>
            </a:r>
            <a:r>
              <a:rPr lang="en-US" sz="1800" dirty="0" smtClean="0"/>
              <a:t> and 3000 </a:t>
            </a:r>
            <a:r>
              <a:rPr lang="en-US" sz="1800" dirty="0" err="1" smtClean="0"/>
              <a:t>MGy</a:t>
            </a:r>
            <a:r>
              <a:rPr lang="en-US" sz="1800" dirty="0" smtClean="0"/>
              <a:t>)</a:t>
            </a:r>
          </a:p>
          <a:p>
            <a:pPr lvl="2"/>
            <a:r>
              <a:rPr lang="en-US" sz="1600" dirty="0" smtClean="0"/>
              <a:t>Use of MIC in magnets operating in high radiation fields was pioneered by accelerator community beginning in late 1960’s (e.g. LAMPF, SIN, TRIUMF meson factories)</a:t>
            </a:r>
          </a:p>
          <a:p>
            <a:pPr lvl="3"/>
            <a:r>
              <a:rPr lang="en-US" sz="1200" dirty="0" smtClean="0"/>
              <a:t>Decades of experience in radiation fields ~ 10 – 100x the IVC requirement</a:t>
            </a:r>
          </a:p>
          <a:p>
            <a:pPr lvl="2"/>
            <a:r>
              <a:rPr lang="en-US" sz="1600" dirty="0" smtClean="0"/>
              <a:t>Use of MIC has been/is being considered for various fusion applications</a:t>
            </a:r>
          </a:p>
          <a:p>
            <a:pPr lvl="3"/>
            <a:r>
              <a:rPr lang="en-US" sz="1200" dirty="0" smtClean="0"/>
              <a:t>Magnets for various fusion reactor studies (NET, MARS, FED)</a:t>
            </a:r>
          </a:p>
          <a:p>
            <a:pPr lvl="3"/>
            <a:r>
              <a:rPr lang="en-US" sz="1200" dirty="0" smtClean="0"/>
              <a:t>Diagnostics for ITER</a:t>
            </a:r>
          </a:p>
          <a:p>
            <a:pPr lvl="3"/>
            <a:r>
              <a:rPr lang="en-US" sz="1200" dirty="0" smtClean="0"/>
              <a:t>JT60-SA internal coils</a:t>
            </a:r>
          </a:p>
          <a:p>
            <a:pPr lvl="2"/>
            <a:r>
              <a:rPr lang="en-US" sz="1600" dirty="0" smtClean="0"/>
              <a:t>Swelling may occur but not an issue in compacted powder with finite void fraction</a:t>
            </a:r>
          </a:p>
          <a:p>
            <a:pPr lvl="2"/>
            <a:r>
              <a:rPr lang="en-US" sz="1600" dirty="0" smtClean="0"/>
              <a:t>Flux results in Radiation Induced Conductivity (RIC) but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is not an issue</a:t>
            </a:r>
          </a:p>
          <a:p>
            <a:pPr lvl="2"/>
            <a:r>
              <a:rPr lang="en-US" sz="1600" dirty="0" smtClean="0"/>
              <a:t>Radiation Induced Electrical Degradation (RIED) not likely a concern</a:t>
            </a:r>
          </a:p>
          <a:p>
            <a:pPr lvl="1"/>
            <a:r>
              <a:rPr lang="en-US" sz="1800" dirty="0" smtClean="0"/>
              <a:t>Tolerant of thermal environment (</a:t>
            </a:r>
            <a:r>
              <a:rPr lang="en-US" sz="1600" dirty="0" smtClean="0"/>
              <a:t>Operation  100 ~ 150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C, </a:t>
            </a:r>
            <a:r>
              <a:rPr lang="en-US" sz="1600" dirty="0" err="1" smtClean="0"/>
              <a:t>bakeout</a:t>
            </a:r>
            <a:r>
              <a:rPr lang="en-US" sz="1600" dirty="0" smtClean="0"/>
              <a:t> to ~ 240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C)</a:t>
            </a:r>
          </a:p>
          <a:p>
            <a:pPr lvl="2"/>
            <a:r>
              <a:rPr lang="en-US" sz="1600" dirty="0" smtClean="0"/>
              <a:t>MIC is typically used in heating elements and fireproof wiring</a:t>
            </a:r>
          </a:p>
          <a:p>
            <a:pPr lvl="2"/>
            <a:r>
              <a:rPr lang="en-US" sz="1600" dirty="0" smtClean="0"/>
              <a:t>Commercial cables rated for continuous operation at 250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C, transient operation up to 1000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Point - selection of conductor geometry and # turns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>
            <a:off x="1905000" y="1998133"/>
            <a:ext cx="321733" cy="1126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3800" y="15340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#turns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flipV="1">
            <a:off x="1905000" y="3317332"/>
            <a:ext cx="321733" cy="11260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3790" y="460906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Decreasing #turns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1093" y="2055448"/>
            <a:ext cx="6095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voltage (bad for insulation)</a:t>
            </a:r>
          </a:p>
          <a:p>
            <a:r>
              <a:rPr lang="en-US" sz="1600" dirty="0" smtClean="0"/>
              <a:t>Thicker insulation (difficult for manufacturing)</a:t>
            </a:r>
          </a:p>
          <a:p>
            <a:r>
              <a:rPr lang="en-US" sz="1600" dirty="0" smtClean="0"/>
              <a:t>Lower packing fraction (reduced performance)</a:t>
            </a:r>
          </a:p>
          <a:p>
            <a:r>
              <a:rPr lang="en-US" sz="1600" dirty="0" smtClean="0"/>
              <a:t>Longer cooling path length (reduced performance, difficult hydraulics)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91090" y="3351200"/>
            <a:ext cx="39563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Higher current (bad for PS and bus bar)</a:t>
            </a:r>
          </a:p>
          <a:p>
            <a:r>
              <a:rPr lang="en-US" sz="1600" dirty="0" smtClean="0"/>
              <a:t>Larger conductor (difficult for manufacturing)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240851"/>
            <a:ext cx="8170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NOTE: scheme was already developed for VS based on 4 turns with each turn penetrating a port and routed to PS area allowing option to abandon failed </a:t>
            </a:r>
            <a:r>
              <a:rPr lang="en-US" sz="1600" dirty="0" err="1" smtClean="0"/>
              <a:t>turn(s</a:t>
            </a:r>
            <a:r>
              <a:rPr lang="en-US" sz="1600" dirty="0" smtClean="0"/>
              <a:t>) and operate others</a:t>
            </a:r>
          </a:p>
          <a:p>
            <a:endParaRPr lang="en-US" sz="1600" dirty="0" smtClean="0"/>
          </a:p>
          <a:p>
            <a:pPr lvl="1"/>
            <a:r>
              <a:rPr lang="en-US" sz="1600" dirty="0" smtClean="0"/>
              <a:t>- Additional VS turns and bus bars considered highly unattractive, therefore </a:t>
            </a:r>
            <a:r>
              <a:rPr lang="en-US" sz="1600" dirty="0" err="1" smtClean="0"/>
              <a:t>n_VS</a:t>
            </a:r>
            <a:r>
              <a:rPr lang="en-US" sz="1600" dirty="0" smtClean="0"/>
              <a:t> = 4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4261" y="3224195"/>
            <a:ext cx="7956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261" y="105146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# Turns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Design Point - selection of conductor geometry and # turns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4" y="1126061"/>
            <a:ext cx="8373533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Insulation thickness – a complex and critical issue</a:t>
            </a:r>
          </a:p>
          <a:p>
            <a:pPr lvl="1"/>
            <a:r>
              <a:rPr lang="en-US" sz="1400" dirty="0" smtClean="0"/>
              <a:t>Electrical breakdown</a:t>
            </a:r>
          </a:p>
          <a:p>
            <a:pPr lvl="2"/>
            <a:r>
              <a:rPr lang="en-US" sz="1200" dirty="0" smtClean="0"/>
              <a:t>Basic dielectric strength limitation</a:t>
            </a:r>
          </a:p>
          <a:p>
            <a:pPr lvl="2"/>
            <a:r>
              <a:rPr lang="en-US" sz="1200" dirty="0" smtClean="0"/>
              <a:t>Thermal runaway</a:t>
            </a:r>
          </a:p>
          <a:p>
            <a:pPr lvl="3"/>
            <a:r>
              <a:rPr lang="en-US" sz="1200" dirty="0" err="1" smtClean="0"/>
              <a:t>Ohmic</a:t>
            </a:r>
            <a:r>
              <a:rPr lang="en-US" sz="1200" dirty="0" smtClean="0"/>
              <a:t> resistance highly dependant on RIC and operating temperature</a:t>
            </a:r>
          </a:p>
          <a:p>
            <a:pPr lvl="3"/>
            <a:r>
              <a:rPr lang="en-US" sz="1200" dirty="0" smtClean="0"/>
              <a:t>Current through insulation depends on resistance and capacitive displacement currents</a:t>
            </a:r>
          </a:p>
          <a:p>
            <a:pPr lvl="4"/>
            <a:r>
              <a:rPr lang="en-US" sz="1200" dirty="0" smtClean="0"/>
              <a:t>High frequency chopper power supply may cause substantial AC component</a:t>
            </a:r>
          </a:p>
          <a:p>
            <a:pPr lvl="3"/>
            <a:r>
              <a:rPr lang="en-US" sz="1200" dirty="0" err="1" smtClean="0"/>
              <a:t>Ohmic</a:t>
            </a:r>
            <a:r>
              <a:rPr lang="en-US" sz="1200" dirty="0" smtClean="0"/>
              <a:t> heating could cause breakdown due to thermal runaway</a:t>
            </a:r>
          </a:p>
          <a:p>
            <a:pPr lvl="1"/>
            <a:r>
              <a:rPr lang="en-US" sz="1400" dirty="0" smtClean="0"/>
              <a:t>Thermal conductivity</a:t>
            </a:r>
          </a:p>
          <a:p>
            <a:pPr lvl="2"/>
            <a:r>
              <a:rPr lang="en-US" sz="1200" dirty="0" smtClean="0"/>
              <a:t>Removal of nuclear heat deposited on structures</a:t>
            </a:r>
          </a:p>
          <a:p>
            <a:pPr lvl="1"/>
            <a:r>
              <a:rPr lang="en-US" sz="1400" dirty="0" smtClean="0"/>
              <a:t>Structural behavior</a:t>
            </a:r>
          </a:p>
          <a:p>
            <a:pPr lvl="1"/>
            <a:r>
              <a:rPr lang="en-US" sz="1400" dirty="0" smtClean="0"/>
              <a:t>Ground fault detection</a:t>
            </a:r>
          </a:p>
          <a:p>
            <a:pPr lvl="2"/>
            <a:r>
              <a:rPr lang="en-US" sz="1200" dirty="0" smtClean="0"/>
              <a:t>Low stray resistance due to RIC and temperature will limit sensitivity detection</a:t>
            </a:r>
          </a:p>
          <a:p>
            <a:pPr lvl="1"/>
            <a:r>
              <a:rPr lang="en-US" sz="1400" dirty="0" smtClean="0"/>
              <a:t>Manufacturing feasibility</a:t>
            </a:r>
          </a:p>
          <a:p>
            <a:pPr lvl="2"/>
            <a:r>
              <a:rPr lang="en-US" sz="1200" dirty="0" smtClean="0"/>
              <a:t>Limited prior experience with large size MIC</a:t>
            </a:r>
          </a:p>
          <a:p>
            <a:pPr lvl="1"/>
            <a:r>
              <a:rPr lang="en-US" sz="1400" dirty="0" smtClean="0"/>
              <a:t>Winding feasibility (minimum bend radius)</a:t>
            </a:r>
          </a:p>
          <a:p>
            <a:pPr lvl="2"/>
            <a:r>
              <a:rPr lang="en-US" sz="1200" dirty="0" smtClean="0"/>
              <a:t>Maintain adequate thickness at bends</a:t>
            </a:r>
          </a:p>
          <a:p>
            <a:pPr lvl="2"/>
            <a:endParaRPr lang="en-US" sz="1200" dirty="0" smtClean="0"/>
          </a:p>
          <a:p>
            <a:r>
              <a:rPr lang="en-US" sz="1600" dirty="0" smtClean="0"/>
              <a:t>Starting point: set ELM ~ same thickness as </a:t>
            </a:r>
            <a:r>
              <a:rPr lang="en-US" sz="1600" dirty="0" err="1" smtClean="0"/>
              <a:t>Pyrotenax</a:t>
            </a:r>
            <a:r>
              <a:rPr lang="en-US" sz="1600" dirty="0" smtClean="0"/>
              <a:t> 500MCM, 600V cable, VS to 2x</a:t>
            </a:r>
          </a:p>
          <a:p>
            <a:pPr lvl="1"/>
            <a:r>
              <a:rPr lang="en-US" sz="1400" dirty="0" smtClean="0"/>
              <a:t>Largest commercial product and insulation thickness</a:t>
            </a:r>
          </a:p>
          <a:p>
            <a:pPr lvl="1"/>
            <a:r>
              <a:rPr lang="en-US" sz="1400" dirty="0" smtClean="0"/>
              <a:t>Assume processes can be adapted via R&amp;D to produce 2x thickness 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4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Point - selection of conductor geometry and # turns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88992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Trade study performed using XL solver</a:t>
            </a:r>
          </a:p>
          <a:p>
            <a:pPr lvl="1"/>
            <a:r>
              <a:rPr lang="en-US" sz="1050" dirty="0" smtClean="0"/>
              <a:t>Compute water temperature rise based on </a:t>
            </a:r>
            <a:r>
              <a:rPr lang="en-US" sz="1050" dirty="0" err="1" smtClean="0"/>
              <a:t>ohmic</a:t>
            </a:r>
            <a:r>
              <a:rPr lang="en-US" sz="1050" dirty="0" smtClean="0"/>
              <a:t> + nuclear heat input to flowing water</a:t>
            </a:r>
          </a:p>
          <a:p>
            <a:pPr lvl="2"/>
            <a:r>
              <a:rPr lang="en-US" sz="1050" dirty="0" smtClean="0">
                <a:ea typeface="ＭＳ Ｐゴシック" pitchFamily="-107" charset="-128"/>
              </a:rPr>
              <a:t>Neglect film resistance and delta T between water and Cu</a:t>
            </a:r>
          </a:p>
          <a:p>
            <a:pPr lvl="2"/>
            <a:r>
              <a:rPr lang="en-US" sz="1050" dirty="0" smtClean="0">
                <a:ea typeface="ＭＳ Ｐゴシック" pitchFamily="-107" charset="-128"/>
              </a:rPr>
              <a:t>Assume copper and water properties based on average of </a:t>
            </a:r>
            <a:r>
              <a:rPr lang="en-US" sz="1050" dirty="0" err="1" smtClean="0">
                <a:ea typeface="ＭＳ Ｐゴシック" pitchFamily="-107" charset="-128"/>
              </a:rPr>
              <a:t>T_inlet</a:t>
            </a:r>
            <a:r>
              <a:rPr lang="en-US" sz="1050" dirty="0" smtClean="0">
                <a:ea typeface="ＭＳ Ｐゴシック" pitchFamily="-107" charset="-128"/>
              </a:rPr>
              <a:t> and </a:t>
            </a:r>
            <a:r>
              <a:rPr lang="en-US" sz="1050" dirty="0" err="1" smtClean="0">
                <a:ea typeface="ＭＳ Ｐゴシック" pitchFamily="-107" charset="-128"/>
              </a:rPr>
              <a:t>T_outlet</a:t>
            </a:r>
            <a:endParaRPr lang="en-US" sz="11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Manual inputs</a:t>
            </a:r>
          </a:p>
          <a:p>
            <a:pPr lvl="1" eaLnBrk="1" hangingPunct="1"/>
            <a:r>
              <a:rPr lang="en-US" sz="1050" dirty="0" smtClean="0"/>
              <a:t>Conductor shape (rectangular or circular)</a:t>
            </a:r>
          </a:p>
          <a:p>
            <a:pPr lvl="1" eaLnBrk="1" hangingPunct="1"/>
            <a:r>
              <a:rPr lang="en-US" sz="1050" dirty="0" smtClean="0"/>
              <a:t>Conductor material (100% IACS Cu, 80% IACS </a:t>
            </a:r>
            <a:r>
              <a:rPr lang="en-US" sz="1050" dirty="0" err="1" smtClean="0"/>
              <a:t>CuCrZr</a:t>
            </a:r>
            <a:r>
              <a:rPr lang="en-US" sz="1050" dirty="0" smtClean="0"/>
              <a:t> (ELM only))</a:t>
            </a:r>
          </a:p>
          <a:p>
            <a:pPr lvl="1" eaLnBrk="1" hangingPunct="1"/>
            <a:r>
              <a:rPr lang="en-US" sz="1050" dirty="0" smtClean="0"/>
              <a:t># turns</a:t>
            </a:r>
          </a:p>
          <a:p>
            <a:pPr lvl="1" eaLnBrk="1" hangingPunct="1"/>
            <a:r>
              <a:rPr lang="en-US" sz="1050" dirty="0" smtClean="0"/>
              <a:t>Coolant inlet temperature (100</a:t>
            </a:r>
            <a:r>
              <a:rPr lang="en-US" sz="1050" baseline="30000" dirty="0" smtClean="0"/>
              <a:t>o</a:t>
            </a:r>
            <a:r>
              <a:rPr lang="en-US" sz="1050" dirty="0" smtClean="0"/>
              <a:t>C)</a:t>
            </a:r>
          </a:p>
          <a:p>
            <a:pPr lvl="1" eaLnBrk="1" hangingPunct="1"/>
            <a:r>
              <a:rPr lang="en-US" sz="1050" dirty="0" smtClean="0"/>
              <a:t>Allowable coolant temperature rise (30,40,50</a:t>
            </a:r>
            <a:r>
              <a:rPr lang="en-US" sz="1050" baseline="30000" dirty="0" smtClean="0"/>
              <a:t>o</a:t>
            </a:r>
            <a:r>
              <a:rPr lang="en-US" sz="1050" dirty="0" smtClean="0"/>
              <a:t>C)</a:t>
            </a:r>
          </a:p>
          <a:p>
            <a:pPr lvl="1" eaLnBrk="1" hangingPunct="1"/>
            <a:r>
              <a:rPr lang="en-US" sz="1050" dirty="0" smtClean="0"/>
              <a:t>Allowable water flow rate (4,6,8 </a:t>
            </a:r>
            <a:r>
              <a:rPr lang="en-US" sz="1050" dirty="0" err="1" smtClean="0"/>
              <a:t>m/s</a:t>
            </a:r>
            <a:r>
              <a:rPr lang="en-US" sz="1050" dirty="0" smtClean="0"/>
              <a:t>)</a:t>
            </a:r>
          </a:p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Solver variables</a:t>
            </a:r>
          </a:p>
          <a:p>
            <a:pPr lvl="1" eaLnBrk="1" hangingPunct="1"/>
            <a:r>
              <a:rPr lang="en-US" sz="1050" dirty="0" smtClean="0"/>
              <a:t>Fraction of overall coil envelope taken by conductor + insulation + jacket</a:t>
            </a:r>
          </a:p>
          <a:p>
            <a:pPr lvl="1" eaLnBrk="1" hangingPunct="1"/>
            <a:r>
              <a:rPr lang="en-US" sz="1050" dirty="0" smtClean="0"/>
              <a:t>Cooling hole diameter and straight for racetrack (rectangular only)</a:t>
            </a:r>
          </a:p>
          <a:p>
            <a:pPr lvl="1" eaLnBrk="1" hangingPunct="1"/>
            <a:r>
              <a:rPr lang="en-US" sz="1050" dirty="0" smtClean="0"/>
              <a:t>Coolant flow rate</a:t>
            </a:r>
          </a:p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Constraints</a:t>
            </a:r>
          </a:p>
          <a:p>
            <a:pPr lvl="1" eaLnBrk="1" hangingPunct="1"/>
            <a:r>
              <a:rPr lang="en-US" sz="1050" dirty="0" smtClean="0"/>
              <a:t>Flow rate ≤ allowable</a:t>
            </a:r>
          </a:p>
          <a:p>
            <a:pPr lvl="1" eaLnBrk="1" hangingPunct="1"/>
            <a:r>
              <a:rPr lang="en-US" sz="1050" dirty="0" smtClean="0"/>
              <a:t>Cooling hole dimension ≤ 2/3 conductor width, height (rectangular) or diameter (circular)</a:t>
            </a:r>
          </a:p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Fixed</a:t>
            </a:r>
          </a:p>
          <a:p>
            <a:pPr lvl="1" eaLnBrk="1" hangingPunct="1"/>
            <a:r>
              <a:rPr lang="en-US" sz="1050" dirty="0" smtClean="0"/>
              <a:t>Coil cross section envelope 128 </a:t>
            </a:r>
            <a:r>
              <a:rPr lang="en-US" sz="1050" dirty="0" err="1" smtClean="0"/>
              <a:t>x</a:t>
            </a:r>
            <a:r>
              <a:rPr lang="en-US" sz="1050" dirty="0" smtClean="0"/>
              <a:t> 193 mm (ELM), 158 </a:t>
            </a:r>
            <a:r>
              <a:rPr lang="en-US" sz="1050" dirty="0" err="1" smtClean="0"/>
              <a:t>x</a:t>
            </a:r>
            <a:r>
              <a:rPr lang="en-US" sz="1050" dirty="0" smtClean="0"/>
              <a:t> 173 mm (VS) </a:t>
            </a:r>
          </a:p>
          <a:p>
            <a:pPr lvl="1" eaLnBrk="1" hangingPunct="1"/>
            <a:r>
              <a:rPr lang="en-US" sz="1050" dirty="0" smtClean="0"/>
              <a:t>Length per turn 10m (ELM), 48m (VS)</a:t>
            </a:r>
          </a:p>
          <a:p>
            <a:pPr lvl="1" eaLnBrk="1" hangingPunct="1"/>
            <a:r>
              <a:rPr lang="en-US" sz="1050" dirty="0" smtClean="0"/>
              <a:t>2 turns across width (allowing central “backbone”)</a:t>
            </a:r>
          </a:p>
          <a:p>
            <a:pPr lvl="1" eaLnBrk="1" hangingPunct="1"/>
            <a:r>
              <a:rPr lang="en-US" sz="1050" dirty="0" smtClean="0"/>
              <a:t>2mm jacket thickness, 2.5mm insulation thickness (ELM), 5mm thickness (VS)</a:t>
            </a:r>
          </a:p>
          <a:p>
            <a:pPr lvl="1" eaLnBrk="1" hangingPunct="1"/>
            <a:r>
              <a:rPr lang="en-US" sz="1050" dirty="0" smtClean="0"/>
              <a:t>96kA-turn continuous and </a:t>
            </a:r>
            <a:r>
              <a:rPr lang="en-US" sz="1050" dirty="0" err="1" smtClean="0"/>
              <a:t>rms</a:t>
            </a:r>
            <a:r>
              <a:rPr lang="en-US" sz="1050" dirty="0" smtClean="0"/>
              <a:t> ELM), 27kA-turn </a:t>
            </a:r>
            <a:r>
              <a:rPr lang="en-US" sz="1050" dirty="0" err="1" smtClean="0"/>
              <a:t>continous</a:t>
            </a:r>
            <a:r>
              <a:rPr lang="en-US" sz="1050" dirty="0" smtClean="0"/>
              <a:t> VS*</a:t>
            </a:r>
          </a:p>
          <a:p>
            <a:pPr lvl="1" eaLnBrk="1" hangingPunct="1"/>
            <a:r>
              <a:rPr lang="en-US" sz="1050" dirty="0" smtClean="0"/>
              <a:t>nuclear heating (over entire coil envelope) 0.5 watt/cc (ELM), 0.2 watt/cc (VS)</a:t>
            </a:r>
          </a:p>
          <a:p>
            <a:pPr eaLnBrk="1" hangingPunct="1"/>
            <a:r>
              <a:rPr lang="en-US" sz="1200" dirty="0" smtClean="0">
                <a:ea typeface="ＭＳ Ｐゴシック" pitchFamily="-107" charset="-128"/>
                <a:cs typeface="ＭＳ Ｐゴシック" pitchFamily="-107" charset="-128"/>
              </a:rPr>
              <a:t>Optimization criteria</a:t>
            </a:r>
          </a:p>
          <a:p>
            <a:pPr lvl="1" eaLnBrk="1" hangingPunct="1"/>
            <a:r>
              <a:rPr lang="en-US" sz="1050" dirty="0" smtClean="0"/>
              <a:t>Minimize fraction of coil envelope taken by conductor + insulation + jacket (maximize fraction for structure)</a:t>
            </a:r>
          </a:p>
          <a:p>
            <a:pPr lvl="1" eaLnBrk="1" hangingPunct="1">
              <a:buFont typeface="Arial" pitchFamily="-107" charset="0"/>
              <a:buNone/>
            </a:pPr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4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Point - selection of conductor geometry and # turns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82361" y="909618"/>
            <a:ext cx="36845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83430" y="4233332"/>
          <a:ext cx="3601771" cy="1937795"/>
        </p:xfrm>
        <a:graphic>
          <a:graphicData uri="http://schemas.openxmlformats.org/drawingml/2006/table">
            <a:tbl>
              <a:tblPr/>
              <a:tblGrid>
                <a:gridCol w="1774557"/>
                <a:gridCol w="913607"/>
                <a:gridCol w="913607"/>
              </a:tblGrid>
              <a:tr h="268553">
                <a:tc>
                  <a:txBody>
                    <a:bodyPr/>
                    <a:lstStyle/>
                    <a:p>
                      <a:pPr marL="4572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7" charset="0"/>
                        <a:ea typeface="Times New Roman" pitchFamily="-107" charset="0"/>
                      </a:endParaRP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ELM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VS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8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SS OD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54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59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8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SS ID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50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55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68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Cu OD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45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45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68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Cu ID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30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30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50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Mineral Insulation thickness 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2.5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7" charset="0"/>
                          <a:ea typeface="Times New Roman" pitchFamily="-107" charset="0"/>
                        </a:rPr>
                        <a:t>5.0 mm</a:t>
                      </a:r>
                    </a:p>
                  </a:txBody>
                  <a:tcPr marL="56870" marR="568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5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62" y="3997856"/>
            <a:ext cx="3106107" cy="23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ent Arrow 8"/>
          <p:cNvSpPr/>
          <p:nvPr/>
        </p:nvSpPr>
        <p:spPr>
          <a:xfrm rot="5400000">
            <a:off x="5414431" y="1961624"/>
            <a:ext cx="1761069" cy="239606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916346"/>
            <a:ext cx="372334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After considering range of options</a:t>
            </a:r>
          </a:p>
          <a:p>
            <a:r>
              <a:rPr lang="en-US" i="1" dirty="0" smtClean="0"/>
              <a:t>settled on design with common inner</a:t>
            </a:r>
          </a:p>
          <a:p>
            <a:r>
              <a:rPr lang="en-US" i="1" dirty="0" smtClean="0"/>
              <a:t>Cu conductor size, different insulation</a:t>
            </a:r>
          </a:p>
          <a:p>
            <a:r>
              <a:rPr lang="en-US" i="1" dirty="0" smtClean="0"/>
              <a:t>thicknesses </a:t>
            </a:r>
            <a:endParaRPr lang="en-US" i="1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4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Point - selection of conductor geometry and # turns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325" y="1078957"/>
            <a:ext cx="5859153" cy="5277393"/>
          </a:xfrm>
          <a:prstGeom prst="rect">
            <a:avLst/>
          </a:prstGeom>
        </p:spPr>
      </p:pic>
      <p:pic>
        <p:nvPicPr>
          <p:cNvPr id="13" name="Picture 12" descr="ELM_SSM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1737009"/>
            <a:ext cx="2421467" cy="1285591"/>
          </a:xfrm>
          <a:prstGeom prst="rect">
            <a:avLst/>
          </a:prstGeom>
        </p:spPr>
      </p:pic>
      <p:pic>
        <p:nvPicPr>
          <p:cNvPr id="2969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0132" y="3445933"/>
            <a:ext cx="251683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407886" y="985820"/>
            <a:ext cx="908422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ELM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4229" y="777720"/>
            <a:ext cx="74937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Nominal</a:t>
            </a:r>
            <a:endParaRPr lang="en-US" sz="1200" i="1" dirty="0"/>
          </a:p>
        </p:txBody>
      </p:sp>
      <p:sp>
        <p:nvSpPr>
          <p:cNvPr id="16" name="Bent Arrow 15"/>
          <p:cNvSpPr/>
          <p:nvPr/>
        </p:nvSpPr>
        <p:spPr>
          <a:xfrm rot="5400000">
            <a:off x="4616638" y="821366"/>
            <a:ext cx="157819" cy="3438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3446" y="779502"/>
            <a:ext cx="39651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Alt</a:t>
            </a:r>
            <a:endParaRPr lang="en-US" sz="1200" i="1" dirty="0"/>
          </a:p>
        </p:txBody>
      </p:sp>
      <p:sp>
        <p:nvSpPr>
          <p:cNvPr id="18" name="Bent Arrow 17"/>
          <p:cNvSpPr/>
          <p:nvPr/>
        </p:nvSpPr>
        <p:spPr>
          <a:xfrm rot="5400000">
            <a:off x="5394702" y="904496"/>
            <a:ext cx="159032" cy="17884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7639" y="813229"/>
            <a:ext cx="39651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Alt</a:t>
            </a:r>
            <a:endParaRPr lang="en-US" sz="1200" i="1" dirty="0"/>
          </a:p>
        </p:txBody>
      </p:sp>
      <p:sp>
        <p:nvSpPr>
          <p:cNvPr id="20" name="Bent Arrow 19"/>
          <p:cNvSpPr/>
          <p:nvPr/>
        </p:nvSpPr>
        <p:spPr>
          <a:xfrm rot="16200000" flipH="1">
            <a:off x="6189063" y="821365"/>
            <a:ext cx="157819" cy="3438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42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Point - selection of conductor geometry and # turns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1371600"/>
            <a:ext cx="603651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8072" y="1072220"/>
            <a:ext cx="5046106" cy="5284130"/>
          </a:xfrm>
          <a:prstGeom prst="rect">
            <a:avLst/>
          </a:prstGeom>
        </p:spPr>
      </p:pic>
      <p:pic>
        <p:nvPicPr>
          <p:cNvPr id="3072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7231" y="2531520"/>
            <a:ext cx="2870429" cy="32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14960" y="777720"/>
            <a:ext cx="749374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Nominal</a:t>
            </a:r>
            <a:endParaRPr lang="en-US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1812" y="813229"/>
            <a:ext cx="83150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Degraded</a:t>
            </a:r>
            <a:endParaRPr lang="en-US" sz="1200" i="1" dirty="0"/>
          </a:p>
        </p:txBody>
      </p:sp>
      <p:sp>
        <p:nvSpPr>
          <p:cNvPr id="12" name="Bent Arrow 11"/>
          <p:cNvSpPr/>
          <p:nvPr/>
        </p:nvSpPr>
        <p:spPr>
          <a:xfrm rot="5400000">
            <a:off x="4557369" y="821366"/>
            <a:ext cx="157819" cy="3438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6200000" flipH="1">
            <a:off x="5503236" y="821365"/>
            <a:ext cx="157819" cy="34389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Design point – electrical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480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Electrical – DC bus bar</a:t>
            </a:r>
          </a:p>
          <a:p>
            <a:endParaRPr lang="en-US" sz="1600" dirty="0" smtClean="0"/>
          </a:p>
          <a:p>
            <a:pPr lvl="1"/>
            <a:r>
              <a:rPr lang="en-US" sz="1400" dirty="0" smtClean="0"/>
              <a:t>DC bus bar needs to be sized to determine total circuit </a:t>
            </a:r>
            <a:r>
              <a:rPr lang="en-US" sz="1400" dirty="0" smtClean="0"/>
              <a:t>impedance</a:t>
            </a:r>
          </a:p>
          <a:p>
            <a:pPr lvl="1"/>
            <a:r>
              <a:rPr lang="en-US" sz="1400" dirty="0" smtClean="0"/>
              <a:t>Lengths from feeder terminals to power supply area specified by </a:t>
            </a:r>
            <a:r>
              <a:rPr lang="en-US" sz="1400" dirty="0" smtClean="0"/>
              <a:t>IO</a:t>
            </a:r>
          </a:p>
          <a:p>
            <a:pPr lvl="1"/>
            <a:r>
              <a:rPr lang="en-US" sz="1400" dirty="0" smtClean="0"/>
              <a:t>Utilize conductor cross section of 50 mm </a:t>
            </a:r>
            <a:r>
              <a:rPr lang="en-US" sz="1400" dirty="0" err="1" smtClean="0"/>
              <a:t>x</a:t>
            </a:r>
            <a:r>
              <a:rPr lang="en-US" sz="1400" dirty="0" smtClean="0"/>
              <a:t> 100 mm with 17.5 mm circular hole</a:t>
            </a:r>
          </a:p>
          <a:p>
            <a:pPr lvl="2"/>
            <a:r>
              <a:rPr lang="en-US" sz="1200" dirty="0" smtClean="0"/>
              <a:t>similar to the largest cross section made by </a:t>
            </a:r>
            <a:r>
              <a:rPr lang="en-US" sz="1200" dirty="0" err="1" smtClean="0"/>
              <a:t>Luvata</a:t>
            </a:r>
            <a:r>
              <a:rPr lang="en-US" sz="1200" dirty="0" smtClean="0"/>
              <a:t>*</a:t>
            </a:r>
          </a:p>
          <a:p>
            <a:pPr lvl="2"/>
            <a:r>
              <a:rPr lang="en-US" sz="1200" dirty="0" smtClean="0"/>
              <a:t>based on their billet limit (250kG) </a:t>
            </a:r>
          </a:p>
          <a:p>
            <a:pPr lvl="2"/>
            <a:r>
              <a:rPr lang="en-US" sz="1200" dirty="0" smtClean="0"/>
              <a:t>allows for individual sections of 6m length</a:t>
            </a:r>
            <a:r>
              <a:rPr lang="en-US" sz="1200" dirty="0" smtClean="0"/>
              <a:t>.</a:t>
            </a:r>
          </a:p>
          <a:p>
            <a:pPr lvl="1"/>
            <a:r>
              <a:rPr lang="en-US" sz="1400" dirty="0" smtClean="0"/>
              <a:t>Considered two options:</a:t>
            </a:r>
          </a:p>
          <a:p>
            <a:pPr lvl="1"/>
            <a:endParaRPr lang="en-US" sz="1400" dirty="0" smtClean="0"/>
          </a:p>
          <a:p>
            <a:pPr lvl="2"/>
            <a:r>
              <a:rPr lang="en-US" sz="1200" dirty="0" smtClean="0"/>
              <a:t>2 parallel conductors per pole with 1 water loop which goes from the PS area through one pole to the VV interface and then back through the other pole to the PS area</a:t>
            </a:r>
          </a:p>
          <a:p>
            <a:pPr lvl="3"/>
            <a:r>
              <a:rPr lang="en-US" sz="1100" dirty="0" smtClean="0"/>
              <a:t>set water flow to limit water </a:t>
            </a:r>
            <a:r>
              <a:rPr lang="en-US" sz="1100" dirty="0" err="1" smtClean="0"/>
              <a:t>dT</a:t>
            </a:r>
            <a:r>
              <a:rPr lang="en-US" sz="1100" dirty="0" smtClean="0"/>
              <a:t> to 10C to limit thermal stresses between the poles in case they are bundled</a:t>
            </a:r>
            <a:endParaRPr lang="en-US" sz="1200" dirty="0" smtClean="0"/>
          </a:p>
          <a:p>
            <a:pPr lvl="2"/>
            <a:r>
              <a:rPr lang="en-US" sz="1200" dirty="0" smtClean="0"/>
              <a:t>1 conductor per pole with 2 water loops, one water loop per pole. </a:t>
            </a:r>
          </a:p>
          <a:p>
            <a:pPr lvl="3"/>
            <a:r>
              <a:rPr lang="en-US" sz="1100" dirty="0" smtClean="0"/>
              <a:t>set the water flow to limit </a:t>
            </a:r>
            <a:r>
              <a:rPr lang="en-US" sz="1100" dirty="0" err="1" smtClean="0"/>
              <a:t>dT</a:t>
            </a:r>
            <a:r>
              <a:rPr lang="en-US" sz="1100" dirty="0" smtClean="0"/>
              <a:t> to 25C</a:t>
            </a:r>
          </a:p>
          <a:p>
            <a:pPr lvl="3"/>
            <a:r>
              <a:rPr lang="en-US" sz="1100" dirty="0" smtClean="0"/>
              <a:t>additional piping would be needed to return the water to the PS area from the VV interface</a:t>
            </a:r>
          </a:p>
          <a:p>
            <a:pPr lvl="3"/>
            <a:endParaRPr lang="en-US" sz="1100" dirty="0" smtClean="0"/>
          </a:p>
          <a:p>
            <a:pPr lvl="1"/>
            <a:r>
              <a:rPr lang="en-US" sz="1400" dirty="0" smtClean="0"/>
              <a:t>Selected first option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976858" y="5825067"/>
            <a:ext cx="46858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/>
              <a:t>*</a:t>
            </a:r>
            <a:r>
              <a:rPr lang="en-US" sz="1100" u="sng" dirty="0" err="1" smtClean="0"/>
              <a:t>http://www.luvata.com/en/Products--Markets/Products/Hollow-Conductors/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point – electrical characterization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6469" y="3166534"/>
            <a:ext cx="3691464" cy="3126578"/>
          </a:xfrm>
          <a:prstGeom prst="rect">
            <a:avLst/>
          </a:prstGeom>
        </p:spPr>
      </p:pic>
      <p:pic>
        <p:nvPicPr>
          <p:cNvPr id="32770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2580" y="1333146"/>
            <a:ext cx="2658219" cy="16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58268" y="3166534"/>
            <a:ext cx="3691464" cy="3126578"/>
          </a:xfrm>
          <a:prstGeom prst="rect">
            <a:avLst/>
          </a:prstGeom>
        </p:spPr>
      </p:pic>
      <p:pic>
        <p:nvPicPr>
          <p:cNvPr id="32771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1333" y="1143000"/>
            <a:ext cx="2030870" cy="18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4134" y="985820"/>
            <a:ext cx="91177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ELM</a:t>
            </a:r>
          </a:p>
          <a:p>
            <a:r>
              <a:rPr lang="en-US" sz="2000" dirty="0" smtClean="0"/>
              <a:t>DC Bus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555" y="979203"/>
            <a:ext cx="91177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VS</a:t>
            </a:r>
          </a:p>
          <a:p>
            <a:r>
              <a:rPr lang="en-US" sz="2000" dirty="0" smtClean="0"/>
              <a:t>DC Bus</a:t>
            </a:r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point – electrical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2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Coil and bus bar inductance estimates in XL</a:t>
            </a:r>
          </a:p>
          <a:p>
            <a:pPr lvl="1"/>
            <a:r>
              <a:rPr lang="en-US" sz="1946" dirty="0" smtClean="0"/>
              <a:t>ELM</a:t>
            </a:r>
          </a:p>
          <a:p>
            <a:pPr lvl="2"/>
            <a:r>
              <a:rPr lang="en-US" sz="1600" dirty="0" smtClean="0"/>
              <a:t>Self-inductances of coils and bus bar estimated using analytic formulae from Grover</a:t>
            </a:r>
          </a:p>
          <a:p>
            <a:pPr lvl="1"/>
            <a:r>
              <a:rPr lang="en-US" sz="1946" dirty="0" smtClean="0"/>
              <a:t>VS</a:t>
            </a:r>
          </a:p>
          <a:p>
            <a:pPr lvl="2"/>
            <a:r>
              <a:rPr lang="en-US" sz="1600" dirty="0" smtClean="0"/>
              <a:t>Self-inductances of coils estimated using elliptic integral solutions in XL format</a:t>
            </a:r>
          </a:p>
          <a:p>
            <a:pPr lvl="2"/>
            <a:r>
              <a:rPr lang="en-US" sz="1600" dirty="0" smtClean="0"/>
              <a:t>Mutual inductances estimated using Maxwell’s coax filament formula</a:t>
            </a:r>
          </a:p>
          <a:p>
            <a:pPr lvl="2"/>
            <a:r>
              <a:rPr lang="en-US" sz="1600" dirty="0" smtClean="0"/>
              <a:t>Self-inductances of bus bar estimated using analytic formulae from Grover</a:t>
            </a:r>
          </a:p>
          <a:p>
            <a:pPr lvl="2"/>
            <a:endParaRPr lang="en-US" sz="1600" dirty="0" smtClean="0"/>
          </a:p>
          <a:p>
            <a:r>
              <a:rPr lang="en-US" sz="2000" dirty="0" smtClean="0"/>
              <a:t>Voltages</a:t>
            </a:r>
          </a:p>
          <a:p>
            <a:pPr lvl="1"/>
            <a:r>
              <a:rPr lang="en-US" sz="1946" dirty="0" smtClean="0"/>
              <a:t>ELM</a:t>
            </a:r>
          </a:p>
          <a:p>
            <a:pPr lvl="2"/>
            <a:r>
              <a:rPr lang="en-US" sz="1600" dirty="0" err="1" smtClean="0"/>
              <a:t>V</a:t>
            </a:r>
            <a:r>
              <a:rPr lang="en-US" sz="1400" baseline="-25000" dirty="0" err="1" smtClean="0"/>
              <a:t>min</a:t>
            </a:r>
            <a:r>
              <a:rPr lang="en-US" sz="1600" dirty="0" smtClean="0"/>
              <a:t> = I *Z , I=15kA, Z = </a:t>
            </a:r>
            <a:r>
              <a:rPr lang="en-US" sz="1600" dirty="0" err="1" smtClean="0"/>
              <a:t>R+j</a:t>
            </a:r>
            <a:r>
              <a:rPr lang="en-US" sz="1600" dirty="0" err="1" smtClean="0">
                <a:latin typeface="Symbol" charset="2"/>
                <a:cs typeface="Symbol" charset="2"/>
              </a:rPr>
              <a:t>w</a:t>
            </a:r>
            <a:r>
              <a:rPr lang="en-US" sz="1600" dirty="0" err="1" smtClean="0"/>
              <a:t>L</a:t>
            </a:r>
            <a:r>
              <a:rPr lang="en-US" sz="1600" dirty="0" smtClean="0"/>
              <a:t>, </a:t>
            </a:r>
            <a:r>
              <a:rPr lang="en-US" sz="1600" dirty="0" err="1" smtClean="0">
                <a:latin typeface="Symbol" charset="2"/>
                <a:cs typeface="Symbol" charset="2"/>
              </a:rPr>
              <a:t>w</a:t>
            </a:r>
            <a:r>
              <a:rPr lang="en-US" sz="1600" dirty="0" smtClean="0"/>
              <a:t>=2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dirty="0" smtClean="0"/>
              <a:t>f, </a:t>
            </a:r>
            <a:r>
              <a:rPr lang="en-US" sz="1600" dirty="0" err="1" smtClean="0"/>
              <a:t>f</a:t>
            </a:r>
            <a:r>
              <a:rPr lang="en-US" sz="1600" dirty="0" smtClean="0"/>
              <a:t>=5Hz = 128V</a:t>
            </a:r>
          </a:p>
          <a:p>
            <a:pPr lvl="2"/>
            <a:r>
              <a:rPr lang="en-US" sz="1600" dirty="0" smtClean="0"/>
              <a:t>Chose 180V to include margin and cover for mutual inductance effects</a:t>
            </a:r>
          </a:p>
          <a:p>
            <a:pPr lvl="3"/>
            <a:r>
              <a:rPr lang="en-US" sz="1200" dirty="0" smtClean="0"/>
              <a:t>Confirmed adequate based on full R + </a:t>
            </a:r>
            <a:r>
              <a:rPr lang="en-US" sz="1200" dirty="0" smtClean="0">
                <a:latin typeface="Symbol" charset="2"/>
                <a:cs typeface="Symbol" charset="2"/>
              </a:rPr>
              <a:t>S</a:t>
            </a:r>
            <a:r>
              <a:rPr lang="en-US" sz="1200" dirty="0" smtClean="0"/>
              <a:t>M*</a:t>
            </a:r>
            <a:r>
              <a:rPr lang="en-US" sz="1200" dirty="0" err="1" smtClean="0"/>
              <a:t>dI/dt</a:t>
            </a:r>
            <a:r>
              <a:rPr lang="en-US" sz="1200" dirty="0" smtClean="0"/>
              <a:t> calculation</a:t>
            </a:r>
          </a:p>
          <a:p>
            <a:pPr lvl="1"/>
            <a:r>
              <a:rPr lang="en-US" sz="1946" dirty="0" smtClean="0"/>
              <a:t>VS</a:t>
            </a:r>
          </a:p>
          <a:p>
            <a:pPr lvl="2"/>
            <a:r>
              <a:rPr lang="en-US" sz="1600" dirty="0" smtClean="0"/>
              <a:t>V is specified based directly in physics requirement</a:t>
            </a:r>
          </a:p>
          <a:p>
            <a:pPr lvl="3"/>
            <a:r>
              <a:rPr lang="en-US" sz="1200" dirty="0" smtClean="0"/>
              <a:t>2.3kV based on same coil geometry but slightly different (higher impedance) bus bar</a:t>
            </a:r>
          </a:p>
          <a:p>
            <a:pPr lvl="2"/>
            <a:r>
              <a:rPr lang="en-US" sz="1600" dirty="0" smtClean="0"/>
              <a:t>Chose 2.4kV to include margin</a:t>
            </a:r>
          </a:p>
          <a:p>
            <a:pPr lvl="1"/>
            <a:endParaRPr lang="en-US" sz="2800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98"/>
            <a:ext cx="8229600" cy="1143000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12" y="1273699"/>
            <a:ext cx="868616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System </a:t>
            </a:r>
            <a:r>
              <a:rPr lang="en-US" sz="2800" dirty="0" err="1" smtClean="0"/>
              <a:t>Req’ts</a:t>
            </a:r>
            <a:r>
              <a:rPr lang="en-US" sz="2800" dirty="0" smtClean="0"/>
              <a:t> Document (SRD) ITER_D_2MFYMW</a:t>
            </a:r>
          </a:p>
          <a:p>
            <a:pPr lvl="1"/>
            <a:r>
              <a:rPr lang="en-US" sz="2400" dirty="0" smtClean="0"/>
              <a:t>CDR version approved Sept 2009</a:t>
            </a:r>
          </a:p>
          <a:p>
            <a:pPr lvl="1"/>
            <a:r>
              <a:rPr lang="en-US" sz="2400" dirty="0" smtClean="0"/>
              <a:t>STAC version approved</a:t>
            </a:r>
            <a:r>
              <a:rPr lang="en-US" sz="2400" dirty="0"/>
              <a:t> </a:t>
            </a:r>
            <a:r>
              <a:rPr lang="en-US" sz="2400" dirty="0" smtClean="0"/>
              <a:t>May 2010</a:t>
            </a:r>
          </a:p>
          <a:p>
            <a:pPr lvl="1"/>
            <a:r>
              <a:rPr lang="en-US" sz="2400" dirty="0" smtClean="0"/>
              <a:t>Major revision ongoing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Main design-driving requirements</a:t>
            </a:r>
          </a:p>
          <a:p>
            <a:pPr lvl="1"/>
            <a:r>
              <a:rPr lang="en-US" sz="2400" dirty="0" smtClean="0"/>
              <a:t>Physical location and envelope</a:t>
            </a:r>
          </a:p>
          <a:p>
            <a:pPr lvl="1"/>
            <a:r>
              <a:rPr lang="en-US" sz="2400" dirty="0" smtClean="0"/>
              <a:t>Current and voltage waveforms</a:t>
            </a:r>
          </a:p>
          <a:p>
            <a:pPr lvl="1"/>
            <a:r>
              <a:rPr lang="en-US" sz="2400" dirty="0" smtClean="0"/>
              <a:t>Operability in degraded modes</a:t>
            </a:r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point – electrical characterization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921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Electrical summary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82133" y="4809180"/>
            <a:ext cx="72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 </a:t>
            </a:r>
          </a:p>
          <a:p>
            <a:pPr marL="342900" indent="-342900">
              <a:buAutoNum type="arabicParenR"/>
            </a:pPr>
            <a:r>
              <a:rPr lang="en-US" dirty="0" smtClean="0"/>
              <a:t>Resistance at operating temperature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VS, “coil” values include upper and lower coil in anti-series</a:t>
            </a:r>
          </a:p>
          <a:p>
            <a:pPr marL="342900" indent="-342900">
              <a:buAutoNum type="arabicParenR"/>
            </a:pPr>
            <a:r>
              <a:rPr lang="en-US" dirty="0" smtClean="0"/>
              <a:t>For ELM, “coil” values are maximum of upper, midplane, and lower coils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0050" y="2292350"/>
            <a:ext cx="5803900" cy="22733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245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Design Point –  electrical characterization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178"/>
            <a:ext cx="8373533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Insulation Electrical Stress</a:t>
            </a:r>
            <a:endParaRPr lang="en-US" sz="1400" dirty="0" smtClean="0"/>
          </a:p>
          <a:p>
            <a:pPr lvl="1"/>
            <a:r>
              <a:rPr lang="en-US" sz="1600" dirty="0" err="1" smtClean="0"/>
              <a:t>Pyrotenax</a:t>
            </a:r>
            <a:r>
              <a:rPr lang="en-US" sz="1600" dirty="0" smtClean="0"/>
              <a:t> </a:t>
            </a:r>
            <a:r>
              <a:rPr lang="en-US" sz="1600" dirty="0" err="1" smtClean="0"/>
              <a:t>Engr</a:t>
            </a:r>
            <a:r>
              <a:rPr lang="en-US" sz="1600" dirty="0" smtClean="0"/>
              <a:t> Guide data quotes 5kV AC breakdown voltage</a:t>
            </a:r>
          </a:p>
          <a:p>
            <a:pPr lvl="2"/>
            <a:r>
              <a:rPr lang="en-US" sz="1200" dirty="0" smtClean="0"/>
              <a:t>Extrapolates to peak electric field (accounting for geometry) = 3kV/mm</a:t>
            </a:r>
          </a:p>
          <a:p>
            <a:pPr lvl="2"/>
            <a:r>
              <a:rPr lang="en-US" sz="1200" dirty="0" smtClean="0"/>
              <a:t>Can predict breakdown voltage (RT and no radiation field) of ELM and VS geometry</a:t>
            </a:r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pPr lvl="2">
              <a:buNone/>
            </a:pPr>
            <a:endParaRPr lang="en-US" sz="1400" dirty="0" smtClean="0"/>
          </a:p>
          <a:p>
            <a:pPr lvl="1"/>
            <a:r>
              <a:rPr lang="en-US" sz="1600" dirty="0" smtClean="0"/>
              <a:t>Operating stresses</a:t>
            </a:r>
          </a:p>
          <a:p>
            <a:pPr lvl="2"/>
            <a:r>
              <a:rPr lang="en-US" sz="1200" dirty="0" smtClean="0"/>
              <a:t>&lt; 100V/mm for ELM</a:t>
            </a:r>
          </a:p>
          <a:p>
            <a:pPr lvl="2"/>
            <a:r>
              <a:rPr lang="en-US" sz="1200" dirty="0" smtClean="0"/>
              <a:t>266V/mm for VS (one interleaf), &lt; 150V/mm (two interleaves)</a:t>
            </a:r>
          </a:p>
          <a:p>
            <a:pPr lvl="1"/>
            <a:r>
              <a:rPr lang="en-US" sz="1600" dirty="0" smtClean="0"/>
              <a:t>Overall stresses on insulation are close to the guidelines suggested by </a:t>
            </a:r>
            <a:r>
              <a:rPr lang="en-US" sz="1600" dirty="0" err="1" smtClean="0"/>
              <a:t>Vayakis</a:t>
            </a:r>
            <a:r>
              <a:rPr lang="en-US" sz="1600" dirty="0" smtClean="0"/>
              <a:t> et al for mineral insulated cables used for ITER diagnostics </a:t>
            </a:r>
          </a:p>
          <a:p>
            <a:pPr lvl="2"/>
            <a:r>
              <a:rPr lang="en-US" sz="1200" dirty="0" smtClean="0"/>
              <a:t>&lt; 100 </a:t>
            </a:r>
            <a:r>
              <a:rPr lang="en-US" sz="1200" dirty="0" err="1" smtClean="0"/>
              <a:t>Gy</a:t>
            </a:r>
            <a:r>
              <a:rPr lang="en-US" sz="1200" dirty="0" smtClean="0"/>
              <a:t>./sec (peak ELM = 170 </a:t>
            </a:r>
            <a:r>
              <a:rPr lang="en-US" sz="1200" dirty="0" err="1" smtClean="0"/>
              <a:t>Gy/s</a:t>
            </a:r>
            <a:r>
              <a:rPr lang="en-US" sz="1200" dirty="0" smtClean="0"/>
              <a:t>, should be much less for VS TBD)</a:t>
            </a:r>
          </a:p>
          <a:p>
            <a:pPr lvl="2"/>
            <a:r>
              <a:rPr lang="en-US" sz="1200" dirty="0" smtClean="0"/>
              <a:t>&lt; 473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(max ELM ~ 140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C = 413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during electrical operations, ~ 200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C = 473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K during </a:t>
            </a:r>
            <a:r>
              <a:rPr lang="en-US" sz="1200" dirty="0" err="1" smtClean="0"/>
              <a:t>bakeout</a:t>
            </a:r>
            <a:r>
              <a:rPr lang="en-US" sz="1200" dirty="0" smtClean="0"/>
              <a:t>)</a:t>
            </a:r>
          </a:p>
          <a:p>
            <a:pPr lvl="2"/>
            <a:r>
              <a:rPr lang="en-US" sz="1200" dirty="0" smtClean="0"/>
              <a:t>&lt; 150V/mm (133V/mm with two VS interleaves and symmetric grounding)</a:t>
            </a:r>
          </a:p>
          <a:p>
            <a:pPr lvl="1"/>
            <a:r>
              <a:rPr lang="en-US" sz="1600" dirty="0" smtClean="0"/>
              <a:t>Note that above are peak values and most of the coil conductor sees less flux and voltage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endParaRPr lang="en-US" sz="1400" dirty="0" smtClean="0"/>
          </a:p>
          <a:p>
            <a:pPr lvl="2"/>
            <a:endParaRPr lang="en-US" sz="1600" dirty="0" smtClean="0"/>
          </a:p>
          <a:p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42577" y="1917690"/>
            <a:ext cx="4781557" cy="21475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0" y="-11174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point – circuit and system characterization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5840" y="1186781"/>
            <a:ext cx="5258819" cy="5169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4335" y="715016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www.pppl.gov/~neumeyer/ITER_IVC/Design_Point.html</a:t>
            </a:r>
            <a:endParaRPr lang="en-US" sz="1400" dirty="0"/>
          </a:p>
        </p:txBody>
      </p:sp>
      <p:sp>
        <p:nvSpPr>
          <p:cNvPr id="8" name="Right Brace 7"/>
          <p:cNvSpPr/>
          <p:nvPr/>
        </p:nvSpPr>
        <p:spPr>
          <a:xfrm>
            <a:off x="6019596" y="2179230"/>
            <a:ext cx="232969" cy="23595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6019596" y="4674073"/>
            <a:ext cx="232969" cy="16822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0619" y="3050922"/>
            <a:ext cx="11932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Power supply</a:t>
            </a:r>
          </a:p>
          <a:p>
            <a:r>
              <a:rPr lang="en-US" sz="1400" i="1" dirty="0" smtClean="0"/>
              <a:t>information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50619" y="5312819"/>
            <a:ext cx="20887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Total system power input,</a:t>
            </a:r>
          </a:p>
          <a:p>
            <a:r>
              <a:rPr lang="en-US" sz="1400" i="1" dirty="0" smtClean="0"/>
              <a:t>water flow, heat loss, etc.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04777" y="1186780"/>
            <a:ext cx="908422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ELM</a:t>
            </a:r>
            <a:endParaRPr lang="en-US" sz="3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0" y="-11174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Design point – circuit and system characterization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74335" y="715016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www.pppl.gov/~neumeyer/ITER_IVC/Design_Point.html</a:t>
            </a:r>
            <a:endParaRPr lang="en-US" sz="1400" dirty="0"/>
          </a:p>
        </p:txBody>
      </p:sp>
      <p:sp>
        <p:nvSpPr>
          <p:cNvPr id="8" name="Right Brace 7"/>
          <p:cNvSpPr/>
          <p:nvPr/>
        </p:nvSpPr>
        <p:spPr>
          <a:xfrm>
            <a:off x="5132163" y="4096367"/>
            <a:ext cx="232969" cy="6139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132163" y="4845209"/>
            <a:ext cx="232969" cy="14870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03772" y="4179439"/>
            <a:ext cx="11932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Power supply</a:t>
            </a:r>
          </a:p>
          <a:p>
            <a:r>
              <a:rPr lang="en-US" sz="1400" i="1" dirty="0" smtClean="0"/>
              <a:t>information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2008" y="5370098"/>
            <a:ext cx="20887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Total system power input,</a:t>
            </a:r>
          </a:p>
          <a:p>
            <a:r>
              <a:rPr lang="en-US" sz="1400" i="1" dirty="0" smtClean="0"/>
              <a:t>water flow, heat loss, etc.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04777" y="1186780"/>
            <a:ext cx="603651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6551" y="1186780"/>
            <a:ext cx="4335516" cy="5145512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>
            <a:off x="5132163" y="1971519"/>
            <a:ext cx="232969" cy="19708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03772" y="2804186"/>
            <a:ext cx="256868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Current waveform specifications</a:t>
            </a:r>
            <a:endParaRPr lang="en-US" sz="1400" i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0"/>
            <a:ext cx="8229600" cy="1143000"/>
          </a:xfrm>
        </p:spPr>
        <p:txBody>
          <a:bodyPr/>
          <a:lstStyle/>
          <a:p>
            <a:r>
              <a:rPr lang="en-US" dirty="0" smtClean="0"/>
              <a:t>Issues and Resolution Plan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080668"/>
          <a:ext cx="8229600" cy="499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419774"/>
                <a:gridCol w="1066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Issue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Pre/Post</a:t>
                      </a:r>
                      <a:r>
                        <a:rPr lang="en-US" sz="1400" baseline="0" dirty="0" smtClean="0"/>
                        <a:t> October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</a:t>
                      </a:r>
                      <a:r>
                        <a:rPr lang="en-US" sz="1400" baseline="0" dirty="0" smtClean="0"/>
                        <a:t> ELM to </a:t>
                      </a:r>
                      <a:r>
                        <a:rPr lang="en-US" sz="1400" baseline="0" dirty="0" err="1" smtClean="0"/>
                        <a:t>CuCrZr</a:t>
                      </a:r>
                      <a:r>
                        <a:rPr lang="en-US" sz="1400" baseline="0" dirty="0" smtClean="0"/>
                        <a:t> if </a:t>
                      </a:r>
                      <a:r>
                        <a:rPr lang="en-US" sz="1400" baseline="0" dirty="0" err="1" smtClean="0"/>
                        <a:t>req’d</a:t>
                      </a:r>
                      <a:r>
                        <a:rPr lang="en-US" sz="1400" baseline="0" dirty="0" smtClean="0"/>
                        <a:t> by structural/fatigue considerations or other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Reconsider</a:t>
                      </a:r>
                      <a:r>
                        <a:rPr lang="en-US" sz="1400" baseline="0" dirty="0" smtClean="0"/>
                        <a:t> optimization of flow, delta T, and cross section based on </a:t>
                      </a:r>
                      <a:r>
                        <a:rPr lang="en-US" sz="1400" baseline="0" dirty="0" err="1" smtClean="0"/>
                        <a:t>CuCrZr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Erosion issue due</a:t>
                      </a:r>
                      <a:r>
                        <a:rPr lang="en-US" sz="1400" baseline="0" dirty="0" smtClean="0"/>
                        <a:t> to high water flow velocity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Reduce</a:t>
                      </a:r>
                      <a:r>
                        <a:rPr lang="en-US" sz="1400" baseline="0" dirty="0" smtClean="0"/>
                        <a:t> 15kA DC continuous requirement to 15kA DC pulsed </a:t>
                      </a:r>
                      <a:r>
                        <a:rPr lang="en-US" sz="1400" baseline="0" dirty="0" err="1" smtClean="0"/>
                        <a:t>w</a:t>
                      </a:r>
                      <a:r>
                        <a:rPr lang="en-US" sz="1400" baseline="0" dirty="0" smtClean="0"/>
                        <a:t>/duty cycle spectrum, or switch to </a:t>
                      </a:r>
                      <a:r>
                        <a:rPr lang="en-US" sz="1400" baseline="0" dirty="0" err="1" smtClean="0"/>
                        <a:t>CuCrZr</a:t>
                      </a:r>
                      <a:r>
                        <a:rPr lang="en-US" sz="1400" baseline="0" dirty="0" smtClean="0"/>
                        <a:t>, or adopt variable speed pumps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Update nuclear heating term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Obtain more</a:t>
                      </a:r>
                      <a:r>
                        <a:rPr lang="en-US" sz="1400" baseline="0" dirty="0" smtClean="0"/>
                        <a:t> accurate nuclear heating data  for both ELM and VS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Refine</a:t>
                      </a:r>
                      <a:r>
                        <a:rPr lang="en-US" sz="1400" baseline="0" dirty="0" smtClean="0"/>
                        <a:t> thermal/hydraulic calculations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Run transient thermal</a:t>
                      </a:r>
                      <a:r>
                        <a:rPr lang="en-US" sz="1400" baseline="0" dirty="0" smtClean="0"/>
                        <a:t> analysis using FCOOL or equivalent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Optimization</a:t>
                      </a:r>
                      <a:r>
                        <a:rPr lang="en-US" sz="1400" baseline="0" dirty="0" smtClean="0"/>
                        <a:t> of conductor geometry (copper and jacket)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Obtain feedback from R&amp;D prototyping and analysis and determine if adjustments</a:t>
                      </a:r>
                      <a:r>
                        <a:rPr lang="en-US" sz="1400" baseline="0" dirty="0" smtClean="0"/>
                        <a:t> needed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Optimization</a:t>
                      </a:r>
                      <a:r>
                        <a:rPr lang="en-US" sz="1400" baseline="0" dirty="0" smtClean="0"/>
                        <a:t> of i</a:t>
                      </a:r>
                      <a:r>
                        <a:rPr lang="en-US" sz="1400" dirty="0" smtClean="0"/>
                        <a:t>nsulation thickness and VS interleaving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Develop</a:t>
                      </a:r>
                      <a:r>
                        <a:rPr lang="en-US" sz="1400" baseline="0" dirty="0" smtClean="0"/>
                        <a:t> better understanding of breakdown, RIC, etc., through literature, gain experience with R&amp;D prototyping and tests, adjust thickness accordingly, possibly use single VS interleaf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Pre/Post</a:t>
                      </a:r>
                    </a:p>
                    <a:p>
                      <a:pPr algn="ctr"/>
                      <a:r>
                        <a:rPr lang="en-US" sz="1400" dirty="0" smtClean="0"/>
                        <a:t>(tests</a:t>
                      </a:r>
                      <a:r>
                        <a:rPr lang="en-US" sz="1400" baseline="0" dirty="0" smtClean="0"/>
                        <a:t> on proto not avail)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Confirmation</a:t>
                      </a:r>
                      <a:r>
                        <a:rPr lang="en-US" sz="1400" baseline="0" dirty="0" smtClean="0"/>
                        <a:t>  of </a:t>
                      </a:r>
                      <a:r>
                        <a:rPr lang="en-US" sz="1400" dirty="0" smtClean="0"/>
                        <a:t>SSMIC</a:t>
                      </a:r>
                      <a:r>
                        <a:rPr lang="en-US" sz="1400" baseline="0" dirty="0" smtClean="0"/>
                        <a:t> behavior in radiation field at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Perform tests on final proto conductor</a:t>
                      </a:r>
                      <a:r>
                        <a:rPr lang="en-US" sz="1400" baseline="0" dirty="0" smtClean="0"/>
                        <a:t> samples in radiation field, at temperature and voltage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06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3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Requirements are defined including traceability to suitable IDM documents</a:t>
            </a:r>
          </a:p>
          <a:p>
            <a:endParaRPr lang="en-US" sz="2800" dirty="0" smtClean="0"/>
          </a:p>
          <a:p>
            <a:r>
              <a:rPr lang="en-US" sz="2800" dirty="0" smtClean="0"/>
              <a:t>SS jacketed Mineral Insulated Cable (SSMIC) is the appropriate technology choice</a:t>
            </a:r>
          </a:p>
          <a:p>
            <a:endParaRPr lang="en-US" sz="2800" dirty="0" smtClean="0"/>
          </a:p>
          <a:p>
            <a:r>
              <a:rPr lang="en-US" sz="2800" dirty="0" smtClean="0"/>
              <a:t>Design point analysis provides coordinated basis for selection of conductor geometry and parameters of interfacing electrical and cooling water systems</a:t>
            </a:r>
          </a:p>
          <a:p>
            <a:endParaRPr lang="en-US" sz="2800" dirty="0" smtClean="0"/>
          </a:p>
          <a:p>
            <a:r>
              <a:rPr lang="en-US" sz="2800" dirty="0" smtClean="0"/>
              <a:t>Design point details are accessible on web site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36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- Physical location and envelope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Dictated by IO as part of overall in-vessel design integration</a:t>
            </a:r>
          </a:p>
        </p:txBody>
      </p:sp>
      <p:pic>
        <p:nvPicPr>
          <p:cNvPr id="4" name="Picture 3" descr="IVC_CL_Dim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36238" y="1450805"/>
            <a:ext cx="6941966" cy="490554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- Current and voltage waveforms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93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VS based on physics simulation of VDE</a:t>
            </a:r>
          </a:p>
        </p:txBody>
      </p:sp>
      <p:pic>
        <p:nvPicPr>
          <p:cNvPr id="5" name="Picture 4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" y="2117136"/>
            <a:ext cx="6468533" cy="1415405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6" name="Picture 5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09" y="4076861"/>
            <a:ext cx="6468533" cy="1387774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311147" y="3645941"/>
            <a:ext cx="430907" cy="4195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01565" y="2049096"/>
            <a:ext cx="170791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Physics simulation of minor VDE with </a:t>
            </a:r>
          </a:p>
          <a:p>
            <a:pPr algn="ctr"/>
            <a:r>
              <a:rPr lang="en-US" i="1" dirty="0" smtClean="0"/>
              <a:t>Z</a:t>
            </a:r>
            <a:r>
              <a:rPr lang="en-US" i="1" baseline="-25000" dirty="0" smtClean="0"/>
              <a:t>0</a:t>
            </a:r>
            <a:r>
              <a:rPr lang="en-US" i="1" dirty="0" smtClean="0"/>
              <a:t> = 16.5 cm plus noise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24245" y="4400026"/>
            <a:ext cx="16852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Engineering interpretation</a:t>
            </a:r>
            <a:endParaRPr lang="en-US" i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- Current and voltage waveforms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VS (</a:t>
            </a:r>
            <a:r>
              <a:rPr lang="en-US" sz="2000" dirty="0" err="1" smtClean="0"/>
              <a:t>con’t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10530" y="2063920"/>
          <a:ext cx="3104763" cy="1404065"/>
        </p:xfrm>
        <a:graphic>
          <a:graphicData uri="http://schemas.openxmlformats.org/presentationml/2006/ole">
            <p:oleObj spid="_x0000_s18434" name="Equation" r:id="rId3" imgW="1993900" imgH="9017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7500" r="15001"/>
          <a:stretch>
            <a:fillRect/>
          </a:stretch>
        </p:blipFill>
        <p:spPr>
          <a:xfrm>
            <a:off x="3893132" y="2041240"/>
            <a:ext cx="4724348" cy="166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9" y="3732493"/>
            <a:ext cx="4405829" cy="2664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298" y="3732492"/>
            <a:ext cx="4396414" cy="266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9294" y="4063831"/>
            <a:ext cx="7654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Zoom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03575" y="1592528"/>
            <a:ext cx="34578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Synthesized waveform parameters</a:t>
            </a:r>
            <a:endParaRPr lang="en-US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637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- Current and voltage waveforms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20" y="880529"/>
            <a:ext cx="91440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VS (</a:t>
            </a:r>
            <a:r>
              <a:rPr lang="en-US" sz="2000" dirty="0" err="1" smtClean="0"/>
              <a:t>con’t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1800" dirty="0" err="1" smtClean="0"/>
              <a:t>I</a:t>
            </a:r>
            <a:r>
              <a:rPr lang="en-US" sz="1800" baseline="-25000" dirty="0" err="1" smtClean="0"/>
              <a:t>noise_rms</a:t>
            </a:r>
            <a:r>
              <a:rPr lang="en-US" sz="1800" dirty="0" smtClean="0"/>
              <a:t> chosen such that the ∫i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(t)dt taken over the 10 sec period for the synthetic waveform equals that for the reference, namely 12845 kAt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-sec</a:t>
            </a:r>
          </a:p>
          <a:p>
            <a:pPr lvl="1"/>
            <a:r>
              <a:rPr lang="en-US" sz="1800" dirty="0" smtClean="0"/>
              <a:t> At frequency of 30Hz the voltage required to drive the noise current is 50% of the maximum voltage. Note that, for sinusoids the </a:t>
            </a:r>
            <a:r>
              <a:rPr lang="en-US" sz="1800" dirty="0" err="1" smtClean="0"/>
              <a:t>rms</a:t>
            </a:r>
            <a:r>
              <a:rPr lang="en-US" sz="1800" dirty="0" smtClean="0"/>
              <a:t> value is independent of frequency.</a:t>
            </a:r>
          </a:p>
          <a:p>
            <a:pPr lvl="1"/>
            <a:r>
              <a:rPr lang="en-US" sz="1800" dirty="0" smtClean="0"/>
              <a:t> Voltage requirement directly specified in physics document = 575V/turn</a:t>
            </a:r>
          </a:p>
          <a:p>
            <a:pPr lvl="1"/>
            <a:r>
              <a:rPr lang="en-US" sz="1800" dirty="0" smtClean="0"/>
              <a:t>Freq and # of occurrences per pulse of the waveform shall be ≤0.1 Hz (10 sec period) and three, respectively. </a:t>
            </a:r>
          </a:p>
          <a:p>
            <a:pPr lvl="1"/>
            <a:r>
              <a:rPr lang="en-US" sz="1800" dirty="0" smtClean="0"/>
              <a:t>The total number of events shall be &lt; 30000 over the lifetime of ITER.</a:t>
            </a:r>
          </a:p>
          <a:p>
            <a:pPr lvl="2"/>
            <a:endParaRPr lang="en-US" sz="1800" dirty="0" smtClean="0"/>
          </a:p>
          <a:p>
            <a:endParaRPr lang="en-US" sz="2400" dirty="0" smtClean="0"/>
          </a:p>
        </p:txBody>
      </p:sp>
      <p:pic>
        <p:nvPicPr>
          <p:cNvPr id="15" name="Picture 14" descr="x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4" y="1604513"/>
            <a:ext cx="3647615" cy="2077434"/>
          </a:xfrm>
          <a:prstGeom prst="rect">
            <a:avLst/>
          </a:prstGeom>
        </p:spPr>
      </p:pic>
      <p:pic>
        <p:nvPicPr>
          <p:cNvPr id="16" name="Picture 15" descr="x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14839" y="1599174"/>
            <a:ext cx="3631336" cy="20668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66579" y="2222680"/>
            <a:ext cx="7654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Zoom</a:t>
            </a:r>
            <a:endParaRPr lang="en-US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- Current and voltage waveforms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20" y="1062024"/>
            <a:ext cx="848268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ELM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Each ELM coil shall be designed to carry a current of 90kA-turn over a range from continuous DC to 5Hz sinusoidal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voltage rating of the ELM coil shall be determined based on the required coil current and circuit impedance at 5Hz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911594"/>
            <a:ext cx="7713133" cy="2297107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Requirements – Operability in Degraded Modes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0" y="1231668"/>
            <a:ext cx="848268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Because of the difficulty of repair and replacement, the </a:t>
            </a:r>
            <a:r>
              <a:rPr lang="en-US" sz="2400" dirty="0" err="1" smtClean="0"/>
              <a:t>IVCs</a:t>
            </a:r>
            <a:r>
              <a:rPr lang="en-US" sz="2400" dirty="0" smtClean="0"/>
              <a:t> shall be designed to operate in degraded modes as follows: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In case of an ELM coil failure which compromises its ability to perform its normal electrical function but does not compromise its ability to withstand the in-vessel electromagnetic and vacuum environment, removal of the coil from the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shall not be required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 case of a VS coil failure which compromises the ability of a single turn to perform its normal electrical function but does not compromise that turn’s ability to withstand the in-vessel electromagnetic and vacuum environment, removal of that turn from the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shall not be required, and the remaining turns shall be capable of delivering the full rated current waveforms</a:t>
            </a:r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Selection of conductor technology</a:t>
            </a:r>
          </a:p>
          <a:p>
            <a:endParaRPr lang="en-US" sz="2800" dirty="0" smtClean="0"/>
          </a:p>
          <a:p>
            <a:r>
              <a:rPr lang="en-US" sz="2800" dirty="0" smtClean="0"/>
              <a:t>Selection of conductor geometry and # turns</a:t>
            </a:r>
          </a:p>
          <a:p>
            <a:pPr lvl="1"/>
            <a:r>
              <a:rPr lang="en-US" sz="2400" dirty="0" smtClean="0"/>
              <a:t>#turns</a:t>
            </a:r>
          </a:p>
          <a:p>
            <a:pPr lvl="1"/>
            <a:r>
              <a:rPr lang="en-US" sz="2400" dirty="0" smtClean="0"/>
              <a:t>Insulation thickness</a:t>
            </a:r>
          </a:p>
          <a:p>
            <a:pPr lvl="1"/>
            <a:r>
              <a:rPr lang="en-US" sz="2400" dirty="0" smtClean="0"/>
              <a:t>Conductor and water channel cross sections</a:t>
            </a:r>
          </a:p>
          <a:p>
            <a:pPr lvl="1"/>
            <a:endParaRPr lang="en-US" sz="2400" dirty="0" smtClean="0"/>
          </a:p>
          <a:p>
            <a:r>
              <a:rPr lang="en-US" sz="2824" dirty="0" smtClean="0"/>
              <a:t>Electrical characterization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Overall characterization at circuit and system levels</a:t>
            </a:r>
          </a:p>
          <a:p>
            <a:pPr lvl="1"/>
            <a:r>
              <a:rPr lang="en-US" sz="2400" dirty="0" smtClean="0"/>
              <a:t>electrical</a:t>
            </a:r>
          </a:p>
          <a:p>
            <a:pPr lvl="1"/>
            <a:r>
              <a:rPr lang="en-US" sz="2400" dirty="0" smtClean="0"/>
              <a:t>thermal</a:t>
            </a:r>
          </a:p>
          <a:p>
            <a:pPr lvl="1"/>
            <a:r>
              <a:rPr lang="en-US" sz="2400" dirty="0" smtClean="0"/>
              <a:t>hydraulic</a:t>
            </a:r>
          </a:p>
          <a:p>
            <a:pPr lvl="1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26-28,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4D860-FD90-B045-824F-D3F0F4837E6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ITER_D_353BL2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2404</Words>
  <Application>Microsoft Macintosh PowerPoint</Application>
  <PresentationFormat>On-screen Show (4:3)</PresentationFormat>
  <Paragraphs>383</Paragraphs>
  <Slides>25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ITER In-Vessel Coils (IVC) Interim Design Review Requirements &amp; Design Point</vt:lpstr>
      <vt:lpstr>Requirements</vt:lpstr>
      <vt:lpstr>Requirements - Physical location and envelope </vt:lpstr>
      <vt:lpstr>Requirements - Current and voltage waveforms</vt:lpstr>
      <vt:lpstr>Requirements - Current and voltage waveforms</vt:lpstr>
      <vt:lpstr>Requirements - Current and voltage waveforms</vt:lpstr>
      <vt:lpstr>Requirements - Current and voltage waveforms</vt:lpstr>
      <vt:lpstr>Requirements – Operability in Degraded Modes</vt:lpstr>
      <vt:lpstr>Design Point</vt:lpstr>
      <vt:lpstr>Design Point - selection of conductor technology </vt:lpstr>
      <vt:lpstr>Design Point - selection of conductor geometry and # turns </vt:lpstr>
      <vt:lpstr>Design Point - selection of conductor geometry and # turns </vt:lpstr>
      <vt:lpstr>Design Point - selection of conductor geometry and # turns</vt:lpstr>
      <vt:lpstr>Design Point - selection of conductor geometry and # turns</vt:lpstr>
      <vt:lpstr>Design Point - selection of conductor geometry and # turns</vt:lpstr>
      <vt:lpstr>Design Point - selection of conductor geometry and # turns</vt:lpstr>
      <vt:lpstr>Design point – electrical characterization</vt:lpstr>
      <vt:lpstr>Design point – electrical characterization</vt:lpstr>
      <vt:lpstr>Design point – electrical characterization</vt:lpstr>
      <vt:lpstr>Design point – electrical characterization</vt:lpstr>
      <vt:lpstr>Design Point –  electrical characterization</vt:lpstr>
      <vt:lpstr>Design point – circuit and system characterization</vt:lpstr>
      <vt:lpstr>Design point – circuit and system characterization</vt:lpstr>
      <vt:lpstr>Issues and Resolution Plan</vt:lpstr>
      <vt:lpstr>Summary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 In-Vessel Coils (IVC) Interim Design Review Introduction</dc:title>
  <dc:creator>Charles Neumeyer</dc:creator>
  <cp:lastModifiedBy>Charles Neumeyer</cp:lastModifiedBy>
  <cp:revision>71</cp:revision>
  <dcterms:created xsi:type="dcterms:W3CDTF">2010-07-15T20:04:23Z</dcterms:created>
  <dcterms:modified xsi:type="dcterms:W3CDTF">2010-07-15T20:13:51Z</dcterms:modified>
</cp:coreProperties>
</file>