
<file path=[Content_Types].xml><?xml version="1.0" encoding="utf-8"?>
<Types xmlns="http://schemas.openxmlformats.org/package/2006/content-types">
  <Default Extension="png" ContentType="image/png"/>
  <Default Extension="mpg" ContentType="vide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57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8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932" y="-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7472DF-14C2-E547-8A17-865D07235A67}" type="datetimeFigureOut">
              <a:t>6/27/2014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F7178-7C81-494C-ACEC-8A860AB323F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25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F7178-7C81-494C-ACEC-8A860AB323FD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489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F7178-7C81-494C-ACEC-8A860AB323FD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08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F7178-7C81-494C-ACEC-8A860AB323FD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08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F7178-7C81-494C-ACEC-8A860AB323FD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08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F7178-7C81-494C-ACEC-8A860AB323FD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08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F7178-7C81-494C-ACEC-8A860AB323FD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08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F7178-7C81-494C-ACEC-8A860AB323FD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08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F7178-7C81-494C-ACEC-8A860AB323FD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08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30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002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62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08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16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90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131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6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336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81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42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D0741-CF0A-4A49-80BE-0619B27309D3}" type="datetimeFigureOut">
              <a:t>6/27/2014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121B4-764A-5B42-9FDF-DE6B4DD3D2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2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13" Type="http://schemas.openxmlformats.org/officeDocument/2006/relationships/image" Target="../media/image56.emf"/><Relationship Id="rId3" Type="http://schemas.openxmlformats.org/officeDocument/2006/relationships/image" Target="../media/image47.png"/><Relationship Id="rId7" Type="http://schemas.openxmlformats.org/officeDocument/2006/relationships/image" Target="../media/image24.emf"/><Relationship Id="rId12" Type="http://schemas.openxmlformats.org/officeDocument/2006/relationships/image" Target="../media/image5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emf"/><Relationship Id="rId11" Type="http://schemas.openxmlformats.org/officeDocument/2006/relationships/image" Target="../media/image54.emf"/><Relationship Id="rId5" Type="http://schemas.openxmlformats.org/officeDocument/2006/relationships/image" Target="../media/image49.emf"/><Relationship Id="rId10" Type="http://schemas.openxmlformats.org/officeDocument/2006/relationships/image" Target="../media/image53.emf"/><Relationship Id="rId4" Type="http://schemas.openxmlformats.org/officeDocument/2006/relationships/image" Target="../media/image48.emf"/><Relationship Id="rId9" Type="http://schemas.openxmlformats.org/officeDocument/2006/relationships/image" Target="../media/image52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image" Target="../media/image57.emf"/><Relationship Id="rId7" Type="http://schemas.openxmlformats.org/officeDocument/2006/relationships/image" Target="../media/image6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emf"/><Relationship Id="rId5" Type="http://schemas.openxmlformats.org/officeDocument/2006/relationships/image" Target="../media/image59.png"/><Relationship Id="rId10" Type="http://schemas.openxmlformats.org/officeDocument/2006/relationships/image" Target="../media/image63.emf"/><Relationship Id="rId4" Type="http://schemas.openxmlformats.org/officeDocument/2006/relationships/image" Target="../media/image58.png"/><Relationship Id="rId9" Type="http://schemas.openxmlformats.org/officeDocument/2006/relationships/image" Target="../media/image6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emf"/><Relationship Id="rId13" Type="http://schemas.openxmlformats.org/officeDocument/2006/relationships/image" Target="../media/image73.emf"/><Relationship Id="rId18" Type="http://schemas.openxmlformats.org/officeDocument/2006/relationships/image" Target="../media/image78.emf"/><Relationship Id="rId3" Type="http://schemas.openxmlformats.org/officeDocument/2006/relationships/image" Target="../media/image47.png"/><Relationship Id="rId21" Type="http://schemas.openxmlformats.org/officeDocument/2006/relationships/image" Target="../media/image81.emf"/><Relationship Id="rId7" Type="http://schemas.openxmlformats.org/officeDocument/2006/relationships/image" Target="../media/image67.emf"/><Relationship Id="rId12" Type="http://schemas.openxmlformats.org/officeDocument/2006/relationships/image" Target="../media/image72.emf"/><Relationship Id="rId17" Type="http://schemas.openxmlformats.org/officeDocument/2006/relationships/image" Target="../media/image77.emf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6.emf"/><Relationship Id="rId20" Type="http://schemas.openxmlformats.org/officeDocument/2006/relationships/image" Target="../media/image8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emf"/><Relationship Id="rId11" Type="http://schemas.openxmlformats.org/officeDocument/2006/relationships/image" Target="../media/image71.emf"/><Relationship Id="rId5" Type="http://schemas.openxmlformats.org/officeDocument/2006/relationships/image" Target="../media/image65.emf"/><Relationship Id="rId15" Type="http://schemas.openxmlformats.org/officeDocument/2006/relationships/image" Target="../media/image75.emf"/><Relationship Id="rId10" Type="http://schemas.openxmlformats.org/officeDocument/2006/relationships/image" Target="../media/image70.emf"/><Relationship Id="rId19" Type="http://schemas.openxmlformats.org/officeDocument/2006/relationships/image" Target="../media/image79.emf"/><Relationship Id="rId4" Type="http://schemas.openxmlformats.org/officeDocument/2006/relationships/image" Target="../media/image53.emf"/><Relationship Id="rId9" Type="http://schemas.openxmlformats.org/officeDocument/2006/relationships/image" Target="../media/image69.emf"/><Relationship Id="rId14" Type="http://schemas.openxmlformats.org/officeDocument/2006/relationships/image" Target="../media/image7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5" Type="http://schemas.openxmlformats.org/officeDocument/2006/relationships/image" Target="../media/image82.png"/><Relationship Id="rId4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emf"/><Relationship Id="rId4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image" Target="../media/image15.emf"/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12" Type="http://schemas.openxmlformats.org/officeDocument/2006/relationships/image" Target="../media/image14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11" Type="http://schemas.openxmlformats.org/officeDocument/2006/relationships/image" Target="../media/image13.emf"/><Relationship Id="rId5" Type="http://schemas.openxmlformats.org/officeDocument/2006/relationships/image" Target="../media/image7.png"/><Relationship Id="rId15" Type="http://schemas.openxmlformats.org/officeDocument/2006/relationships/image" Target="../media/image17.emf"/><Relationship Id="rId10" Type="http://schemas.openxmlformats.org/officeDocument/2006/relationships/image" Target="../media/image12.emf"/><Relationship Id="rId4" Type="http://schemas.openxmlformats.org/officeDocument/2006/relationships/image" Target="../media/image6.emf"/><Relationship Id="rId9" Type="http://schemas.openxmlformats.org/officeDocument/2006/relationships/image" Target="../media/image11.emf"/><Relationship Id="rId14" Type="http://schemas.openxmlformats.org/officeDocument/2006/relationships/image" Target="../media/image1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image" Target="../media/image27.emf"/><Relationship Id="rId18" Type="http://schemas.openxmlformats.org/officeDocument/2006/relationships/image" Target="../media/image32.emf"/><Relationship Id="rId3" Type="http://schemas.openxmlformats.org/officeDocument/2006/relationships/image" Target="../media/image18.png"/><Relationship Id="rId7" Type="http://schemas.openxmlformats.org/officeDocument/2006/relationships/image" Target="../media/image21.emf"/><Relationship Id="rId12" Type="http://schemas.openxmlformats.org/officeDocument/2006/relationships/image" Target="../media/image26.emf"/><Relationship Id="rId17" Type="http://schemas.openxmlformats.org/officeDocument/2006/relationships/image" Target="../media/image31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25.emf"/><Relationship Id="rId5" Type="http://schemas.openxmlformats.org/officeDocument/2006/relationships/image" Target="../media/image20.emf"/><Relationship Id="rId15" Type="http://schemas.openxmlformats.org/officeDocument/2006/relationships/image" Target="../media/image29.emf"/><Relationship Id="rId10" Type="http://schemas.openxmlformats.org/officeDocument/2006/relationships/image" Target="../media/image24.emf"/><Relationship Id="rId19" Type="http://schemas.openxmlformats.org/officeDocument/2006/relationships/image" Target="../media/image33.emf"/><Relationship Id="rId4" Type="http://schemas.openxmlformats.org/officeDocument/2006/relationships/image" Target="../media/image19.emf"/><Relationship Id="rId9" Type="http://schemas.openxmlformats.org/officeDocument/2006/relationships/image" Target="../media/image23.emf"/><Relationship Id="rId14" Type="http://schemas.openxmlformats.org/officeDocument/2006/relationships/image" Target="../media/image2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image" Target="../media/image40.emf"/><Relationship Id="rId3" Type="http://schemas.openxmlformats.org/officeDocument/2006/relationships/image" Target="../media/image24.emf"/><Relationship Id="rId7" Type="http://schemas.openxmlformats.org/officeDocument/2006/relationships/image" Target="../media/image30.emf"/><Relationship Id="rId12" Type="http://schemas.openxmlformats.org/officeDocument/2006/relationships/image" Target="../media/image3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emf"/><Relationship Id="rId11" Type="http://schemas.openxmlformats.org/officeDocument/2006/relationships/image" Target="../media/image38.emf"/><Relationship Id="rId5" Type="http://schemas.openxmlformats.org/officeDocument/2006/relationships/image" Target="../media/image33.emf"/><Relationship Id="rId10" Type="http://schemas.openxmlformats.org/officeDocument/2006/relationships/image" Target="../media/image37.emf"/><Relationship Id="rId4" Type="http://schemas.openxmlformats.org/officeDocument/2006/relationships/image" Target="../media/image25.emf"/><Relationship Id="rId9" Type="http://schemas.openxmlformats.org/officeDocument/2006/relationships/image" Target="../media/image3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2829" y="2023726"/>
            <a:ext cx="8512538" cy="1730641"/>
          </a:xfrm>
          <a:prstGeom prst="rect">
            <a:avLst/>
          </a:prstGeom>
          <a:solidFill>
            <a:schemeClr val="accent6">
              <a:lumMod val="50000"/>
              <a:alpha val="24000"/>
            </a:schemeClr>
          </a:solidFill>
          <a:ln w="2222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969942"/>
            <a:ext cx="8875367" cy="1752600"/>
          </a:xfrm>
        </p:spPr>
        <p:txBody>
          <a:bodyPr>
            <a:normAutofit/>
          </a:bodyPr>
          <a:lstStyle/>
          <a:p>
            <a:r>
              <a:rPr lang="en-US" sz="2400">
                <a:solidFill>
                  <a:schemeClr val="tx2"/>
                </a:solidFill>
              </a:rPr>
              <a:t>Joaquim Loizu</a:t>
            </a:r>
          </a:p>
          <a:p>
            <a:r>
              <a:rPr lang="en-US" sz="1600"/>
              <a:t>joaquim.loizu@ipp.mpg.de</a:t>
            </a:r>
          </a:p>
          <a:p>
            <a:endParaRPr lang="en-US" sz="800"/>
          </a:p>
          <a:p>
            <a:r>
              <a:rPr lang="en-US" sz="2400">
                <a:solidFill>
                  <a:srgbClr val="1F497D"/>
                </a:solidFill>
              </a:rPr>
              <a:t>Stuart Hudson, Amitava Bhattacharjee, Per Helander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362829" y="2023726"/>
            <a:ext cx="8372988" cy="142359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3000" dirty="0" smtClean="0">
                <a:latin typeface="Palatino Linotype"/>
                <a:cs typeface="Palatino Linotype"/>
              </a:rPr>
              <a:t>Magnetic islands and singular currents at</a:t>
            </a:r>
            <a:br>
              <a:rPr lang="en-US" sz="3000" dirty="0" smtClean="0">
                <a:latin typeface="Palatino Linotype"/>
                <a:cs typeface="Palatino Linotype"/>
              </a:rPr>
            </a:br>
            <a:r>
              <a:rPr lang="en-US" sz="3000" dirty="0" smtClean="0">
                <a:latin typeface="Palatino Linotype"/>
                <a:cs typeface="Palatino Linotype"/>
              </a:rPr>
              <a:t>rational surfaces: from MRXMHD to ideal MHD </a:t>
            </a:r>
            <a:endParaRPr lang="en-US" sz="3000" dirty="0">
              <a:latin typeface="Palatino Linotype"/>
              <a:cs typeface="Palatino Linotype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471" y="62804"/>
            <a:ext cx="2527115" cy="7643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325" y="167117"/>
            <a:ext cx="2580251" cy="5497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31" y="194537"/>
            <a:ext cx="2275926" cy="50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6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A simple analytical model can be built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7961" y="1479401"/>
            <a:ext cx="7958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Non-axisymmetric, shaped, toroidal geometry is too complicated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961" y="2120285"/>
            <a:ext cx="8245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Simplify to reveal fundamental physics and build understanding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53620" y="2626624"/>
            <a:ext cx="6751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Geometry: </a:t>
            </a:r>
            <a:r>
              <a:rPr lang="en-US" sz="2000">
                <a:latin typeface="Palatino Linotype"/>
                <a:cs typeface="Palatino Linotype"/>
              </a:rPr>
              <a:t>cartesian, topologically toroidal plane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53620" y="3138545"/>
            <a:ext cx="7519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solidFill>
                  <a:srgbClr val="953735"/>
                </a:solidFill>
                <a:latin typeface="Palatino Linotype"/>
                <a:cs typeface="Palatino Linotype"/>
              </a:rPr>
              <a:t>Boundary: </a:t>
            </a:r>
            <a:r>
              <a:rPr lang="en-US" sz="2000">
                <a:latin typeface="Palatino Linotype"/>
                <a:cs typeface="Palatino Linotype"/>
              </a:rPr>
              <a:t>m=1, n=0, small perturbation (resonance n/m=0)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53620" y="4125727"/>
            <a:ext cx="6751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solidFill>
                  <a:srgbClr val="953735"/>
                </a:solidFill>
                <a:latin typeface="Palatino Linotype"/>
                <a:cs typeface="Palatino Linotype"/>
              </a:rPr>
              <a:t>Constant pressure:  </a:t>
            </a:r>
            <a:r>
              <a:rPr lang="en-US" sz="2000">
                <a:latin typeface="Palatino Linotype"/>
                <a:cs typeface="Palatino Linotype"/>
              </a:rPr>
              <a:t>[[B</a:t>
            </a:r>
            <a:r>
              <a:rPr lang="en-US" sz="2000" baseline="30000">
                <a:latin typeface="Palatino Linotype"/>
                <a:cs typeface="Palatino Linotype"/>
              </a:rPr>
              <a:t>2</a:t>
            </a:r>
            <a:r>
              <a:rPr lang="en-US" sz="2000">
                <a:latin typeface="Palatino Linotype"/>
                <a:cs typeface="Palatino Linotype"/>
              </a:rPr>
              <a:t>]]=0 at interfaces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53620" y="3641875"/>
            <a:ext cx="6751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solidFill>
                  <a:srgbClr val="953735"/>
                </a:solidFill>
                <a:latin typeface="Palatino Linotype"/>
                <a:cs typeface="Palatino Linotype"/>
              </a:rPr>
              <a:t>Number of volumes:  </a:t>
            </a:r>
            <a:r>
              <a:rPr lang="en-US" sz="2000">
                <a:latin typeface="Palatino Linotype"/>
                <a:cs typeface="Palatino Linotype"/>
              </a:rPr>
              <a:t>N=1 (Taylor), N=2 , N=3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290" y="4616606"/>
            <a:ext cx="2678430" cy="190881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00" y="5138870"/>
            <a:ext cx="2263140" cy="792480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>
            <a:off x="1134361" y="5903845"/>
            <a:ext cx="1066107" cy="897161"/>
            <a:chOff x="1261361" y="5853045"/>
            <a:chExt cx="1066107" cy="897161"/>
          </a:xfrm>
        </p:grpSpPr>
        <p:cxnSp>
          <p:nvCxnSpPr>
            <p:cNvPr id="26" name="Straight Arrow Connector 25"/>
            <p:cNvCxnSpPr/>
            <p:nvPr/>
          </p:nvCxnSpPr>
          <p:spPr>
            <a:xfrm flipV="1">
              <a:off x="1547991" y="6510268"/>
              <a:ext cx="500077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1564249" y="6077604"/>
              <a:ext cx="0" cy="41870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48068" y="6380001"/>
              <a:ext cx="279400" cy="370205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61361" y="5853045"/>
              <a:ext cx="254000" cy="355600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4779" y="5396997"/>
            <a:ext cx="1444625" cy="38798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65617" y="6145598"/>
            <a:ext cx="2746583" cy="3671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35837" y="4537090"/>
            <a:ext cx="2330080" cy="390759"/>
          </a:xfrm>
          <a:prstGeom prst="rect">
            <a:avLst/>
          </a:prstGeom>
        </p:spPr>
      </p:pic>
      <p:cxnSp>
        <p:nvCxnSpPr>
          <p:cNvPr id="29" name="Straight Arrow Connector 28"/>
          <p:cNvCxnSpPr/>
          <p:nvPr/>
        </p:nvCxnSpPr>
        <p:spPr>
          <a:xfrm>
            <a:off x="3233790" y="6686706"/>
            <a:ext cx="2798710" cy="0"/>
          </a:xfrm>
          <a:prstGeom prst="straightConnector1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5837" y="6537540"/>
            <a:ext cx="168027" cy="25515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49590" y="4609648"/>
            <a:ext cx="602245" cy="19745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83313" y="6316500"/>
            <a:ext cx="568522" cy="19621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75654" y="4851898"/>
            <a:ext cx="882650" cy="2921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75654" y="5990427"/>
            <a:ext cx="88265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5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Toroidally symmetric solution for small perturbation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7961" y="1479401"/>
            <a:ext cx="7958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>
                <a:latin typeface="Palatino Linotype"/>
                <a:cs typeface="Palatino Linotype"/>
              </a:rPr>
              <a:t>Toroidal symmetry is assumed: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096" y="1492101"/>
            <a:ext cx="770636" cy="3749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161" y="3808732"/>
            <a:ext cx="3569335" cy="28136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3797301"/>
            <a:ext cx="3648456" cy="286664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5732" y="6444037"/>
            <a:ext cx="198882" cy="30200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4332" y="6518840"/>
            <a:ext cx="198882" cy="30200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722" y="4978400"/>
            <a:ext cx="320040" cy="32004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5200" y="4978400"/>
            <a:ext cx="320040" cy="32004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8" name="TextBox 27"/>
          <p:cNvSpPr txBox="1"/>
          <p:nvPr/>
        </p:nvSpPr>
        <p:spPr>
          <a:xfrm>
            <a:off x="740661" y="2927201"/>
            <a:ext cx="7958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>
                <a:latin typeface="Palatino Linotype"/>
                <a:cs typeface="Palatino Linotype"/>
              </a:rPr>
              <a:t>Poincaré section for the magnetic field trajectories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4722" y="1968322"/>
            <a:ext cx="7958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>
                <a:latin typeface="Palatino Linotype"/>
                <a:cs typeface="Palatino Linotype"/>
              </a:rPr>
              <a:t>Solution of the form: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1215" y="1968322"/>
            <a:ext cx="5497830" cy="42100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53361" y="2447360"/>
            <a:ext cx="7958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>
                <a:latin typeface="Palatino Linotype"/>
                <a:cs typeface="Palatino Linotype"/>
              </a:rPr>
              <a:t>Can relate                                                       then e.g. choose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47900" y="2421960"/>
            <a:ext cx="3120390" cy="43751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50232" y="2424113"/>
            <a:ext cx="2195830" cy="40449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676400" y="3479800"/>
            <a:ext cx="2527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008000"/>
                </a:solidFill>
                <a:latin typeface="Palatino Linotype"/>
                <a:cs typeface="Palatino Linotype"/>
              </a:rPr>
              <a:t>UNPERTURBED</a:t>
            </a:r>
            <a:r>
              <a:rPr lang="en-US" sz="1600">
                <a:solidFill>
                  <a:srgbClr val="008000"/>
                </a:solidFill>
                <a:latin typeface="Palatino Linotype"/>
                <a:cs typeface="Palatino Linotype"/>
              </a:rPr>
              <a:t> (ε = 0)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562600" y="3479800"/>
            <a:ext cx="2761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PERTURBED</a:t>
            </a:r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 (ε = ± 2x10</a:t>
            </a:r>
            <a:r>
              <a:rPr lang="en-US" sz="1600" baseline="30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-2</a:t>
            </a:r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2630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SPEC converges to the analytical solution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7961" y="1568301"/>
            <a:ext cx="7958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>
                <a:latin typeface="Palatino Linotype"/>
                <a:cs typeface="Palatino Linotype"/>
              </a:rPr>
              <a:t>Compare analytical solution with SPEC (for small perturbations)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046" y="2040960"/>
            <a:ext cx="5880100" cy="40640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3302000" y="6075820"/>
            <a:ext cx="2946400" cy="0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11246" y="6051034"/>
            <a:ext cx="375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increase radial resolution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80832" y="2857500"/>
            <a:ext cx="1023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ε = 10</a:t>
            </a:r>
            <a:r>
              <a:rPr lang="en-US" sz="1600" baseline="30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-3</a:t>
            </a:r>
            <a:endParaRPr lang="en-US" sz="1600">
              <a:solidFill>
                <a:schemeClr val="accent2">
                  <a:lumMod val="75000"/>
                </a:schemeClr>
              </a:solidFill>
              <a:latin typeface="Palatino Linotype"/>
              <a:cs typeface="Palatino Linotype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90332" y="3441700"/>
            <a:ext cx="1023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ε = 10</a:t>
            </a:r>
            <a:r>
              <a:rPr lang="en-US" sz="1600" baseline="30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-4</a:t>
            </a:r>
            <a:endParaRPr lang="en-US" sz="1600">
              <a:solidFill>
                <a:schemeClr val="accent2">
                  <a:lumMod val="75000"/>
                </a:schemeClr>
              </a:solidFill>
              <a:latin typeface="Palatino Linotype"/>
              <a:cs typeface="Palatino Linotype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37110" y="3937000"/>
            <a:ext cx="1023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ε = 10</a:t>
            </a:r>
            <a:r>
              <a:rPr lang="en-US" sz="1600" baseline="30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-5</a:t>
            </a:r>
            <a:endParaRPr lang="en-US" sz="1600">
              <a:solidFill>
                <a:schemeClr val="accent2">
                  <a:lumMod val="75000"/>
                </a:schemeClr>
              </a:solidFill>
              <a:latin typeface="Palatino Linotype"/>
              <a:cs typeface="Palatino Linotype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80832" y="4648200"/>
            <a:ext cx="1023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ε = 10</a:t>
            </a:r>
            <a:r>
              <a:rPr lang="en-US" sz="1600" baseline="30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-6</a:t>
            </a:r>
            <a:endParaRPr lang="en-US" sz="1600">
              <a:solidFill>
                <a:schemeClr val="accent2">
                  <a:lumMod val="75000"/>
                </a:schemeClr>
              </a:solidFill>
              <a:latin typeface="Palatino Linotype"/>
              <a:cs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184190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Arrow Connector 37"/>
          <p:cNvCxnSpPr/>
          <p:nvPr/>
        </p:nvCxnSpPr>
        <p:spPr>
          <a:xfrm flipH="1">
            <a:off x="5549900" y="2875686"/>
            <a:ext cx="368300" cy="728980"/>
          </a:xfrm>
          <a:prstGeom prst="straightConnector1">
            <a:avLst/>
          </a:prstGeom>
          <a:ln w="19050">
            <a:solidFill>
              <a:schemeClr val="accent2">
                <a:lumMod val="75000"/>
                <a:alpha val="7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Multiple relaxed volumes can be coupled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349" y="1733956"/>
            <a:ext cx="2678430" cy="1908810"/>
          </a:xfrm>
          <a:prstGeom prst="rect">
            <a:avLst/>
          </a:prstGeom>
        </p:spPr>
      </p:pic>
      <p:cxnSp>
        <p:nvCxnSpPr>
          <p:cNvPr id="24" name="Straight Arrow Connector 23"/>
          <p:cNvCxnSpPr/>
          <p:nvPr/>
        </p:nvCxnSpPr>
        <p:spPr>
          <a:xfrm>
            <a:off x="1075849" y="3804056"/>
            <a:ext cx="2798710" cy="0"/>
          </a:xfrm>
          <a:prstGeom prst="straightConnector1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896" y="3654890"/>
            <a:ext cx="168027" cy="25515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923" y="4127882"/>
            <a:ext cx="3149600" cy="25019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4800" y="3007766"/>
            <a:ext cx="1996440" cy="3505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4800" y="2550566"/>
            <a:ext cx="1988820" cy="3124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7500" y="2067966"/>
            <a:ext cx="1965960" cy="289560"/>
          </a:xfrm>
          <a:prstGeom prst="rect">
            <a:avLst/>
          </a:prstGeom>
        </p:spPr>
      </p:pic>
      <p:cxnSp>
        <p:nvCxnSpPr>
          <p:cNvPr id="7" name="Curved Connector 6"/>
          <p:cNvCxnSpPr>
            <a:cxnSpLocks/>
          </p:cNvCxnSpPr>
          <p:nvPr/>
        </p:nvCxnSpPr>
        <p:spPr>
          <a:xfrm rot="21180000">
            <a:off x="1239589" y="2325531"/>
            <a:ext cx="2468598" cy="308671"/>
          </a:xfrm>
          <a:prstGeom prst="curvedConnector3">
            <a:avLst>
              <a:gd name="adj1" fmla="val 48745"/>
            </a:avLst>
          </a:prstGeom>
          <a:ln w="158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19"/>
          <p:cNvCxnSpPr>
            <a:cxnSpLocks/>
          </p:cNvCxnSpPr>
          <p:nvPr/>
        </p:nvCxnSpPr>
        <p:spPr>
          <a:xfrm rot="21180000">
            <a:off x="1245593" y="2828030"/>
            <a:ext cx="2468598" cy="308671"/>
          </a:xfrm>
          <a:prstGeom prst="curvedConnector3">
            <a:avLst>
              <a:gd name="adj1" fmla="val 48745"/>
            </a:avLst>
          </a:prstGeom>
          <a:ln w="158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4734" y="6494839"/>
            <a:ext cx="137160" cy="20828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240" y="5200650"/>
            <a:ext cx="220980" cy="228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77896" y="3403430"/>
            <a:ext cx="190500" cy="2514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22301" y="2837586"/>
            <a:ext cx="205740" cy="2133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17779" y="2357526"/>
            <a:ext cx="190500" cy="1981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40183" y="1716176"/>
            <a:ext cx="205740" cy="20574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1030" y="3057374"/>
            <a:ext cx="447040" cy="4064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2140" y="2454046"/>
            <a:ext cx="508000" cy="49784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3890" y="1938426"/>
            <a:ext cx="436880" cy="44704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47260" y="2512872"/>
            <a:ext cx="3939540" cy="43434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4446059" y="2083181"/>
            <a:ext cx="4697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008000"/>
                </a:solidFill>
                <a:latin typeface="Palatino Linotype"/>
                <a:cs typeface="Palatino Linotype"/>
              </a:rPr>
              <a:t>Additional geometric freedom is constrained by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84159" y="3002397"/>
            <a:ext cx="4697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008000"/>
                </a:solidFill>
                <a:latin typeface="Palatino Linotype"/>
                <a:cs typeface="Palatino Linotype"/>
              </a:rPr>
              <a:t>at the internal interfaces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7150100" y="2909112"/>
            <a:ext cx="355600" cy="695554"/>
          </a:xfrm>
          <a:prstGeom prst="straightConnector1">
            <a:avLst/>
          </a:prstGeom>
          <a:ln w="19050">
            <a:solidFill>
              <a:schemeClr val="accent2">
                <a:lumMod val="75000"/>
                <a:alpha val="7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4813829" y="3581806"/>
            <a:ext cx="1602211" cy="314651"/>
            <a:chOff x="5042429" y="3645306"/>
            <a:chExt cx="1602211" cy="314651"/>
          </a:xfrm>
        </p:grpSpPr>
        <p:sp>
          <p:nvSpPr>
            <p:cNvPr id="43" name="TextBox 42"/>
            <p:cNvSpPr txBox="1"/>
            <p:nvPr/>
          </p:nvSpPr>
          <p:spPr>
            <a:xfrm>
              <a:off x="5042429" y="3652180"/>
              <a:ext cx="10149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latin typeface="Palatino Linotype"/>
                  <a:cs typeface="Palatino Linotype"/>
                </a:rPr>
                <a:t>provides</a:t>
              </a: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829300" y="3645306"/>
              <a:ext cx="815340" cy="297180"/>
            </a:xfrm>
            <a:prstGeom prst="rect">
              <a:avLst/>
            </a:prstGeom>
          </p:spPr>
        </p:pic>
      </p:grpSp>
      <p:grpSp>
        <p:nvGrpSpPr>
          <p:cNvPr id="53" name="Group 52"/>
          <p:cNvGrpSpPr/>
          <p:nvPr/>
        </p:nvGrpSpPr>
        <p:grpSpPr>
          <a:xfrm>
            <a:off x="6820429" y="3584291"/>
            <a:ext cx="1491721" cy="355600"/>
            <a:chOff x="6960129" y="3673191"/>
            <a:chExt cx="1491721" cy="355600"/>
          </a:xfrm>
        </p:grpSpPr>
        <p:sp>
          <p:nvSpPr>
            <p:cNvPr id="50" name="TextBox 49"/>
            <p:cNvSpPr txBox="1"/>
            <p:nvPr/>
          </p:nvSpPr>
          <p:spPr>
            <a:xfrm>
              <a:off x="6960129" y="3673191"/>
              <a:ext cx="10149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>
                  <a:latin typeface="Palatino Linotype"/>
                  <a:cs typeface="Palatino Linotype"/>
                </a:rPr>
                <a:t>provides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785100" y="3673191"/>
              <a:ext cx="666750" cy="355600"/>
            </a:xfrm>
            <a:prstGeom prst="rect">
              <a:avLst/>
            </a:prstGeom>
          </p:spPr>
        </p:pic>
      </p:grpSp>
      <p:pic>
        <p:nvPicPr>
          <p:cNvPr id="55" name="Picture 5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911340" y="4423990"/>
            <a:ext cx="1722120" cy="739140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3817779" y="6149071"/>
            <a:ext cx="1023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ε</a:t>
            </a:r>
            <a:r>
              <a:rPr lang="en-US" sz="1600" baseline="-25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0</a:t>
            </a:r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 = 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781991" y="4085436"/>
            <a:ext cx="1023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ε</a:t>
            </a:r>
            <a:r>
              <a:rPr lang="en-US" sz="1600" baseline="-25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3</a:t>
            </a:r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 = 10</a:t>
            </a:r>
            <a:r>
              <a:rPr lang="en-US" sz="1600" baseline="30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-2</a:t>
            </a:r>
            <a:endParaRPr lang="en-US" sz="1600">
              <a:solidFill>
                <a:schemeClr val="accent2">
                  <a:lumMod val="75000"/>
                </a:schemeClr>
              </a:solidFill>
              <a:latin typeface="Palatino Linotype"/>
              <a:cs typeface="Palatino Linotype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20210" y="5212080"/>
            <a:ext cx="2712720" cy="62484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4484159" y="4623181"/>
            <a:ext cx="4697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008000"/>
                </a:solidFill>
                <a:latin typeface="Palatino Linotype"/>
                <a:cs typeface="Palatino Linotype"/>
              </a:rPr>
              <a:t>Can solve analytically: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484159" y="5289550"/>
            <a:ext cx="4697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008000"/>
                </a:solidFill>
                <a:latin typeface="Palatino Linotype"/>
                <a:cs typeface="Palatino Linotype"/>
              </a:rPr>
              <a:t>However ,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220229" y="6043294"/>
            <a:ext cx="4697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latin typeface="Palatino Linotype"/>
                <a:cs typeface="Palatino Linotype"/>
              </a:rPr>
              <a:t>Solution becomes non-unique!</a:t>
            </a:r>
          </a:p>
        </p:txBody>
      </p:sp>
    </p:spTree>
    <p:extLst>
      <p:ext uri="{BB962C8B-B14F-4D97-AF65-F5344CB8AC3E}">
        <p14:creationId xmlns:p14="http://schemas.microsoft.com/office/powerpoint/2010/main" val="405837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56" grpId="0"/>
      <p:bldP spid="57" grpId="0"/>
      <p:bldP spid="59" grpId="0"/>
      <p:bldP spid="60" grpId="0"/>
      <p:bldP spid="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Example: island squeezing with SPEC</a:t>
            </a:r>
          </a:p>
        </p:txBody>
      </p:sp>
      <p:pic>
        <p:nvPicPr>
          <p:cNvPr id="2" name="2014Jun25172944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1200" y="1435100"/>
            <a:ext cx="5384800" cy="4927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25432" y="1379538"/>
            <a:ext cx="1023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ε = 10</a:t>
            </a:r>
            <a:r>
              <a:rPr lang="en-US" sz="1600" baseline="30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-2</a:t>
            </a:r>
            <a:endParaRPr lang="en-US" sz="1600">
              <a:solidFill>
                <a:schemeClr val="accent2">
                  <a:lumMod val="75000"/>
                </a:schemeClr>
              </a:solidFill>
              <a:latin typeface="Palatino Linotype"/>
              <a:cs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356705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Example: interface at rational surface with SPEC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417638"/>
            <a:ext cx="5105400" cy="49301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9200" y="2490433"/>
            <a:ext cx="2235200" cy="5468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43600" y="3203153"/>
            <a:ext cx="3200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[Boozer and Pomphrey, PoP, 2010]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69732" y="1455738"/>
            <a:ext cx="1023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ε = 3x10</a:t>
            </a:r>
            <a:r>
              <a:rPr lang="en-US" sz="1600" baseline="3000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-2</a:t>
            </a:r>
            <a:endParaRPr lang="en-US" sz="1600">
              <a:solidFill>
                <a:schemeClr val="accent2">
                  <a:lumMod val="75000"/>
                </a:schemeClr>
              </a:solidFill>
              <a:latin typeface="Palatino Linotype"/>
              <a:cs typeface="Palatino Linotyp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45201" y="3784693"/>
            <a:ext cx="284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660066"/>
                </a:solidFill>
                <a:latin typeface="Palatino Linotype"/>
                <a:cs typeface="Palatino Linotype"/>
              </a:rPr>
              <a:t>Suggested that delta current at the rational surface is not enough to completely shield the island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730" y="3473543"/>
            <a:ext cx="220980" cy="2286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13144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Questions we need to answer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7961" y="1479401"/>
            <a:ext cx="7958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We are developing a fundamental understanding of how MRXMHD can handle island shielding at rational surfaces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961" y="2376638"/>
            <a:ext cx="7958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Both theory and numerics suggest that </a:t>
            </a:r>
            <a:r>
              <a:rPr lang="en-US" sz="2000">
                <a:solidFill>
                  <a:srgbClr val="3366FF"/>
                </a:solidFill>
                <a:latin typeface="Palatino Linotype"/>
                <a:cs typeface="Palatino Linotype"/>
              </a:rPr>
              <a:t>magnetic island shielding may not be unique</a:t>
            </a:r>
            <a:r>
              <a:rPr lang="en-US" sz="2000">
                <a:latin typeface="Palatino Linotype"/>
                <a:cs typeface="Palatino Linotype"/>
              </a:rPr>
              <a:t> (delta current not unique).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5260" y="3463948"/>
            <a:ext cx="8276339" cy="2862322"/>
          </a:xfrm>
          <a:prstGeom prst="rect">
            <a:avLst/>
          </a:prstGeom>
          <a:noFill/>
          <a:ln w="4127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Is non-uniqueness possible in MRXMHD?</a:t>
            </a:r>
          </a:p>
          <a:p>
            <a:pPr marL="342900" indent="-342900">
              <a:buFont typeface="Wingdings" charset="2"/>
              <a:buChar char="Ø"/>
            </a:pPr>
            <a:endParaRPr lang="en-US" sz="2000">
              <a:latin typeface="Palatino Linotype"/>
              <a:cs typeface="Palatino Linotype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Does magnetic island shielding require additional constraints?</a:t>
            </a:r>
          </a:p>
          <a:p>
            <a:pPr marL="342900" indent="-342900">
              <a:buFont typeface="Wingdings" charset="2"/>
              <a:buChar char="Ø"/>
            </a:pPr>
            <a:endParaRPr lang="en-US" sz="2000">
              <a:latin typeface="Palatino Linotype"/>
              <a:cs typeface="Palatino Linotype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How does this connect to the Hahm-Kulsrud-Taylor model?</a:t>
            </a:r>
          </a:p>
          <a:p>
            <a:pPr marL="342900" indent="-342900">
              <a:buFont typeface="Wingdings" charset="2"/>
              <a:buChar char="Ø"/>
            </a:pPr>
            <a:endParaRPr lang="en-US" sz="2000">
              <a:latin typeface="Palatino Linotype"/>
              <a:cs typeface="Palatino Linotype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How does this connect to the plasmoid solutions of Dewar et al?</a:t>
            </a:r>
          </a:p>
          <a:p>
            <a:pPr marL="342900" indent="-342900">
              <a:buFont typeface="Wingdings" charset="2"/>
              <a:buChar char="Ø"/>
            </a:pPr>
            <a:endParaRPr lang="en-US" sz="2000">
              <a:latin typeface="Palatino Linotype"/>
              <a:cs typeface="Palatino Linotype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How does this connect to the Boozer-Pumphrey residual islands?</a:t>
            </a:r>
          </a:p>
        </p:txBody>
      </p:sp>
    </p:spTree>
    <p:extLst>
      <p:ext uri="{BB962C8B-B14F-4D97-AF65-F5344CB8AC3E}">
        <p14:creationId xmlns:p14="http://schemas.microsoft.com/office/powerpoint/2010/main" val="40715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8511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>
                <a:solidFill>
                  <a:schemeClr val="accent1">
                    <a:lumMod val="75000"/>
                  </a:schemeClr>
                </a:solidFill>
              </a:rPr>
              <a:t>Ideal MHD predicts singular currents</a:t>
            </a:r>
            <a:endParaRPr lang="en-US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006" y="1975822"/>
            <a:ext cx="853440" cy="37592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67523" y="3112336"/>
            <a:ext cx="2818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Palatino Linotype"/>
                <a:cs typeface="Palatino Linotype"/>
              </a:rPr>
              <a:t>Magnetic coordinates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006" y="3168160"/>
            <a:ext cx="853440" cy="37592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39613" y="4074222"/>
            <a:ext cx="2818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Palatino Linotype"/>
                <a:cs typeface="Palatino Linotype"/>
              </a:rPr>
              <a:t>Fourier decomposition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006" y="4119078"/>
            <a:ext cx="853440" cy="37592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67523" y="5371077"/>
            <a:ext cx="2818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Palatino Linotype"/>
                <a:cs typeface="Palatino Linotype"/>
              </a:rPr>
              <a:t>Equation type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412" y="6247294"/>
            <a:ext cx="2613660" cy="36576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02" y="5848156"/>
            <a:ext cx="1592580" cy="37338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006" y="5383864"/>
            <a:ext cx="853440" cy="37592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5342121" y="5180468"/>
            <a:ext cx="3595316" cy="745820"/>
          </a:xfrm>
          <a:prstGeom prst="rect">
            <a:avLst/>
          </a:prstGeom>
          <a:noFill/>
          <a:ln w="34925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6475110" y="5820242"/>
            <a:ext cx="307010" cy="373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8121798" y="5834199"/>
            <a:ext cx="307010" cy="3991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766446" y="6144938"/>
            <a:ext cx="2178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4">
                    <a:lumMod val="75000"/>
                  </a:schemeClr>
                </a:solidFill>
                <a:latin typeface="Palatino Linotype"/>
                <a:cs typeface="Palatino Linotype"/>
              </a:rPr>
              <a:t>Pfirsch-Schlutter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039559" y="6196464"/>
            <a:ext cx="1967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4">
                    <a:lumMod val="75000"/>
                  </a:schemeClr>
                </a:solidFill>
                <a:latin typeface="Palatino Linotype"/>
                <a:cs typeface="Palatino Linotype"/>
              </a:rPr>
              <a:t>Delta current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789045" y="2972400"/>
            <a:ext cx="140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rgbClr val="008000"/>
                </a:solidFill>
                <a:latin typeface="Palatino Linotype"/>
                <a:cs typeface="Palatino Linotype"/>
              </a:rPr>
              <a:t>ideal MHD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3563" y="2777222"/>
            <a:ext cx="1181560" cy="11358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7844" y="3506624"/>
            <a:ext cx="1013460" cy="4267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5208" y="3086740"/>
            <a:ext cx="2560320" cy="533400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834227" y="1477816"/>
            <a:ext cx="2700767" cy="1293433"/>
            <a:chOff x="834227" y="1477816"/>
            <a:chExt cx="2700767" cy="1293433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4227" y="1477816"/>
              <a:ext cx="1691945" cy="453034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50888" y="1928282"/>
              <a:ext cx="1590243" cy="416052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44524" y="2336706"/>
              <a:ext cx="2690470" cy="434543"/>
            </a:xfrm>
            <a:prstGeom prst="rect">
              <a:avLst/>
            </a:prstGeom>
          </p:spPr>
        </p:pic>
      </p:grpSp>
      <p:grpSp>
        <p:nvGrpSpPr>
          <p:cNvPr id="47" name="Group 46"/>
          <p:cNvGrpSpPr>
            <a:grpSpLocks noChangeAspect="1"/>
          </p:cNvGrpSpPr>
          <p:nvPr/>
        </p:nvGrpSpPr>
        <p:grpSpPr>
          <a:xfrm>
            <a:off x="5219163" y="1591731"/>
            <a:ext cx="2468874" cy="916136"/>
            <a:chOff x="5191253" y="1591732"/>
            <a:chExt cx="3429000" cy="1272411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191253" y="1591732"/>
              <a:ext cx="3429000" cy="673100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205208" y="2279943"/>
              <a:ext cx="3048000" cy="584200"/>
            </a:xfrm>
            <a:prstGeom prst="rect">
              <a:avLst/>
            </a:prstGeom>
          </p:spPr>
        </p:pic>
      </p:grpSp>
      <p:pic>
        <p:nvPicPr>
          <p:cNvPr id="48" name="Picture 4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4525" y="4384259"/>
            <a:ext cx="2827655" cy="880745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39306" y="3962566"/>
            <a:ext cx="3694176" cy="62179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02244" y="5264215"/>
            <a:ext cx="3467100" cy="47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8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6" grpId="0"/>
      <p:bldP spid="33" grpId="0" animBg="1"/>
      <p:bldP spid="43" grpId="0"/>
      <p:bldP spid="44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>
                <a:solidFill>
                  <a:schemeClr val="accent1">
                    <a:lumMod val="75000"/>
                  </a:schemeClr>
                </a:solidFill>
              </a:rPr>
              <a:t>How to calculate 3D MHD equilibrium?</a:t>
            </a:r>
            <a:endParaRPr lang="en-US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88486" y="2288923"/>
            <a:ext cx="7424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VMEC  </a:t>
            </a:r>
          </a:p>
          <a:p>
            <a:r>
              <a:rPr lang="en-US" sz="2000">
                <a:latin typeface="Palatino Linotype"/>
                <a:cs typeface="Palatino Linotype"/>
              </a:rPr>
              <a:t>           – based on energy functional with ideal constraints</a:t>
            </a:r>
          </a:p>
          <a:p>
            <a:r>
              <a:rPr lang="en-US" sz="2000">
                <a:latin typeface="Palatino Linotype"/>
                <a:cs typeface="Palatino Linotype"/>
              </a:rPr>
              <a:t>           – cannot resolve rational surfaces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53568" y="1663199"/>
            <a:ext cx="7061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Palatino Linotype"/>
                <a:cs typeface="Palatino Linotype"/>
              </a:rPr>
              <a:t>EITHER   </a:t>
            </a:r>
            <a:r>
              <a:rPr lang="en-US" sz="2000">
                <a:latin typeface="Palatino Linotype"/>
                <a:cs typeface="Palatino Linotype"/>
              </a:rPr>
              <a:t>   </a:t>
            </a:r>
            <a:r>
              <a:rPr lang="en-US" sz="2000" u="sng">
                <a:solidFill>
                  <a:srgbClr val="008000"/>
                </a:solidFill>
                <a:latin typeface="Palatino Linotype"/>
                <a:cs typeface="Palatino Linotype"/>
              </a:rPr>
              <a:t>Insist on nested flux surfaces (ideal MHD)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9614" y="3510350"/>
            <a:ext cx="7424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Palatino Linotype"/>
                <a:cs typeface="Palatino Linotype"/>
              </a:rPr>
              <a:t>OR   </a:t>
            </a:r>
            <a:r>
              <a:rPr lang="en-US" sz="2000">
                <a:latin typeface="Palatino Linotype"/>
                <a:cs typeface="Palatino Linotype"/>
              </a:rPr>
              <a:t>            </a:t>
            </a:r>
            <a:r>
              <a:rPr lang="en-US" sz="2000" u="sng">
                <a:solidFill>
                  <a:srgbClr val="008000"/>
                </a:solidFill>
                <a:latin typeface="Palatino Linotype"/>
                <a:cs typeface="Palatino Linotype"/>
              </a:rPr>
              <a:t>Relax assumption of flux surfaces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088486" y="4182484"/>
            <a:ext cx="74240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Resistive MHD   </a:t>
            </a:r>
          </a:p>
          <a:p>
            <a:r>
              <a:rPr lang="en-US" sz="2000">
                <a:latin typeface="Palatino Linotype"/>
                <a:cs typeface="Palatino Linotype"/>
              </a:rPr>
              <a:t>           – initial value calculation, not based on energy minimum</a:t>
            </a:r>
          </a:p>
          <a:p>
            <a:r>
              <a:rPr lang="en-US" sz="2000">
                <a:latin typeface="Palatino Linotype"/>
                <a:cs typeface="Palatino Linotype"/>
              </a:rPr>
              <a:t>           – islands develop and break rational surfaces</a:t>
            </a:r>
          </a:p>
          <a:p>
            <a:endParaRPr lang="en-US" sz="2000">
              <a:latin typeface="Palatino Linotype"/>
              <a:cs typeface="Palatino Linotype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88486" y="5262388"/>
            <a:ext cx="7424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Relaxed MHD   </a:t>
            </a:r>
          </a:p>
          <a:p>
            <a:r>
              <a:rPr lang="en-US" sz="2000">
                <a:latin typeface="Palatino Linotype"/>
                <a:cs typeface="Palatino Linotype"/>
              </a:rPr>
              <a:t>           – based on energy functional with fewer constraints</a:t>
            </a:r>
          </a:p>
          <a:p>
            <a:r>
              <a:rPr lang="en-US" sz="2000">
                <a:latin typeface="Palatino Linotype"/>
                <a:cs typeface="Palatino Linotype"/>
              </a:rPr>
              <a:t>           – islands develop at rational surfaces</a:t>
            </a:r>
          </a:p>
        </p:txBody>
      </p:sp>
    </p:spTree>
    <p:extLst>
      <p:ext uri="{BB962C8B-B14F-4D97-AF65-F5344CB8AC3E}">
        <p14:creationId xmlns:p14="http://schemas.microsoft.com/office/powerpoint/2010/main" val="46577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ounded Rectangle 45"/>
          <p:cNvSpPr/>
          <p:nvPr/>
        </p:nvSpPr>
        <p:spPr>
          <a:xfrm>
            <a:off x="1555491" y="5527559"/>
            <a:ext cx="1377130" cy="492935"/>
          </a:xfrm>
          <a:prstGeom prst="roundRect">
            <a:avLst/>
          </a:prstGeom>
          <a:solidFill>
            <a:schemeClr val="accent3">
              <a:alpha val="39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ounded Rectangle 46"/>
          <p:cNvSpPr/>
          <p:nvPr/>
        </p:nvSpPr>
        <p:spPr>
          <a:xfrm>
            <a:off x="4494749" y="5526613"/>
            <a:ext cx="1651025" cy="648709"/>
          </a:xfrm>
          <a:prstGeom prst="roundRect">
            <a:avLst/>
          </a:prstGeom>
          <a:solidFill>
            <a:schemeClr val="accent3">
              <a:alpha val="39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/>
          <p:cNvSpPr/>
          <p:nvPr/>
        </p:nvSpPr>
        <p:spPr>
          <a:xfrm>
            <a:off x="7679708" y="5526613"/>
            <a:ext cx="1377130" cy="492935"/>
          </a:xfrm>
          <a:prstGeom prst="roundRect">
            <a:avLst/>
          </a:prstGeom>
          <a:solidFill>
            <a:schemeClr val="accent3">
              <a:alpha val="39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121" y="104127"/>
            <a:ext cx="1189807" cy="115998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en-US" sz="2800">
                <a:solidFill>
                  <a:schemeClr val="accent1">
                    <a:lumMod val="75000"/>
                  </a:schemeClr>
                </a:solidFill>
              </a:rPr>
              <a:t>ultiregion </a:t>
            </a:r>
            <a:r>
              <a:rPr lang="en-US" sz="2800" b="1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US" sz="2800">
                <a:solidFill>
                  <a:schemeClr val="accent1">
                    <a:lumMod val="75000"/>
                  </a:schemeClr>
                </a:solidFill>
              </a:rPr>
              <a:t>ela</a:t>
            </a:r>
            <a:r>
              <a:rPr lang="en-US" sz="2800" b="1">
                <a:solidFill>
                  <a:schemeClr val="accent1">
                    <a:lumMod val="75000"/>
                  </a:schemeClr>
                </a:solidFill>
              </a:rPr>
              <a:t>X</a:t>
            </a:r>
            <a:r>
              <a:rPr lang="en-US" sz="2800">
                <a:solidFill>
                  <a:schemeClr val="accent1">
                    <a:lumMod val="75000"/>
                  </a:schemeClr>
                </a:solidFill>
              </a:rPr>
              <a:t>ed </a:t>
            </a:r>
            <a:r>
              <a:rPr lang="en-US" sz="2800" b="1">
                <a:solidFill>
                  <a:schemeClr val="accent1">
                    <a:lumMod val="75000"/>
                  </a:schemeClr>
                </a:solidFill>
              </a:rPr>
              <a:t>MHD 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663328" y="1493368"/>
            <a:ext cx="1967652" cy="149337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22032" y="3452548"/>
            <a:ext cx="7934684" cy="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522032" y="1493368"/>
            <a:ext cx="1967652" cy="149337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3578173" y="1493368"/>
            <a:ext cx="1967652" cy="149337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93759" y="2037685"/>
            <a:ext cx="1632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Palatino Linotype"/>
                <a:cs typeface="Palatino Linotype"/>
              </a:rPr>
              <a:t>Ideal MHD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5987" y="2037685"/>
            <a:ext cx="21780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Palatino Linotype"/>
                <a:cs typeface="Palatino Linotype"/>
              </a:rPr>
              <a:t>Taylor’s theory </a:t>
            </a:r>
          </a:p>
          <a:p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Palatino Linotype"/>
                <a:cs typeface="Palatino Linotype"/>
              </a:rPr>
              <a:t>   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59588" y="2036563"/>
            <a:ext cx="21780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Palatino Linotype"/>
                <a:cs typeface="Palatino Linotype"/>
              </a:rPr>
              <a:t>MRXMHD</a:t>
            </a:r>
          </a:p>
          <a:p>
            <a:endParaRPr lang="en-US" sz="2000" b="1">
              <a:solidFill>
                <a:schemeClr val="tx1">
                  <a:lumMod val="95000"/>
                  <a:lumOff val="5000"/>
                </a:schemeClr>
              </a:solidFill>
              <a:latin typeface="Palatino Linotype"/>
              <a:cs typeface="Palatino Linotyp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14625" y="3111130"/>
            <a:ext cx="283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More constraints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8077" y="3120735"/>
            <a:ext cx="283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Fewer constraints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503" y="3544401"/>
            <a:ext cx="2716530" cy="71653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3153826" y="1493368"/>
            <a:ext cx="0" cy="5121005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222817" y="1493368"/>
            <a:ext cx="0" cy="5121005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023" y="5603730"/>
            <a:ext cx="858520" cy="34671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4453" y="5672219"/>
            <a:ext cx="533400" cy="23495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48813" y="5643084"/>
            <a:ext cx="1238250" cy="31369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2932" y="5588410"/>
            <a:ext cx="767715" cy="330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7217" y="5652226"/>
            <a:ext cx="533400" cy="23495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71761" y="5575816"/>
            <a:ext cx="1477645" cy="35496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0286" y="5601813"/>
            <a:ext cx="767715" cy="3302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6661" y="5665629"/>
            <a:ext cx="533400" cy="23495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21926" y="5498699"/>
            <a:ext cx="1444625" cy="38798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16612" y="5820357"/>
            <a:ext cx="1659255" cy="3549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08198" y="4916828"/>
            <a:ext cx="1875790" cy="4178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75933" y="4500333"/>
            <a:ext cx="2451735" cy="34671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76447" y="4952729"/>
            <a:ext cx="2681478" cy="37388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1562" y="4486376"/>
            <a:ext cx="2658110" cy="39725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34086" y="4460735"/>
            <a:ext cx="2687320" cy="40894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7607" y="4976023"/>
            <a:ext cx="1805178" cy="34467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3825" y="3637173"/>
            <a:ext cx="3045714" cy="832104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799640" y="6403225"/>
            <a:ext cx="283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[Taylor, 1974]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467958" y="6387475"/>
            <a:ext cx="283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[Kruskal and Kulsrud, 1958]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08115" y="6403225"/>
            <a:ext cx="283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[Dewar, Hole, Hudson, 2006]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240738" y="3538292"/>
            <a:ext cx="2887472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16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accent1">
                    <a:lumMod val="75000"/>
                  </a:schemeClr>
                </a:solidFill>
              </a:rPr>
              <a:t>Existence of stepped-pressure equilibria?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24" y="1632618"/>
            <a:ext cx="8200390" cy="435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8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US" sz="2800">
                <a:solidFill>
                  <a:schemeClr val="accent1">
                    <a:lumMod val="75000"/>
                  </a:schemeClr>
                </a:solidFill>
              </a:rPr>
              <a:t>tepped-</a:t>
            </a:r>
            <a:r>
              <a:rPr lang="en-US" sz="2800" b="1">
                <a:solidFill>
                  <a:schemeClr val="accent1">
                    <a:lumMod val="75000"/>
                  </a:schemeClr>
                </a:solidFill>
              </a:rPr>
              <a:t>P</a:t>
            </a:r>
            <a:r>
              <a:rPr lang="en-US" sz="2800">
                <a:solidFill>
                  <a:schemeClr val="accent1">
                    <a:lumMod val="75000"/>
                  </a:schemeClr>
                </a:solidFill>
              </a:rPr>
              <a:t>ressure </a:t>
            </a:r>
            <a:r>
              <a:rPr lang="en-US" sz="2800" b="1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US" sz="2800">
                <a:solidFill>
                  <a:schemeClr val="accent1">
                    <a:lumMod val="75000"/>
                  </a:schemeClr>
                </a:solidFill>
              </a:rPr>
              <a:t>quilibrium </a:t>
            </a:r>
            <a:r>
              <a:rPr lang="en-US" sz="2800" b="1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US" sz="2800">
                <a:solidFill>
                  <a:schemeClr val="accent1">
                    <a:lumMod val="75000"/>
                  </a:schemeClr>
                </a:solidFill>
              </a:rPr>
              <a:t>ode (SPEC)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745" y="1542236"/>
            <a:ext cx="3901821" cy="38040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24521" y="6280555"/>
            <a:ext cx="283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[Hudson et al, PoP, 2012]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1476" y="1888813"/>
            <a:ext cx="3991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Implementation of MRXMHD 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354" y="5149423"/>
            <a:ext cx="1444625" cy="3879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0995" y="5579279"/>
            <a:ext cx="1659255" cy="3549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9438" y="3083072"/>
            <a:ext cx="2887472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1799" y="4286266"/>
            <a:ext cx="2681478" cy="3738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9438" y="3794272"/>
            <a:ext cx="2687320" cy="40894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81476" y="2641091"/>
            <a:ext cx="3991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Finds minimum of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10338" y="4660154"/>
            <a:ext cx="914400" cy="482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8818" y="5134501"/>
            <a:ext cx="594360" cy="38798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58593" y="5544302"/>
            <a:ext cx="520065" cy="445770"/>
          </a:xfrm>
          <a:prstGeom prst="rect">
            <a:avLst/>
          </a:prstGeom>
        </p:spPr>
      </p:pic>
      <p:sp>
        <p:nvSpPr>
          <p:cNvPr id="18" name="Donut 17"/>
          <p:cNvSpPr>
            <a:spLocks noChangeAspect="1"/>
          </p:cNvSpPr>
          <p:nvPr/>
        </p:nvSpPr>
        <p:spPr>
          <a:xfrm>
            <a:off x="6056276" y="3241179"/>
            <a:ext cx="1140123" cy="1103910"/>
          </a:xfrm>
          <a:prstGeom prst="donut">
            <a:avLst>
              <a:gd name="adj" fmla="val 31005"/>
            </a:avLst>
          </a:prstGeom>
          <a:solidFill>
            <a:srgbClr val="FF0000">
              <a:alpha val="5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Donut 21"/>
          <p:cNvSpPr>
            <a:spLocks/>
          </p:cNvSpPr>
          <p:nvPr/>
        </p:nvSpPr>
        <p:spPr>
          <a:xfrm>
            <a:off x="5552741" y="2732233"/>
            <a:ext cx="2144548" cy="2118403"/>
          </a:xfrm>
          <a:prstGeom prst="donut">
            <a:avLst>
              <a:gd name="adj" fmla="val 23515"/>
            </a:avLst>
          </a:prstGeom>
          <a:solidFill>
            <a:schemeClr val="accent6">
              <a:lumMod val="75000"/>
              <a:alpha val="5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65536" y="3413993"/>
            <a:ext cx="50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Palatino Linotype"/>
                <a:cs typeface="Palatino Linotype"/>
              </a:rPr>
              <a:t>p</a:t>
            </a:r>
            <a:r>
              <a:rPr lang="en-US" baseline="-25000">
                <a:latin typeface="Palatino Linotype"/>
                <a:cs typeface="Palatino Linotype"/>
              </a:rPr>
              <a:t>3</a:t>
            </a:r>
            <a:endParaRPr lang="en-US">
              <a:latin typeface="Palatino Linotype"/>
              <a:cs typeface="Palatino Linotype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69310" y="3643599"/>
            <a:ext cx="50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Palatino Linotype"/>
                <a:cs typeface="Palatino Linotype"/>
              </a:rPr>
              <a:t>p</a:t>
            </a:r>
            <a:r>
              <a:rPr lang="en-US" baseline="-25000">
                <a:latin typeface="Palatino Linotype"/>
                <a:cs typeface="Palatino Linotype"/>
              </a:rPr>
              <a:t>2</a:t>
            </a:r>
            <a:endParaRPr lang="en-US">
              <a:latin typeface="Palatino Linotype"/>
              <a:cs typeface="Palatino Linotype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19470" y="5324048"/>
            <a:ext cx="1564640" cy="39116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96399" y="5759619"/>
            <a:ext cx="1313180" cy="34925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61149" y="6150740"/>
            <a:ext cx="1238250" cy="36322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684825" y="5708759"/>
            <a:ext cx="976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Palatino Linotype"/>
                <a:cs typeface="Palatino Linotype"/>
              </a:rPr>
              <a:t>or </a:t>
            </a:r>
          </a:p>
        </p:txBody>
      </p:sp>
      <p:sp>
        <p:nvSpPr>
          <p:cNvPr id="34" name="Donut 33"/>
          <p:cNvSpPr>
            <a:spLocks noChangeAspect="1"/>
          </p:cNvSpPr>
          <p:nvPr/>
        </p:nvSpPr>
        <p:spPr>
          <a:xfrm>
            <a:off x="6011763" y="3212730"/>
            <a:ext cx="1217507" cy="1178835"/>
          </a:xfrm>
          <a:prstGeom prst="donut">
            <a:avLst>
              <a:gd name="adj" fmla="val 5722"/>
            </a:avLst>
          </a:prstGeom>
          <a:solidFill>
            <a:srgbClr val="00D800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93310" y="6113850"/>
            <a:ext cx="976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Palatino Linotype"/>
                <a:cs typeface="Palatino Linotype"/>
              </a:rPr>
              <a:t>or 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6865850" y="4103286"/>
            <a:ext cx="831439" cy="12207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8" idx="3"/>
          </p:cNvCxnSpPr>
          <p:nvPr/>
        </p:nvCxnSpPr>
        <p:spPr>
          <a:xfrm flipH="1">
            <a:off x="3990250" y="4174679"/>
            <a:ext cx="2179177" cy="158208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990250" y="5092251"/>
            <a:ext cx="184316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00D800"/>
                </a:solidFill>
                <a:latin typeface="Palatino Linotype"/>
                <a:cs typeface="Palatino Linotype"/>
              </a:rPr>
              <a:t>KAM surface</a:t>
            </a:r>
          </a:p>
        </p:txBody>
      </p:sp>
    </p:spTree>
    <p:extLst>
      <p:ext uri="{BB962C8B-B14F-4D97-AF65-F5344CB8AC3E}">
        <p14:creationId xmlns:p14="http://schemas.microsoft.com/office/powerpoint/2010/main" val="120845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3" grpId="0"/>
      <p:bldP spid="24" grpId="0"/>
      <p:bldP spid="29" grpId="0"/>
      <p:bldP spid="34" grpId="0" animBg="1"/>
      <p:bldP spid="30" grpId="0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accent1">
                    <a:lumMod val="75000"/>
                  </a:schemeClr>
                </a:solidFill>
              </a:rPr>
              <a:t>Example: DIII-D equilibrium with perturbed boundary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24" y="1417638"/>
            <a:ext cx="3607435" cy="53162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8148" y="2778850"/>
            <a:ext cx="3619500" cy="22631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48179" y="6353433"/>
            <a:ext cx="2831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[Hudson et al, PoP, 2012]</a:t>
            </a:r>
          </a:p>
        </p:txBody>
      </p:sp>
      <p:cxnSp>
        <p:nvCxnSpPr>
          <p:cNvPr id="8" name="Straight Arrow Connector 7"/>
          <p:cNvCxnSpPr>
            <a:stCxn id="15" idx="1"/>
          </p:cNvCxnSpPr>
          <p:nvPr/>
        </p:nvCxnSpPr>
        <p:spPr>
          <a:xfrm flipH="1" flipV="1">
            <a:off x="3229640" y="4929409"/>
            <a:ext cx="1156137" cy="4222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956300" y="4243781"/>
            <a:ext cx="544360" cy="9385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85777" y="5182378"/>
            <a:ext cx="41027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accent2"/>
                </a:solidFill>
                <a:latin typeface="Palatino Linotype"/>
                <a:cs typeface="Palatino Linotype"/>
              </a:rPr>
              <a:t>Magnetic island at q=2 rational surface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18950" y="1616960"/>
            <a:ext cx="3162584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00D800"/>
                </a:solidFill>
                <a:latin typeface="Palatino Linotype"/>
                <a:cs typeface="Palatino Linotype"/>
              </a:rPr>
              <a:t>KAM interfaces </a:t>
            </a:r>
          </a:p>
          <a:p>
            <a:pPr algn="ctr"/>
            <a:r>
              <a:rPr lang="en-US" b="1">
                <a:solidFill>
                  <a:srgbClr val="00D800"/>
                </a:solidFill>
                <a:latin typeface="Palatino Linotype"/>
                <a:cs typeface="Palatino Linotype"/>
              </a:rPr>
              <a:t>=</a:t>
            </a:r>
          </a:p>
          <a:p>
            <a:pPr algn="ctr"/>
            <a:r>
              <a:rPr lang="en-US" b="1">
                <a:solidFill>
                  <a:srgbClr val="00D800"/>
                </a:solidFill>
                <a:latin typeface="Palatino Linotype"/>
                <a:cs typeface="Palatino Linotype"/>
              </a:rPr>
              <a:t> noble irational surfaces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5740400" y="2540290"/>
            <a:ext cx="760260" cy="10411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87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945" y="6023086"/>
            <a:ext cx="2446020" cy="5410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Ideal MHD is a limit of MRXMHD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0" y="1333896"/>
            <a:ext cx="9144000" cy="2639863"/>
            <a:chOff x="0" y="1417638"/>
            <a:chExt cx="9144000" cy="26398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417638"/>
              <a:ext cx="9144000" cy="2639863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>
              <a:off x="5540126" y="3531059"/>
              <a:ext cx="2190932" cy="0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864104" y="3724206"/>
              <a:ext cx="3587534" cy="0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6764" y="3896579"/>
            <a:ext cx="3040380" cy="2755900"/>
          </a:xfrm>
          <a:prstGeom prst="rect">
            <a:avLst/>
          </a:prstGeom>
        </p:spPr>
      </p:pic>
      <p:sp>
        <p:nvSpPr>
          <p:cNvPr id="14" name="Right Brace 13"/>
          <p:cNvSpPr/>
          <p:nvPr/>
        </p:nvSpPr>
        <p:spPr>
          <a:xfrm>
            <a:off x="7042411" y="4133561"/>
            <a:ext cx="209325" cy="92114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Brace 15"/>
          <p:cNvSpPr/>
          <p:nvPr/>
        </p:nvSpPr>
        <p:spPr>
          <a:xfrm>
            <a:off x="7042411" y="5179193"/>
            <a:ext cx="209325" cy="92114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286447" y="4416287"/>
            <a:ext cx="999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Palatino Linotype"/>
                <a:cs typeface="Palatino Linotype"/>
              </a:rPr>
              <a:t>VMEC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4356" y="5434006"/>
            <a:ext cx="1756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Palatino Linotype"/>
                <a:cs typeface="Palatino Linotype"/>
              </a:rPr>
              <a:t>SPEC (N=16)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0064" y="4022832"/>
            <a:ext cx="2806700" cy="206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07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Singular currents at rational surfaces should arise in MRXMHD with sufficiently high 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24" y="1417638"/>
            <a:ext cx="3607435" cy="53162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23859" y="2866713"/>
            <a:ext cx="4920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Ideal MHD delta currents represent the shielding of magnetic islands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910" y="3656001"/>
            <a:ext cx="1691945" cy="4530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080" y="4039250"/>
            <a:ext cx="3467100" cy="4711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26369" y="1901632"/>
            <a:ext cx="4920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>
                <a:latin typeface="Palatino Linotype"/>
                <a:cs typeface="Palatino Linotype"/>
              </a:rPr>
              <a:t>MRXMHD allows </a:t>
            </a:r>
            <a:r>
              <a:rPr lang="en-US" sz="2000" b="1">
                <a:latin typeface="Palatino Linotype"/>
                <a:cs typeface="Palatino Linotype"/>
              </a:rPr>
              <a:t>B</a:t>
            </a:r>
            <a:r>
              <a:rPr lang="en-US" sz="2000">
                <a:latin typeface="Palatino Linotype"/>
                <a:cs typeface="Palatino Linotype"/>
              </a:rPr>
              <a:t> discontinuities</a:t>
            </a:r>
          </a:p>
          <a:p>
            <a:r>
              <a:rPr lang="en-US" sz="2000">
                <a:latin typeface="Palatino Linotype"/>
                <a:cs typeface="Palatino Linotype"/>
              </a:rPr>
              <a:t>     and therefore delta currents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54084" y="4849820"/>
            <a:ext cx="5321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Approach 1: </a:t>
            </a:r>
            <a:r>
              <a:rPr lang="en-US" sz="2000">
                <a:latin typeface="Palatino Linotype"/>
                <a:cs typeface="Palatino Linotype"/>
              </a:rPr>
              <a:t>interface at rational surface</a:t>
            </a:r>
            <a:endParaRPr lang="en-US" sz="2000" b="1">
              <a:solidFill>
                <a:schemeClr val="accent2">
                  <a:lumMod val="75000"/>
                </a:schemeClr>
              </a:solidFill>
              <a:latin typeface="Palatino Linotype"/>
              <a:cs typeface="Palatino Linotyp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0129" y="5403393"/>
            <a:ext cx="5321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Approach 2: </a:t>
            </a:r>
            <a:r>
              <a:rPr lang="en-US" sz="2000">
                <a:latin typeface="Palatino Linotype"/>
                <a:cs typeface="Palatino Linotype"/>
              </a:rPr>
              <a:t>squeeze island with irationals</a:t>
            </a:r>
            <a:endParaRPr lang="en-US" sz="2000" b="1">
              <a:solidFill>
                <a:schemeClr val="accent2">
                  <a:lumMod val="75000"/>
                </a:schemeClr>
              </a:solidFill>
              <a:latin typeface="Palatino Linotype"/>
              <a:cs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283336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</TotalTime>
  <Words>573</Words>
  <Application>Microsoft Office PowerPoint</Application>
  <PresentationFormat>On-screen Show (4:3)</PresentationFormat>
  <Paragraphs>116</Paragraphs>
  <Slides>16</Slides>
  <Notes>8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Magnetic islands and singular currents at rational surfaces: from MRXMHD to ideal MHD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Magnetic islands and singular currents  at rational surfaces:  from MRXMHD to ideal MHD</dc:title>
  <dc:creator>Joaquim Loizu Cisquella</dc:creator>
  <cp:lastModifiedBy>Hudson</cp:lastModifiedBy>
  <cp:revision>258</cp:revision>
  <dcterms:created xsi:type="dcterms:W3CDTF">2014-06-23T15:31:45Z</dcterms:created>
  <dcterms:modified xsi:type="dcterms:W3CDTF">2014-06-27T18:54:01Z</dcterms:modified>
</cp:coreProperties>
</file>