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4" r:id="rId3"/>
    <p:sldId id="273" r:id="rId4"/>
    <p:sldId id="258" r:id="rId5"/>
    <p:sldId id="259" r:id="rId6"/>
    <p:sldId id="260" r:id="rId7"/>
    <p:sldId id="257" r:id="rId8"/>
    <p:sldId id="262" r:id="rId9"/>
    <p:sldId id="275" r:id="rId10"/>
    <p:sldId id="263" r:id="rId11"/>
    <p:sldId id="264" r:id="rId12"/>
    <p:sldId id="276" r:id="rId13"/>
    <p:sldId id="286" r:id="rId14"/>
    <p:sldId id="287" r:id="rId15"/>
    <p:sldId id="288" r:id="rId16"/>
    <p:sldId id="289" r:id="rId17"/>
    <p:sldId id="281" r:id="rId18"/>
    <p:sldId id="283" r:id="rId19"/>
    <p:sldId id="290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D80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44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9EA07-5AEB-D347-91D2-6506888CE5BE}" type="datetimeFigureOut">
              <a:t>12/9/14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9BFD1-2313-2E4F-A96D-0AA7DFDD766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4878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472DF-14C2-E547-8A17-865D07235A67}" type="datetimeFigureOut">
              <a:t>12/9/14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F7178-7C81-494C-ACEC-8A860AB323F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25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F7178-7C81-494C-ACEC-8A860AB323FD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9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E2D74-61AA-0E45-805E-6E1E57E9A92D}" type="datetime1"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30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99B8D-FEFB-6344-9213-9645B18DA2D3}" type="datetime1"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02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F1050-A523-4F42-A86D-79DEABCEC5D4}" type="datetime1"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1E33B-92F0-D549-8DF2-F66BDF3FA9DC}" type="datetime1"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88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1F344-0005-7F47-80DB-B31E570459A5}" type="datetime1"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16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90678-6FFA-C84F-A39E-231AC5BA4697}" type="datetime1">
              <a:t>12/9/14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90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529EA-57A1-E740-8484-B421DC343C67}" type="datetime1">
              <a:t>12/9/14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7CBF-BD64-274D-9404-118C781AFC18}" type="datetime1">
              <a:t>12/9/14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6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BAF20-1985-FA49-9DDF-57CAB6F11ECC}" type="datetime1">
              <a:t>12/9/14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3A975-F54E-7C46-98C7-789B1CA57A4A}" type="datetime1">
              <a:t>12/9/14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81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2055D-885F-C14F-8843-19513337FAFD}" type="datetime1">
              <a:t>12/9/14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510F2-F2C1-3746-AC4D-EC61A3A781CB}" type="datetime1">
              <a:t>12/9/14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121B4-764A-5B42-9FDF-DE6B4DD3D27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2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emf"/><Relationship Id="rId6" Type="http://schemas.openxmlformats.org/officeDocument/2006/relationships/image" Target="../media/image63.emf"/><Relationship Id="rId7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emf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7.emf"/><Relationship Id="rId13" Type="http://schemas.openxmlformats.org/officeDocument/2006/relationships/image" Target="../media/image18.emf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image" Target="../media/image29.emf"/><Relationship Id="rId13" Type="http://schemas.openxmlformats.org/officeDocument/2006/relationships/image" Target="../media/image30.emf"/><Relationship Id="rId14" Type="http://schemas.openxmlformats.org/officeDocument/2006/relationships/image" Target="../media/image31.emf"/><Relationship Id="rId15" Type="http://schemas.openxmlformats.org/officeDocument/2006/relationships/image" Target="../media/image32.emf"/><Relationship Id="rId16" Type="http://schemas.openxmlformats.org/officeDocument/2006/relationships/image" Target="../media/image33.emf"/><Relationship Id="rId17" Type="http://schemas.openxmlformats.org/officeDocument/2006/relationships/image" Target="../media/image34.emf"/><Relationship Id="rId18" Type="http://schemas.openxmlformats.org/officeDocument/2006/relationships/image" Target="../media/image35.emf"/><Relationship Id="rId19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pn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7.png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emf"/><Relationship Id="rId12" Type="http://schemas.openxmlformats.org/officeDocument/2006/relationships/image" Target="../media/image42.emf"/><Relationship Id="rId13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36.emf"/><Relationship Id="rId6" Type="http://schemas.openxmlformats.org/officeDocument/2006/relationships/image" Target="../media/image31.emf"/><Relationship Id="rId7" Type="http://schemas.openxmlformats.org/officeDocument/2006/relationships/image" Target="../media/image33.emf"/><Relationship Id="rId8" Type="http://schemas.openxmlformats.org/officeDocument/2006/relationships/image" Target="../media/image38.emf"/><Relationship Id="rId9" Type="http://schemas.openxmlformats.org/officeDocument/2006/relationships/image" Target="../media/image39.emf"/><Relationship Id="rId10" Type="http://schemas.openxmlformats.org/officeDocument/2006/relationships/image" Target="../media/image4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3099" y="1769726"/>
            <a:ext cx="7810501" cy="1730641"/>
          </a:xfrm>
          <a:prstGeom prst="rect">
            <a:avLst/>
          </a:prstGeom>
          <a:solidFill>
            <a:schemeClr val="tx2">
              <a:lumMod val="60000"/>
              <a:lumOff val="40000"/>
              <a:alpha val="43000"/>
            </a:schemeClr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69942"/>
            <a:ext cx="8875367" cy="175260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Joaquim Loizu</a:t>
            </a:r>
          </a:p>
          <a:p>
            <a:r>
              <a:rPr lang="en-US" sz="1600"/>
              <a:t>joaquim.loizu@ipp.mpg.de</a:t>
            </a:r>
          </a:p>
          <a:p>
            <a:endParaRPr lang="en-US" sz="800"/>
          </a:p>
          <a:p>
            <a:r>
              <a:rPr lang="en-US" sz="2400">
                <a:solidFill>
                  <a:srgbClr val="000000"/>
                </a:solidFill>
              </a:rPr>
              <a:t>Stuart Hudson, Amitava Bhattacharjee, Per Helander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62829" y="1769726"/>
            <a:ext cx="8372988" cy="14235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000" dirty="0" smtClean="0">
                <a:latin typeface="Palatino Linotype"/>
                <a:cs typeface="Palatino Linotype"/>
              </a:rPr>
              <a:t>Magnetic islands and singular currents at</a:t>
            </a:r>
            <a:br>
              <a:rPr lang="en-US" sz="3000" dirty="0" smtClean="0">
                <a:latin typeface="Palatino Linotype"/>
                <a:cs typeface="Palatino Linotype"/>
              </a:rPr>
            </a:br>
            <a:r>
              <a:rPr lang="en-US" sz="3000" dirty="0" smtClean="0">
                <a:latin typeface="Palatino Linotype"/>
                <a:cs typeface="Palatino Linotype"/>
              </a:rPr>
              <a:t>rational surfaces in 3D MHD equilibria </a:t>
            </a:r>
            <a:endParaRPr lang="en-US" sz="3000" dirty="0">
              <a:latin typeface="Palatino Linotype"/>
              <a:cs typeface="Palatino Linotype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325" y="154417"/>
            <a:ext cx="2580251" cy="549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31" y="194537"/>
            <a:ext cx="2275926" cy="508328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124331" y="6370242"/>
            <a:ext cx="8875367" cy="690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MPPC video-conference, December 8</a:t>
            </a:r>
            <a:r>
              <a:rPr lang="en-US" sz="2000" baseline="30000">
                <a:solidFill>
                  <a:schemeClr val="bg1">
                    <a:lumMod val="65000"/>
                  </a:schemeClr>
                </a:solidFill>
              </a:rPr>
              <a:t>th</a:t>
            </a:r>
            <a:r>
              <a:rPr lang="en-US" sz="2000">
                <a:solidFill>
                  <a:schemeClr val="bg1">
                    <a:lumMod val="65000"/>
                  </a:schemeClr>
                </a:solidFill>
              </a:rPr>
              <a:t>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4701" y="52817"/>
            <a:ext cx="2160000" cy="70073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67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SPEC computed DIII-D equilibrium </a:t>
            </a:r>
          </a:p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with perturbed boundary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424" y="1417638"/>
            <a:ext cx="3607435" cy="53162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148" y="2778850"/>
            <a:ext cx="3619500" cy="2263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8179" y="6353433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[Hudson et al, PoP, 2012]</a:t>
            </a:r>
          </a:p>
        </p:txBody>
      </p:sp>
      <p:cxnSp>
        <p:nvCxnSpPr>
          <p:cNvPr id="8" name="Straight Arrow Connector 7"/>
          <p:cNvCxnSpPr>
            <a:stCxn id="15" idx="1"/>
          </p:cNvCxnSpPr>
          <p:nvPr/>
        </p:nvCxnSpPr>
        <p:spPr>
          <a:xfrm flipH="1" flipV="1">
            <a:off x="3229640" y="4929409"/>
            <a:ext cx="1156137" cy="422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956300" y="4243781"/>
            <a:ext cx="544360" cy="9385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85777" y="5182378"/>
            <a:ext cx="4102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Palatino Linotype"/>
                <a:cs typeface="Palatino Linotype"/>
              </a:rPr>
              <a:t>Magnetic island at q=2 rational surface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7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Ideal MHD is a limit of MRxMHD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5400" y="1714027"/>
            <a:ext cx="9144000" cy="2639863"/>
            <a:chOff x="0" y="1417638"/>
            <a:chExt cx="9144000" cy="263986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417638"/>
              <a:ext cx="9144000" cy="2639863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5540126" y="3531059"/>
              <a:ext cx="2190932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4104" y="3724206"/>
              <a:ext cx="358753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099" y="4633436"/>
            <a:ext cx="584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>
                <a:solidFill>
                  <a:schemeClr val="accent2">
                    <a:lumMod val="75000"/>
                  </a:schemeClr>
                </a:solidFill>
              </a:rPr>
              <a:t>Corollary for large N: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299" y="5187802"/>
            <a:ext cx="8521701" cy="11685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2899" y="5194004"/>
            <a:ext cx="854710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4">
                  <a:lumMod val="75000"/>
                </a:schemeClr>
              </a:buClr>
              <a:buFont typeface="+mj-ea"/>
              <a:buAutoNum type="circleNumDbPlain"/>
            </a:pPr>
            <a:r>
              <a:rPr lang="en-US" sz="2000" b="1">
                <a:latin typeface="Palatino Linotype"/>
                <a:cs typeface="Palatino Linotype"/>
              </a:rPr>
              <a:t>Axisymmetry: Grad-Shafranov equilibrium should be retrieved</a:t>
            </a:r>
          </a:p>
          <a:p>
            <a:pPr marL="457200" indent="-457200">
              <a:buFont typeface="+mj-ea"/>
              <a:buAutoNum type="circleNumDbPlain"/>
            </a:pPr>
            <a:endParaRPr lang="en-US" sz="2000" b="1">
              <a:latin typeface="Palatino Linotype"/>
              <a:cs typeface="Palatino Linotype"/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+mj-ea"/>
              <a:buAutoNum type="circleNumDbPlain"/>
            </a:pPr>
            <a:r>
              <a:rPr lang="en-US" sz="2000" b="1">
                <a:latin typeface="Palatino Linotype"/>
                <a:cs typeface="Palatino Linotype"/>
              </a:rPr>
              <a:t>Non-axisymmetry: singular currents should arise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21" y="104127"/>
            <a:ext cx="1189807" cy="11599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8420" y="5800727"/>
            <a:ext cx="2367280" cy="44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7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12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SPEC benchmarked against VMEC in axisymmetry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97" y="4393678"/>
            <a:ext cx="2935224" cy="649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147" y="1969534"/>
            <a:ext cx="3648456" cy="3307080"/>
          </a:xfrm>
          <a:prstGeom prst="rect">
            <a:avLst/>
          </a:prstGeom>
        </p:spPr>
      </p:pic>
      <p:sp>
        <p:nvSpPr>
          <p:cNvPr id="8" name="Right Brace 7"/>
          <p:cNvSpPr/>
          <p:nvPr/>
        </p:nvSpPr>
        <p:spPr>
          <a:xfrm>
            <a:off x="7478603" y="2300496"/>
            <a:ext cx="209325" cy="11053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7491303" y="3461274"/>
            <a:ext cx="209325" cy="110537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783182" y="2668034"/>
            <a:ext cx="999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953735"/>
                </a:solidFill>
                <a:latin typeface="Palatino Linotype"/>
                <a:cs typeface="Palatino Linotype"/>
              </a:rPr>
              <a:t>VMEC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95882" y="3841990"/>
            <a:ext cx="1756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SPEC (N=16)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75376"/>
            <a:ext cx="3368040" cy="2476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13421" y="6019969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[Hudson et al, PoP, 2012]</a:t>
            </a:r>
          </a:p>
        </p:txBody>
      </p:sp>
    </p:spTree>
    <p:extLst>
      <p:ext uri="{BB962C8B-B14F-4D97-AF65-F5344CB8AC3E}">
        <p14:creationId xmlns:p14="http://schemas.microsoft.com/office/powerpoint/2010/main" val="207744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Philosophy: build up understanding 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by steps of increasing complexity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7400" y="1739900"/>
            <a:ext cx="80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/>
              <a:t>There are two superimposed singularities in the parallel current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0100" y="2616200"/>
            <a:ext cx="80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/>
              <a:t>Geometry introduces most of the complexity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1100" y="2161064"/>
            <a:ext cx="80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>
                <a:solidFill>
                  <a:srgbClr val="008000"/>
                </a:solidFill>
              </a:rPr>
              <a:t>Start with constant-pressure plasma to isolate the </a:t>
            </a:r>
            <a:r>
              <a:rPr lang="en-US">
                <a:solidFill>
                  <a:srgbClr val="008000"/>
                </a:solidFill>
                <a:cs typeface="Palatino Linotype"/>
              </a:rPr>
              <a:t>δ-current</a:t>
            </a:r>
            <a:endParaRPr lang="en-US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1100" y="3023632"/>
            <a:ext cx="590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>
                <a:solidFill>
                  <a:srgbClr val="008000"/>
                </a:solidFill>
              </a:rPr>
              <a:t>Start with slab geometry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1" y="3490595"/>
            <a:ext cx="2369312" cy="2353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1" y="2801366"/>
            <a:ext cx="1739265" cy="30422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4011295"/>
            <a:ext cx="2187702" cy="1625346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800100" y="5994267"/>
            <a:ext cx="7556500" cy="0"/>
          </a:xfrm>
          <a:prstGeom prst="straightConnector1">
            <a:avLst/>
          </a:prstGeom>
          <a:ln w="63500" cap="flat" cmpd="sng">
            <a:solidFill>
              <a:srgbClr val="FF0000">
                <a:alpha val="53000"/>
              </a:srgbClr>
            </a:solidFill>
            <a:round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800100" y="5982900"/>
            <a:ext cx="4267200" cy="0"/>
          </a:xfrm>
          <a:prstGeom prst="straightConnector1">
            <a:avLst/>
          </a:prstGeom>
          <a:ln w="57150" cap="flat" cmpd="sng">
            <a:solidFill>
              <a:srgbClr val="660066"/>
            </a:solidFill>
            <a:prstDash val="dash"/>
            <a:round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7700" y="6060797"/>
            <a:ext cx="25052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Hahm-Kulsrud-Taylor</a:t>
            </a:r>
          </a:p>
          <a:p>
            <a:pPr algn="ctr"/>
            <a:r>
              <a:rPr lang="en-US" sz="1600" b="1"/>
              <a:t> available solution (1985)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89299" y="6060797"/>
            <a:ext cx="30734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Rosenbluth-Dagazian-Rutherford</a:t>
            </a:r>
          </a:p>
          <a:p>
            <a:pPr algn="ctr"/>
            <a:r>
              <a:rPr lang="en-US" sz="1600" b="1"/>
              <a:t>available solution (1973)</a:t>
            </a:r>
          </a:p>
        </p:txBody>
      </p:sp>
    </p:spTree>
    <p:extLst>
      <p:ext uri="{BB962C8B-B14F-4D97-AF65-F5344CB8AC3E}">
        <p14:creationId xmlns:p14="http://schemas.microsoft.com/office/powerpoint/2010/main" val="125866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14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MRxMHD in slab can be treated analytically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73100" y="1417638"/>
            <a:ext cx="4792726" cy="2924937"/>
            <a:chOff x="673100" y="1417638"/>
            <a:chExt cx="4792726" cy="292493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3100" y="1417638"/>
              <a:ext cx="4759452" cy="292493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14926" y="2095500"/>
              <a:ext cx="850900" cy="127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820" y="4765421"/>
            <a:ext cx="4784344" cy="19560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88820" y="4468058"/>
            <a:ext cx="273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Palatino Linotype"/>
                <a:cs typeface="Palatino Linotype"/>
              </a:rPr>
              <a:t>UNPERTURBED</a:t>
            </a:r>
            <a:r>
              <a:rPr lang="en-US" sz="1400">
                <a:solidFill>
                  <a:srgbClr val="008000"/>
                </a:solidFill>
                <a:latin typeface="Palatino Linotype"/>
                <a:cs typeface="Palatino Linotype"/>
              </a:rPr>
              <a:t> (R</a:t>
            </a:r>
            <a:r>
              <a:rPr lang="en-US" sz="1400" baseline="-25000">
                <a:solidFill>
                  <a:srgbClr val="008000"/>
                </a:solidFill>
                <a:latin typeface="Palatino Linotype"/>
                <a:cs typeface="Palatino Linotype"/>
              </a:rPr>
              <a:t>11 </a:t>
            </a:r>
            <a:r>
              <a:rPr lang="en-US" sz="1400">
                <a:solidFill>
                  <a:srgbClr val="008000"/>
                </a:solidFill>
                <a:latin typeface="Palatino Linotype"/>
                <a:cs typeface="Palatino Linotype"/>
              </a:rPr>
              <a:t>= R</a:t>
            </a:r>
            <a:r>
              <a:rPr lang="en-US" sz="1400" baseline="-25000">
                <a:solidFill>
                  <a:srgbClr val="008000"/>
                </a:solidFill>
                <a:latin typeface="Palatino Linotype"/>
                <a:cs typeface="Palatino Linotype"/>
              </a:rPr>
              <a:t>01 </a:t>
            </a:r>
            <a:r>
              <a:rPr lang="en-US" sz="1400">
                <a:solidFill>
                  <a:srgbClr val="008000"/>
                </a:solidFill>
                <a:latin typeface="Palatino Linotype"/>
                <a:cs typeface="Palatino Linotype"/>
              </a:rPr>
              <a:t>= 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14926" y="4468058"/>
            <a:ext cx="276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PERTURBED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 (R</a:t>
            </a:r>
            <a:r>
              <a:rPr lang="en-US" sz="1400" baseline="-250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11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 = -R</a:t>
            </a:r>
            <a:r>
              <a:rPr lang="en-US" sz="1400" baseline="-250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01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 = 10</a:t>
            </a:r>
            <a:r>
              <a:rPr lang="en-US" sz="1400" baseline="300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-2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)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279857" y="6441395"/>
            <a:ext cx="500077" cy="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96115" y="6008731"/>
            <a:ext cx="0" cy="41870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634" y="6412728"/>
            <a:ext cx="279400" cy="3702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820" y="6046436"/>
            <a:ext cx="254000" cy="3556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>
            <a:off x="6773166" y="5636890"/>
            <a:ext cx="476024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49190" y="5470301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Resonant rational ι=0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330" y="4942000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R = R</a:t>
            </a:r>
            <a:r>
              <a:rPr lang="en-US" sz="1400" b="1" baseline="-25000"/>
              <a:t>10</a:t>
            </a:r>
            <a:r>
              <a:rPr lang="en-US" sz="1400" b="1"/>
              <a:t> + R</a:t>
            </a:r>
            <a:r>
              <a:rPr lang="en-US" sz="1400" b="1" baseline="-25000"/>
              <a:t>11</a:t>
            </a:r>
            <a:r>
              <a:rPr lang="en-US" sz="1400" b="1"/>
              <a:t>cos(θ)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6220" y="5934161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R = R</a:t>
            </a:r>
            <a:r>
              <a:rPr lang="en-US" sz="1400" b="1" baseline="-25000"/>
              <a:t>00</a:t>
            </a:r>
            <a:r>
              <a:rPr lang="en-US" sz="1400" b="1"/>
              <a:t> + R</a:t>
            </a:r>
            <a:r>
              <a:rPr lang="en-US" sz="1400" b="1" baseline="-25000"/>
              <a:t>01</a:t>
            </a:r>
            <a:r>
              <a:rPr lang="en-US" sz="1400" b="1"/>
              <a:t>cos(θ)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689100" y="4886314"/>
            <a:ext cx="494030" cy="1741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657985" y="6193921"/>
            <a:ext cx="394335" cy="247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6773166" y="4942000"/>
            <a:ext cx="476022" cy="1109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249188" y="4886314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Impose ι &gt; 0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6773164" y="6286249"/>
            <a:ext cx="476026" cy="1264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249190" y="6119659"/>
            <a:ext cx="200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Impose ι &lt; 0</a:t>
            </a:r>
          </a:p>
        </p:txBody>
      </p:sp>
      <p:sp>
        <p:nvSpPr>
          <p:cNvPr id="44" name="Right Brace 43"/>
          <p:cNvSpPr/>
          <p:nvPr/>
        </p:nvSpPr>
        <p:spPr>
          <a:xfrm>
            <a:off x="5727700" y="3695700"/>
            <a:ext cx="241300" cy="558800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10938" y="3778766"/>
            <a:ext cx="3006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linearized solution (R</a:t>
            </a:r>
            <a:r>
              <a:rPr lang="en-US" baseline="-25000"/>
              <a:t>11</a:t>
            </a:r>
            <a:r>
              <a:rPr lang="en-US"/>
              <a:t>&lt;&lt;Δ)</a:t>
            </a:r>
          </a:p>
        </p:txBody>
      </p:sp>
    </p:spTree>
    <p:extLst>
      <p:ext uri="{BB962C8B-B14F-4D97-AF65-F5344CB8AC3E}">
        <p14:creationId xmlns:p14="http://schemas.microsoft.com/office/powerpoint/2010/main" val="1354565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15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MRxMHD in slab can be treated analytically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435101"/>
            <a:ext cx="4197096" cy="2163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300" y="4329430"/>
            <a:ext cx="5005070" cy="2026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11426" y="4047053"/>
            <a:ext cx="273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Palatino Linotype"/>
                <a:cs typeface="Palatino Linotype"/>
              </a:rPr>
              <a:t>UNPERTURBED</a:t>
            </a:r>
            <a:r>
              <a:rPr lang="en-US" sz="1400">
                <a:solidFill>
                  <a:srgbClr val="008000"/>
                </a:solidFill>
                <a:latin typeface="Palatino Linotype"/>
                <a:cs typeface="Palatino Linotype"/>
              </a:rPr>
              <a:t> (R</a:t>
            </a:r>
            <a:r>
              <a:rPr lang="en-US" sz="1400" baseline="-25000">
                <a:solidFill>
                  <a:srgbClr val="008000"/>
                </a:solidFill>
                <a:latin typeface="Palatino Linotype"/>
                <a:cs typeface="Palatino Linotype"/>
              </a:rPr>
              <a:t>31 </a:t>
            </a:r>
            <a:r>
              <a:rPr lang="en-US" sz="1400">
                <a:solidFill>
                  <a:srgbClr val="008000"/>
                </a:solidFill>
                <a:latin typeface="Palatino Linotype"/>
                <a:cs typeface="Palatino Linotype"/>
              </a:rPr>
              <a:t>= R</a:t>
            </a:r>
            <a:r>
              <a:rPr lang="en-US" sz="1400" baseline="-25000">
                <a:solidFill>
                  <a:srgbClr val="008000"/>
                </a:solidFill>
                <a:latin typeface="Palatino Linotype"/>
                <a:cs typeface="Palatino Linotype"/>
              </a:rPr>
              <a:t>01 </a:t>
            </a:r>
            <a:r>
              <a:rPr lang="en-US" sz="1400">
                <a:solidFill>
                  <a:srgbClr val="008000"/>
                </a:solidFill>
                <a:latin typeface="Palatino Linotype"/>
                <a:cs typeface="Palatino Linotype"/>
              </a:rPr>
              <a:t>= 0)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6826" y="4047053"/>
            <a:ext cx="2761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PERTURBED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 (R</a:t>
            </a:r>
            <a:r>
              <a:rPr lang="en-US" sz="1400" baseline="-250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31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 = -R</a:t>
            </a:r>
            <a:r>
              <a:rPr lang="en-US" sz="1400" baseline="-250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01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 = 10</a:t>
            </a:r>
            <a:r>
              <a:rPr lang="en-US" sz="1400" baseline="300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-2</a:t>
            </a:r>
            <a:r>
              <a:rPr lang="en-US" sz="1400">
                <a:solidFill>
                  <a:schemeClr val="accent2">
                    <a:lumMod val="75000"/>
                  </a:schemeClr>
                </a:solidFill>
                <a:latin typeface="Palatino Linotype"/>
                <a:cs typeface="Palatino Linotype"/>
              </a:rPr>
              <a:t>)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7035800" y="4508633"/>
            <a:ext cx="0" cy="330067"/>
          </a:xfrm>
          <a:prstGeom prst="straightConnector1">
            <a:avLst/>
          </a:prstGeom>
          <a:ln w="34925" cap="flat" cmpd="sng">
            <a:solidFill>
              <a:srgbClr val="FF0000">
                <a:alpha val="53000"/>
              </a:srgbClr>
            </a:solidFill>
            <a:round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7035800" y="5702300"/>
            <a:ext cx="0" cy="311150"/>
          </a:xfrm>
          <a:prstGeom prst="straightConnector1">
            <a:avLst/>
          </a:prstGeom>
          <a:ln w="34925" cap="flat" cmpd="sng">
            <a:solidFill>
              <a:srgbClr val="FF0000">
                <a:alpha val="53000"/>
              </a:srgbClr>
            </a:solidFill>
            <a:round/>
            <a:tailEnd type="stealth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46570" y="4905125"/>
            <a:ext cx="22720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/>
              <a:t>IDEA: shield the island by reducing flux and transform in the resonant volume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32400" y="2045536"/>
            <a:ext cx="3396615" cy="170096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459" y="1346200"/>
            <a:ext cx="464821" cy="61551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412103" y="3419786"/>
            <a:ext cx="3137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/>
              <a:t>Need to specify how we take the limit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200" y="2171700"/>
            <a:ext cx="123444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130" y="2118360"/>
            <a:ext cx="1962150" cy="6629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3416" y="2773300"/>
            <a:ext cx="2623185" cy="685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885112" y="2719594"/>
            <a:ext cx="639128" cy="5134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8" grpId="0"/>
      <p:bldP spid="1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70560" y="1433830"/>
            <a:ext cx="3895344" cy="2935224"/>
            <a:chOff x="670560" y="1433830"/>
            <a:chExt cx="3895344" cy="29352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1433830"/>
              <a:ext cx="3895344" cy="283006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3368040" y="1827022"/>
              <a:ext cx="1197864" cy="2542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0560" y="3971290"/>
              <a:ext cx="1874520" cy="2926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420" y="1395730"/>
            <a:ext cx="4183380" cy="496062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MRxMHD in slab can be treated analytically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60" y="4102354"/>
            <a:ext cx="4018280" cy="18562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24" y="4124198"/>
            <a:ext cx="4527296" cy="193446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692400" y="4546601"/>
            <a:ext cx="495300" cy="1809749"/>
          </a:xfrm>
          <a:prstGeom prst="straightConnector1">
            <a:avLst/>
          </a:prstGeom>
          <a:ln w="25400">
            <a:solidFill>
              <a:srgbClr val="660066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8770" y="6356350"/>
            <a:ext cx="5167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660066"/>
                </a:solidFill>
              </a:rPr>
              <a:t>retrieves exactly HKT solution in the limit of small shear </a:t>
            </a:r>
          </a:p>
        </p:txBody>
      </p:sp>
    </p:spTree>
    <p:extLst>
      <p:ext uri="{BB962C8B-B14F-4D97-AF65-F5344CB8AC3E}">
        <p14:creationId xmlns:p14="http://schemas.microsoft.com/office/powerpoint/2010/main" val="1435178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2195195"/>
            <a:ext cx="4933950" cy="2071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890" y="4241165"/>
            <a:ext cx="4893945" cy="239141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MRxMHD in slab can be treated analytically</a:t>
            </a:r>
          </a:p>
        </p:txBody>
      </p:sp>
      <p:sp>
        <p:nvSpPr>
          <p:cNvPr id="3" name="Curved Down Arrow 2"/>
          <p:cNvSpPr/>
          <p:nvPr/>
        </p:nvSpPr>
        <p:spPr>
          <a:xfrm>
            <a:off x="2336800" y="2182495"/>
            <a:ext cx="1955800" cy="393700"/>
          </a:xfrm>
          <a:prstGeom prst="curvedDownArrow">
            <a:avLst>
              <a:gd name="adj1" fmla="val 25000"/>
              <a:gd name="adj2" fmla="val 105277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0" y="1922339"/>
            <a:ext cx="622300" cy="2287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310" y="4266565"/>
            <a:ext cx="2862580" cy="23158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00" y="1396559"/>
            <a:ext cx="5965190" cy="3352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4550" y="2750820"/>
            <a:ext cx="2578100" cy="330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550" y="3208020"/>
            <a:ext cx="2349500" cy="349250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2260600" y="5397500"/>
            <a:ext cx="152400" cy="37420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260600" y="4800600"/>
            <a:ext cx="317500" cy="25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273300" y="5657402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p</a:t>
            </a:r>
            <a:r>
              <a:rPr lang="en-US" baseline="-25000">
                <a:solidFill>
                  <a:srgbClr val="008000"/>
                </a:solidFill>
              </a:rPr>
              <a:t>0</a:t>
            </a:r>
            <a:r>
              <a:rPr lang="en-US">
                <a:solidFill>
                  <a:srgbClr val="008000"/>
                </a:solidFill>
              </a:rPr>
              <a:t>=0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9200" y="4443968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</a:t>
            </a:r>
            <a:r>
              <a:rPr lang="en-US" baseline="-25000"/>
              <a:t>0</a:t>
            </a:r>
            <a:r>
              <a:rPr lang="en-US"/>
              <a:t>≠0</a:t>
            </a:r>
          </a:p>
        </p:txBody>
      </p:sp>
    </p:spTree>
    <p:extLst>
      <p:ext uri="{BB962C8B-B14F-4D97-AF65-F5344CB8AC3E}">
        <p14:creationId xmlns:p14="http://schemas.microsoft.com/office/powerpoint/2010/main" val="101475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313213"/>
            <a:ext cx="3784510" cy="534476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SPEC reproduces the analytical results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10" y="1414813"/>
            <a:ext cx="2529840" cy="1935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795" y="1414813"/>
            <a:ext cx="2510790" cy="19164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765" y="3994150"/>
            <a:ext cx="3296920" cy="269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1954" y="3356643"/>
            <a:ext cx="57448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</a:rPr>
              <a:t>The agreement between SPEC and the linear analytical</a:t>
            </a:r>
          </a:p>
          <a:p>
            <a:r>
              <a:rPr lang="en-US" sz="1600" b="1">
                <a:solidFill>
                  <a:srgbClr val="000000"/>
                </a:solidFill>
              </a:rPr>
              <a:t>prediction improves with decreasing perturbation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940300" y="1917700"/>
            <a:ext cx="292100" cy="133145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7565" y="1251049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Interface geometry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57085" y="1260475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Field discontinuity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20565" y="1730368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m=0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16600" y="2670168"/>
            <a:ext cx="2082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m=1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638800" y="2557357"/>
            <a:ext cx="254000" cy="252511"/>
          </a:xfrm>
          <a:prstGeom prst="straightConnector1">
            <a:avLst/>
          </a:prstGeom>
          <a:ln w="12700">
            <a:solidFill>
              <a:schemeClr val="tx1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480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19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Summary and outlook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409700"/>
            <a:ext cx="80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/>
              <a:t>Ideal MHD predicts two types of singular currents at rational surfaces in 3D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9500" y="2306174"/>
            <a:ext cx="808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/>
              <a:t>We have developed an </a:t>
            </a:r>
            <a:r>
              <a:rPr lang="en-US" b="1">
                <a:solidFill>
                  <a:srgbClr val="3366FF"/>
                </a:solidFill>
              </a:rPr>
              <a:t>analytical linear slab model </a:t>
            </a:r>
            <a:r>
              <a:rPr lang="en-US"/>
              <a:t>that</a:t>
            </a:r>
          </a:p>
          <a:p>
            <a:r>
              <a:rPr lang="en-US"/>
              <a:t>         (1) describes the formation of islands around resonant rational surfaces</a:t>
            </a:r>
          </a:p>
          <a:p>
            <a:r>
              <a:rPr lang="en-US"/>
              <a:t>         (2) retrieves the ideal MHD limit in which magnetic islands are shielded</a:t>
            </a:r>
          </a:p>
          <a:p>
            <a:r>
              <a:rPr lang="en-US"/>
              <a:t>         (3) computes the subsequent formation of </a:t>
            </a:r>
            <a:r>
              <a:rPr lang="en-US">
                <a:cs typeface="Palatino Linotype"/>
              </a:rPr>
              <a:t>δ-currents and 1/x-currents</a:t>
            </a:r>
            <a:endParaRPr lang="en-US"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2166620" y="4574335"/>
            <a:ext cx="4836160" cy="2043457"/>
            <a:chOff x="1353820" y="4027203"/>
            <a:chExt cx="6045200" cy="255432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8541" y="4578586"/>
              <a:ext cx="1895450" cy="188244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3901" y="4027203"/>
              <a:ext cx="1391412" cy="24338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5900" y="4995146"/>
              <a:ext cx="1750162" cy="1300277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1353820" y="6581524"/>
              <a:ext cx="6045200" cy="0"/>
            </a:xfrm>
            <a:prstGeom prst="straightConnector1">
              <a:avLst/>
            </a:prstGeom>
            <a:ln w="63500" cap="flat" cmpd="sng">
              <a:solidFill>
                <a:srgbClr val="FF0000">
                  <a:alpha val="53000"/>
                </a:srgbClr>
              </a:solidFill>
              <a:round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cxnSpLocks/>
            </p:cNvCxnSpPr>
            <p:nvPr/>
          </p:nvCxnSpPr>
          <p:spPr>
            <a:xfrm>
              <a:off x="1353820" y="6572431"/>
              <a:ext cx="3413760" cy="0"/>
            </a:xfrm>
            <a:prstGeom prst="straightConnector1">
              <a:avLst/>
            </a:prstGeom>
            <a:ln w="57150" cap="flat" cmpd="sng">
              <a:solidFill>
                <a:srgbClr val="660066"/>
              </a:solidFill>
              <a:prstDash val="dash"/>
              <a:round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079500" y="1867972"/>
            <a:ext cx="80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/>
              <a:t>We have provided </a:t>
            </a:r>
            <a:r>
              <a:rPr lang="en-US" b="1">
                <a:solidFill>
                  <a:srgbClr val="3366FF"/>
                </a:solidFill>
              </a:rPr>
              <a:t>the first numerical proof </a:t>
            </a:r>
            <a:r>
              <a:rPr lang="en-US"/>
              <a:t>of their mutual existence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" y="3647506"/>
            <a:ext cx="808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/>
              <a:t>SPEC is capable of computing 3D equilibria in slab, cylindrical, toroidal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31900" y="4027203"/>
            <a:ext cx="8089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/>
              <a:t>Currently using SPEC to obtain the </a:t>
            </a:r>
            <a:r>
              <a:rPr lang="en-US" b="1">
                <a:solidFill>
                  <a:srgbClr val="3366FF"/>
                </a:solidFill>
              </a:rPr>
              <a:t>nonlinearly saturated internal kink</a:t>
            </a:r>
            <a:endParaRPr lang="en-US"/>
          </a:p>
          <a:p>
            <a:r>
              <a:rPr lang="en-US" b="1">
                <a:solidFill>
                  <a:srgbClr val="3366FF"/>
                </a:solidFill>
              </a:rPr>
              <a:t>      </a:t>
            </a:r>
            <a:r>
              <a:rPr lang="en-US"/>
              <a:t>and the </a:t>
            </a:r>
            <a:r>
              <a:rPr lang="en-US" b="1">
                <a:solidFill>
                  <a:srgbClr val="3366FF"/>
                </a:solidFill>
              </a:rPr>
              <a:t>current sheet </a:t>
            </a:r>
            <a:r>
              <a:rPr lang="en-US"/>
              <a:t>associated with it</a:t>
            </a:r>
            <a:endParaRPr lang="en-US" b="1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96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1110" y="261938"/>
            <a:ext cx="87985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accent1">
                    <a:lumMod val="75000"/>
                  </a:schemeClr>
                </a:solidFill>
              </a:rPr>
              <a:t>3D MHD brings together tokamaks and stellarators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2" y="3263900"/>
            <a:ext cx="2502281" cy="1655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1" y="4927600"/>
            <a:ext cx="2644140" cy="1709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10" y="1524000"/>
            <a:ext cx="3683000" cy="177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3500" y="2120900"/>
            <a:ext cx="51689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Tokamak non-axisymmetric designs </a:t>
            </a:r>
          </a:p>
          <a:p>
            <a:pPr>
              <a:lnSpc>
                <a:spcPct val="150000"/>
              </a:lnSpc>
            </a:pPr>
            <a:r>
              <a:rPr lang="en-US"/>
              <a:t>(magnetic ripple, resonant magnetic perturbations,…)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3500" y="3733800"/>
            <a:ext cx="5168900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Tokamak MHD helical modes and bifurcations </a:t>
            </a:r>
          </a:p>
          <a:p>
            <a:pPr>
              <a:lnSpc>
                <a:spcPct val="150000"/>
              </a:lnSpc>
            </a:pPr>
            <a:r>
              <a:rPr lang="en-US"/>
              <a:t>(saturated internal kink, sawteeth)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73500" y="5588000"/>
            <a:ext cx="516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Stellarator three-dimensional topology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20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Summary and outlook</a:t>
            </a:r>
          </a:p>
        </p:txBody>
      </p:sp>
      <p:pic>
        <p:nvPicPr>
          <p:cNvPr id="6" name="fullseq.eps2e-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3120" y="1625600"/>
            <a:ext cx="455168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7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6599" y="4292601"/>
            <a:ext cx="7810501" cy="1397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22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8511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accent1">
                    <a:lumMod val="75000"/>
                  </a:schemeClr>
                </a:solidFill>
              </a:rPr>
              <a:t>Computational 3D MHD is an outstanding challenge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461" y="1708001"/>
            <a:ext cx="7958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>
                <a:latin typeface="Palatino Linotype"/>
                <a:cs typeface="Palatino Linotype"/>
              </a:rPr>
              <a:t>Ideal MHD predicts the existence of </a:t>
            </a:r>
            <a:r>
              <a:rPr lang="en-US" sz="2000">
                <a:solidFill>
                  <a:srgbClr val="FF0000"/>
                </a:solidFill>
                <a:latin typeface="Palatino Linotype"/>
                <a:cs typeface="Palatino Linotype"/>
              </a:rPr>
              <a:t>singular currents </a:t>
            </a:r>
            <a:r>
              <a:rPr lang="en-US" sz="2000">
                <a:latin typeface="Palatino Linotype"/>
                <a:cs typeface="Palatino Linotype"/>
              </a:rPr>
              <a:t>in 3D</a:t>
            </a:r>
          </a:p>
          <a:p>
            <a:r>
              <a:rPr lang="en-US" sz="2000">
                <a:latin typeface="Palatino Linotype"/>
                <a:cs typeface="Palatino Linotype"/>
              </a:rPr>
              <a:t>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461" y="3346212"/>
            <a:ext cx="8416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>
                <a:latin typeface="Palatino Linotype"/>
                <a:cs typeface="Palatino Linotype"/>
              </a:rPr>
              <a:t>Computation of 3D equilibria is an outstanding </a:t>
            </a:r>
            <a:r>
              <a:rPr lang="en-US" sz="2000">
                <a:solidFill>
                  <a:srgbClr val="FF0000"/>
                </a:solidFill>
                <a:latin typeface="Palatino Linotype"/>
                <a:cs typeface="Palatino Linotype"/>
              </a:rPr>
              <a:t>numerical challenge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4661" y="2580947"/>
            <a:ext cx="795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Palatino Linotype"/>
                <a:cs typeface="Palatino Linotype"/>
              </a:rPr>
              <a:t>Critical for 3D macroscopic stability (kink modes, sawteeth)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9371" y="4451201"/>
            <a:ext cx="774042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4">
                  <a:lumMod val="75000"/>
                </a:schemeClr>
              </a:buClr>
              <a:buFont typeface="+mj-ea"/>
              <a:buAutoNum type="circleNumDbPlain"/>
            </a:pPr>
            <a:r>
              <a:rPr lang="en-US" sz="2000" b="1">
                <a:latin typeface="Palatino Linotype"/>
                <a:cs typeface="Palatino Linotype"/>
              </a:rPr>
              <a:t>Can we predict the magnitude of these singular currents?</a:t>
            </a:r>
          </a:p>
          <a:p>
            <a:pPr marL="457200" indent="-457200">
              <a:buFont typeface="+mj-ea"/>
              <a:buAutoNum type="circleNumDbPlain"/>
            </a:pPr>
            <a:endParaRPr lang="en-US" sz="2000" b="1">
              <a:latin typeface="Palatino Linotype"/>
              <a:cs typeface="Palatino Linotype"/>
            </a:endParaRPr>
          </a:p>
          <a:p>
            <a:pPr marL="457200" indent="-457200">
              <a:buClr>
                <a:schemeClr val="accent4">
                  <a:lumMod val="75000"/>
                </a:schemeClr>
              </a:buClr>
              <a:buFont typeface="+mj-ea"/>
              <a:buAutoNum type="circleNumDbPlain"/>
            </a:pPr>
            <a:r>
              <a:rPr lang="en-US" sz="2000" b="1">
                <a:latin typeface="Palatino Linotype"/>
                <a:cs typeface="Palatino Linotype"/>
              </a:rPr>
              <a:t>Can we compute 3D MHD equilibria with magnetic islands?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4661" y="2164694"/>
            <a:ext cx="795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>
                <a:solidFill>
                  <a:schemeClr val="accent1">
                    <a:lumMod val="75000"/>
                  </a:schemeClr>
                </a:solidFill>
                <a:latin typeface="Palatino Linotype"/>
                <a:cs typeface="Palatino Linotype"/>
              </a:rPr>
              <a:t>Critical for 3D equilibrium (magnetic islands, confinement)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3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8511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accent1">
                    <a:lumMod val="75000"/>
                  </a:schemeClr>
                </a:solidFill>
              </a:rPr>
              <a:t>Ideal MHD predicts singular currents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306" y="1963122"/>
            <a:ext cx="853440" cy="3759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67523" y="3112336"/>
            <a:ext cx="281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Palatino Linotype"/>
                <a:cs typeface="Palatino Linotype"/>
              </a:rPr>
              <a:t>Magnetic coordinates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006" y="3168160"/>
            <a:ext cx="853440" cy="3759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39613" y="4074222"/>
            <a:ext cx="281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Palatino Linotype"/>
                <a:cs typeface="Palatino Linotype"/>
              </a:rPr>
              <a:t>Fourier decomposition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006" y="4119078"/>
            <a:ext cx="853440" cy="3759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7523" y="5371077"/>
            <a:ext cx="2818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Palatino Linotype"/>
                <a:cs typeface="Palatino Linotype"/>
              </a:rPr>
              <a:t>Equation type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412" y="6247294"/>
            <a:ext cx="2613660" cy="36576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702" y="5848156"/>
            <a:ext cx="1592580" cy="3733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006" y="5383864"/>
            <a:ext cx="853440" cy="37592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5342121" y="5180468"/>
            <a:ext cx="3595316" cy="745820"/>
          </a:xfrm>
          <a:prstGeom prst="rect">
            <a:avLst/>
          </a:prstGeom>
          <a:noFill/>
          <a:ln w="34925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6475110" y="5820242"/>
            <a:ext cx="307010" cy="373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8121798" y="5834199"/>
            <a:ext cx="307010" cy="3991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251107" y="6131858"/>
            <a:ext cx="282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60066"/>
                </a:solidFill>
                <a:latin typeface="Palatino Linotype"/>
                <a:cs typeface="Palatino Linotype"/>
              </a:rPr>
              <a:t>Pfirsch-Schlutter current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39559" y="6196464"/>
            <a:ext cx="196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660066"/>
                </a:solidFill>
                <a:latin typeface="Palatino Linotype"/>
                <a:cs typeface="Palatino Linotype"/>
              </a:rPr>
              <a:t>Dirac δ-current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89045" y="2972400"/>
            <a:ext cx="140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rgbClr val="008000"/>
                </a:solidFill>
                <a:latin typeface="Palatino Linotype"/>
                <a:cs typeface="Palatino Linotype"/>
              </a:rPr>
              <a:t>ideal MHD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563" y="2777222"/>
            <a:ext cx="1181560" cy="1135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844" y="3506624"/>
            <a:ext cx="1013460" cy="426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208" y="3086740"/>
            <a:ext cx="2560320" cy="5334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523" y="1519791"/>
            <a:ext cx="1691945" cy="4530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923" y="2372663"/>
            <a:ext cx="2690470" cy="43454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211" y="2087243"/>
            <a:ext cx="2194555" cy="4206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4525" y="4384259"/>
            <a:ext cx="2827655" cy="88074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39306" y="3962566"/>
            <a:ext cx="3694176" cy="62179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2244" y="5264215"/>
            <a:ext cx="3467100" cy="4711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5623" y="2019764"/>
            <a:ext cx="1501140" cy="3337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3352" y="1717342"/>
            <a:ext cx="2343912" cy="335280"/>
          </a:xfrm>
          <a:prstGeom prst="rect">
            <a:avLst/>
          </a:prstGeom>
        </p:spPr>
      </p:pic>
      <p:sp>
        <p:nvSpPr>
          <p:cNvPr id="12" name="Donut 11"/>
          <p:cNvSpPr/>
          <p:nvPr/>
        </p:nvSpPr>
        <p:spPr>
          <a:xfrm>
            <a:off x="5105950" y="2045380"/>
            <a:ext cx="1117050" cy="513288"/>
          </a:xfrm>
          <a:prstGeom prst="donut">
            <a:avLst>
              <a:gd name="adj" fmla="val 5568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82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6" grpId="0"/>
      <p:bldP spid="33" grpId="0" animBg="1"/>
      <p:bldP spid="43" grpId="0"/>
      <p:bldP spid="44" grpId="0"/>
      <p:bldP spid="32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chemeClr val="accent1">
                    <a:lumMod val="75000"/>
                  </a:schemeClr>
                </a:solidFill>
              </a:rPr>
              <a:t>How to calculate 3D MHD equilibrium?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88486" y="2288923"/>
            <a:ext cx="7424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>
                <a:latin typeface="Palatino Linotype"/>
                <a:cs typeface="Palatino Linotype"/>
              </a:rPr>
              <a:t>VMEC  </a:t>
            </a:r>
          </a:p>
          <a:p>
            <a:r>
              <a:rPr lang="en-US" sz="2000">
                <a:latin typeface="Palatino Linotype"/>
                <a:cs typeface="Palatino Linotype"/>
              </a:rPr>
              <a:t>           – based on energy functional with ideal constraints</a:t>
            </a:r>
          </a:p>
          <a:p>
            <a:r>
              <a:rPr lang="en-US" sz="2000">
                <a:latin typeface="Palatino Linotype"/>
                <a:cs typeface="Palatino Linotype"/>
              </a:rPr>
              <a:t>           – cannot resolve rational surfaces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3568" y="1663199"/>
            <a:ext cx="7061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Palatino Linotype"/>
                <a:cs typeface="Palatino Linotype"/>
              </a:rPr>
              <a:t>EITHER   </a:t>
            </a:r>
            <a:r>
              <a:rPr lang="en-US" sz="2000">
                <a:latin typeface="Palatino Linotype"/>
                <a:cs typeface="Palatino Linotype"/>
              </a:rPr>
              <a:t>   </a:t>
            </a:r>
            <a:r>
              <a:rPr lang="en-US" sz="2000" u="sng">
                <a:solidFill>
                  <a:srgbClr val="008000"/>
                </a:solidFill>
                <a:latin typeface="Palatino Linotype"/>
                <a:cs typeface="Palatino Linotype"/>
              </a:rPr>
              <a:t>Insist on nested flux surfaces (ideal MHD)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39614" y="3510350"/>
            <a:ext cx="7424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Palatino Linotype"/>
                <a:cs typeface="Palatino Linotype"/>
              </a:rPr>
              <a:t>OR   </a:t>
            </a:r>
            <a:r>
              <a:rPr lang="en-US" sz="2000">
                <a:latin typeface="Palatino Linotype"/>
                <a:cs typeface="Palatino Linotype"/>
              </a:rPr>
              <a:t>            </a:t>
            </a:r>
            <a:r>
              <a:rPr lang="en-US" sz="2000" u="sng">
                <a:solidFill>
                  <a:srgbClr val="008000"/>
                </a:solidFill>
                <a:latin typeface="Palatino Linotype"/>
                <a:cs typeface="Palatino Linotype"/>
              </a:rPr>
              <a:t>Relax assumption of flux surfaces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88486" y="4182484"/>
            <a:ext cx="7424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>
                <a:latin typeface="Palatino Linotype"/>
                <a:cs typeface="Palatino Linotype"/>
              </a:rPr>
              <a:t>Resistive MHD   </a:t>
            </a:r>
          </a:p>
          <a:p>
            <a:r>
              <a:rPr lang="en-US" sz="2000">
                <a:latin typeface="Palatino Linotype"/>
                <a:cs typeface="Palatino Linotype"/>
              </a:rPr>
              <a:t>           – initial value calculation, not based on energy minimum</a:t>
            </a:r>
          </a:p>
          <a:p>
            <a:r>
              <a:rPr lang="en-US" sz="2000">
                <a:latin typeface="Palatino Linotype"/>
                <a:cs typeface="Palatino Linotype"/>
              </a:rPr>
              <a:t>           – islands develop and break rational surfaces</a:t>
            </a:r>
          </a:p>
          <a:p>
            <a:endParaRPr lang="en-US" sz="2000">
              <a:latin typeface="Palatino Linotype"/>
              <a:cs typeface="Palatino Linotype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88486" y="5262388"/>
            <a:ext cx="7424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>
                <a:latin typeface="Palatino Linotype"/>
                <a:cs typeface="Palatino Linotype"/>
              </a:rPr>
              <a:t>Relaxed MHD   </a:t>
            </a:r>
          </a:p>
          <a:p>
            <a:r>
              <a:rPr lang="en-US" sz="2000">
                <a:latin typeface="Palatino Linotype"/>
                <a:cs typeface="Palatino Linotype"/>
              </a:rPr>
              <a:t>           – based on energy functional with fewer constraints</a:t>
            </a:r>
          </a:p>
          <a:p>
            <a:r>
              <a:rPr lang="en-US" sz="2000">
                <a:latin typeface="Palatino Linotype"/>
                <a:cs typeface="Palatino Linotype"/>
              </a:rPr>
              <a:t>           – islands develop at rational surfaces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79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1555491" y="5730759"/>
            <a:ext cx="1377130" cy="492935"/>
          </a:xfrm>
          <a:prstGeom prst="roundRect">
            <a:avLst/>
          </a:prstGeom>
          <a:solidFill>
            <a:schemeClr val="accent3">
              <a:alpha val="39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4494749" y="5729813"/>
            <a:ext cx="1651025" cy="648709"/>
          </a:xfrm>
          <a:prstGeom prst="roundRect">
            <a:avLst/>
          </a:prstGeom>
          <a:solidFill>
            <a:schemeClr val="accent3">
              <a:alpha val="39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679708" y="5729813"/>
            <a:ext cx="1377130" cy="492935"/>
          </a:xfrm>
          <a:prstGeom prst="roundRect">
            <a:avLst/>
          </a:prstGeom>
          <a:solidFill>
            <a:schemeClr val="accent3">
              <a:alpha val="39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121" y="104127"/>
            <a:ext cx="1189807" cy="11599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ultiregion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ela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ed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MHD 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6663328" y="1493368"/>
            <a:ext cx="1967652" cy="1493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2032" y="3376348"/>
            <a:ext cx="7934684" cy="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22032" y="1493368"/>
            <a:ext cx="1967652" cy="1493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578173" y="1493368"/>
            <a:ext cx="1967652" cy="1493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93759" y="2037685"/>
            <a:ext cx="1632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Ideal MHD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987" y="2037685"/>
            <a:ext cx="2178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Taylor’s theory </a:t>
            </a:r>
          </a:p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 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59588" y="2036563"/>
            <a:ext cx="2178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MRxMHD</a:t>
            </a:r>
          </a:p>
          <a:p>
            <a:endParaRPr lang="en-US" sz="2000" b="1">
              <a:solidFill>
                <a:schemeClr val="tx1">
                  <a:lumMod val="95000"/>
                  <a:lumOff val="5000"/>
                </a:schemeClr>
              </a:solidFill>
              <a:latin typeface="Palatino Linotype"/>
              <a:cs typeface="Palatino Lino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4625" y="3034930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More constraints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8077" y="3044535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Fewer constraints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503" y="3747601"/>
            <a:ext cx="2716530" cy="71653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153826" y="1493368"/>
            <a:ext cx="0" cy="5121005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22817" y="1493368"/>
            <a:ext cx="0" cy="5121005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023" y="5806930"/>
            <a:ext cx="858520" cy="3467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453" y="5875419"/>
            <a:ext cx="533400" cy="234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8813" y="5846284"/>
            <a:ext cx="1238250" cy="3136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932" y="5791610"/>
            <a:ext cx="767715" cy="330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17" y="5855426"/>
            <a:ext cx="533400" cy="2349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761" y="5779016"/>
            <a:ext cx="1477645" cy="3549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286" y="5805013"/>
            <a:ext cx="767715" cy="330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661" y="5868829"/>
            <a:ext cx="533400" cy="2349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926" y="5701899"/>
            <a:ext cx="1444625" cy="3879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6612" y="6023557"/>
            <a:ext cx="1659255" cy="354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08198" y="5120028"/>
            <a:ext cx="1875790" cy="417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5933" y="4703533"/>
            <a:ext cx="2451735" cy="3467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6447" y="5155929"/>
            <a:ext cx="2681478" cy="37388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562" y="4689576"/>
            <a:ext cx="2658110" cy="3972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34086" y="4663935"/>
            <a:ext cx="2687320" cy="4089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7607" y="5179223"/>
            <a:ext cx="1805178" cy="3446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25" y="3840373"/>
            <a:ext cx="3045714" cy="83210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39340" y="6479425"/>
            <a:ext cx="283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[Taylor, 1974]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93358" y="6476375"/>
            <a:ext cx="283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[Kruskal, Kulsrud, 1958]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484315" y="6479425"/>
            <a:ext cx="2831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[Dewar, Hole, Hudson, 2006]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40738" y="3741492"/>
            <a:ext cx="2887472" cy="7112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7471" y="3403942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Helicity is conserved globally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314862" y="3409389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Helicity is conserved discretely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406218" y="3417912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FF0000"/>
                </a:solidFill>
              </a:rPr>
              <a:t>Helicity is conserved locally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65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5" grpId="0" animBg="1"/>
      <p:bldP spid="49" grpId="0"/>
      <p:bldP spid="50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Existence of stepped-pressure equilibria?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24" y="1632618"/>
            <a:ext cx="8200390" cy="435165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8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S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tepped-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ressure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quilibrium </a:t>
            </a:r>
            <a:r>
              <a:rPr lang="en-US" sz="2800" b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800">
                <a:solidFill>
                  <a:schemeClr val="accent1">
                    <a:lumMod val="75000"/>
                  </a:schemeClr>
                </a:solidFill>
              </a:rPr>
              <a:t>ode (SPEC)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745" y="1542236"/>
            <a:ext cx="3901821" cy="3804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4521" y="6280555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[Hudson et al, PoP, 2012]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1476" y="1888813"/>
            <a:ext cx="3991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>
                <a:latin typeface="Palatino Linotype"/>
                <a:cs typeface="Palatino Linotype"/>
              </a:rPr>
              <a:t>Implementation of MRxMHD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354" y="5149423"/>
            <a:ext cx="1444625" cy="3879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995" y="5579279"/>
            <a:ext cx="1659255" cy="3549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438" y="3083072"/>
            <a:ext cx="2887472" cy="711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799" y="4286266"/>
            <a:ext cx="2681478" cy="373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438" y="3794272"/>
            <a:ext cx="2687320" cy="4089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1476" y="2641091"/>
            <a:ext cx="3991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>
                <a:latin typeface="Palatino Linotype"/>
                <a:cs typeface="Palatino Linotype"/>
              </a:rPr>
              <a:t>Finds minimum of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0338" y="4660154"/>
            <a:ext cx="914400" cy="48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8818" y="5134501"/>
            <a:ext cx="594360" cy="3879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8593" y="5544302"/>
            <a:ext cx="520065" cy="445770"/>
          </a:xfrm>
          <a:prstGeom prst="rect">
            <a:avLst/>
          </a:prstGeom>
        </p:spPr>
      </p:pic>
      <p:sp>
        <p:nvSpPr>
          <p:cNvPr id="18" name="Donut 17"/>
          <p:cNvSpPr>
            <a:spLocks noChangeAspect="1"/>
          </p:cNvSpPr>
          <p:nvPr/>
        </p:nvSpPr>
        <p:spPr>
          <a:xfrm>
            <a:off x="6056276" y="3241179"/>
            <a:ext cx="1140123" cy="1103910"/>
          </a:xfrm>
          <a:prstGeom prst="donut">
            <a:avLst>
              <a:gd name="adj" fmla="val 31005"/>
            </a:avLst>
          </a:prstGeom>
          <a:solidFill>
            <a:srgbClr val="FF0000">
              <a:alpha val="52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Donut 21"/>
          <p:cNvSpPr>
            <a:spLocks/>
          </p:cNvSpPr>
          <p:nvPr/>
        </p:nvSpPr>
        <p:spPr>
          <a:xfrm>
            <a:off x="5552741" y="2732233"/>
            <a:ext cx="2144548" cy="2118403"/>
          </a:xfrm>
          <a:prstGeom prst="donut">
            <a:avLst>
              <a:gd name="adj" fmla="val 23515"/>
            </a:avLst>
          </a:pr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65536" y="3413993"/>
            <a:ext cx="50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Palatino Linotype"/>
                <a:cs typeface="Palatino Linotype"/>
              </a:rPr>
              <a:t>p</a:t>
            </a:r>
            <a:r>
              <a:rPr lang="en-US" baseline="-25000">
                <a:latin typeface="Palatino Linotype"/>
                <a:cs typeface="Palatino Linotype"/>
              </a:rPr>
              <a:t>3</a:t>
            </a:r>
            <a:endParaRPr lang="en-US">
              <a:latin typeface="Palatino Linotype"/>
              <a:cs typeface="Palatino Linotype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69310" y="3643599"/>
            <a:ext cx="502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Palatino Linotype"/>
                <a:cs typeface="Palatino Linotype"/>
              </a:rPr>
              <a:t>p</a:t>
            </a:r>
            <a:r>
              <a:rPr lang="en-US" baseline="-25000">
                <a:latin typeface="Palatino Linotype"/>
                <a:cs typeface="Palatino Linotype"/>
              </a:rPr>
              <a:t>2</a:t>
            </a:r>
            <a:endParaRPr lang="en-US">
              <a:latin typeface="Palatino Linotype"/>
              <a:cs typeface="Palatino Linotyp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9470" y="5324048"/>
            <a:ext cx="1564640" cy="3911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6399" y="5759619"/>
            <a:ext cx="1313180" cy="3492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61149" y="6150740"/>
            <a:ext cx="1238250" cy="36322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84825" y="5708759"/>
            <a:ext cx="976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Palatino Linotype"/>
                <a:cs typeface="Palatino Linotype"/>
              </a:rPr>
              <a:t>or </a:t>
            </a:r>
          </a:p>
        </p:txBody>
      </p:sp>
      <p:sp>
        <p:nvSpPr>
          <p:cNvPr id="34" name="Donut 33"/>
          <p:cNvSpPr>
            <a:spLocks noChangeAspect="1"/>
          </p:cNvSpPr>
          <p:nvPr/>
        </p:nvSpPr>
        <p:spPr>
          <a:xfrm>
            <a:off x="6011763" y="3212730"/>
            <a:ext cx="1217507" cy="1178835"/>
          </a:xfrm>
          <a:prstGeom prst="donut">
            <a:avLst>
              <a:gd name="adj" fmla="val 5722"/>
            </a:avLst>
          </a:prstGeom>
          <a:solidFill>
            <a:srgbClr val="00D800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3310" y="6113850"/>
            <a:ext cx="976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Palatino Linotype"/>
                <a:cs typeface="Palatino Linotype"/>
              </a:rPr>
              <a:t>or 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865850" y="4103286"/>
            <a:ext cx="831439" cy="12207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8" idx="3"/>
          </p:cNvCxnSpPr>
          <p:nvPr/>
        </p:nvCxnSpPr>
        <p:spPr>
          <a:xfrm flipH="1">
            <a:off x="3990250" y="4174679"/>
            <a:ext cx="2179177" cy="1582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5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/>
      <p:bldP spid="24" grpId="0"/>
      <p:bldP spid="29" grpId="0"/>
      <p:bldP spid="34" grpId="0" animBg="1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121B4-764A-5B42-9FDF-DE6B4DD3D277}" type="slidenum">
              <a:rPr lang="en-US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69745"/>
            <a:ext cx="7739380" cy="40024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SPEC successfully reproduced helical states in RFPs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5079" y="6184156"/>
            <a:ext cx="283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[Dennis et al, PRL, 2013]</a:t>
            </a:r>
          </a:p>
        </p:txBody>
      </p:sp>
    </p:spTree>
    <p:extLst>
      <p:ext uri="{BB962C8B-B14F-4D97-AF65-F5344CB8AC3E}">
        <p14:creationId xmlns:p14="http://schemas.microsoft.com/office/powerpoint/2010/main" val="31765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775</Words>
  <Application>Microsoft Macintosh PowerPoint</Application>
  <PresentationFormat>On-screen Show (4:3)</PresentationFormat>
  <Paragraphs>145</Paragraphs>
  <Slides>20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Magnetic islands and singular currents at rational surfaces in 3D MHD equilibria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islands and singular currents  at rational surfaces:  from MRXMHD to ideal MHD </dc:title>
  <dc:creator>Joaquim Loizu Cisquella</dc:creator>
  <cp:lastModifiedBy>Joaquim Loizu Cisquella</cp:lastModifiedBy>
  <cp:revision>443</cp:revision>
  <dcterms:created xsi:type="dcterms:W3CDTF">2014-06-23T15:31:45Z</dcterms:created>
  <dcterms:modified xsi:type="dcterms:W3CDTF">2014-12-09T15:45:45Z</dcterms:modified>
</cp:coreProperties>
</file>