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0" r:id="rId4"/>
    <p:sldId id="276" r:id="rId5"/>
    <p:sldId id="271" r:id="rId6"/>
    <p:sldId id="291" r:id="rId7"/>
    <p:sldId id="287" r:id="rId8"/>
    <p:sldId id="273" r:id="rId9"/>
    <p:sldId id="288" r:id="rId10"/>
    <p:sldId id="272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7" r:id="rId20"/>
    <p:sldId id="269" r:id="rId21"/>
    <p:sldId id="290" r:id="rId22"/>
    <p:sldId id="289" r:id="rId23"/>
    <p:sldId id="29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39F48-F8A3-428B-A66D-6CCF3AFDE1C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5EAB-42B1-4DAC-A6C6-364676CF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85472A-E957-4945-A183-3EC05A3E5B92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4E5C-84F8-49EC-8306-2428BB2784A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1ABA-4A63-4854-9BC6-352C3AEC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>A </a:t>
            </a:r>
            <a:r>
              <a:rPr lang="en-US" dirty="0"/>
              <a:t>new </a:t>
            </a:r>
            <a:r>
              <a:rPr lang="en-US" dirty="0" smtClean="0"/>
              <a:t>class </a:t>
            </a:r>
            <a:r>
              <a:rPr lang="en-US" dirty="0"/>
              <a:t>of magnetic confinement </a:t>
            </a:r>
            <a:r>
              <a:rPr lang="en-US" dirty="0" smtClean="0"/>
              <a:t>device in </a:t>
            </a:r>
            <a:r>
              <a:rPr lang="en-US" dirty="0"/>
              <a:t>the shape of a </a:t>
            </a:r>
            <a:r>
              <a:rPr lang="en-US" dirty="0" smtClean="0"/>
              <a:t>knot</a:t>
            </a:r>
            <a:endParaRPr lang="en-US" sz="40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90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Abstract</a:t>
            </a:r>
          </a:p>
          <a:p>
            <a:endParaRPr lang="en-US" sz="1800" i="1" dirty="0"/>
          </a:p>
          <a:p>
            <a:r>
              <a:rPr lang="en-US" sz="2000" dirty="0" smtClean="0"/>
              <a:t>We describe a new class of magnetic conﬁnement device, with the magnetic axis in the shape of a knot. We call such devices “</a:t>
            </a:r>
            <a:r>
              <a:rPr lang="en-US" sz="2000" dirty="0" err="1" smtClean="0"/>
              <a:t>knotatrons</a:t>
            </a:r>
            <a:r>
              <a:rPr lang="en-US" sz="2000" dirty="0" smtClean="0"/>
              <a:t>”. Examples are given that have a large volume ﬁlled with magnetic surfaces, with signiﬁcant rotational-transform, and with the magnetic ﬁeld produced entirely by external circular coils.</a:t>
            </a:r>
            <a:endParaRPr lang="en-US" sz="1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002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S.R. Hudson, E. Startsev and E. </a:t>
            </a:r>
            <a:r>
              <a:rPr lang="en-US" sz="2400" dirty="0" err="1" smtClean="0"/>
              <a:t>Feibush</a:t>
            </a:r>
            <a:endParaRPr lang="en-US" sz="2400" dirty="0" smtClean="0"/>
          </a:p>
          <a:p>
            <a:r>
              <a:rPr lang="en-US" sz="1800" i="1" dirty="0" smtClean="0"/>
              <a:t>Princeton Plasma Physics Laboratory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400" i="1" dirty="0" smtClean="0"/>
              <a:t>(to appear in Physics of Plasmas, March 2014)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56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orientation of a</a:t>
            </a:r>
            <a:r>
              <a:rPr lang="en-US" sz="3600" dirty="0"/>
              <a:t> </a:t>
            </a:r>
            <a:r>
              <a:rPr lang="en-US" sz="3600" dirty="0" smtClean="0"/>
              <a:t>set of circular coils is adjusted to produce the required magnetic axis.</a:t>
            </a:r>
            <a:br>
              <a:rPr lang="en-US" sz="3600" dirty="0" smtClean="0"/>
            </a:br>
            <a:endParaRPr lang="en-US" sz="3600" i="1" dirty="0"/>
          </a:p>
        </p:txBody>
      </p:sp>
      <p:sp>
        <p:nvSpPr>
          <p:cNvPr id="12" name="Freeform 11"/>
          <p:cNvSpPr/>
          <p:nvPr/>
        </p:nvSpPr>
        <p:spPr>
          <a:xfrm>
            <a:off x="68014" y="1644536"/>
            <a:ext cx="8578752" cy="3664597"/>
          </a:xfrm>
          <a:custGeom>
            <a:avLst/>
            <a:gdLst>
              <a:gd name="connsiteX0" fmla="*/ 0 w 8191815"/>
              <a:gd name="connsiteY0" fmla="*/ 5877 h 587503"/>
              <a:gd name="connsiteX1" fmla="*/ 2040397 w 8191815"/>
              <a:gd name="connsiteY1" fmla="*/ 58776 h 587503"/>
              <a:gd name="connsiteX2" fmla="*/ 3559359 w 8191815"/>
              <a:gd name="connsiteY2" fmla="*/ 429071 h 587503"/>
              <a:gd name="connsiteX3" fmla="*/ 6755980 w 8191815"/>
              <a:gd name="connsiteY3" fmla="*/ 580211 h 587503"/>
              <a:gd name="connsiteX4" fmla="*/ 8191815 w 8191815"/>
              <a:gd name="connsiteY4" fmla="*/ 217474 h 587503"/>
              <a:gd name="connsiteX0" fmla="*/ 0 w 7912205"/>
              <a:gd name="connsiteY0" fmla="*/ 16687 h 568085"/>
              <a:gd name="connsiteX1" fmla="*/ 1760787 w 7912205"/>
              <a:gd name="connsiteY1" fmla="*/ 39358 h 568085"/>
              <a:gd name="connsiteX2" fmla="*/ 3279749 w 7912205"/>
              <a:gd name="connsiteY2" fmla="*/ 409653 h 568085"/>
              <a:gd name="connsiteX3" fmla="*/ 6476370 w 7912205"/>
              <a:gd name="connsiteY3" fmla="*/ 560793 h 568085"/>
              <a:gd name="connsiteX4" fmla="*/ 7912205 w 7912205"/>
              <a:gd name="connsiteY4" fmla="*/ 198056 h 568085"/>
              <a:gd name="connsiteX0" fmla="*/ 0 w 7912205"/>
              <a:gd name="connsiteY0" fmla="*/ 21112 h 572576"/>
              <a:gd name="connsiteX1" fmla="*/ 1813686 w 7912205"/>
              <a:gd name="connsiteY1" fmla="*/ 36226 h 572576"/>
              <a:gd name="connsiteX2" fmla="*/ 3279749 w 7912205"/>
              <a:gd name="connsiteY2" fmla="*/ 414078 h 572576"/>
              <a:gd name="connsiteX3" fmla="*/ 6476370 w 7912205"/>
              <a:gd name="connsiteY3" fmla="*/ 565218 h 572576"/>
              <a:gd name="connsiteX4" fmla="*/ 7912205 w 7912205"/>
              <a:gd name="connsiteY4" fmla="*/ 202481 h 572576"/>
              <a:gd name="connsiteX0" fmla="*/ 0 w 7912205"/>
              <a:gd name="connsiteY0" fmla="*/ 536 h 550910"/>
              <a:gd name="connsiteX1" fmla="*/ 1836357 w 7912205"/>
              <a:gd name="connsiteY1" fmla="*/ 159234 h 550910"/>
              <a:gd name="connsiteX2" fmla="*/ 3279749 w 7912205"/>
              <a:gd name="connsiteY2" fmla="*/ 393502 h 550910"/>
              <a:gd name="connsiteX3" fmla="*/ 6476370 w 7912205"/>
              <a:gd name="connsiteY3" fmla="*/ 544642 h 550910"/>
              <a:gd name="connsiteX4" fmla="*/ 7912205 w 7912205"/>
              <a:gd name="connsiteY4" fmla="*/ 181905 h 550910"/>
              <a:gd name="connsiteX0" fmla="*/ 0 w 7912205"/>
              <a:gd name="connsiteY0" fmla="*/ 477 h 546244"/>
              <a:gd name="connsiteX1" fmla="*/ 1836357 w 7912205"/>
              <a:gd name="connsiteY1" fmla="*/ 159175 h 546244"/>
              <a:gd name="connsiteX2" fmla="*/ 3642486 w 7912205"/>
              <a:gd name="connsiteY2" fmla="*/ 310315 h 546244"/>
              <a:gd name="connsiteX3" fmla="*/ 6476370 w 7912205"/>
              <a:gd name="connsiteY3" fmla="*/ 544583 h 546244"/>
              <a:gd name="connsiteX4" fmla="*/ 7912205 w 7912205"/>
              <a:gd name="connsiteY4" fmla="*/ 181846 h 546244"/>
              <a:gd name="connsiteX0" fmla="*/ 0 w 7912205"/>
              <a:gd name="connsiteY0" fmla="*/ 477 h 311883"/>
              <a:gd name="connsiteX1" fmla="*/ 1836357 w 7912205"/>
              <a:gd name="connsiteY1" fmla="*/ 159175 h 311883"/>
              <a:gd name="connsiteX2" fmla="*/ 3642486 w 7912205"/>
              <a:gd name="connsiteY2" fmla="*/ 310315 h 311883"/>
              <a:gd name="connsiteX3" fmla="*/ 5463729 w 7912205"/>
              <a:gd name="connsiteY3" fmla="*/ 234745 h 311883"/>
              <a:gd name="connsiteX4" fmla="*/ 7912205 w 7912205"/>
              <a:gd name="connsiteY4" fmla="*/ 181846 h 311883"/>
              <a:gd name="connsiteX0" fmla="*/ 0 w 7300086"/>
              <a:gd name="connsiteY0" fmla="*/ 477 h 312756"/>
              <a:gd name="connsiteX1" fmla="*/ 1836357 w 7300086"/>
              <a:gd name="connsiteY1" fmla="*/ 159175 h 312756"/>
              <a:gd name="connsiteX2" fmla="*/ 3642486 w 7300086"/>
              <a:gd name="connsiteY2" fmla="*/ 310315 h 312756"/>
              <a:gd name="connsiteX3" fmla="*/ 5463729 w 7300086"/>
              <a:gd name="connsiteY3" fmla="*/ 234745 h 312756"/>
              <a:gd name="connsiteX4" fmla="*/ 7300086 w 7300086"/>
              <a:gd name="connsiteY4" fmla="*/ 8034 h 312756"/>
              <a:gd name="connsiteX0" fmla="*/ 0 w 7300086"/>
              <a:gd name="connsiteY0" fmla="*/ 477 h 312756"/>
              <a:gd name="connsiteX1" fmla="*/ 1836357 w 7300086"/>
              <a:gd name="connsiteY1" fmla="*/ 159175 h 312756"/>
              <a:gd name="connsiteX2" fmla="*/ 3642486 w 7300086"/>
              <a:gd name="connsiteY2" fmla="*/ 310315 h 312756"/>
              <a:gd name="connsiteX3" fmla="*/ 5463729 w 7300086"/>
              <a:gd name="connsiteY3" fmla="*/ 234745 h 312756"/>
              <a:gd name="connsiteX4" fmla="*/ 7300086 w 7300086"/>
              <a:gd name="connsiteY4" fmla="*/ 8034 h 312756"/>
              <a:gd name="connsiteX0" fmla="*/ 0 w 7300086"/>
              <a:gd name="connsiteY0" fmla="*/ 11 h 312290"/>
              <a:gd name="connsiteX1" fmla="*/ 1836357 w 7300086"/>
              <a:gd name="connsiteY1" fmla="*/ 158709 h 312290"/>
              <a:gd name="connsiteX2" fmla="*/ 3642486 w 7300086"/>
              <a:gd name="connsiteY2" fmla="*/ 309849 h 312290"/>
              <a:gd name="connsiteX3" fmla="*/ 5463729 w 7300086"/>
              <a:gd name="connsiteY3" fmla="*/ 234279 h 312290"/>
              <a:gd name="connsiteX4" fmla="*/ 7300086 w 7300086"/>
              <a:gd name="connsiteY4" fmla="*/ 7568 h 312290"/>
              <a:gd name="connsiteX0" fmla="*/ 0 w 7300086"/>
              <a:gd name="connsiteY0" fmla="*/ 11 h 309894"/>
              <a:gd name="connsiteX1" fmla="*/ 1836357 w 7300086"/>
              <a:gd name="connsiteY1" fmla="*/ 158709 h 309894"/>
              <a:gd name="connsiteX2" fmla="*/ 3642486 w 7300086"/>
              <a:gd name="connsiteY2" fmla="*/ 309849 h 309894"/>
              <a:gd name="connsiteX3" fmla="*/ 5463729 w 7300086"/>
              <a:gd name="connsiteY3" fmla="*/ 234279 h 309894"/>
              <a:gd name="connsiteX4" fmla="*/ 7300086 w 7300086"/>
              <a:gd name="connsiteY4" fmla="*/ 7568 h 309894"/>
              <a:gd name="connsiteX0" fmla="*/ 0 w 7300086"/>
              <a:gd name="connsiteY0" fmla="*/ 11 h 312290"/>
              <a:gd name="connsiteX1" fmla="*/ 1836357 w 7300086"/>
              <a:gd name="connsiteY1" fmla="*/ 158709 h 312290"/>
              <a:gd name="connsiteX2" fmla="*/ 3642486 w 7300086"/>
              <a:gd name="connsiteY2" fmla="*/ 309849 h 312290"/>
              <a:gd name="connsiteX3" fmla="*/ 5463729 w 7300086"/>
              <a:gd name="connsiteY3" fmla="*/ 234279 h 312290"/>
              <a:gd name="connsiteX4" fmla="*/ 7300086 w 7300086"/>
              <a:gd name="connsiteY4" fmla="*/ 7568 h 312290"/>
              <a:gd name="connsiteX0" fmla="*/ 0 w 7300086"/>
              <a:gd name="connsiteY0" fmla="*/ 11 h 359093"/>
              <a:gd name="connsiteX1" fmla="*/ 1836357 w 7300086"/>
              <a:gd name="connsiteY1" fmla="*/ 158709 h 359093"/>
              <a:gd name="connsiteX2" fmla="*/ 3642486 w 7300086"/>
              <a:gd name="connsiteY2" fmla="*/ 309849 h 359093"/>
              <a:gd name="connsiteX3" fmla="*/ 5463729 w 7300086"/>
              <a:gd name="connsiteY3" fmla="*/ 234279 h 359093"/>
              <a:gd name="connsiteX4" fmla="*/ 7300086 w 7300086"/>
              <a:gd name="connsiteY4" fmla="*/ 7568 h 359093"/>
              <a:gd name="connsiteX0" fmla="*/ 0 w 7300086"/>
              <a:gd name="connsiteY0" fmla="*/ 141 h 359223"/>
              <a:gd name="connsiteX1" fmla="*/ 1836357 w 7300086"/>
              <a:gd name="connsiteY1" fmla="*/ 158839 h 359223"/>
              <a:gd name="connsiteX2" fmla="*/ 3642486 w 7300086"/>
              <a:gd name="connsiteY2" fmla="*/ 309979 h 359223"/>
              <a:gd name="connsiteX3" fmla="*/ 5463729 w 7300086"/>
              <a:gd name="connsiteY3" fmla="*/ 234409 h 359223"/>
              <a:gd name="connsiteX4" fmla="*/ 7300086 w 7300086"/>
              <a:gd name="connsiteY4" fmla="*/ 7698 h 359223"/>
              <a:gd name="connsiteX0" fmla="*/ 0 w 7300086"/>
              <a:gd name="connsiteY0" fmla="*/ 15 h 469214"/>
              <a:gd name="connsiteX1" fmla="*/ 1836357 w 7300086"/>
              <a:gd name="connsiteY1" fmla="*/ 158713 h 469214"/>
              <a:gd name="connsiteX2" fmla="*/ 3650043 w 7300086"/>
              <a:gd name="connsiteY2" fmla="*/ 468551 h 469214"/>
              <a:gd name="connsiteX3" fmla="*/ 5463729 w 7300086"/>
              <a:gd name="connsiteY3" fmla="*/ 234283 h 469214"/>
              <a:gd name="connsiteX4" fmla="*/ 7300086 w 7300086"/>
              <a:gd name="connsiteY4" fmla="*/ 7572 h 469214"/>
              <a:gd name="connsiteX0" fmla="*/ 0 w 7300086"/>
              <a:gd name="connsiteY0" fmla="*/ 0 h 469199"/>
              <a:gd name="connsiteX1" fmla="*/ 3650043 w 7300086"/>
              <a:gd name="connsiteY1" fmla="*/ 468536 h 469199"/>
              <a:gd name="connsiteX2" fmla="*/ 5463729 w 7300086"/>
              <a:gd name="connsiteY2" fmla="*/ 234268 h 469199"/>
              <a:gd name="connsiteX3" fmla="*/ 7300086 w 7300086"/>
              <a:gd name="connsiteY3" fmla="*/ 7557 h 469199"/>
              <a:gd name="connsiteX0" fmla="*/ 0 w 7300086"/>
              <a:gd name="connsiteY0" fmla="*/ 0 h 468539"/>
              <a:gd name="connsiteX1" fmla="*/ 3650043 w 7300086"/>
              <a:gd name="connsiteY1" fmla="*/ 468536 h 468539"/>
              <a:gd name="connsiteX2" fmla="*/ 7300086 w 7300086"/>
              <a:gd name="connsiteY2" fmla="*/ 7557 h 468539"/>
              <a:gd name="connsiteX0" fmla="*/ 0 w 7300086"/>
              <a:gd name="connsiteY0" fmla="*/ 0 h 476291"/>
              <a:gd name="connsiteX1" fmla="*/ 3650043 w 7300086"/>
              <a:gd name="connsiteY1" fmla="*/ 468536 h 476291"/>
              <a:gd name="connsiteX2" fmla="*/ 5561970 w 7300086"/>
              <a:gd name="connsiteY2" fmla="*/ 272052 h 476291"/>
              <a:gd name="connsiteX3" fmla="*/ 7300086 w 7300086"/>
              <a:gd name="connsiteY3" fmla="*/ 7557 h 476291"/>
              <a:gd name="connsiteX0" fmla="*/ 0 w 7300086"/>
              <a:gd name="connsiteY0" fmla="*/ 0 h 476291"/>
              <a:gd name="connsiteX1" fmla="*/ 1768344 w 7300086"/>
              <a:gd name="connsiteY1" fmla="*/ 241824 h 476291"/>
              <a:gd name="connsiteX2" fmla="*/ 3650043 w 7300086"/>
              <a:gd name="connsiteY2" fmla="*/ 468536 h 476291"/>
              <a:gd name="connsiteX3" fmla="*/ 5561970 w 7300086"/>
              <a:gd name="connsiteY3" fmla="*/ 272052 h 476291"/>
              <a:gd name="connsiteX4" fmla="*/ 7300086 w 7300086"/>
              <a:gd name="connsiteY4" fmla="*/ 7557 h 476291"/>
              <a:gd name="connsiteX0" fmla="*/ 0 w 8169144"/>
              <a:gd name="connsiteY0" fmla="*/ 0 h 574532"/>
              <a:gd name="connsiteX1" fmla="*/ 2637402 w 8169144"/>
              <a:gd name="connsiteY1" fmla="*/ 340065 h 574532"/>
              <a:gd name="connsiteX2" fmla="*/ 4519101 w 8169144"/>
              <a:gd name="connsiteY2" fmla="*/ 566777 h 574532"/>
              <a:gd name="connsiteX3" fmla="*/ 6431028 w 8169144"/>
              <a:gd name="connsiteY3" fmla="*/ 370293 h 574532"/>
              <a:gd name="connsiteX4" fmla="*/ 8169144 w 8169144"/>
              <a:gd name="connsiteY4" fmla="*/ 105798 h 574532"/>
              <a:gd name="connsiteX0" fmla="*/ 0 w 8169144"/>
              <a:gd name="connsiteY0" fmla="*/ 1447 h 575979"/>
              <a:gd name="connsiteX1" fmla="*/ 2637402 w 8169144"/>
              <a:gd name="connsiteY1" fmla="*/ 341512 h 575979"/>
              <a:gd name="connsiteX2" fmla="*/ 4519101 w 8169144"/>
              <a:gd name="connsiteY2" fmla="*/ 568224 h 575979"/>
              <a:gd name="connsiteX3" fmla="*/ 6431028 w 8169144"/>
              <a:gd name="connsiteY3" fmla="*/ 371740 h 575979"/>
              <a:gd name="connsiteX4" fmla="*/ 8169144 w 8169144"/>
              <a:gd name="connsiteY4" fmla="*/ 107245 h 575979"/>
              <a:gd name="connsiteX0" fmla="*/ 0 w 8169144"/>
              <a:gd name="connsiteY0" fmla="*/ 1105 h 575637"/>
              <a:gd name="connsiteX1" fmla="*/ 2410691 w 8169144"/>
              <a:gd name="connsiteY1" fmla="*/ 424297 h 575637"/>
              <a:gd name="connsiteX2" fmla="*/ 4519101 w 8169144"/>
              <a:gd name="connsiteY2" fmla="*/ 567882 h 575637"/>
              <a:gd name="connsiteX3" fmla="*/ 6431028 w 8169144"/>
              <a:gd name="connsiteY3" fmla="*/ 371398 h 575637"/>
              <a:gd name="connsiteX4" fmla="*/ 8169144 w 8169144"/>
              <a:gd name="connsiteY4" fmla="*/ 106903 h 575637"/>
              <a:gd name="connsiteX0" fmla="*/ 0 w 8169144"/>
              <a:gd name="connsiteY0" fmla="*/ 1105 h 586420"/>
              <a:gd name="connsiteX1" fmla="*/ 2410691 w 8169144"/>
              <a:gd name="connsiteY1" fmla="*/ 424297 h 586420"/>
              <a:gd name="connsiteX2" fmla="*/ 4519101 w 8169144"/>
              <a:gd name="connsiteY2" fmla="*/ 567882 h 586420"/>
              <a:gd name="connsiteX3" fmla="*/ 6431028 w 8169144"/>
              <a:gd name="connsiteY3" fmla="*/ 371398 h 586420"/>
              <a:gd name="connsiteX4" fmla="*/ 8169144 w 8169144"/>
              <a:gd name="connsiteY4" fmla="*/ 106903 h 586420"/>
              <a:gd name="connsiteX0" fmla="*/ 0 w 8169144"/>
              <a:gd name="connsiteY0" fmla="*/ 1910 h 587225"/>
              <a:gd name="connsiteX1" fmla="*/ 2410691 w 8169144"/>
              <a:gd name="connsiteY1" fmla="*/ 425102 h 587225"/>
              <a:gd name="connsiteX2" fmla="*/ 4519101 w 8169144"/>
              <a:gd name="connsiteY2" fmla="*/ 568687 h 587225"/>
              <a:gd name="connsiteX3" fmla="*/ 6431028 w 8169144"/>
              <a:gd name="connsiteY3" fmla="*/ 372203 h 587225"/>
              <a:gd name="connsiteX4" fmla="*/ 8169144 w 8169144"/>
              <a:gd name="connsiteY4" fmla="*/ 107708 h 587225"/>
              <a:gd name="connsiteX0" fmla="*/ 0 w 8169144"/>
              <a:gd name="connsiteY0" fmla="*/ 1910 h 1016952"/>
              <a:gd name="connsiteX1" fmla="*/ 2410691 w 8169144"/>
              <a:gd name="connsiteY1" fmla="*/ 425102 h 1016952"/>
              <a:gd name="connsiteX2" fmla="*/ 4390632 w 8169144"/>
              <a:gd name="connsiteY2" fmla="*/ 1014551 h 1016952"/>
              <a:gd name="connsiteX3" fmla="*/ 6431028 w 8169144"/>
              <a:gd name="connsiteY3" fmla="*/ 372203 h 1016952"/>
              <a:gd name="connsiteX4" fmla="*/ 8169144 w 8169144"/>
              <a:gd name="connsiteY4" fmla="*/ 107708 h 1016952"/>
              <a:gd name="connsiteX0" fmla="*/ 0 w 8154030"/>
              <a:gd name="connsiteY0" fmla="*/ 489 h 1604979"/>
              <a:gd name="connsiteX1" fmla="*/ 2395577 w 8154030"/>
              <a:gd name="connsiteY1" fmla="*/ 1013129 h 1604979"/>
              <a:gd name="connsiteX2" fmla="*/ 4375518 w 8154030"/>
              <a:gd name="connsiteY2" fmla="*/ 1602578 h 1604979"/>
              <a:gd name="connsiteX3" fmla="*/ 6415914 w 8154030"/>
              <a:gd name="connsiteY3" fmla="*/ 960230 h 1604979"/>
              <a:gd name="connsiteX4" fmla="*/ 8154030 w 8154030"/>
              <a:gd name="connsiteY4" fmla="*/ 695735 h 1604979"/>
              <a:gd name="connsiteX0" fmla="*/ 0 w 8154030"/>
              <a:gd name="connsiteY0" fmla="*/ 0 h 1604490"/>
              <a:gd name="connsiteX1" fmla="*/ 2395577 w 8154030"/>
              <a:gd name="connsiteY1" fmla="*/ 1012640 h 1604490"/>
              <a:gd name="connsiteX2" fmla="*/ 4375518 w 8154030"/>
              <a:gd name="connsiteY2" fmla="*/ 1602089 h 1604490"/>
              <a:gd name="connsiteX3" fmla="*/ 6415914 w 8154030"/>
              <a:gd name="connsiteY3" fmla="*/ 959741 h 1604490"/>
              <a:gd name="connsiteX4" fmla="*/ 8154030 w 8154030"/>
              <a:gd name="connsiteY4" fmla="*/ 695246 h 1604490"/>
              <a:gd name="connsiteX0" fmla="*/ 0 w 7874420"/>
              <a:gd name="connsiteY0" fmla="*/ 604562 h 2209052"/>
              <a:gd name="connsiteX1" fmla="*/ 2395577 w 7874420"/>
              <a:gd name="connsiteY1" fmla="*/ 1617202 h 2209052"/>
              <a:gd name="connsiteX2" fmla="*/ 4375518 w 7874420"/>
              <a:gd name="connsiteY2" fmla="*/ 2206651 h 2209052"/>
              <a:gd name="connsiteX3" fmla="*/ 6415914 w 7874420"/>
              <a:gd name="connsiteY3" fmla="*/ 1564303 h 2209052"/>
              <a:gd name="connsiteX4" fmla="*/ 7874420 w 7874420"/>
              <a:gd name="connsiteY4" fmla="*/ 0 h 2209052"/>
              <a:gd name="connsiteX0" fmla="*/ 0 w 7874420"/>
              <a:gd name="connsiteY0" fmla="*/ 604562 h 2209052"/>
              <a:gd name="connsiteX1" fmla="*/ 2395577 w 7874420"/>
              <a:gd name="connsiteY1" fmla="*/ 1617202 h 2209052"/>
              <a:gd name="connsiteX2" fmla="*/ 4375518 w 7874420"/>
              <a:gd name="connsiteY2" fmla="*/ 2206651 h 2209052"/>
              <a:gd name="connsiteX3" fmla="*/ 6415914 w 7874420"/>
              <a:gd name="connsiteY3" fmla="*/ 1564303 h 2209052"/>
              <a:gd name="connsiteX4" fmla="*/ 7874420 w 7874420"/>
              <a:gd name="connsiteY4" fmla="*/ 0 h 2209052"/>
              <a:gd name="connsiteX0" fmla="*/ 0 w 7874420"/>
              <a:gd name="connsiteY0" fmla="*/ 604562 h 2210257"/>
              <a:gd name="connsiteX1" fmla="*/ 2395577 w 7874420"/>
              <a:gd name="connsiteY1" fmla="*/ 1617202 h 2210257"/>
              <a:gd name="connsiteX2" fmla="*/ 4375518 w 7874420"/>
              <a:gd name="connsiteY2" fmla="*/ 2206651 h 2210257"/>
              <a:gd name="connsiteX3" fmla="*/ 6415914 w 7874420"/>
              <a:gd name="connsiteY3" fmla="*/ 1564303 h 2210257"/>
              <a:gd name="connsiteX4" fmla="*/ 7874420 w 7874420"/>
              <a:gd name="connsiteY4" fmla="*/ 0 h 2210257"/>
              <a:gd name="connsiteX0" fmla="*/ 0 w 7874420"/>
              <a:gd name="connsiteY0" fmla="*/ 604562 h 2210257"/>
              <a:gd name="connsiteX1" fmla="*/ 2395577 w 7874420"/>
              <a:gd name="connsiteY1" fmla="*/ 1617202 h 2210257"/>
              <a:gd name="connsiteX2" fmla="*/ 4375518 w 7874420"/>
              <a:gd name="connsiteY2" fmla="*/ 2206651 h 2210257"/>
              <a:gd name="connsiteX3" fmla="*/ 6415914 w 7874420"/>
              <a:gd name="connsiteY3" fmla="*/ 1564303 h 2210257"/>
              <a:gd name="connsiteX4" fmla="*/ 7874420 w 7874420"/>
              <a:gd name="connsiteY4" fmla="*/ 0 h 2210257"/>
              <a:gd name="connsiteX0" fmla="*/ 0 w 7874420"/>
              <a:gd name="connsiteY0" fmla="*/ 604562 h 2214928"/>
              <a:gd name="connsiteX1" fmla="*/ 2395577 w 7874420"/>
              <a:gd name="connsiteY1" fmla="*/ 1617202 h 2214928"/>
              <a:gd name="connsiteX2" fmla="*/ 4375518 w 7874420"/>
              <a:gd name="connsiteY2" fmla="*/ 2206651 h 2214928"/>
              <a:gd name="connsiteX3" fmla="*/ 6400800 w 7874420"/>
              <a:gd name="connsiteY3" fmla="*/ 1813685 h 2214928"/>
              <a:gd name="connsiteX4" fmla="*/ 7874420 w 7874420"/>
              <a:gd name="connsiteY4" fmla="*/ 0 h 2214928"/>
              <a:gd name="connsiteX0" fmla="*/ 0 w 7874420"/>
              <a:gd name="connsiteY0" fmla="*/ 604562 h 2224268"/>
              <a:gd name="connsiteX1" fmla="*/ 2395577 w 7874420"/>
              <a:gd name="connsiteY1" fmla="*/ 1617202 h 2224268"/>
              <a:gd name="connsiteX2" fmla="*/ 4375518 w 7874420"/>
              <a:gd name="connsiteY2" fmla="*/ 2206651 h 2224268"/>
              <a:gd name="connsiteX3" fmla="*/ 6400800 w 7874420"/>
              <a:gd name="connsiteY3" fmla="*/ 1813685 h 2224268"/>
              <a:gd name="connsiteX4" fmla="*/ 7874420 w 7874420"/>
              <a:gd name="connsiteY4" fmla="*/ 0 h 2224268"/>
              <a:gd name="connsiteX0" fmla="*/ 0 w 8577223"/>
              <a:gd name="connsiteY0" fmla="*/ 2047954 h 3667660"/>
              <a:gd name="connsiteX1" fmla="*/ 2395577 w 8577223"/>
              <a:gd name="connsiteY1" fmla="*/ 3060594 h 3667660"/>
              <a:gd name="connsiteX2" fmla="*/ 4375518 w 8577223"/>
              <a:gd name="connsiteY2" fmla="*/ 3650043 h 3667660"/>
              <a:gd name="connsiteX3" fmla="*/ 6400800 w 8577223"/>
              <a:gd name="connsiteY3" fmla="*/ 3257077 h 3667660"/>
              <a:gd name="connsiteX4" fmla="*/ 8577223 w 8577223"/>
              <a:gd name="connsiteY4" fmla="*/ 0 h 3667660"/>
              <a:gd name="connsiteX0" fmla="*/ 0 w 8578752"/>
              <a:gd name="connsiteY0" fmla="*/ 2047954 h 3667660"/>
              <a:gd name="connsiteX1" fmla="*/ 2395577 w 8578752"/>
              <a:gd name="connsiteY1" fmla="*/ 3060594 h 3667660"/>
              <a:gd name="connsiteX2" fmla="*/ 4375518 w 8578752"/>
              <a:gd name="connsiteY2" fmla="*/ 3650043 h 3667660"/>
              <a:gd name="connsiteX3" fmla="*/ 6400800 w 8578752"/>
              <a:gd name="connsiteY3" fmla="*/ 3257077 h 3667660"/>
              <a:gd name="connsiteX4" fmla="*/ 8577223 w 8578752"/>
              <a:gd name="connsiteY4" fmla="*/ 0 h 3667660"/>
              <a:gd name="connsiteX0" fmla="*/ 0 w 8578752"/>
              <a:gd name="connsiteY0" fmla="*/ 2047954 h 3664597"/>
              <a:gd name="connsiteX1" fmla="*/ 2395577 w 8578752"/>
              <a:gd name="connsiteY1" fmla="*/ 3060594 h 3664597"/>
              <a:gd name="connsiteX2" fmla="*/ 4375518 w 8578752"/>
              <a:gd name="connsiteY2" fmla="*/ 3650043 h 3664597"/>
              <a:gd name="connsiteX3" fmla="*/ 6400800 w 8578752"/>
              <a:gd name="connsiteY3" fmla="*/ 3257077 h 3664597"/>
              <a:gd name="connsiteX4" fmla="*/ 8577223 w 8578752"/>
              <a:gd name="connsiteY4" fmla="*/ 0 h 3664597"/>
              <a:gd name="connsiteX0" fmla="*/ 0 w 8578752"/>
              <a:gd name="connsiteY0" fmla="*/ 2047954 h 3664597"/>
              <a:gd name="connsiteX1" fmla="*/ 2395577 w 8578752"/>
              <a:gd name="connsiteY1" fmla="*/ 3219292 h 3664597"/>
              <a:gd name="connsiteX2" fmla="*/ 4375518 w 8578752"/>
              <a:gd name="connsiteY2" fmla="*/ 3650043 h 3664597"/>
              <a:gd name="connsiteX3" fmla="*/ 6400800 w 8578752"/>
              <a:gd name="connsiteY3" fmla="*/ 3257077 h 3664597"/>
              <a:gd name="connsiteX4" fmla="*/ 8577223 w 8578752"/>
              <a:gd name="connsiteY4" fmla="*/ 0 h 366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752" h="3664597">
                <a:moveTo>
                  <a:pt x="0" y="2047954"/>
                </a:moveTo>
                <a:cubicBezTo>
                  <a:pt x="1287212" y="2894341"/>
                  <a:pt x="1660027" y="2954796"/>
                  <a:pt x="2395577" y="3219292"/>
                </a:cubicBezTo>
                <a:cubicBezTo>
                  <a:pt x="3139944" y="3463635"/>
                  <a:pt x="3743247" y="3645005"/>
                  <a:pt x="4375518" y="3650043"/>
                </a:cubicBezTo>
                <a:cubicBezTo>
                  <a:pt x="5022903" y="3687828"/>
                  <a:pt x="5784903" y="3681531"/>
                  <a:pt x="6400800" y="3257077"/>
                </a:cubicBezTo>
                <a:cubicBezTo>
                  <a:pt x="7031811" y="2809953"/>
                  <a:pt x="8635160" y="1880441"/>
                  <a:pt x="8577223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928646"/>
            <a:ext cx="9144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14800" y="4919246"/>
            <a:ext cx="1529" cy="343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9179493">
            <a:off x="7027576" y="2755442"/>
            <a:ext cx="9144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371600" y="4403980"/>
            <a:ext cx="549391" cy="21046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33800" y="3124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circular current loops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5800" y="6367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magnetic field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>
          <a:xfrm flipV="1">
            <a:off x="1371600" y="4509213"/>
            <a:ext cx="234751" cy="185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0"/>
          </p:cNvCxnSpPr>
          <p:nvPr/>
        </p:nvCxnSpPr>
        <p:spPr>
          <a:xfrm flipV="1">
            <a:off x="1371600" y="5302857"/>
            <a:ext cx="3429000" cy="1064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916802">
            <a:off x="914400" y="3090446"/>
            <a:ext cx="9144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25905" y="5302856"/>
            <a:ext cx="549391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6" idx="6"/>
          </p:cNvCxnSpPr>
          <p:nvPr/>
        </p:nvCxnSpPr>
        <p:spPr>
          <a:xfrm flipV="1">
            <a:off x="7484776" y="3831076"/>
            <a:ext cx="348476" cy="33528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006472">
            <a:off x="2047189" y="5083527"/>
            <a:ext cx="202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given proxy magnetic axis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862501" y="19189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given proxy magnetic axis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" y="24456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evenly spaced along reference curve, </a:t>
            </a:r>
          </a:p>
          <a:p>
            <a:r>
              <a:rPr lang="en-US" sz="1600" dirty="0" smtClean="0"/>
              <a:t>reference curve </a:t>
            </a:r>
            <a:r>
              <a:rPr lang="en-US" sz="1600" dirty="0" smtClean="0">
                <a:sym typeface="Symbol"/>
              </a:rPr>
              <a:t> proxy magnetic axis</a:t>
            </a:r>
            <a:endParaRPr lang="en-US" sz="1600" dirty="0"/>
          </a:p>
        </p:txBody>
      </p:sp>
      <p:cxnSp>
        <p:nvCxnSpPr>
          <p:cNvPr id="50" name="Straight Arrow Connector 49"/>
          <p:cNvCxnSpPr>
            <a:stCxn id="43" idx="2"/>
            <a:endCxn id="13" idx="0"/>
          </p:cNvCxnSpPr>
          <p:nvPr/>
        </p:nvCxnSpPr>
        <p:spPr>
          <a:xfrm flipH="1">
            <a:off x="4572000" y="3462754"/>
            <a:ext cx="266700" cy="46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  <a:endCxn id="16" idx="1"/>
          </p:cNvCxnSpPr>
          <p:nvPr/>
        </p:nvCxnSpPr>
        <p:spPr>
          <a:xfrm>
            <a:off x="5943600" y="3293477"/>
            <a:ext cx="666926" cy="30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1"/>
            <a:endCxn id="24" idx="7"/>
          </p:cNvCxnSpPr>
          <p:nvPr/>
        </p:nvCxnSpPr>
        <p:spPr>
          <a:xfrm flipH="1">
            <a:off x="1939057" y="3293477"/>
            <a:ext cx="1794743" cy="31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(2,3)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08640"/>
            <a:ext cx="3657600" cy="214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572000" cy="3070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2844225"/>
            <a:ext cx="312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Poincaré</a:t>
            </a:r>
            <a:r>
              <a:rPr lang="en-US" dirty="0" smtClean="0"/>
              <a:t> plot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ylindrical coordinates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888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otational-transform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2864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flux surface in a (2,3) torus-</a:t>
            </a:r>
            <a:r>
              <a:rPr lang="en-US" dirty="0" err="1" smtClean="0"/>
              <a:t>knotatron</a:t>
            </a:r>
            <a:endParaRPr lang="en-US" dirty="0" smtClean="0"/>
          </a:p>
          <a:p>
            <a:pPr algn="ctr"/>
            <a:r>
              <a:rPr lang="en-US" dirty="0"/>
              <a:t>w</a:t>
            </a:r>
            <a:r>
              <a:rPr lang="en-US" dirty="0" smtClean="0"/>
              <a:t>ith 36 circular coils.</a:t>
            </a:r>
          </a:p>
          <a:p>
            <a:pPr algn="ctr"/>
            <a:r>
              <a:rPr lang="en-US" dirty="0" smtClean="0"/>
              <a:t>The color indicates |B|.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726"/>
            <a:ext cx="4572000" cy="45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(2,5)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10545"/>
            <a:ext cx="3657599" cy="214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571998" cy="30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(3,5)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572000" cy="3069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00426"/>
            <a:ext cx="3657600" cy="21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(2,7)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0929"/>
            <a:ext cx="4572000" cy="3099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03736"/>
            <a:ext cx="3657600" cy="21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(3,7)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8416"/>
            <a:ext cx="4572000" cy="3081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01615"/>
            <a:ext cx="3657600" cy="21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(4,7)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5642"/>
            <a:ext cx="4572000" cy="3094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01615"/>
            <a:ext cx="3657600" cy="21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(5,7)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6329"/>
            <a:ext cx="4572000" cy="310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99500"/>
            <a:ext cx="3657600" cy="21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Example: (6,7) torus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8689"/>
            <a:ext cx="4572000" cy="3101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99500"/>
            <a:ext cx="3657600" cy="21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> is a new class of </a:t>
            </a:r>
            <a:r>
              <a:rPr lang="en-US" sz="3600" dirty="0" err="1" smtClean="0"/>
              <a:t>stellarator</a:t>
            </a:r>
            <a:r>
              <a:rPr lang="en-US" sz="3600" dirty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Both </a:t>
            </a:r>
            <a:r>
              <a:rPr lang="en-US" sz="3600" dirty="0" err="1" smtClean="0"/>
              <a:t>tokamaks</a:t>
            </a:r>
            <a:r>
              <a:rPr lang="en-US" sz="3600" dirty="0" smtClean="0"/>
              <a:t> &amp; </a:t>
            </a:r>
            <a:r>
              <a:rPr lang="en-US" sz="3600" dirty="0" err="1" smtClean="0"/>
              <a:t>stellarators</a:t>
            </a:r>
            <a:r>
              <a:rPr lang="en-US" sz="3600" dirty="0" smtClean="0"/>
              <a:t> are </a:t>
            </a:r>
            <a:r>
              <a:rPr lang="en-US" sz="3600" i="1" dirty="0" err="1" smtClean="0"/>
              <a:t>unknotatrons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knotatron</a:t>
            </a:r>
            <a:r>
              <a:rPr lang="en-US" sz="2400" dirty="0" smtClean="0"/>
              <a:t> is a magnetic confinement device with a magnetic axis that is ambient isotopic to a knot.</a:t>
            </a:r>
          </a:p>
          <a:p>
            <a:endParaRPr lang="en-US" sz="2000" dirty="0"/>
          </a:p>
          <a:p>
            <a:r>
              <a:rPr lang="en-US" sz="2000" dirty="0" smtClean="0"/>
              <a:t>The confining magnetic field in a </a:t>
            </a:r>
            <a:r>
              <a:rPr lang="en-US" sz="2000" dirty="0" err="1"/>
              <a:t>knotatron</a:t>
            </a:r>
            <a:r>
              <a:rPr lang="en-US" sz="2000" dirty="0"/>
              <a:t> is produced by currents external to the </a:t>
            </a:r>
            <a:r>
              <a:rPr lang="en-US" sz="2000" dirty="0" smtClean="0"/>
              <a:t>plasma. Thus, the </a:t>
            </a:r>
            <a:r>
              <a:rPr lang="en-US" sz="2000" dirty="0" err="1"/>
              <a:t>k</a:t>
            </a:r>
            <a:r>
              <a:rPr lang="en-US" sz="2000" dirty="0" err="1" smtClean="0"/>
              <a:t>notatron</a:t>
            </a:r>
            <a:r>
              <a:rPr lang="en-US" sz="2000" dirty="0" smtClean="0"/>
              <a:t> is a new example of a </a:t>
            </a:r>
            <a:r>
              <a:rPr lang="en-US" sz="2000" dirty="0" err="1" smtClean="0"/>
              <a:t>stellarator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2000" dirty="0" err="1" smtClean="0"/>
              <a:t>Tokamaks</a:t>
            </a:r>
            <a:r>
              <a:rPr lang="en-US" sz="2000" dirty="0" smtClean="0"/>
              <a:t>, conventional </a:t>
            </a:r>
            <a:r>
              <a:rPr lang="en-US" sz="2000" dirty="0" err="1"/>
              <a:t>stellarators</a:t>
            </a:r>
            <a:r>
              <a:rPr lang="en-US" sz="2000" dirty="0"/>
              <a:t> have </a:t>
            </a:r>
            <a:r>
              <a:rPr lang="en-US" sz="2000" dirty="0" smtClean="0"/>
              <a:t>magnetic axes that are ambient isotopic to the circle. The circle is ambient isotopic to the </a:t>
            </a:r>
            <a:r>
              <a:rPr lang="en-US" sz="2000" dirty="0"/>
              <a:t>trivial </a:t>
            </a:r>
            <a:r>
              <a:rPr lang="en-US" sz="2000" dirty="0" smtClean="0"/>
              <a:t>knot, which is called </a:t>
            </a:r>
            <a:r>
              <a:rPr lang="en-US" sz="2000" dirty="0"/>
              <a:t>the </a:t>
            </a:r>
            <a:r>
              <a:rPr lang="en-US" sz="2000" i="1" dirty="0"/>
              <a:t>unknot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400" dirty="0" err="1" smtClean="0"/>
              <a:t>Tokamaks</a:t>
            </a:r>
            <a:r>
              <a:rPr lang="en-US" sz="2400" dirty="0" smtClean="0"/>
              <a:t>, conventional </a:t>
            </a:r>
            <a:r>
              <a:rPr lang="en-US" sz="2400" dirty="0" err="1"/>
              <a:t>stellarators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i="1" dirty="0" err="1" smtClean="0"/>
              <a:t>unknotatrons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7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 descr="gyromo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9799" r="34698" b="25656"/>
          <a:stretch/>
        </p:blipFill>
        <p:spPr bwMode="auto">
          <a:xfrm rot="1490793">
            <a:off x="719272" y="3580740"/>
            <a:ext cx="8229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4" descr="gyromo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793">
            <a:off x="6436928" y="3483093"/>
            <a:ext cx="137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Charged particles are confined </a:t>
            </a:r>
            <a:r>
              <a:rPr lang="en-US" sz="3600" i="1" dirty="0" smtClean="0"/>
              <a:t>perpendicularly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in a strong magnetic field,</a:t>
            </a:r>
            <a:br>
              <a:rPr lang="en-US" sz="3600" dirty="0" smtClean="0"/>
            </a:br>
            <a:r>
              <a:rPr lang="en-US" sz="3600" dirty="0" smtClean="0"/>
              <a:t>but are “lost” in the </a:t>
            </a:r>
            <a:r>
              <a:rPr lang="en-US" sz="3600" i="1" dirty="0" smtClean="0"/>
              <a:t>parallel</a:t>
            </a:r>
            <a:r>
              <a:rPr lang="en-US" sz="3600" dirty="0" smtClean="0"/>
              <a:t> direction.</a:t>
            </a:r>
            <a:endParaRPr lang="en-US" sz="3600" i="1" dirty="0"/>
          </a:p>
        </p:txBody>
      </p:sp>
      <p:pic>
        <p:nvPicPr>
          <p:cNvPr id="4" name="Picture 14" descr="gyromo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793">
            <a:off x="3084128" y="3483093"/>
            <a:ext cx="137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775539"/>
              </p:ext>
            </p:extLst>
          </p:nvPr>
        </p:nvGraphicFramePr>
        <p:xfrm>
          <a:off x="4721225" y="3611563"/>
          <a:ext cx="145097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4" imgW="1079280" imgH="203040" progId="Equation.DSMT4">
                  <p:embed/>
                </p:oleObj>
              </mc:Choice>
              <mc:Fallback>
                <p:oleObj name="Equation" r:id="rId4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3611563"/>
                        <a:ext cx="145097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517775" y="3394519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7775" y="4308919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5718175" y="3394519"/>
            <a:ext cx="914400" cy="914400"/>
          </a:xfrm>
          <a:prstGeom prst="arc">
            <a:avLst>
              <a:gd name="adj1" fmla="val 16200000"/>
              <a:gd name="adj2" fmla="val 555435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29400" y="40386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48000" y="4038600"/>
            <a:ext cx="35052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5908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open-ended cylinder has good perpendicular confinement of charged particles,</a:t>
            </a:r>
          </a:p>
          <a:p>
            <a:r>
              <a:rPr lang="en-US" dirty="0" smtClean="0"/>
              <a:t>but particles are lost through the ends.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001000" y="35814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nd-loss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2060575" y="3394519"/>
            <a:ext cx="914400" cy="914400"/>
          </a:xfrm>
          <a:prstGeom prst="arc">
            <a:avLst>
              <a:gd name="adj1" fmla="val 16200000"/>
              <a:gd name="adj2" fmla="val 1615736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1524000" y="35814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nd-loss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309016">
            <a:off x="402377" y="3367464"/>
            <a:ext cx="457200" cy="473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4003" r="5138" b="34663"/>
          <a:stretch/>
        </p:blipFill>
        <p:spPr>
          <a:xfrm>
            <a:off x="0" y="1594339"/>
            <a:ext cx="4572000" cy="4044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There is a seemingly infinite variety of knots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r>
              <a:rPr lang="en-US" sz="3600" dirty="0"/>
              <a:t>C</a:t>
            </a:r>
            <a:r>
              <a:rPr lang="en-US" sz="3600" dirty="0" smtClean="0"/>
              <a:t>omposite </a:t>
            </a:r>
            <a:r>
              <a:rPr lang="en-US" sz="3600" dirty="0"/>
              <a:t>knots </a:t>
            </a:r>
            <a:r>
              <a:rPr lang="en-US" sz="3600" dirty="0" smtClean="0"/>
              <a:t>are </a:t>
            </a:r>
            <a:r>
              <a:rPr lang="en-US" sz="3600" dirty="0"/>
              <a:t>formed from simple knots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5650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nd many more . . . . . . . . . 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2619"/>
            <a:ext cx="3657600" cy="891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66267"/>
            <a:ext cx="3657600" cy="1467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992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omposition of knots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Is there a knot that is optimal for confinement?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996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Does the </a:t>
            </a:r>
            <a:r>
              <a:rPr lang="en-US" sz="3600" dirty="0" err="1" smtClean="0"/>
              <a:t>knotatron</a:t>
            </a:r>
            <a:r>
              <a:rPr lang="en-US" sz="3600" dirty="0" smtClean="0"/>
              <a:t> have advantages?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9297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</a:t>
            </a:r>
            <a:r>
              <a:rPr lang="en-US" sz="2000" dirty="0"/>
              <a:t>is not </a:t>
            </a:r>
            <a:r>
              <a:rPr lang="en-US" sz="2000" dirty="0" smtClean="0"/>
              <a:t>known </a:t>
            </a:r>
            <a:r>
              <a:rPr lang="en-US" sz="2000" dirty="0"/>
              <a:t>if </a:t>
            </a:r>
            <a:r>
              <a:rPr lang="en-US" sz="2000" dirty="0" err="1"/>
              <a:t>knotatrons</a:t>
            </a:r>
            <a:r>
              <a:rPr lang="en-US" sz="2000" dirty="0"/>
              <a:t> have advantages over conventional </a:t>
            </a:r>
            <a:r>
              <a:rPr lang="en-US" sz="2000" dirty="0" err="1"/>
              <a:t>stellarators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Knotatrons</a:t>
            </a:r>
            <a:r>
              <a:rPr lang="en-US" sz="2000" dirty="0" smtClean="0"/>
              <a:t> will probably have stability and transport properties similar to </a:t>
            </a:r>
            <a:r>
              <a:rPr lang="en-US" sz="2000" dirty="0" err="1" smtClean="0"/>
              <a:t>stellarators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Modern </a:t>
            </a:r>
            <a:r>
              <a:rPr lang="en-US" sz="2000" dirty="0" err="1" smtClean="0"/>
              <a:t>stellarators</a:t>
            </a:r>
            <a:r>
              <a:rPr lang="en-US" sz="2000" dirty="0" smtClean="0"/>
              <a:t> must be carefully designed to have favorable properties.</a:t>
            </a:r>
          </a:p>
          <a:p>
            <a:endParaRPr lang="en-US" sz="2000" dirty="0" smtClean="0"/>
          </a:p>
          <a:p>
            <a:r>
              <a:rPr lang="en-US" sz="2000" dirty="0" smtClean="0"/>
              <a:t>A greater variety of geometrical shapes are allowed in the </a:t>
            </a:r>
            <a:r>
              <a:rPr lang="en-US" sz="2000" dirty="0" err="1" smtClean="0"/>
              <a:t>knotatron</a:t>
            </a:r>
            <a:r>
              <a:rPr lang="en-US" sz="2000" dirty="0" smtClean="0"/>
              <a:t> class.</a:t>
            </a:r>
          </a:p>
          <a:p>
            <a:endParaRPr lang="en-US" sz="2000" dirty="0" smtClean="0"/>
          </a:p>
          <a:p>
            <a:r>
              <a:rPr lang="en-US" sz="2000" dirty="0"/>
              <a:t>E</a:t>
            </a:r>
            <a:r>
              <a:rPr lang="en-US" sz="2000" dirty="0" smtClean="0"/>
              <a:t>quilibrium, stability and transport studies will be needed to explore the properties of </a:t>
            </a:r>
            <a:r>
              <a:rPr lang="en-US" sz="2000" dirty="0" err="1" smtClean="0"/>
              <a:t>knotatrons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Stellarator design algorithms could be used to search for </a:t>
            </a:r>
            <a:r>
              <a:rPr lang="en-US" sz="2000" dirty="0" err="1" smtClean="0"/>
              <a:t>knotatrons</a:t>
            </a:r>
            <a:r>
              <a:rPr lang="en-US" sz="2000" dirty="0" smtClean="0"/>
              <a:t> with favorable properties.</a:t>
            </a:r>
          </a:p>
          <a:p>
            <a:endParaRPr lang="en-US" sz="2000" dirty="0"/>
          </a:p>
          <a:p>
            <a:r>
              <a:rPr lang="en-US" sz="3200" dirty="0" smtClean="0"/>
              <a:t>Is there a quasi-symmetric </a:t>
            </a:r>
            <a:r>
              <a:rPr lang="en-US" sz="3200" dirty="0" err="1" smtClean="0"/>
              <a:t>knotatron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5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1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000" b="1" smtClean="0"/>
              <a:t/>
            </a:r>
            <a:br>
              <a:rPr lang="en-US" altLang="en-US" sz="2000" b="1" smtClean="0"/>
            </a:br>
            <a:endParaRPr lang="en-US" altLang="en-US" sz="900" u="sng" smtClean="0"/>
          </a:p>
        </p:txBody>
      </p:sp>
      <p:cxnSp>
        <p:nvCxnSpPr>
          <p:cNvPr id="32773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6" name="Picture 10" descr="linkingnu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610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4" descr="linkin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1431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5" descr="linking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143000"/>
            <a:ext cx="1446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0" y="2133600"/>
            <a:ext cx="9144000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dirty="0"/>
              <a:t> </a:t>
            </a:r>
            <a:r>
              <a:rPr lang="en-US" altLang="en-US" sz="2000" i="0" dirty="0" smtClean="0">
                <a:latin typeface="+mn-lt"/>
              </a:rPr>
              <a:t>How </a:t>
            </a:r>
            <a:r>
              <a:rPr lang="en-US" altLang="en-US" sz="2000" i="0" dirty="0">
                <a:latin typeface="+mn-lt"/>
              </a:rPr>
              <a:t>many times do two closed </a:t>
            </a:r>
            <a:r>
              <a:rPr lang="en-US" altLang="en-US" sz="2000" i="0" dirty="0" smtClean="0">
                <a:latin typeface="+mn-lt"/>
              </a:rPr>
              <a:t>curves link each </a:t>
            </a:r>
            <a:r>
              <a:rPr lang="en-US" altLang="en-US" sz="2000" i="0" dirty="0">
                <a:latin typeface="+mn-lt"/>
              </a:rPr>
              <a:t>other?</a:t>
            </a:r>
          </a:p>
        </p:txBody>
      </p:sp>
      <p:sp>
        <p:nvSpPr>
          <p:cNvPr id="32780" name="TextBox 19"/>
          <p:cNvSpPr txBox="1">
            <a:spLocks noChangeArrowheads="1"/>
          </p:cNvSpPr>
          <p:nvPr/>
        </p:nvSpPr>
        <p:spPr bwMode="auto">
          <a:xfrm>
            <a:off x="0" y="3257490"/>
            <a:ext cx="9144000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dirty="0"/>
              <a:t> </a:t>
            </a:r>
            <a:r>
              <a:rPr lang="en-US" altLang="en-US" sz="2000" i="0" dirty="0" smtClean="0">
                <a:latin typeface="+mn-lt"/>
              </a:rPr>
              <a:t>How ‘linked</a:t>
            </a:r>
            <a:r>
              <a:rPr lang="en-US" altLang="en-US" sz="2000" i="0" dirty="0">
                <a:latin typeface="+mn-lt"/>
              </a:rPr>
              <a:t>’ is a magnetic field?</a:t>
            </a:r>
          </a:p>
        </p:txBody>
      </p:sp>
      <p:sp>
        <p:nvSpPr>
          <p:cNvPr id="32781" name="TextBox 20"/>
          <p:cNvSpPr txBox="1">
            <a:spLocks noChangeArrowheads="1"/>
          </p:cNvSpPr>
          <p:nvPr/>
        </p:nvSpPr>
        <p:spPr bwMode="auto">
          <a:xfrm>
            <a:off x="0" y="5029200"/>
            <a:ext cx="9144000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dirty="0"/>
              <a:t> </a:t>
            </a:r>
            <a:r>
              <a:rPr lang="en-US" altLang="en-US" sz="2000" i="0" dirty="0" smtClean="0">
                <a:latin typeface="+mn-lt"/>
              </a:rPr>
              <a:t>Does the theory of knots and links play a role in plasma </a:t>
            </a:r>
            <a:r>
              <a:rPr lang="en-US" altLang="en-US" sz="2000" i="0" dirty="0">
                <a:latin typeface="+mn-lt"/>
              </a:rPr>
              <a:t>confinement?</a:t>
            </a:r>
            <a:endParaRPr lang="en-US" altLang="en-US" sz="1800" i="0" dirty="0">
              <a:latin typeface="+mn-lt"/>
            </a:endParaRPr>
          </a:p>
        </p:txBody>
      </p:sp>
      <p:sp>
        <p:nvSpPr>
          <p:cNvPr id="32782" name="TextBox 21"/>
          <p:cNvSpPr txBox="1">
            <a:spLocks noChangeArrowheads="1"/>
          </p:cNvSpPr>
          <p:nvPr/>
        </p:nvSpPr>
        <p:spPr bwMode="auto">
          <a:xfrm>
            <a:off x="0" y="55405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i="0" dirty="0" smtClean="0">
                <a:latin typeface="+mn-lt"/>
              </a:rPr>
              <a:t>Taylor Relaxation:</a:t>
            </a:r>
            <a:r>
              <a:rPr lang="en-US" altLang="en-US" sz="2000" i="0" dirty="0">
                <a:latin typeface="+mn-lt"/>
              </a:rPr>
              <a:t> </a:t>
            </a:r>
            <a:r>
              <a:rPr lang="en-US" altLang="en-US" sz="2000" i="0" dirty="0" smtClean="0">
                <a:latin typeface="+mn-lt"/>
              </a:rPr>
              <a:t>weakly resistive plasmas will relax to minimize the energy, but the plasma cannot easily “unlink” itself    i.e. constraint of conserved </a:t>
            </a:r>
            <a:r>
              <a:rPr lang="en-US" altLang="en-US" sz="2000" i="0" dirty="0" err="1" smtClean="0">
                <a:latin typeface="+mn-lt"/>
              </a:rPr>
              <a:t>helicity</a:t>
            </a:r>
            <a:endParaRPr lang="en-US" altLang="en-US" sz="2000" i="0" dirty="0" smtClean="0">
              <a:latin typeface="+mn-lt"/>
            </a:endParaRPr>
          </a:p>
        </p:txBody>
      </p:sp>
      <p:pic>
        <p:nvPicPr>
          <p:cNvPr id="32783" name="Picture 22" descr="helic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9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2" descr="vectorpotenti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4000"/>
            <a:ext cx="4348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linking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3475"/>
            <a:ext cx="15255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The </a:t>
            </a:r>
            <a:r>
              <a:rPr lang="en-US" sz="3600" dirty="0" err="1" smtClean="0"/>
              <a:t>helicity</a:t>
            </a:r>
            <a:r>
              <a:rPr lang="en-US" sz="3600" dirty="0" smtClean="0"/>
              <a:t> integral measures the “linked-ness” of a magnetic field.</a:t>
            </a:r>
          </a:p>
          <a:p>
            <a:pPr algn="l"/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700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</a:t>
            </a:r>
            <a:r>
              <a:rPr lang="en-US" sz="3600" dirty="0" smtClean="0"/>
              <a:t>he figure-eight </a:t>
            </a:r>
            <a:r>
              <a:rPr lang="en-US" sz="3600" dirty="0" err="1" smtClean="0"/>
              <a:t>stellarator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4000" cy="24098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2819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Spitzer, 1958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58678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To eliminate end-losses</a:t>
            </a:r>
            <a:br>
              <a:rPr lang="en-US" sz="3600" dirty="0" smtClean="0"/>
            </a:br>
            <a:r>
              <a:rPr lang="en-US" sz="3600" dirty="0" smtClean="0"/>
              <a:t>the magnetic field must “close” upon itself.</a:t>
            </a:r>
            <a:br>
              <a:rPr lang="en-US" sz="3600" dirty="0" smtClean="0"/>
            </a:br>
            <a:r>
              <a:rPr lang="en-US" sz="3600" dirty="0" smtClean="0"/>
              <a:t>Joining the ends of a cylinder makes a </a:t>
            </a:r>
            <a:r>
              <a:rPr lang="en-US" sz="3600" dirty="0" err="1" smtClean="0"/>
              <a:t>tokamak</a:t>
            </a:r>
            <a:r>
              <a:rPr lang="en-US" sz="3600" dirty="0" smtClean="0"/>
              <a:t>.</a:t>
            </a:r>
            <a:endParaRPr lang="en-US" sz="3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8" y="1905000"/>
            <a:ext cx="4000502" cy="2640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62600" y="2259332"/>
            <a:ext cx="3200400" cy="1777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6025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rotational-transform is required to cancel particle drifts,</a:t>
            </a:r>
          </a:p>
          <a:p>
            <a:r>
              <a:rPr lang="en-US" sz="2400" dirty="0" smtClean="0"/>
              <a:t>axisymmetric configurations need toroidal plasma current;</a:t>
            </a:r>
          </a:p>
          <a:p>
            <a:r>
              <a:rPr lang="en-US" dirty="0" smtClean="0"/>
              <a:t>and toroidal plasma current leads to disruptions, . . 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 alternative for producing rotational-transform is by non-axisymmetric shape.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an axisymmetric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, the magnetic axis is a </a:t>
            </a:r>
            <a:r>
              <a:rPr lang="en-US" sz="2400" b="1" dirty="0" smtClean="0"/>
              <a:t>circle</a:t>
            </a:r>
            <a:r>
              <a:rPr lang="en-US" sz="2400" dirty="0" smtClean="0"/>
              <a:t> in real space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flipH="1">
            <a:off x="7162800" y="3859532"/>
            <a:ext cx="10668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</a:t>
            </a:r>
            <a:r>
              <a:rPr lang="en-US" sz="1200" dirty="0" smtClean="0">
                <a:solidFill>
                  <a:schemeClr val="tx1"/>
                </a:solidFill>
              </a:rPr>
              <a:t>o end-loss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19800" y="3859532"/>
            <a:ext cx="10668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</a:t>
            </a:r>
            <a:r>
              <a:rPr lang="en-US" sz="1200" dirty="0" smtClean="0">
                <a:solidFill>
                  <a:schemeClr val="tx1"/>
                </a:solidFill>
              </a:rPr>
              <a:t>o end-loss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143749" y="3505200"/>
            <a:ext cx="0" cy="96393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5553" r="1972" b="7658"/>
          <a:stretch/>
        </p:blipFill>
        <p:spPr>
          <a:xfrm>
            <a:off x="0" y="5303520"/>
            <a:ext cx="292608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" r="1926" b="35997"/>
          <a:stretch/>
        </p:blipFill>
        <p:spPr>
          <a:xfrm>
            <a:off x="76200" y="2271733"/>
            <a:ext cx="1879282" cy="191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708" r="39" b="-721"/>
          <a:stretch/>
        </p:blipFill>
        <p:spPr>
          <a:xfrm>
            <a:off x="6154376" y="1858720"/>
            <a:ext cx="2989624" cy="2351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In the </a:t>
            </a:r>
            <a:r>
              <a:rPr lang="en-US" sz="4000" dirty="0"/>
              <a:t>non-axisymmetric </a:t>
            </a:r>
            <a:r>
              <a:rPr lang="en-US" sz="4000" dirty="0" err="1" smtClean="0"/>
              <a:t>stellarator</a:t>
            </a:r>
            <a:r>
              <a:rPr lang="en-US" sz="4000" dirty="0" smtClean="0"/>
              <a:t> the </a:t>
            </a:r>
            <a:r>
              <a:rPr lang="en-US" sz="4000" dirty="0"/>
              <a:t>confining magnetic field is produced by </a:t>
            </a:r>
            <a:br>
              <a:rPr lang="en-US" sz="4000" dirty="0"/>
            </a:br>
            <a:r>
              <a:rPr lang="en-US" sz="4000" dirty="0"/>
              <a:t>external </a:t>
            </a:r>
            <a:r>
              <a:rPr lang="en-US" sz="4000" dirty="0" smtClean="0"/>
              <a:t>coils, and </a:t>
            </a:r>
            <a:r>
              <a:rPr lang="en-US" sz="4000" dirty="0" err="1" smtClean="0"/>
              <a:t>stellarators</a:t>
            </a:r>
            <a:r>
              <a:rPr lang="en-US" sz="4000" dirty="0" smtClean="0"/>
              <a:t> are more stable. 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381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</a:t>
            </a:r>
            <a:r>
              <a:rPr lang="en-US" sz="2000" b="1" dirty="0" err="1" smtClean="0"/>
              <a:t>orsatron</a:t>
            </a:r>
            <a:r>
              <a:rPr lang="en-US" sz="2000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continuous, helical coils; </a:t>
            </a:r>
          </a:p>
          <a:p>
            <a:r>
              <a:rPr lang="en-US" dirty="0" smtClean="0"/>
              <a:t>                             e.g. ATF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41" y="4191000"/>
            <a:ext cx="2538759" cy="2395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600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heliotron</a:t>
            </a:r>
            <a:r>
              <a:rPr lang="en-US" sz="2000" b="1" dirty="0" smtClean="0"/>
              <a:t>:</a:t>
            </a:r>
            <a:r>
              <a:rPr lang="en-US" dirty="0" smtClean="0"/>
              <a:t> </a:t>
            </a:r>
            <a:r>
              <a:rPr lang="en-US" sz="1600" dirty="0" smtClean="0"/>
              <a:t>helical coils;  e.g. LHD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64578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heliac</a:t>
            </a:r>
            <a:r>
              <a:rPr lang="en-US" sz="2000" b="1" dirty="0" smtClean="0"/>
              <a:t>:</a:t>
            </a:r>
            <a:r>
              <a:rPr lang="en-US" dirty="0" smtClean="0"/>
              <a:t> helical axis; e.g. H-1NF, TJ-II.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4961692"/>
            <a:ext cx="350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helias</a:t>
            </a:r>
            <a:r>
              <a:rPr lang="en-US" sz="2000" b="1" dirty="0" smtClean="0"/>
              <a:t>:</a:t>
            </a:r>
            <a:r>
              <a:rPr lang="en-US" dirty="0" smtClean="0"/>
              <a:t> helical axis, modular coils;</a:t>
            </a:r>
          </a:p>
          <a:p>
            <a:r>
              <a:rPr lang="en-US" dirty="0" smtClean="0"/>
              <a:t>                                            e.g. W7X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2514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NCSX: </a:t>
            </a:r>
            <a:r>
              <a:rPr lang="en-US" dirty="0" smtClean="0"/>
              <a:t>optimized, modular coils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38510"/>
            <a:ext cx="3072159" cy="20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magnetic axis of a </a:t>
            </a:r>
            <a:r>
              <a:rPr lang="en-US" sz="3600" dirty="0" err="1" smtClean="0"/>
              <a:t>tokamak</a:t>
            </a:r>
            <a:r>
              <a:rPr lang="en-US" sz="3600" dirty="0" smtClean="0"/>
              <a:t> is a circle.</a:t>
            </a:r>
            <a:br>
              <a:rPr lang="en-US" sz="3600" dirty="0" smtClean="0"/>
            </a:br>
            <a:r>
              <a:rPr lang="en-US" sz="3600" dirty="0" smtClean="0"/>
              <a:t>The magnetic axis of a conventional </a:t>
            </a:r>
            <a:r>
              <a:rPr lang="en-US" sz="3600" dirty="0" err="1" smtClean="0"/>
              <a:t>stellarator</a:t>
            </a:r>
            <a:r>
              <a:rPr lang="en-US" sz="3600" dirty="0" smtClean="0"/>
              <a:t> is smoothly deformable into a circle.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another class of confinement device that:</a:t>
            </a:r>
            <a:endParaRPr lang="en-US" sz="1050" dirty="0" smtClean="0"/>
          </a:p>
          <a:p>
            <a:endParaRPr lang="en-US" sz="105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is closed, in that the magnetic axis is topologically a circle </a:t>
            </a:r>
            <a:r>
              <a:rPr lang="en-US" sz="1200" dirty="0" smtClean="0"/>
              <a:t>( a closed, one-dimensional curve ) 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has a large volume of “good flux-surfaces”</a:t>
            </a:r>
            <a:r>
              <a:rPr lang="en-US" dirty="0"/>
              <a:t> </a:t>
            </a:r>
            <a:r>
              <a:rPr lang="en-US" sz="1200" dirty="0" smtClean="0"/>
              <a:t>( as will be shown in following slides ) 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</a:t>
            </a:r>
            <a:r>
              <a:rPr lang="en-US" dirty="0" smtClean="0"/>
              <a:t>as significant rotational-transform without plasma current</a:t>
            </a:r>
            <a:r>
              <a:rPr lang="en-US" dirty="0"/>
              <a:t> </a:t>
            </a:r>
            <a:r>
              <a:rPr lang="en-US" sz="1200" dirty="0" smtClean="0"/>
              <a:t>( because the magnetic axis is non-planar ) </a:t>
            </a:r>
            <a:r>
              <a:rPr lang="en-US" sz="1600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</a:t>
            </a:r>
            <a:r>
              <a:rPr lang="en-US" dirty="0" smtClean="0"/>
              <a:t>as a magnetic axis that is not smoothly deformable into a circle.</a:t>
            </a:r>
            <a:endParaRPr lang="en-US" sz="100" dirty="0" smtClean="0"/>
          </a:p>
          <a:p>
            <a:r>
              <a:rPr lang="en-US" sz="100" dirty="0" smtClean="0"/>
              <a:t>                     </a:t>
            </a:r>
            <a:r>
              <a:rPr lang="en-US" sz="1050" dirty="0" smtClean="0"/>
              <a:t>                                                                                     </a:t>
            </a:r>
            <a:r>
              <a:rPr lang="en-US" sz="1200" dirty="0" smtClean="0"/>
              <a:t>( without  cutting  or  passing  through  itself )</a:t>
            </a:r>
            <a:endParaRPr lang="en-US" sz="1000" dirty="0" smtClean="0"/>
          </a:p>
          <a:p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3148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magnetic axis of a </a:t>
            </a:r>
            <a:r>
              <a:rPr lang="en-US" sz="3600" dirty="0" err="1" smtClean="0"/>
              <a:t>tokamak</a:t>
            </a:r>
            <a:r>
              <a:rPr lang="en-US" sz="3600" dirty="0" smtClean="0"/>
              <a:t> is a circle.</a:t>
            </a:r>
            <a:br>
              <a:rPr lang="en-US" sz="3600" dirty="0" smtClean="0"/>
            </a:br>
            <a:r>
              <a:rPr lang="en-US" sz="3600" dirty="0" smtClean="0"/>
              <a:t>The magnetic axis of a conventional </a:t>
            </a:r>
            <a:r>
              <a:rPr lang="en-US" sz="3600" dirty="0" err="1" smtClean="0"/>
              <a:t>stellarator</a:t>
            </a:r>
            <a:r>
              <a:rPr lang="en-US" sz="3600" dirty="0" smtClean="0"/>
              <a:t> is smoothly deformable into a circle.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another class of confinement device that:</a:t>
            </a:r>
            <a:endParaRPr lang="en-US" sz="1050" dirty="0" smtClean="0"/>
          </a:p>
          <a:p>
            <a:endParaRPr lang="en-US" sz="1050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is closed, in that the magnetic axis is topologically a circle </a:t>
            </a:r>
            <a:r>
              <a:rPr lang="en-US" sz="1200" dirty="0" smtClean="0"/>
              <a:t>( a closed, one-dimensional curve ) 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has a large volume of “good flux-surfaces”</a:t>
            </a:r>
            <a:r>
              <a:rPr lang="en-US" dirty="0"/>
              <a:t> </a:t>
            </a:r>
            <a:r>
              <a:rPr lang="en-US" sz="1200" dirty="0" smtClean="0"/>
              <a:t>( as will be shown in following slides ) 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</a:t>
            </a:r>
            <a:r>
              <a:rPr lang="en-US" dirty="0" smtClean="0"/>
              <a:t>as significant rotational-transform without plasma current</a:t>
            </a:r>
            <a:r>
              <a:rPr lang="en-US" dirty="0"/>
              <a:t> </a:t>
            </a:r>
            <a:r>
              <a:rPr lang="en-US" sz="1200" dirty="0" smtClean="0"/>
              <a:t>( because the magnetic axis is non-planar ) </a:t>
            </a:r>
            <a:r>
              <a:rPr lang="en-US" sz="1600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</a:t>
            </a:r>
            <a:r>
              <a:rPr lang="en-US" dirty="0" smtClean="0"/>
              <a:t>as a magnetic axis that is not smoothly deformable into a circle.</a:t>
            </a:r>
            <a:endParaRPr lang="en-US" sz="100" dirty="0" smtClean="0"/>
          </a:p>
          <a:p>
            <a:r>
              <a:rPr lang="en-US" sz="100" dirty="0" smtClean="0"/>
              <a:t>                     </a:t>
            </a:r>
            <a:r>
              <a:rPr lang="en-US" sz="1050" dirty="0" smtClean="0"/>
              <a:t>                                                                                     </a:t>
            </a:r>
            <a:r>
              <a:rPr lang="en-US" sz="1200" dirty="0" smtClean="0"/>
              <a:t>( without  cutting  or  passing  through  itself )</a:t>
            </a:r>
            <a:endParaRPr lang="en-US" sz="1000" dirty="0" smtClean="0"/>
          </a:p>
          <a:p>
            <a:endParaRPr lang="en-US" sz="1050" dirty="0" smtClean="0"/>
          </a:p>
          <a:p>
            <a:r>
              <a:rPr lang="en-US" sz="3600" dirty="0" smtClean="0"/>
              <a:t>The magnetic field may be closed </a:t>
            </a:r>
          </a:p>
          <a:p>
            <a:r>
              <a:rPr lang="en-US" sz="3600" dirty="0" smtClean="0"/>
              <a:t>by forming a knot!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  colored trefoil knot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Mathematically, a knot, </a:t>
            </a:r>
            <a:r>
              <a:rPr lang="en-US" sz="3600" i="1" dirty="0" smtClean="0"/>
              <a:t>K</a:t>
            </a:r>
            <a:r>
              <a:rPr lang="en-US" sz="3600" i="1" dirty="0"/>
              <a:t>: S</a:t>
            </a:r>
            <a:r>
              <a:rPr lang="en-US" sz="3600" i="1" baseline="30000" dirty="0"/>
              <a:t>1 </a:t>
            </a:r>
            <a:r>
              <a:rPr lang="en-US" sz="3600" i="1" dirty="0">
                <a:sym typeface="Symbol"/>
              </a:rPr>
              <a:t> </a:t>
            </a:r>
            <a:r>
              <a:rPr lang="en-US" sz="3600" i="1" dirty="0"/>
              <a:t>S</a:t>
            </a:r>
            <a:r>
              <a:rPr lang="en-US" sz="3600" i="1" baseline="30000" dirty="0"/>
              <a:t>3</a:t>
            </a:r>
            <a:r>
              <a:rPr lang="en-US" sz="3600" dirty="0" smtClean="0"/>
              <a:t>, is an </a:t>
            </a:r>
            <a:r>
              <a:rPr lang="en-US" sz="3600" i="1" dirty="0" smtClean="0"/>
              <a:t>embedding</a:t>
            </a:r>
            <a:br>
              <a:rPr lang="en-US" sz="3600" i="1" dirty="0" smtClean="0"/>
            </a:br>
            <a:r>
              <a:rPr lang="en-US" sz="3600" dirty="0" smtClean="0"/>
              <a:t>of the circle, </a:t>
            </a:r>
            <a:r>
              <a:rPr lang="en-US" sz="3600" i="1" dirty="0" smtClean="0"/>
              <a:t>S</a:t>
            </a:r>
            <a:r>
              <a:rPr lang="en-US" sz="3600" i="1" baseline="30000" dirty="0" smtClean="0"/>
              <a:t>1</a:t>
            </a:r>
            <a:r>
              <a:rPr lang="en-US" sz="3600" dirty="0" smtClean="0"/>
              <a:t>, into real space, </a:t>
            </a:r>
            <a:r>
              <a:rPr lang="en-US" sz="3600" i="1" dirty="0" smtClean="0"/>
              <a:t>S</a:t>
            </a:r>
            <a:r>
              <a:rPr lang="en-US" sz="3600" i="1" baseline="30000" dirty="0" smtClean="0"/>
              <a:t>3</a:t>
            </a:r>
            <a:r>
              <a:rPr lang="en-US" sz="3600" i="1" dirty="0" smtClean="0">
                <a:sym typeface="Symbol"/>
              </a:rPr>
              <a:t> R</a:t>
            </a:r>
            <a:r>
              <a:rPr lang="en-US" sz="3600" i="1" baseline="30000" dirty="0" smtClean="0"/>
              <a:t>3</a:t>
            </a:r>
            <a:r>
              <a:rPr lang="en-US" sz="3600" i="1" dirty="0" smtClean="0"/>
              <a:t>.  </a:t>
            </a:r>
            <a:r>
              <a:rPr lang="en-US" sz="3600" i="1" baseline="30000" dirty="0" smtClean="0"/>
              <a:t/>
            </a:r>
            <a:br>
              <a:rPr lang="en-US" sz="3600" i="1" baseline="30000" dirty="0" smtClean="0"/>
            </a:br>
            <a:endParaRPr lang="en-US" sz="3600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38049"/>
              </p:ext>
            </p:extLst>
          </p:nvPr>
        </p:nvGraphicFramePr>
        <p:xfrm>
          <a:off x="30163" y="1641475"/>
          <a:ext cx="6675437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" imgW="4063680" imgH="2082600" progId="Equation.DSMT4">
                  <p:embed/>
                </p:oleObj>
              </mc:Choice>
              <mc:Fallback>
                <p:oleObj name="Equation" r:id="rId3" imgW="406368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641475"/>
                        <a:ext cx="6675437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1" y="4676775"/>
            <a:ext cx="2354889" cy="2181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00" y="43836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Reidemeister</a:t>
            </a:r>
            <a:r>
              <a:rPr lang="en-US" dirty="0"/>
              <a:t> moves</a:t>
            </a:r>
          </a:p>
        </p:txBody>
      </p:sp>
    </p:spTree>
    <p:extLst>
      <p:ext uri="{BB962C8B-B14F-4D97-AF65-F5344CB8AC3E}">
        <p14:creationId xmlns:p14="http://schemas.microsoft.com/office/powerpoint/2010/main" val="15424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 (</a:t>
            </a:r>
            <a:r>
              <a:rPr lang="en-US" sz="3600" i="1" dirty="0" err="1" smtClean="0"/>
              <a:t>p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q</a:t>
            </a:r>
            <a:r>
              <a:rPr lang="en-US" sz="3600" dirty="0" smtClean="0"/>
              <a:t>) torus knot, with </a:t>
            </a:r>
            <a:r>
              <a:rPr lang="en-US" sz="3600" i="1" dirty="0" smtClean="0"/>
              <a:t>p</a:t>
            </a:r>
            <a:r>
              <a:rPr lang="en-US" sz="3600" dirty="0" smtClean="0"/>
              <a:t>, </a:t>
            </a:r>
            <a:r>
              <a:rPr lang="en-US" sz="3600" i="1" dirty="0" smtClean="0"/>
              <a:t>q</a:t>
            </a:r>
            <a:r>
              <a:rPr lang="en-US" sz="3600" dirty="0" smtClean="0"/>
              <a:t> co-prime,</a:t>
            </a:r>
            <a:br>
              <a:rPr lang="en-US" sz="3600" dirty="0" smtClean="0"/>
            </a:br>
            <a:r>
              <a:rPr lang="en-US" sz="3600" dirty="0" smtClean="0"/>
              <a:t>wraps </a:t>
            </a:r>
            <a:r>
              <a:rPr lang="en-US" sz="3600" i="1" dirty="0" smtClean="0"/>
              <a:t>p</a:t>
            </a:r>
            <a:r>
              <a:rPr lang="en-US" sz="3600" dirty="0" smtClean="0"/>
              <a:t> times around </a:t>
            </a:r>
            <a:r>
              <a:rPr lang="en-US" sz="3600" dirty="0" err="1" smtClean="0"/>
              <a:t>poloidally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and     </a:t>
            </a:r>
            <a:r>
              <a:rPr lang="en-US" sz="3600" i="1" dirty="0" smtClean="0"/>
              <a:t>q</a:t>
            </a:r>
            <a:r>
              <a:rPr lang="en-US" sz="3600" dirty="0" smtClean="0"/>
              <a:t> times around </a:t>
            </a:r>
            <a:r>
              <a:rPr lang="en-US" sz="3600" dirty="0" err="1" smtClean="0"/>
              <a:t>toroidally</a:t>
            </a:r>
            <a:r>
              <a:rPr lang="en-US" sz="3600" dirty="0" smtClean="0"/>
              <a:t> on a torus.</a:t>
            </a:r>
            <a:endParaRPr lang="en-US" sz="36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6743" r="4187" b="10699"/>
          <a:stretch/>
        </p:blipFill>
        <p:spPr>
          <a:xfrm>
            <a:off x="2567355" y="2971800"/>
            <a:ext cx="6576645" cy="3886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57725"/>
              </p:ext>
            </p:extLst>
          </p:nvPr>
        </p:nvGraphicFramePr>
        <p:xfrm>
          <a:off x="166687" y="2411413"/>
          <a:ext cx="7758113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4724280" imgH="1130040" progId="Equation.DSMT4">
                  <p:embed/>
                </p:oleObj>
              </mc:Choice>
              <mc:Fallback>
                <p:oleObj name="Equation" r:id="rId4" imgW="4724280" imgH="1130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2411413"/>
                        <a:ext cx="7758113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7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 suitably placed set of circular current coils</a:t>
            </a:r>
            <a:br>
              <a:rPr lang="en-US" sz="4000" dirty="0" smtClean="0"/>
            </a:br>
            <a:r>
              <a:rPr lang="en-US" sz="4000" dirty="0" smtClean="0"/>
              <a:t>can produce a magnetic field</a:t>
            </a:r>
            <a:br>
              <a:rPr lang="en-US" sz="4000" dirty="0" smtClean="0"/>
            </a:br>
            <a:r>
              <a:rPr lang="en-US" sz="4000" dirty="0" smtClean="0"/>
              <a:t>with an axis in the shape of a knot</a:t>
            </a:r>
            <a:r>
              <a:rPr lang="en-US" sz="3600" dirty="0" smtClean="0"/>
              <a:t>.</a:t>
            </a:r>
            <a:endParaRPr lang="en-US" sz="3600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37651"/>
              </p:ext>
            </p:extLst>
          </p:nvPr>
        </p:nvGraphicFramePr>
        <p:xfrm>
          <a:off x="228600" y="2438400"/>
          <a:ext cx="8443912" cy="348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3" imgW="5143320" imgH="2120760" progId="Equation.DSMT4">
                  <p:embed/>
                </p:oleObj>
              </mc:Choice>
              <mc:Fallback>
                <p:oleObj name="Equation" r:id="rId3" imgW="5143320" imgH="212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443912" cy="348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4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908</Words>
  <Application>Microsoft Office PowerPoint</Application>
  <PresentationFormat>On-screen Show (4:3)</PresentationFormat>
  <Paragraphs>108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A new class of magnetic confinement device in the shape of a knot</vt:lpstr>
      <vt:lpstr>Charged particles are confined perpendicularly  in a strong magnetic field, but are “lost” in the parallel direction.</vt:lpstr>
      <vt:lpstr>To eliminate end-losses the magnetic field must “close” upon itself. Joining the ends of a cylinder makes a tokamak.</vt:lpstr>
      <vt:lpstr>In the non-axisymmetric stellarator the confining magnetic field is produced by  external coils, and stellarators are more stable. </vt:lpstr>
      <vt:lpstr>The magnetic axis of a tokamak is a circle. The magnetic axis of a conventional stellarator is smoothly deformable into a circle.</vt:lpstr>
      <vt:lpstr>The magnetic axis of a tokamak is a circle. The magnetic axis of a conventional stellarator is smoothly deformable into a circle.</vt:lpstr>
      <vt:lpstr>Mathematically, a knot, K: S1  S3, is an embedding of the circle, S1, into real space, S3 R3.   </vt:lpstr>
      <vt:lpstr>A (p,q) torus knot, with p, q co-prime, wraps p times around poloidally  and     q times around toroidally on a torus.</vt:lpstr>
      <vt:lpstr>A suitably placed set of circular current coils can produce a magnetic field with an axis in the shape of a knot.</vt:lpstr>
      <vt:lpstr>The orientation of a set of circular coils is adjusted to produce the required magnetic axis. </vt:lpstr>
      <vt:lpstr>Example: (2,3) torus knotatron  </vt:lpstr>
      <vt:lpstr>Example: (2,5) torus knotatron  </vt:lpstr>
      <vt:lpstr>Example: (3,5) torus knotatron  </vt:lpstr>
      <vt:lpstr>Example: (2,7) torus knotatron  </vt:lpstr>
      <vt:lpstr>Example: (3,7) torus knotatron  </vt:lpstr>
      <vt:lpstr>Example: (4,7) torus knotatron  </vt:lpstr>
      <vt:lpstr>Example: (5,7) torus knotatron  </vt:lpstr>
      <vt:lpstr>Example: (6,7) torus knotatron  </vt:lpstr>
      <vt:lpstr>The knotatron is a new class of stellarator. Both tokamaks &amp; stellarators are unknotatrons. </vt:lpstr>
      <vt:lpstr>There is a seemingly infinite variety of knots. Composite knots are formed from simple knots. </vt:lpstr>
      <vt:lpstr>PowerPoint Presentation</vt:lpstr>
      <vt:lpstr>Does the knotatron have advantages?  </vt:lpstr>
      <vt:lpstr> </vt:lpstr>
      <vt:lpstr>The figure-eight stellarator  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Knotatron</dc:title>
  <dc:creator>Hudson</dc:creator>
  <cp:lastModifiedBy>Hudson</cp:lastModifiedBy>
  <cp:revision>146</cp:revision>
  <dcterms:created xsi:type="dcterms:W3CDTF">2014-01-16T19:32:05Z</dcterms:created>
  <dcterms:modified xsi:type="dcterms:W3CDTF">2014-01-24T18:57:12Z</dcterms:modified>
</cp:coreProperties>
</file>