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1236" y="-90"/>
      </p:cViewPr>
      <p:guideLst>
        <p:guide orient="horz" pos="33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1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0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0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6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0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8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0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5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4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0CF0C-799C-4517-91A5-E2B5303FA83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F38E9-2216-45B0-9948-4E79BC8EE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4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601657"/>
            <a:ext cx="1981200" cy="17323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6" y="1219204"/>
            <a:ext cx="8698662" cy="41141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0"/>
            <a:ext cx="91439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Accurate calculation of Singular Current Densities</a:t>
            </a:r>
          </a:p>
          <a:p>
            <a:r>
              <a:rPr lang="en-US" sz="2800" dirty="0" smtClean="0"/>
              <a:t>in non-linear, ideal MHD equilibrium solutions</a:t>
            </a:r>
          </a:p>
          <a:p>
            <a:r>
              <a:rPr lang="en-US" sz="1400" dirty="0" smtClean="0"/>
              <a:t>Max-Planck-</a:t>
            </a:r>
            <a:r>
              <a:rPr lang="en-US" sz="1400" dirty="0" err="1" smtClean="0"/>
              <a:t>Institut</a:t>
            </a:r>
            <a:r>
              <a:rPr lang="en-US" sz="1400" dirty="0" smtClean="0"/>
              <a:t> fur </a:t>
            </a:r>
            <a:r>
              <a:rPr lang="en-US" sz="1400" dirty="0" err="1" smtClean="0"/>
              <a:t>Plasmaphysik</a:t>
            </a:r>
            <a:r>
              <a:rPr lang="en-US" sz="1400" dirty="0"/>
              <a:t> </a:t>
            </a:r>
            <a:r>
              <a:rPr lang="en-US" sz="1400" dirty="0" smtClean="0"/>
              <a:t>(Dr. J. </a:t>
            </a:r>
            <a:r>
              <a:rPr lang="en-US" sz="1400" dirty="0" err="1" smtClean="0"/>
              <a:t>Loizu</a:t>
            </a:r>
            <a:r>
              <a:rPr lang="en-US" sz="1400" dirty="0" smtClean="0"/>
              <a:t>) &amp; Princeton Plasma Physics Laboratory (Dr. S.R. Hudson)</a:t>
            </a:r>
            <a:endParaRPr lang="en-US" sz="14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18398" cy="1524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34000"/>
            <a:ext cx="1524000" cy="1524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5334000"/>
            <a:ext cx="1518376" cy="1524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334000"/>
            <a:ext cx="1524000" cy="1524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397" y="5334000"/>
            <a:ext cx="1529603" cy="1524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396" y="5334000"/>
            <a:ext cx="1529603" cy="152400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2592" y="5498068"/>
            <a:ext cx="29592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onstant perturbed boundary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3"/>
          </p:cNvCxnSpPr>
          <p:nvPr/>
        </p:nvCxnSpPr>
        <p:spPr>
          <a:xfrm flipV="1">
            <a:off x="2971800" y="5498068"/>
            <a:ext cx="774592" cy="1846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0" y="6427113"/>
            <a:ext cx="15240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</a:t>
            </a:r>
            <a:r>
              <a:rPr lang="en-US" sz="1100" dirty="0" smtClean="0"/>
              <a:t>ully “relaxed” island,</a:t>
            </a:r>
          </a:p>
          <a:p>
            <a:pPr algn="ctr"/>
            <a:r>
              <a:rPr lang="en-US" sz="1100" dirty="0" smtClean="0"/>
              <a:t>no singular currents.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7620000" y="6427113"/>
            <a:ext cx="15240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</a:t>
            </a:r>
            <a:r>
              <a:rPr lang="en-US" sz="1100" dirty="0" smtClean="0"/>
              <a:t>ully “shielded” state,</a:t>
            </a:r>
          </a:p>
          <a:p>
            <a:pPr algn="ctr"/>
            <a:r>
              <a:rPr lang="en-US" sz="1100" dirty="0" smtClean="0"/>
              <a:t>no island.</a:t>
            </a:r>
            <a:endParaRPr lang="en-US" sz="1100" dirty="0"/>
          </a:p>
        </p:txBody>
      </p:sp>
      <p:cxnSp>
        <p:nvCxnSpPr>
          <p:cNvPr id="63" name="Straight Arrow Connector 62"/>
          <p:cNvCxnSpPr>
            <a:stCxn id="44" idx="0"/>
          </p:cNvCxnSpPr>
          <p:nvPr/>
        </p:nvCxnSpPr>
        <p:spPr>
          <a:xfrm flipH="1" flipV="1">
            <a:off x="759200" y="6094513"/>
            <a:ext cx="2800" cy="3326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1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40.7073"/>
  <p:tag name="ORIGINALWIDTH" val="720.3619"/>
  <p:tag name="LATEXADDIN" val="\documentclass[fleqn]{article}&#10;&#10;\usepackage{amsmath}&#10;\usepackage{color}&#10;\pagestyle{empty}&#10; &#10;\newcommand{\iotabar}{\mbox{$\iota\!\!$-}}&#10;\newcommand{\boldtheta}{\mbox{\boldmath$\theta$\unboldmath}}&#10;&#10;\setlength{\mathindent}{0.1cm}&#10;\setlength\abovedisplayskip{0.0cm}&#10;\setlength\belowdisplayskip{0.0cm}&#10;\setlength\abovedisplayshortskip{0.0cm}&#10;\setlength\belowdisplayshortskip{0.0cm}&#10;\setlength{\textwidth}{16.0cm}&#10;&#10;\newcommand{\s}{s}&#10;\renewcommand{\t}{\theta}&#10;\newcommand{\z}{\zeta}&#10;\renewcommand{\r}{\rho}&#10;\newcommand{\p}{\psi}&#10;\renewcommand{\a}{\alpha}&#10;\renewcommand{\b}{\beta}&#10;\newcommand{\ds}{\displaystyle}&#10;&#10;\newcommand{\be}{\begin{eqnarray} \nonumber}&#10;\newcommand{\ee}{\end{eqnarray}}&#10;&#10;\newcommand{\curl}{\nabla\times}&#10;\renewcommand{\div}{\nabla\cdot}&#10;&#10;\newcommand{\Poincare}{Poincar$\acute{\rm e}$ }&#10;\newcommand{\PoincareBirkhoff}{Poincar$\acute{\rm e}$-Birkhoff }&#10;\newcommand{\Frechet}{Frech$\acute{\rm e}$t }&#10;&#10;\newcommand{\nonum}{\nonumber}&#10;\newcommand{\fns}{\footnotesize}&#10;\newcommand{\ns}{\normalsize}&#10;&#10;\newcommand{\bi}{\begin{itemize}}&#10;\newcommand{\ei}{\end{itemize}}&#10;&#10;\newcommand{\QFM}{{\small QFM }}&#10;\newcommand{\QFMs}{{\small QFM} surfaces }&#10;&#10;\definecolor{red}{rgb}{1,0,0}&#10;\definecolor{gre}{rgb}{0,1,0}&#10;\definecolor{blu}{rgb}{0,0,1}&#10;&#10;\newcommand{\red}[1]{{\color{red} #1}}&#10;\newcommand{\gre}[1]{{\color{blu} #1}}&#10;\newcommand{\blu}[1]{{\color{blu} #1}}&#10;&#10;\begin{document}&#10;&#10;\begin{enumerate}&#10;&#10;\item[] \fns {\bf [PROBLEM]} \ns For decades, &#10;singular current densities &#10;have been predicted in ideal 3D MHD equilibria, %$\nabla p = {\bf j}\times{\bf B}$&#10;\fns&#10;\bi&#10;\item[-] From&#10;$\div {\bf j} = \div\left(\sigma {\bf B} + {\bf j}_\perp\right) = 0$,&#10;where ${\bf j}_\perp \equiv {\bf B}\times\nabla p / B^2$, derive &#10;${\bf B}\cdot\nabla \sigma = - \div {\bf j}_\perp$.&#10;%\item[-] Assuming straight-fieldline coordinates, &#10;%${\bf B} = \nabla \p \times \nabla \t + \iotabar(\p)\nabla \z \times \nabla \p$,&#10;%$\sqrt g {\bf B}\cdot\nabla = \iotabar \partial_\t + \partial_\z$&#10;\item[-] Solution for &#10;$\ds \sigma = \frac{{\bf j}\cdot{\bf B}}{B^2}$,&#10;assuming &#10;${\bf B} = \nabla \p \times \nabla \t + \iotabar(\p)\nabla \z \times \nabla \p$,&#10;is &#10;$\ds \sigma_{m,n} = &#10;\underbrace{\frac{g_{m,n}(\p) \; p^\prime}{\iotabar \, m - n}}_{\mbox{\rm Pfirsch-Schl$\ddot {\rm u}$ter}} &#10;+ \underbrace{\Delta_{m,n} \; \delta(\p-\p_s)}_{\delta-\mbox{\rm function}}&#10;$&#10;\item[-] Conventional 3D, nonlinear, MHD equilibrium codes &#10;(such as NSTAB, VMEC)&#10;cannot resolve these currents&#10;because of numerical methods that assume continuous functions. . . &#10;\ei&#10;\ns&#10;\item[] \fns{\bf [IMPORTANCE]} \ns It is essential to resolve these singularities&#10;for (i) accurate equilibrium calculations,&#10;and these currents play a vital role&#10;in both (ii) linear stability theory {\em and} (iii) tearing mode theory.&#10;\setlength{\textwidth}{10.0cm}&#10;\item[] \fns {\bf [ADVANCEMENT]} \ns The &#10;\fns STEPPED PRESSURE EQUILIBRIUM CODE (SPEC)&#10;\\&#10;\fns&#10;[Hudson et al., PoP 19, 112502 (2012)]&#10;\ns&#10;\underline{{\em does}} allow for discontinuities and&#10;\underline{{\em can}} resolve \\&#10;the singular currents!&#10;\\&#10;\fns&#10;\\&#10;Shown (below) is a&#10;sequence of equilibria&#10;[Loizu et al., PoP, 2015], &#10;where an island is&#10;\\&#10;successively ``shielded&quot; &#10;by ideal currents on so-called ``ideal''-interfaces which are\\&#10;brought closer to the rational surface;&#10;and shown (right) is the resonant pressure-driven $1/x$ \\&#10;current-density, &#10;[SPEC \red{(red squares)}; analytic (black stars)], in excellent agreement.&#10;&#10;\end{enumerate}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Hudson</dc:creator>
  <cp:lastModifiedBy>Hudson</cp:lastModifiedBy>
  <cp:revision>14</cp:revision>
  <dcterms:created xsi:type="dcterms:W3CDTF">2015-01-30T17:15:27Z</dcterms:created>
  <dcterms:modified xsi:type="dcterms:W3CDTF">2015-02-02T18:22:58Z</dcterms:modified>
</cp:coreProperties>
</file>