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78" r:id="rId3"/>
    <p:sldId id="270" r:id="rId4"/>
    <p:sldId id="276" r:id="rId5"/>
    <p:sldId id="268" r:id="rId6"/>
    <p:sldId id="267" r:id="rId7"/>
    <p:sldId id="269" r:id="rId8"/>
    <p:sldId id="286" r:id="rId9"/>
    <p:sldId id="287" r:id="rId10"/>
    <p:sldId id="288" r:id="rId11"/>
    <p:sldId id="289" r:id="rId12"/>
    <p:sldId id="290" r:id="rId13"/>
    <p:sldId id="293" r:id="rId14"/>
    <p:sldId id="292" r:id="rId15"/>
    <p:sldId id="291" r:id="rId16"/>
    <p:sldId id="284" r:id="rId17"/>
    <p:sldId id="285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1278" y="-156"/>
      </p:cViewPr>
      <p:guideLst>
        <p:guide orient="horz" pos="3072"/>
        <p:guide pos="49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8E7C-093D-4524-96D7-1B429186E3A3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17A4-50CC-4132-BDCE-D63C8DC89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4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5846B-0753-46E3-A039-BC155A1C9F4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F36D91-209F-4BEF-8EFC-D1DE6ACD2E9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91BD7D-7F5C-4C1F-AAC6-9DABAF39EC9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D8444-90A3-4359-8CFC-F3782D8478B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922E9C-3C12-4B60-BAF0-42EE6685E17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CF0C-799C-4517-91A5-E2B5303FA83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5.png"/><Relationship Id="rId3" Type="http://schemas.openxmlformats.org/officeDocument/2006/relationships/tags" Target="../tags/tag17.xml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image" Target="../media/image31.wmf"/><Relationship Id="rId5" Type="http://schemas.openxmlformats.org/officeDocument/2006/relationships/notesSlide" Target="../notesSlides/notesSlide16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jpeg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 smtClean="0">
                <a:latin typeface="+mj-lt"/>
              </a:rPr>
              <a:t>G</a:t>
            </a:r>
            <a:r>
              <a:rPr lang="en-US" sz="3200" dirty="0" smtClean="0">
                <a:latin typeface="+mj-lt"/>
              </a:rPr>
              <a:t>host-surfaces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and island detection.</a:t>
            </a:r>
            <a:endParaRPr lang="en-US" sz="32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+mj-lt"/>
              </a:rPr>
              <a:t>S.R.Hudson</a:t>
            </a:r>
            <a:endParaRPr lang="en-US" sz="28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5260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Abstract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</a:t>
            </a:r>
            <a:r>
              <a:rPr lang="en-US" sz="2000" dirty="0" smtClean="0"/>
              <a:t>arious routines for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constructing quadratic-flux minimizing surfaces &amp; ghost surfaces,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estimating island widths,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locating the </a:t>
            </a:r>
            <a:r>
              <a:rPr lang="en-US" dirty="0" err="1" smtClean="0"/>
              <a:t>homoclinic</a:t>
            </a:r>
            <a:r>
              <a:rPr lang="en-US" dirty="0" smtClean="0"/>
              <a:t> tangle, </a:t>
            </a:r>
            <a:r>
              <a:rPr lang="en-US" dirty="0" err="1" smtClean="0"/>
              <a:t>homoclinic</a:t>
            </a:r>
            <a:r>
              <a:rPr lang="en-US" dirty="0" smtClean="0"/>
              <a:t> points,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identifying the last closed flux surface,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locating cantori, flux across cantori,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lmost straight </a:t>
            </a:r>
            <a:r>
              <a:rPr lang="en-US" dirty="0" err="1" smtClean="0"/>
              <a:t>fieldline</a:t>
            </a:r>
            <a:r>
              <a:rPr lang="en-US" dirty="0" smtClean="0"/>
              <a:t> coordinates for arbitrary, non-</a:t>
            </a:r>
            <a:r>
              <a:rPr lang="en-US" dirty="0" err="1" smtClean="0"/>
              <a:t>integrable</a:t>
            </a:r>
            <a:r>
              <a:rPr lang="en-US" dirty="0" smtClean="0"/>
              <a:t> fields,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have now been incorporated into HINT2, SPEC (of course), M3D-C</a:t>
            </a:r>
            <a:r>
              <a:rPr lang="en-US" sz="1200" dirty="0" smtClean="0"/>
              <a:t>1, . . . 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400" dirty="0" smtClean="0"/>
              <a:t>This poster </a:t>
            </a:r>
            <a:r>
              <a:rPr lang="en-US" sz="1400" dirty="0"/>
              <a:t>is online at http://w3.pppl.gov/~shudson/Papers/Conference/2015Sherwood/Hudson2015SherwoodCEMM.pdf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748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 smtClean="0">
                <a:latin typeface="+mj-lt"/>
                <a:cs typeface="Arial" charset="0"/>
              </a:rPr>
              <a:t>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Step 3: construct rational pseudo-surface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1616431"/>
            <a:ext cx="5410197" cy="1284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51148"/>
            <a:ext cx="3657600" cy="4606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3441591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 smtClean="0">
                <a:latin typeface="+mj-lt"/>
                <a:cs typeface="Arial" charset="0"/>
              </a:rPr>
              <a:t>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Step 3: update toroidal coordinates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1616434"/>
            <a:ext cx="5410198" cy="1470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56074"/>
            <a:ext cx="3657600" cy="4601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8326"/>
            <a:ext cx="2895600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 smtClean="0">
                <a:latin typeface="+mj-lt"/>
                <a:cs typeface="Arial" charset="0"/>
              </a:rPr>
              <a:t>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Step 3: repeat: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" y="1616431"/>
            <a:ext cx="4856213" cy="710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3852620" cy="434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74538"/>
            <a:ext cx="3657600" cy="48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 smtClean="0">
                <a:latin typeface="+mj-lt"/>
                <a:cs typeface="Arial" charset="0"/>
              </a:rPr>
              <a:t>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Step 3: repeat: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" y="1616432"/>
            <a:ext cx="5021229" cy="222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00990"/>
            <a:ext cx="3657600" cy="4557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4464"/>
            <a:ext cx="3657600" cy="412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3198674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the </a:t>
            </a:r>
          </a:p>
          <a:p>
            <a:r>
              <a:rPr lang="en-US" dirty="0" smtClean="0"/>
              <a:t>“rational surface”, </a:t>
            </a:r>
          </a:p>
          <a:p>
            <a:r>
              <a:rPr lang="en-US" dirty="0" smtClean="0"/>
              <a:t>and shear,</a:t>
            </a:r>
          </a:p>
          <a:p>
            <a:r>
              <a:rPr lang="en-US" dirty="0"/>
              <a:t>i</a:t>
            </a:r>
            <a:r>
              <a:rPr lang="en-US" dirty="0" smtClean="0"/>
              <a:t>t is easy </a:t>
            </a:r>
          </a:p>
          <a:p>
            <a:r>
              <a:rPr lang="en-US" dirty="0" smtClean="0"/>
              <a:t>to determine </a:t>
            </a:r>
          </a:p>
          <a:p>
            <a:r>
              <a:rPr lang="en-US" dirty="0" smtClean="0"/>
              <a:t>the island </a:t>
            </a:r>
            <a:r>
              <a:rPr lang="en-US" dirty="0" err="1" smtClean="0"/>
              <a:t>separatrix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362200" y="5486400"/>
            <a:ext cx="1600200" cy="7620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(1,1) </a:t>
            </a:r>
            <a:r>
              <a:rPr lang="en-US" sz="1600" dirty="0" err="1" smtClean="0">
                <a:solidFill>
                  <a:schemeClr val="tx1"/>
                </a:solidFill>
              </a:rPr>
              <a:t>sawteeth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Can also construct </a:t>
            </a:r>
            <a:r>
              <a:rPr lang="en-US" altLang="en-US" sz="3200" dirty="0" err="1" smtClean="0">
                <a:latin typeface="+mj-lt"/>
                <a:cs typeface="Arial" charset="0"/>
              </a:rPr>
              <a:t>separatrix</a:t>
            </a:r>
            <a:r>
              <a:rPr lang="en-US" altLang="en-US" sz="3200" dirty="0" smtClean="0">
                <a:latin typeface="+mj-lt"/>
                <a:cs typeface="Arial" charset="0"/>
              </a:rPr>
              <a:t>/</a:t>
            </a:r>
            <a:r>
              <a:rPr lang="en-US" altLang="en-US" sz="3200" dirty="0" err="1" smtClean="0">
                <a:latin typeface="+mj-lt"/>
                <a:cs typeface="Arial" charset="0"/>
              </a:rPr>
              <a:t>homoclinic</a:t>
            </a:r>
            <a:r>
              <a:rPr lang="en-US" altLang="en-US" sz="3200" dirty="0" smtClean="0">
                <a:latin typeface="+mj-lt"/>
                <a:cs typeface="Arial" charset="0"/>
              </a:rPr>
              <a:t> tangle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10" y="3124200"/>
            <a:ext cx="4599689" cy="373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5366108" cy="31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  <a:sym typeface="Symbol" pitchFamily="18" charset="2"/>
              </a:rPr>
              <a:t>Plan is to construct a flexible library of routines to be made freely available.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+mj-lt"/>
                <a:cs typeface="Arial" charset="0"/>
                <a:sym typeface="Symbol" pitchFamily="18" charset="2"/>
              </a:rPr>
              <a:t>(No two users ever seem to want the same thing!)</a:t>
            </a:r>
            <a:endParaRPr lang="en-US" altLang="en-US" sz="2800" i="0" dirty="0" smtClean="0">
              <a:latin typeface="+mj-lt"/>
              <a:cs typeface="Arial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06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Usually, I like to use the magnetic axis as the coordinate axis, but this has problems when “</a:t>
            </a:r>
            <a:r>
              <a:rPr lang="en-US" dirty="0" err="1" smtClean="0"/>
              <a:t>sawteeth</a:t>
            </a:r>
            <a:r>
              <a:rPr lang="en-US" dirty="0" smtClean="0"/>
              <a:t>” are present;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oordinate axis = magnetic axis is now a user option.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Usually, I like to construct the magnetic vector potential and introduce an almost-straight </a:t>
            </a:r>
            <a:r>
              <a:rPr lang="en-US" dirty="0" err="1" smtClean="0"/>
              <a:t>fieldline</a:t>
            </a:r>
            <a:r>
              <a:rPr lang="en-US" dirty="0" smtClean="0"/>
              <a:t> angle;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ut sometimes it is better to work directly with the cylindrical field provided.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separatrix</a:t>
            </a:r>
            <a:r>
              <a:rPr lang="en-US" dirty="0" smtClean="0"/>
              <a:t> is a singularity in straight </a:t>
            </a:r>
            <a:r>
              <a:rPr lang="en-US" dirty="0" err="1" smtClean="0"/>
              <a:t>fieldline</a:t>
            </a:r>
            <a:r>
              <a:rPr lang="en-US" dirty="0" smtClean="0"/>
              <a:t> coordinates;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nder construction.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Plan is to construct a collection of subroutines that can be used for a variety of purposes;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 plan to visit NIFS this summer and continue to develop these routines . . . </a:t>
            </a:r>
          </a:p>
        </p:txBody>
      </p:sp>
    </p:spTree>
    <p:extLst>
      <p:ext uri="{BB962C8B-B14F-4D97-AF65-F5344CB8AC3E}">
        <p14:creationId xmlns:p14="http://schemas.microsoft.com/office/powerpoint/2010/main" val="39123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The </a:t>
            </a:r>
            <a:r>
              <a:rPr lang="en-US" altLang="en-US" sz="3200" dirty="0">
                <a:latin typeface="+mj-lt"/>
                <a:cs typeface="Arial" charset="0"/>
              </a:rPr>
              <a:t>structure of phase space </a:t>
            </a:r>
            <a:r>
              <a:rPr lang="en-US" altLang="en-US" sz="3200" dirty="0" smtClean="0">
                <a:latin typeface="+mj-lt"/>
                <a:cs typeface="Arial" charset="0"/>
              </a:rPr>
              <a:t>is </a:t>
            </a:r>
            <a:r>
              <a:rPr lang="en-US" altLang="en-US" sz="3200" dirty="0">
                <a:latin typeface="+mj-lt"/>
                <a:cs typeface="Arial" charset="0"/>
              </a:rPr>
              <a:t>related to the structure of </a:t>
            </a:r>
            <a:r>
              <a:rPr lang="en-US" altLang="en-US" sz="3200" dirty="0" err="1">
                <a:latin typeface="+mj-lt"/>
                <a:cs typeface="Arial" charset="0"/>
              </a:rPr>
              <a:t>rationals</a:t>
            </a:r>
            <a:r>
              <a:rPr lang="en-US" altLang="en-US" sz="3200" dirty="0">
                <a:latin typeface="+mj-lt"/>
                <a:cs typeface="Arial" charset="0"/>
              </a:rPr>
              <a:t> and irrationals</a:t>
            </a:r>
            <a:r>
              <a:rPr lang="en-US" altLang="en-US" sz="3200" dirty="0" smtClean="0">
                <a:latin typeface="+mj-lt"/>
                <a:cs typeface="Arial" charset="0"/>
              </a:rPr>
              <a:t>.</a:t>
            </a:r>
            <a:endParaRPr lang="en-US" sz="3200" dirty="0" smtClean="0">
              <a:latin typeface="+mj-lt"/>
            </a:endParaRPr>
          </a:p>
        </p:txBody>
      </p:sp>
      <p:pic>
        <p:nvPicPr>
          <p:cNvPr id="15362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078" r="581" b="1540"/>
          <a:stretch>
            <a:fillRect/>
          </a:stretch>
        </p:blipFill>
        <p:spPr bwMode="auto">
          <a:xfrm>
            <a:off x="76200" y="1746250"/>
            <a:ext cx="89296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4" descr="FibonacciSpir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2580" r="7260" b="6451"/>
          <a:stretch>
            <a:fillRect/>
          </a:stretch>
        </p:blipFill>
        <p:spPr bwMode="auto">
          <a:xfrm>
            <a:off x="8077200" y="4724400"/>
            <a:ext cx="10445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1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Connector 1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Connector 2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378" name="Object 29"/>
          <p:cNvGraphicFramePr>
            <a:graphicFrameLocks noChangeAspect="1"/>
          </p:cNvGraphicFramePr>
          <p:nvPr/>
        </p:nvGraphicFramePr>
        <p:xfrm>
          <a:off x="76200" y="1577975"/>
          <a:ext cx="30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77975"/>
                        <a:ext cx="304800" cy="454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26"/>
          <p:cNvGraphicFramePr>
            <a:graphicFrameLocks noChangeAspect="1"/>
          </p:cNvGraphicFramePr>
          <p:nvPr/>
        </p:nvGraphicFramePr>
        <p:xfrm>
          <a:off x="8791575" y="1577975"/>
          <a:ext cx="276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10" imgW="253890" imgH="393529" progId="Equation.DSMT4">
                  <p:embed/>
                </p:oleObj>
              </mc:Choice>
              <mc:Fallback>
                <p:oleObj name="Equation" r:id="rId10" imgW="25389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575" y="1577975"/>
                        <a:ext cx="276225" cy="454025"/>
                      </a:xfrm>
                      <a:prstGeom prst="rect">
                        <a:avLst/>
                      </a:prstGeom>
                      <a:solidFill>
                        <a:srgbClr val="FFFFCC">
                          <a:alpha val="949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TextBox 26"/>
          <p:cNvSpPr txBox="1">
            <a:spLocks noChangeArrowheads="1"/>
          </p:cNvSpPr>
          <p:nvPr/>
        </p:nvSpPr>
        <p:spPr bwMode="auto">
          <a:xfrm>
            <a:off x="4160838" y="2187575"/>
            <a:ext cx="1096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(excluded region)</a:t>
            </a:r>
          </a:p>
        </p:txBody>
      </p:sp>
      <p:sp>
        <p:nvSpPr>
          <p:cNvPr id="15381" name="TextBox 31"/>
          <p:cNvSpPr txBox="1">
            <a:spLocks noChangeArrowheads="1"/>
          </p:cNvSpPr>
          <p:nvPr/>
        </p:nvSpPr>
        <p:spPr bwMode="auto">
          <a:xfrm rot="-263347">
            <a:off x="5845175" y="2108200"/>
            <a:ext cx="1233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</a:t>
            </a:r>
            <a:r>
              <a:rPr lang="en-US" altLang="en-US" sz="1100">
                <a:solidFill>
                  <a:srgbClr val="FF0000"/>
                </a:solidFill>
              </a:rPr>
              <a:t>alternating path</a:t>
            </a:r>
          </a:p>
        </p:txBody>
      </p:sp>
      <p:sp>
        <p:nvSpPr>
          <p:cNvPr id="15382" name="TextBox 31"/>
          <p:cNvSpPr txBox="1">
            <a:spLocks noChangeArrowheads="1"/>
          </p:cNvSpPr>
          <p:nvPr/>
        </p:nvSpPr>
        <p:spPr bwMode="auto">
          <a:xfrm rot="160171">
            <a:off x="5924550" y="1820863"/>
            <a:ext cx="12334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</a:rPr>
              <a:t>alternating path</a:t>
            </a: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3" name="TextBox 31"/>
          <p:cNvSpPr txBox="1">
            <a:spLocks noChangeArrowheads="1"/>
          </p:cNvSpPr>
          <p:nvPr/>
        </p:nvSpPr>
        <p:spPr bwMode="auto">
          <a:xfrm rot="830522">
            <a:off x="5387975" y="2425700"/>
            <a:ext cx="323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4" name="TextBox 31"/>
          <p:cNvSpPr txBox="1">
            <a:spLocks noChangeArrowheads="1"/>
          </p:cNvSpPr>
          <p:nvPr/>
        </p:nvSpPr>
        <p:spPr bwMode="auto">
          <a:xfrm rot="3386846">
            <a:off x="5583238" y="3222625"/>
            <a:ext cx="323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5" name="TextBox 31"/>
          <p:cNvSpPr txBox="1">
            <a:spLocks noChangeArrowheads="1"/>
          </p:cNvSpPr>
          <p:nvPr/>
        </p:nvSpPr>
        <p:spPr bwMode="auto">
          <a:xfrm rot="-1913195">
            <a:off x="5607050" y="2774950"/>
            <a:ext cx="323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</a:t>
            </a:r>
            <a:endParaRPr lang="en-US" altLang="en-US" sz="1100">
              <a:solidFill>
                <a:srgbClr val="FF0000"/>
              </a:solidFill>
            </a:endParaRPr>
          </a:p>
        </p:txBody>
      </p:sp>
      <p:pic>
        <p:nvPicPr>
          <p:cNvPr id="15386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5" t="87703" r="46581" b="1540"/>
          <a:stretch>
            <a:fillRect/>
          </a:stretch>
        </p:blipFill>
        <p:spPr bwMode="auto">
          <a:xfrm>
            <a:off x="4556125" y="2644775"/>
            <a:ext cx="244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5" t="87703" r="62881" b="1540"/>
          <a:stretch>
            <a:fillRect/>
          </a:stretch>
        </p:blipFill>
        <p:spPr bwMode="auto">
          <a:xfrm>
            <a:off x="3124200" y="2970213"/>
            <a:ext cx="193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87703" r="30859" b="1540"/>
          <a:stretch>
            <a:fillRect/>
          </a:stretch>
        </p:blipFill>
        <p:spPr bwMode="auto">
          <a:xfrm>
            <a:off x="6045200" y="2970213"/>
            <a:ext cx="193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Box 26"/>
          <p:cNvSpPr txBox="1">
            <a:spLocks noChangeArrowheads="1"/>
          </p:cNvSpPr>
          <p:nvPr/>
        </p:nvSpPr>
        <p:spPr bwMode="auto">
          <a:xfrm>
            <a:off x="3392700" y="1066800"/>
            <a:ext cx="2293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/>
              <a:t>THE FAREY TREE</a:t>
            </a:r>
            <a:r>
              <a:rPr lang="en-US" altLang="en-US" sz="2000" i="0" dirty="0"/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0" dirty="0"/>
              <a:t>or, according to Wikipedia,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/>
              <a:t>THE STERN–BROCOT TREE</a:t>
            </a:r>
            <a:r>
              <a:rPr lang="en-US" altLang="en-US" sz="1200" i="0" dirty="0"/>
              <a:t>.</a:t>
            </a:r>
          </a:p>
        </p:txBody>
      </p:sp>
      <p:pic>
        <p:nvPicPr>
          <p:cNvPr id="15391" name="Picture 1130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1575"/>
            <a:ext cx="892968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1850"/>
            <a:ext cx="30400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6" descr="PoincareCan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8888"/>
            <a:ext cx="29718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0"/>
          <p:cNvSpPr>
            <a:spLocks noChangeArrowheads="1"/>
          </p:cNvSpPr>
          <p:nvPr/>
        </p:nvSpPr>
        <p:spPr bwMode="auto">
          <a:xfrm>
            <a:off x="5867400" y="39624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6388" name="Picture 89" descr="cantor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>
            <a:fillRect/>
          </a:stretch>
        </p:blipFill>
        <p:spPr bwMode="auto">
          <a:xfrm>
            <a:off x="1219200" y="2286000"/>
            <a:ext cx="640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5"/>
          <p:cNvSpPr>
            <a:spLocks noChangeArrowheads="1"/>
          </p:cNvSpPr>
          <p:nvPr/>
        </p:nvSpPr>
        <p:spPr bwMode="auto">
          <a:xfrm rot="-5400000">
            <a:off x="7447757" y="5125243"/>
            <a:ext cx="2971800" cy="34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itchFamily="18" charset="2"/>
              </a:rPr>
              <a:t>  </a:t>
            </a:r>
            <a:r>
              <a:rPr lang="en-US" altLang="en-US" sz="2000" i="0">
                <a:sym typeface="Symbol" pitchFamily="18" charset="2"/>
              </a:rPr>
              <a:t>radial coordinate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18" charset="2"/>
              </a:rPr>
              <a:t>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/>
        </p:nvGraphicFramePr>
        <p:xfrm>
          <a:off x="6465888" y="6426200"/>
          <a:ext cx="13065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" name="Equation" r:id="rId5" imgW="889000" imgH="190500" progId="Equation.DSMT4">
                  <p:embed/>
                </p:oleObj>
              </mc:Choice>
              <mc:Fallback>
                <p:oleObj name="Equation" r:id="rId5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6426200"/>
                        <a:ext cx="1306512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Line 72"/>
          <p:cNvSpPr>
            <a:spLocks noChangeShapeType="1"/>
          </p:cNvSpPr>
          <p:nvPr/>
        </p:nvSpPr>
        <p:spPr bwMode="auto">
          <a:xfrm>
            <a:off x="5441950" y="51816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Rectangle 78"/>
          <p:cNvSpPr>
            <a:spLocks noChangeArrowheads="1"/>
          </p:cNvSpPr>
          <p:nvPr/>
        </p:nvSpPr>
        <p:spPr bwMode="auto">
          <a:xfrm>
            <a:off x="4665663" y="5002213"/>
            <a:ext cx="8207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“noble”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cantori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(black dots)</a:t>
            </a:r>
          </a:p>
        </p:txBody>
      </p:sp>
      <p:sp>
        <p:nvSpPr>
          <p:cNvPr id="16393" name="AutoShape 95"/>
          <p:cNvSpPr>
            <a:spLocks noChangeArrowheads="1"/>
          </p:cNvSpPr>
          <p:nvPr/>
        </p:nvSpPr>
        <p:spPr bwMode="auto">
          <a:xfrm rot="-5400000">
            <a:off x="457200" y="17526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KAM surface</a:t>
            </a:r>
          </a:p>
        </p:txBody>
      </p:sp>
      <p:sp>
        <p:nvSpPr>
          <p:cNvPr id="16394" name="AutoShape 96"/>
          <p:cNvSpPr>
            <a:spLocks noChangeArrowheads="1"/>
          </p:cNvSpPr>
          <p:nvPr/>
        </p:nvSpPr>
        <p:spPr bwMode="auto">
          <a:xfrm rot="-5400000">
            <a:off x="457200" y="24384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ym typeface="Symbol" pitchFamily="18" charset="2"/>
              </a:rPr>
              <a:t>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Cantor 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6395" name="AutoShape 99"/>
          <p:cNvSpPr>
            <a:spLocks noChangeArrowheads="1"/>
          </p:cNvSpPr>
          <p:nvPr/>
        </p:nvSpPr>
        <p:spPr bwMode="auto">
          <a:xfrm>
            <a:off x="7620000" y="22098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complete barrier</a:t>
            </a:r>
          </a:p>
        </p:txBody>
      </p:sp>
      <p:sp>
        <p:nvSpPr>
          <p:cNvPr id="16396" name="AutoShape 100"/>
          <p:cNvSpPr>
            <a:spLocks noChangeArrowheads="1"/>
          </p:cNvSpPr>
          <p:nvPr/>
        </p:nvSpPr>
        <p:spPr bwMode="auto">
          <a:xfrm>
            <a:off x="7620000" y="28194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partial barrier</a:t>
            </a:r>
          </a:p>
        </p:txBody>
      </p:sp>
      <p:sp>
        <p:nvSpPr>
          <p:cNvPr id="16397" name="Line 190"/>
          <p:cNvSpPr>
            <a:spLocks noChangeShapeType="1"/>
          </p:cNvSpPr>
          <p:nvPr/>
        </p:nvSpPr>
        <p:spPr bwMode="auto">
          <a:xfrm>
            <a:off x="5441950" y="52578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91"/>
          <p:cNvSpPr>
            <a:spLocks noChangeShapeType="1"/>
          </p:cNvSpPr>
          <p:nvPr/>
        </p:nvSpPr>
        <p:spPr bwMode="auto">
          <a:xfrm>
            <a:off x="5441950" y="54864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92"/>
          <p:cNvSpPr>
            <a:spLocks noChangeShapeType="1"/>
          </p:cNvSpPr>
          <p:nvPr/>
        </p:nvSpPr>
        <p:spPr bwMode="auto">
          <a:xfrm>
            <a:off x="5441950" y="56388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Rectangle 193"/>
          <p:cNvSpPr>
            <a:spLocks noChangeArrowheads="1"/>
          </p:cNvSpPr>
          <p:nvPr/>
        </p:nvSpPr>
        <p:spPr bwMode="auto">
          <a:xfrm>
            <a:off x="0" y="3200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KAM surfaces are closed, toroidal surfaces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that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stop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radial field line transport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C</a:t>
            </a:r>
            <a:r>
              <a:rPr lang="en-US" altLang="en-US" sz="1800" i="0">
                <a:sym typeface="Symbol" pitchFamily="18" charset="2"/>
              </a:rPr>
              <a:t>antori have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“gaps” that fieldlines can pass through;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however,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cantori can severely restrict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/>
              <a:t>radial transport</a:t>
            </a: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Example: all flux surfaces destroyed by chaos</a:t>
            </a:r>
            <a:r>
              <a:rPr lang="en-US" altLang="en-US" sz="1800">
                <a:cs typeface="Times New Roman" pitchFamily="18" charset="0"/>
                <a:sym typeface="Symbol" pitchFamily="18" charset="2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but even after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100 000 transits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around torus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the fieldlines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don’t get past cantori !</a:t>
            </a: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Regions of chaotic fields can provide some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confinement because of the cantori partial barriers.</a:t>
            </a:r>
            <a:endParaRPr lang="en-US" altLang="en-US" sz="1800" b="1" i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401" name="Object 4"/>
          <p:cNvGraphicFramePr>
            <a:graphicFrameLocks noChangeAspect="1"/>
          </p:cNvGraphicFramePr>
          <p:nvPr/>
        </p:nvGraphicFramePr>
        <p:xfrm>
          <a:off x="1219200" y="1752600"/>
          <a:ext cx="6375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Equation" r:id="rId7" imgW="5867400" imgH="393700" progId="Equation.DSMT4">
                  <p:embed/>
                </p:oleObj>
              </mc:Choice>
              <mc:Fallback>
                <p:oleObj name="Equation" r:id="rId7" imgW="586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375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Left-Right Arrow 39"/>
          <p:cNvSpPr>
            <a:spLocks noChangeArrowheads="1"/>
          </p:cNvSpPr>
          <p:nvPr/>
        </p:nvSpPr>
        <p:spPr bwMode="auto">
          <a:xfrm>
            <a:off x="3505200" y="1905000"/>
            <a:ext cx="1828800" cy="304800"/>
          </a:xfrm>
          <a:prstGeom prst="leftRightArrow">
            <a:avLst>
              <a:gd name="adj1" fmla="val 68602"/>
              <a:gd name="adj2" fmla="val 7791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/>
              <a:t>delete middle third</a:t>
            </a:r>
          </a:p>
        </p:txBody>
      </p:sp>
      <p:sp>
        <p:nvSpPr>
          <p:cNvPr id="16403" name="Oval 41"/>
          <p:cNvSpPr>
            <a:spLocks noChangeArrowheads="1"/>
          </p:cNvSpPr>
          <p:nvPr/>
        </p:nvSpPr>
        <p:spPr bwMode="auto">
          <a:xfrm>
            <a:off x="6400800" y="4572000"/>
            <a:ext cx="609600" cy="762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graphicFrame>
        <p:nvGraphicFramePr>
          <p:cNvPr id="16404" name="Object 40"/>
          <p:cNvGraphicFramePr>
            <a:graphicFrameLocks noChangeAspect="1"/>
          </p:cNvGraphicFramePr>
          <p:nvPr/>
        </p:nvGraphicFramePr>
        <p:xfrm>
          <a:off x="5943600" y="3835400"/>
          <a:ext cx="13065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6" name="Equation" r:id="rId9" imgW="889000" imgH="190500" progId="Equation.DSMT4">
                  <p:embed/>
                </p:oleObj>
              </mc:Choice>
              <mc:Fallback>
                <p:oleObj name="Equation" r:id="rId9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35400"/>
                        <a:ext cx="1306513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TextBox 24"/>
          <p:cNvSpPr txBox="1">
            <a:spLocks noChangeArrowheads="1"/>
          </p:cNvSpPr>
          <p:nvPr/>
        </p:nvSpPr>
        <p:spPr bwMode="auto">
          <a:xfrm>
            <a:off x="1727200" y="2938463"/>
            <a:ext cx="1244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ym typeface="Symbol" pitchFamily="18" charset="2"/>
              </a:rPr>
              <a:t>   gap    </a:t>
            </a:r>
            <a:endParaRPr lang="en-US" altLang="en-US" sz="1600" i="0"/>
          </a:p>
        </p:txBody>
      </p:sp>
      <p:sp>
        <p:nvSpPr>
          <p:cNvPr id="164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 smtClean="0">
                <a:cs typeface="Arial" charset="0"/>
              </a:rPr>
              <a:t>Irrational KAM surfaces break into cantori when perturbation exceeds critical value.</a:t>
            </a:r>
            <a:br>
              <a:rPr lang="en-US" altLang="en-US" sz="3200" dirty="0" smtClean="0">
                <a:cs typeface="Arial" charset="0"/>
              </a:rPr>
            </a:br>
            <a:r>
              <a:rPr lang="en-US" altLang="en-US" sz="3100" dirty="0" smtClean="0">
                <a:cs typeface="Arial" charset="0"/>
              </a:rPr>
              <a:t>Both KAM surfaces and cantori restrict transport.</a:t>
            </a:r>
            <a:endParaRPr lang="en-US" alt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86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43075"/>
            <a:ext cx="370998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Ghost surfaces are (almost) indistinguishable from QFM </a:t>
            </a:r>
            <a:r>
              <a:rPr lang="en-US" altLang="en-US" sz="3200" i="0" dirty="0" smtClean="0">
                <a:latin typeface="+mj-lt"/>
                <a:cs typeface="Arial" charset="0"/>
              </a:rPr>
              <a:t>surfaces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 smtClean="0">
                <a:latin typeface="+mj-lt"/>
                <a:cs typeface="Arial" charset="0"/>
              </a:rPr>
              <a:t>can </a:t>
            </a:r>
            <a:r>
              <a:rPr lang="en-US" altLang="en-US" i="0" dirty="0">
                <a:latin typeface="+mj-lt"/>
                <a:cs typeface="Arial" charset="0"/>
              </a:rPr>
              <a:t>redefine poloidal </a:t>
            </a:r>
            <a:r>
              <a:rPr lang="en-US" altLang="en-US" i="0" dirty="0" smtClean="0">
                <a:latin typeface="+mj-lt"/>
                <a:cs typeface="Arial" charset="0"/>
              </a:rPr>
              <a:t>angle to </a:t>
            </a:r>
            <a:r>
              <a:rPr lang="en-US" altLang="en-US" i="0" dirty="0">
                <a:latin typeface="+mj-lt"/>
                <a:cs typeface="Arial" charset="0"/>
              </a:rPr>
              <a:t>unify ghost surfaces with QFMs.</a:t>
            </a:r>
          </a:p>
        </p:txBody>
      </p:sp>
      <p:pic>
        <p:nvPicPr>
          <p:cNvPr id="133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676400"/>
            <a:ext cx="46656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ight Brace 17"/>
          <p:cNvSpPr>
            <a:spLocks/>
          </p:cNvSpPr>
          <p:nvPr/>
        </p:nvSpPr>
        <p:spPr bwMode="auto">
          <a:xfrm>
            <a:off x="3048000" y="4038600"/>
            <a:ext cx="381000" cy="1828800"/>
          </a:xfrm>
          <a:prstGeom prst="rightBrace">
            <a:avLst>
              <a:gd name="adj1" fmla="val 95822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3322" name="Straight Arrow Connector 24"/>
          <p:cNvCxnSpPr>
            <a:cxnSpLocks noChangeShapeType="1"/>
          </p:cNvCxnSpPr>
          <p:nvPr/>
        </p:nvCxnSpPr>
        <p:spPr bwMode="auto">
          <a:xfrm>
            <a:off x="3429000" y="4953000"/>
            <a:ext cx="274638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694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7"/>
          <p:cNvSpPr>
            <a:spLocks noChangeArrowheads="1"/>
          </p:cNvSpPr>
          <p:nvPr/>
        </p:nvSpPr>
        <p:spPr bwMode="auto">
          <a:xfrm>
            <a:off x="4191000" y="5791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4339" name="Picture 16" descr="GhostSurfacesIsothermsP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b="7829"/>
          <a:stretch>
            <a:fillRect/>
          </a:stretch>
        </p:blipFill>
        <p:spPr bwMode="auto">
          <a:xfrm>
            <a:off x="5410200" y="3014663"/>
            <a:ext cx="37338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4"/>
          <p:cNvSpPr>
            <a:spLocks noChangeArrowheads="1"/>
          </p:cNvSpPr>
          <p:nvPr/>
        </p:nvSpPr>
        <p:spPr bwMode="auto">
          <a:xfrm>
            <a:off x="8458200" y="64770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sym typeface="Symbol" pitchFamily="18" charset="2"/>
              </a:rPr>
              <a:t>hot</a:t>
            </a:r>
            <a:endParaRPr lang="en-US" altLang="en-US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1" name="Rectangle 64"/>
          <p:cNvSpPr>
            <a:spLocks noChangeArrowheads="1"/>
          </p:cNvSpPr>
          <p:nvPr/>
        </p:nvSpPr>
        <p:spPr bwMode="auto">
          <a:xfrm>
            <a:off x="8458200" y="3124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0070C0"/>
                </a:solidFill>
                <a:sym typeface="Symbol" pitchFamily="18" charset="2"/>
              </a:rPr>
              <a:t>cold</a:t>
            </a:r>
            <a:endParaRPr lang="en-US" sz="2400" dirty="0">
              <a:solidFill>
                <a:srgbClr val="0070C0"/>
              </a:solidFill>
              <a:sym typeface="Symbol" pitchFamily="18" charset="2"/>
            </a:endParaRPr>
          </a:p>
        </p:txBody>
      </p:sp>
      <p:pic>
        <p:nvPicPr>
          <p:cNvPr id="14342" name="Picture 14" descr="gyromo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1"/>
          <a:stretch>
            <a:fillRect/>
          </a:stretch>
        </p:blipFill>
        <p:spPr bwMode="auto">
          <a:xfrm>
            <a:off x="6848475" y="1676400"/>
            <a:ext cx="920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5"/>
          <p:cNvSpPr>
            <a:spLocks noChangeArrowheads="1"/>
          </p:cNvSpPr>
          <p:nvPr/>
        </p:nvSpPr>
        <p:spPr bwMode="auto">
          <a:xfrm rot="-1466473">
            <a:off x="7296150" y="2198688"/>
            <a:ext cx="838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4344" name="Picture 14" descr="gyromo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1"/>
          <a:stretch>
            <a:fillRect/>
          </a:stretch>
        </p:blipFill>
        <p:spPr bwMode="auto">
          <a:xfrm>
            <a:off x="7994650" y="1371600"/>
            <a:ext cx="920750" cy="83820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34"/>
          <p:cNvSpPr>
            <a:spLocks noChangeArrowheads="1"/>
          </p:cNvSpPr>
          <p:nvPr/>
        </p:nvSpPr>
        <p:spPr bwMode="auto">
          <a:xfrm rot="-1466473">
            <a:off x="8453438" y="1992313"/>
            <a:ext cx="447675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4346" name="Rectangle 38"/>
          <p:cNvSpPr>
            <a:spLocks noChangeArrowheads="1"/>
          </p:cNvSpPr>
          <p:nvPr/>
        </p:nvSpPr>
        <p:spPr bwMode="auto">
          <a:xfrm>
            <a:off x="7305675" y="1676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4347" name="Rectangle 39"/>
          <p:cNvSpPr>
            <a:spLocks noChangeArrowheads="1"/>
          </p:cNvSpPr>
          <p:nvPr/>
        </p:nvSpPr>
        <p:spPr bwMode="auto">
          <a:xfrm>
            <a:off x="8458200" y="1371600"/>
            <a:ext cx="474663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8" name="Arc 37"/>
          <p:cNvSpPr/>
          <p:nvPr/>
        </p:nvSpPr>
        <p:spPr bwMode="auto">
          <a:xfrm>
            <a:off x="7543800" y="1752600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9" name="TextBox 34"/>
          <p:cNvSpPr txBox="1">
            <a:spLocks noChangeArrowheads="1"/>
          </p:cNvSpPr>
          <p:nvPr/>
        </p:nvSpPr>
        <p:spPr bwMode="auto">
          <a:xfrm rot="-1489650">
            <a:off x="5872163" y="1879600"/>
            <a:ext cx="1746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free-streaming along field line</a:t>
            </a:r>
          </a:p>
        </p:txBody>
      </p:sp>
      <p:sp>
        <p:nvSpPr>
          <p:cNvPr id="14350" name="TextBox 35"/>
          <p:cNvSpPr txBox="1">
            <a:spLocks noChangeArrowheads="1"/>
          </p:cNvSpPr>
          <p:nvPr/>
        </p:nvSpPr>
        <p:spPr bwMode="auto">
          <a:xfrm>
            <a:off x="7551738" y="2133600"/>
            <a:ext cx="128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particle “knocked”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onto nearby field line</a:t>
            </a:r>
          </a:p>
        </p:txBody>
      </p:sp>
      <p:cxnSp>
        <p:nvCxnSpPr>
          <p:cNvPr id="14351" name="Straight Connector 40"/>
          <p:cNvCxnSpPr>
            <a:cxnSpLocks noChangeShapeType="1"/>
          </p:cNvCxnSpPr>
          <p:nvPr/>
        </p:nvCxnSpPr>
        <p:spPr bwMode="auto">
          <a:xfrm>
            <a:off x="5410200" y="3048000"/>
            <a:ext cx="3733800" cy="0"/>
          </a:xfrm>
          <a:prstGeom prst="line">
            <a:avLst/>
          </a:prstGeom>
          <a:noFill/>
          <a:ln w="1270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Connector 41"/>
          <p:cNvCxnSpPr>
            <a:cxnSpLocks noChangeShapeType="1"/>
          </p:cNvCxnSpPr>
          <p:nvPr/>
        </p:nvCxnSpPr>
        <p:spPr bwMode="auto">
          <a:xfrm>
            <a:off x="5410200" y="6781800"/>
            <a:ext cx="3733800" cy="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Rectangular Callout 44"/>
          <p:cNvSpPr>
            <a:spLocks noChangeArrowheads="1"/>
          </p:cNvSpPr>
          <p:nvPr/>
        </p:nvSpPr>
        <p:spPr bwMode="auto">
          <a:xfrm>
            <a:off x="7010400" y="3200400"/>
            <a:ext cx="762000" cy="228600"/>
          </a:xfrm>
          <a:prstGeom prst="wedgeRectCallout">
            <a:avLst>
              <a:gd name="adj1" fmla="val 18968"/>
              <a:gd name="adj2" fmla="val 20800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isotherm</a:t>
            </a:r>
          </a:p>
        </p:txBody>
      </p:sp>
      <p:sp>
        <p:nvSpPr>
          <p:cNvPr id="14354" name="Rectangular Callout 45"/>
          <p:cNvSpPr>
            <a:spLocks noChangeArrowheads="1"/>
          </p:cNvSpPr>
          <p:nvPr/>
        </p:nvSpPr>
        <p:spPr bwMode="auto">
          <a:xfrm>
            <a:off x="5715000" y="3200400"/>
            <a:ext cx="1143000" cy="228600"/>
          </a:xfrm>
          <a:prstGeom prst="wedgeRectCallout">
            <a:avLst>
              <a:gd name="adj1" fmla="val 18222"/>
              <a:gd name="adj2" fmla="val 14438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ghost-surface</a:t>
            </a:r>
          </a:p>
        </p:txBody>
      </p:sp>
      <p:sp>
        <p:nvSpPr>
          <p:cNvPr id="14355" name="Rectangular Callout 46"/>
          <p:cNvSpPr>
            <a:spLocks noChangeArrowheads="1"/>
          </p:cNvSpPr>
          <p:nvPr/>
        </p:nvSpPr>
        <p:spPr bwMode="auto">
          <a:xfrm>
            <a:off x="5715000" y="3200400"/>
            <a:ext cx="1143000" cy="228600"/>
          </a:xfrm>
          <a:prstGeom prst="wedgeRectCallout">
            <a:avLst>
              <a:gd name="adj1" fmla="val 103889"/>
              <a:gd name="adj2" fmla="val 23257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ghost-surface</a:t>
            </a:r>
          </a:p>
        </p:txBody>
      </p:sp>
      <p:pic>
        <p:nvPicPr>
          <p:cNvPr id="14356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5195888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7" name="Straight Arrow Connector 33"/>
          <p:cNvCxnSpPr>
            <a:cxnSpLocks noChangeShapeType="1"/>
          </p:cNvCxnSpPr>
          <p:nvPr/>
        </p:nvCxnSpPr>
        <p:spPr bwMode="auto">
          <a:xfrm flipV="1">
            <a:off x="5029200" y="1752600"/>
            <a:ext cx="2743200" cy="1219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i="0" kern="0" dirty="0" smtClean="0">
                <a:solidFill>
                  <a:schemeClr val="tx1"/>
                </a:solidFill>
                <a:cs typeface="Arial" pitchFamily="34" charset="0"/>
              </a:rPr>
              <a:t>Isotherms of the steady state solution to the anisotropic diffusion coincide with ghost surfaces;</a:t>
            </a:r>
          </a:p>
          <a:p>
            <a:pPr algn="l">
              <a:defRPr/>
            </a:pPr>
            <a:r>
              <a:rPr lang="en-US" i="0" kern="0" dirty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i="0" kern="0" dirty="0" smtClean="0">
                <a:solidFill>
                  <a:schemeClr val="tx1"/>
                </a:solidFill>
                <a:cs typeface="Arial" pitchFamily="34" charset="0"/>
              </a:rPr>
              <a:t>nalytic, 1-D solution is possible. </a:t>
            </a:r>
          </a:p>
        </p:txBody>
      </p:sp>
      <p:sp>
        <p:nvSpPr>
          <p:cNvPr id="14359" name="Right Arrow 7"/>
          <p:cNvSpPr>
            <a:spLocks noChangeArrowheads="1"/>
          </p:cNvSpPr>
          <p:nvPr/>
        </p:nvSpPr>
        <p:spPr bwMode="auto">
          <a:xfrm>
            <a:off x="5219700" y="3733800"/>
            <a:ext cx="190500" cy="2587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6400800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[Hudson &amp; Breslau, 2008]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90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7958" cy="519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5" b="-4646"/>
          <a:stretch/>
        </p:blipFill>
        <p:spPr>
          <a:xfrm>
            <a:off x="5943600" y="5410200"/>
            <a:ext cx="2788351" cy="533400"/>
          </a:xfrm>
          <a:prstGeom prst="rect">
            <a:avLst/>
          </a:prstGeom>
        </p:spPr>
      </p:pic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10184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Classical Mechanics 101: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The action integral is a functional of a curve in phase space.</a:t>
            </a:r>
          </a:p>
        </p:txBody>
      </p:sp>
      <p:sp>
        <p:nvSpPr>
          <p:cNvPr id="40" name="Oval 39"/>
          <p:cNvSpPr/>
          <p:nvPr/>
        </p:nvSpPr>
        <p:spPr>
          <a:xfrm>
            <a:off x="75438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001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1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2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1"/>
            <a:ext cx="8915400" cy="46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2295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Ghost surfaces, </a:t>
            </a:r>
            <a:r>
              <a:rPr lang="en-US" altLang="en-US" sz="3200" dirty="0" smtClean="0">
                <a:latin typeface="+mj-lt"/>
                <a:cs typeface="Arial" charset="0"/>
              </a:rPr>
              <a:t>a </a:t>
            </a:r>
            <a:r>
              <a:rPr lang="en-US" altLang="en-US" sz="3200" i="0" dirty="0" smtClean="0">
                <a:latin typeface="+mj-lt"/>
                <a:cs typeface="Arial" charset="0"/>
              </a:rPr>
              <a:t>class </a:t>
            </a:r>
            <a:r>
              <a:rPr lang="en-US" altLang="en-US" sz="3200" i="0" dirty="0">
                <a:latin typeface="+mj-lt"/>
                <a:cs typeface="Arial" charset="0"/>
              </a:rPr>
              <a:t>of almost-invariant surface, are defined by an action-gradient flow between the action </a:t>
            </a:r>
            <a:r>
              <a:rPr lang="en-US" altLang="en-US" sz="3200" i="0" dirty="0" err="1">
                <a:latin typeface="+mj-lt"/>
                <a:cs typeface="Arial" charset="0"/>
              </a:rPr>
              <a:t>minimax</a:t>
            </a:r>
            <a:r>
              <a:rPr lang="en-US" altLang="en-US" sz="3200" i="0" dirty="0">
                <a:latin typeface="+mj-lt"/>
                <a:cs typeface="Arial" charset="0"/>
              </a:rPr>
              <a:t> and minimizing </a:t>
            </a:r>
            <a:r>
              <a:rPr lang="en-US" altLang="en-US" sz="3200" i="0" dirty="0" err="1">
                <a:latin typeface="+mj-lt"/>
                <a:cs typeface="Arial" charset="0"/>
              </a:rPr>
              <a:t>fieldline</a:t>
            </a:r>
            <a:r>
              <a:rPr lang="en-US" altLang="en-US" sz="3200" i="0" dirty="0">
                <a:latin typeface="+mj-lt"/>
                <a:cs typeface="Arial" charset="0"/>
              </a:rPr>
              <a:t>.</a:t>
            </a:r>
          </a:p>
        </p:txBody>
      </p:sp>
      <p:pic>
        <p:nvPicPr>
          <p:cNvPr id="1229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66051" b="69292"/>
          <a:stretch>
            <a:fillRect/>
          </a:stretch>
        </p:blipFill>
        <p:spPr bwMode="auto">
          <a:xfrm>
            <a:off x="6705600" y="51816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7" name="Straight Arrow Connector 7"/>
          <p:cNvCxnSpPr>
            <a:cxnSpLocks noChangeShapeType="1"/>
          </p:cNvCxnSpPr>
          <p:nvPr/>
        </p:nvCxnSpPr>
        <p:spPr bwMode="auto">
          <a:xfrm>
            <a:off x="7986713" y="5867400"/>
            <a:ext cx="7762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298" name="Straight Arrow Connector 16"/>
          <p:cNvCxnSpPr>
            <a:cxnSpLocks noChangeShapeType="1"/>
          </p:cNvCxnSpPr>
          <p:nvPr/>
        </p:nvCxnSpPr>
        <p:spPr bwMode="auto">
          <a:xfrm flipH="1">
            <a:off x="6858000" y="5867400"/>
            <a:ext cx="82391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7257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3"/>
            <a:ext cx="8997950" cy="5514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The construction of </a:t>
            </a:r>
            <a:r>
              <a:rPr lang="en-US" altLang="en-US" sz="3200" i="0" dirty="0" err="1" smtClean="0">
                <a:latin typeface="+mj-lt"/>
                <a:cs typeface="Arial" charset="0"/>
              </a:rPr>
              <a:t>extremizing</a:t>
            </a:r>
            <a:r>
              <a:rPr lang="en-US" altLang="en-US" sz="3200" i="0" dirty="0" smtClean="0">
                <a:latin typeface="+mj-lt"/>
                <a:cs typeface="Arial" charset="0"/>
              </a:rPr>
              <a:t> </a:t>
            </a:r>
            <a:r>
              <a:rPr lang="en-US" altLang="en-US" sz="3200" b="1" u="sng" dirty="0">
                <a:latin typeface="+mj-lt"/>
                <a:cs typeface="Arial" charset="0"/>
              </a:rPr>
              <a:t>curves</a:t>
            </a:r>
            <a:r>
              <a:rPr lang="en-US" altLang="en-US" sz="3200" i="0" dirty="0">
                <a:latin typeface="+mj-lt"/>
                <a:cs typeface="Arial" charset="0"/>
              </a:rPr>
              <a:t> of the </a:t>
            </a:r>
            <a:r>
              <a:rPr lang="en-US" altLang="en-US" sz="3200" b="1" u="sng" dirty="0">
                <a:latin typeface="+mj-lt"/>
                <a:cs typeface="Arial" charset="0"/>
              </a:rPr>
              <a:t>action</a:t>
            </a:r>
            <a:endParaRPr lang="en-US" altLang="en-US" sz="3200" b="1" i="0" u="sng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latin typeface="+mj-lt"/>
                <a:cs typeface="Arial" charset="0"/>
              </a:rPr>
              <a:t>generalized</a:t>
            </a:r>
            <a:r>
              <a:rPr lang="en-US" altLang="en-US" sz="2800" dirty="0" smtClean="0">
                <a:latin typeface="+mj-lt"/>
                <a:cs typeface="Arial" charset="0"/>
              </a:rPr>
              <a:t> </a:t>
            </a:r>
            <a:r>
              <a:rPr lang="en-US" altLang="en-US" sz="3200" i="0" dirty="0" err="1" smtClean="0">
                <a:latin typeface="+mj-lt"/>
                <a:cs typeface="Arial" charset="0"/>
              </a:rPr>
              <a:t>extremizing</a:t>
            </a:r>
            <a:r>
              <a:rPr lang="en-US" altLang="en-US" sz="3200" i="0" dirty="0" smtClean="0">
                <a:latin typeface="+mj-lt"/>
                <a:cs typeface="Arial" charset="0"/>
              </a:rPr>
              <a:t> </a:t>
            </a:r>
            <a:r>
              <a:rPr lang="en-US" altLang="en-US" sz="3200" b="1" u="sng" dirty="0" smtClean="0">
                <a:latin typeface="+mj-lt"/>
                <a:cs typeface="Arial" charset="0"/>
              </a:rPr>
              <a:t>surfaces</a:t>
            </a:r>
            <a:r>
              <a:rPr lang="en-US" altLang="en-US" sz="3200" i="0" dirty="0" smtClean="0">
                <a:latin typeface="+mj-lt"/>
                <a:cs typeface="Arial" charset="0"/>
              </a:rPr>
              <a:t> of the </a:t>
            </a:r>
            <a:r>
              <a:rPr lang="en-US" altLang="en-US" sz="3200" b="1" u="sng" dirty="0" smtClean="0">
                <a:latin typeface="+mj-lt"/>
                <a:cs typeface="Arial" charset="0"/>
              </a:rPr>
              <a:t>quadratic-flux</a:t>
            </a:r>
            <a:endParaRPr lang="en-US" altLang="en-US" sz="32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3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46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638300"/>
            <a:ext cx="8918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Alternative </a:t>
            </a:r>
            <a:r>
              <a:rPr lang="en-US" altLang="en-US" sz="3200" i="0" dirty="0" err="1">
                <a:latin typeface="+mj-lt"/>
                <a:cs typeface="Arial" charset="0"/>
              </a:rPr>
              <a:t>Lagrangian</a:t>
            </a:r>
            <a:r>
              <a:rPr lang="en-US" altLang="en-US" sz="3200" i="0" dirty="0">
                <a:latin typeface="+mj-lt"/>
                <a:cs typeface="Arial" charset="0"/>
              </a:rPr>
              <a:t> integration</a:t>
            </a:r>
            <a:r>
              <a:rPr lang="en-US" altLang="en-US" sz="3200" dirty="0">
                <a:latin typeface="+mj-lt"/>
                <a:cs typeface="Arial" charset="0"/>
              </a:rPr>
              <a:t> </a:t>
            </a:r>
            <a:r>
              <a:rPr lang="en-US" altLang="en-US" sz="3200" i="0" dirty="0">
                <a:latin typeface="+mj-lt"/>
                <a:cs typeface="Arial" charset="0"/>
              </a:rPr>
              <a:t>construction: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latin typeface="+mj-lt"/>
                <a:cs typeface="Arial" charset="0"/>
              </a:rPr>
              <a:t>QFM surfaces are families of extremal curves 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latin typeface="+mj-lt"/>
                <a:cs typeface="Arial" charset="0"/>
              </a:rPr>
              <a:t>constrained-area action integral.</a:t>
            </a:r>
          </a:p>
        </p:txBody>
      </p:sp>
    </p:spTree>
    <p:extLst>
      <p:ext uri="{BB962C8B-B14F-4D97-AF65-F5344CB8AC3E}">
        <p14:creationId xmlns:p14="http://schemas.microsoft.com/office/powerpoint/2010/main" val="1340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85439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The action gradient, </a:t>
            </a:r>
            <a:r>
              <a:rPr lang="en-US" altLang="en-US" sz="3200" dirty="0">
                <a:latin typeface="+mj-lt"/>
                <a:cs typeface="Arial" charset="0"/>
                <a:sym typeface="Symbol" pitchFamily="18" charset="2"/>
              </a:rPr>
              <a:t>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,</a:t>
            </a:r>
            <a:r>
              <a:rPr lang="en-US" altLang="en-US" sz="3200" i="0" dirty="0">
                <a:latin typeface="+mj-lt"/>
                <a:cs typeface="Arial" charset="0"/>
              </a:rPr>
              <a:t>  is constant along the pseudo </a:t>
            </a:r>
            <a:r>
              <a:rPr lang="en-US" altLang="en-US" sz="3200" i="0" dirty="0" err="1">
                <a:latin typeface="+mj-lt"/>
                <a:cs typeface="Arial" charset="0"/>
              </a:rPr>
              <a:t>fieldlines</a:t>
            </a:r>
            <a:r>
              <a:rPr lang="en-US" altLang="en-US" sz="3200" i="0" dirty="0">
                <a:latin typeface="+mj-lt"/>
                <a:cs typeface="Arial" charset="0"/>
              </a:rPr>
              <a:t>; construct Quadratic Flux </a:t>
            </a:r>
            <a:r>
              <a:rPr lang="en-US" altLang="en-US" sz="3200" i="0" dirty="0" err="1">
                <a:latin typeface="+mj-lt"/>
                <a:cs typeface="Arial" charset="0"/>
              </a:rPr>
              <a:t>Minimzing</a:t>
            </a:r>
            <a:r>
              <a:rPr lang="en-US" altLang="en-US" sz="3200" i="0" dirty="0">
                <a:latin typeface="+mj-lt"/>
                <a:cs typeface="Arial" charset="0"/>
              </a:rPr>
              <a:t> (QFM) surfaces by </a:t>
            </a:r>
            <a:r>
              <a:rPr lang="en-US" altLang="en-US" sz="3200" dirty="0">
                <a:latin typeface="+mj-lt"/>
                <a:cs typeface="Arial" charset="0"/>
              </a:rPr>
              <a:t>pseudo</a:t>
            </a:r>
            <a:r>
              <a:rPr lang="en-US" altLang="en-US" sz="3200" i="0" dirty="0">
                <a:latin typeface="+mj-lt"/>
                <a:cs typeface="Arial" charset="0"/>
              </a:rPr>
              <a:t> </a:t>
            </a:r>
            <a:r>
              <a:rPr lang="en-US" altLang="en-US" sz="3200" i="0" dirty="0" err="1">
                <a:latin typeface="+mj-lt"/>
                <a:cs typeface="Arial" charset="0"/>
              </a:rPr>
              <a:t>fieldline</a:t>
            </a:r>
            <a:r>
              <a:rPr lang="en-US" altLang="en-US" sz="3200" i="0" dirty="0">
                <a:latin typeface="+mj-lt"/>
                <a:cs typeface="Arial" charset="0"/>
              </a:rPr>
              <a:t> (local) integration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.</a:t>
            </a:r>
            <a:endParaRPr lang="en-US" altLang="en-US" sz="3200" i="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62175"/>
            <a:ext cx="673258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Up Arrow 3"/>
          <p:cNvSpPr>
            <a:spLocks noChangeArrowheads="1"/>
          </p:cNvSpPr>
          <p:nvPr/>
        </p:nvSpPr>
        <p:spPr bwMode="auto">
          <a:xfrm>
            <a:off x="8610600" y="2230438"/>
            <a:ext cx="457200" cy="693737"/>
          </a:xfrm>
          <a:prstGeom prst="upArrow">
            <a:avLst>
              <a:gd name="adj1" fmla="val 50000"/>
              <a:gd name="adj2" fmla="val 5001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ρ</a:t>
            </a:r>
            <a:r>
              <a:rPr lang="en-US" altLang="en-US" sz="1600"/>
              <a:t> </a:t>
            </a:r>
          </a:p>
        </p:txBody>
      </p:sp>
      <p:sp>
        <p:nvSpPr>
          <p:cNvPr id="11272" name="Right Arrow 4"/>
          <p:cNvSpPr>
            <a:spLocks noChangeArrowheads="1"/>
          </p:cNvSpPr>
          <p:nvPr/>
        </p:nvSpPr>
        <p:spPr bwMode="auto">
          <a:xfrm>
            <a:off x="7010400" y="2695575"/>
            <a:ext cx="16002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poloidal angle, </a:t>
            </a:r>
            <a:r>
              <a:rPr lang="el-GR" altLang="en-US" sz="1200" b="1">
                <a:sym typeface="Symbol" pitchFamily="18" charset="2"/>
              </a:rPr>
              <a:t></a:t>
            </a:r>
            <a:endParaRPr lang="en-US" altLang="en-US" sz="1200" b="1"/>
          </a:p>
        </p:txBody>
      </p:sp>
      <p:sp>
        <p:nvSpPr>
          <p:cNvPr id="11273" name="TextBox 2069"/>
          <p:cNvSpPr txBox="1">
            <a:spLocks noChangeArrowheads="1"/>
          </p:cNvSpPr>
          <p:nvPr/>
        </p:nvSpPr>
        <p:spPr bwMode="auto">
          <a:xfrm>
            <a:off x="0" y="16113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/>
              <a:t>0. Usually, there are only the “stable” periodic fieldline and the unstable periodic fieldline,</a:t>
            </a:r>
          </a:p>
        </p:txBody>
      </p: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 err="1" smtClean="0">
                <a:latin typeface="+mj-lt"/>
                <a:cs typeface="Arial" charset="0"/>
              </a:rPr>
              <a:t>Lagrangian</a:t>
            </a:r>
            <a:r>
              <a:rPr lang="en-US" altLang="en-US" sz="3200" i="0" dirty="0" smtClean="0">
                <a:latin typeface="+mj-lt"/>
                <a:cs typeface="Arial" charset="0"/>
              </a:rPr>
              <a:t> integration is sometimes preferable,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+mj-lt"/>
                <a:cs typeface="Arial" charset="0"/>
              </a:rPr>
              <a:t>b</a:t>
            </a:r>
            <a:r>
              <a:rPr lang="en-US" altLang="en-US" sz="3200" dirty="0" smtClean="0">
                <a:latin typeface="+mj-lt"/>
                <a:cs typeface="Arial" charset="0"/>
              </a:rPr>
              <a:t>ut not essential</a:t>
            </a:r>
            <a:r>
              <a:rPr lang="en-US" altLang="en-US" sz="3200" i="0" dirty="0" smtClean="0">
                <a:latin typeface="+mj-lt"/>
                <a:cs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+mj-lt"/>
                <a:cs typeface="Arial" charset="0"/>
              </a:rPr>
              <a:t>c</a:t>
            </a:r>
            <a:r>
              <a:rPr lang="en-US" altLang="en-US" sz="3200" dirty="0" smtClean="0">
                <a:latin typeface="+mj-lt"/>
                <a:cs typeface="Arial" charset="0"/>
              </a:rPr>
              <a:t>an i</a:t>
            </a:r>
            <a:r>
              <a:rPr lang="en-US" altLang="en-US" sz="3200" i="0" dirty="0" smtClean="0">
                <a:latin typeface="+mj-lt"/>
                <a:cs typeface="Arial" charset="0"/>
              </a:rPr>
              <a:t>teratively compute </a:t>
            </a:r>
            <a:r>
              <a:rPr lang="en-US" altLang="en-US" sz="3200" i="0" dirty="0">
                <a:latin typeface="+mj-lt"/>
                <a:cs typeface="Arial" charset="0"/>
              </a:rPr>
              <a:t>r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adial </a:t>
            </a:r>
            <a:r>
              <a:rPr lang="en-US" altLang="en-US" sz="3200" dirty="0">
                <a:latin typeface="+mj-lt"/>
                <a:cs typeface="Arial" charset="0"/>
                <a:sym typeface="Symbol" pitchFamily="18" charset="2"/>
              </a:rPr>
              <a:t>“error</a:t>
            </a:r>
            <a:r>
              <a:rPr lang="en-US" altLang="en-US" sz="3200" dirty="0" smtClean="0">
                <a:latin typeface="+mj-lt"/>
                <a:cs typeface="Arial" charset="0"/>
                <a:sym typeface="Symbol" pitchFamily="18" charset="2"/>
              </a:rPr>
              <a:t>” field </a:t>
            </a: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1219200" y="3609975"/>
            <a:ext cx="67818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6" name="Rectangle 23"/>
          <p:cNvSpPr>
            <a:spLocks noChangeArrowheads="1"/>
          </p:cNvSpPr>
          <p:nvPr/>
        </p:nvSpPr>
        <p:spPr bwMode="auto">
          <a:xfrm>
            <a:off x="1295400" y="5133975"/>
            <a:ext cx="67818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7" name="Rectangle 5"/>
          <p:cNvSpPr>
            <a:spLocks noChangeArrowheads="1"/>
          </p:cNvSpPr>
          <p:nvPr/>
        </p:nvSpPr>
        <p:spPr bwMode="auto">
          <a:xfrm>
            <a:off x="1219200" y="2314575"/>
            <a:ext cx="304800" cy="419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278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57575"/>
            <a:ext cx="89709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7"/>
          <p:cNvSpPr>
            <a:spLocks noChangeArrowheads="1"/>
          </p:cNvSpPr>
          <p:nvPr/>
        </p:nvSpPr>
        <p:spPr bwMode="auto">
          <a:xfrm>
            <a:off x="4686300" y="5027613"/>
            <a:ext cx="1047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pseudo fieldlines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648200" y="2085975"/>
            <a:ext cx="1047750" cy="1444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6"/>
                </a:solidFill>
              </a:rPr>
              <a:t>true </a:t>
            </a:r>
            <a:r>
              <a:rPr lang="en-US" sz="1400" b="1" dirty="0" err="1">
                <a:solidFill>
                  <a:schemeClr val="accent6"/>
                </a:solidFill>
              </a:rPr>
              <a:t>fieldlines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1281" name="Straight Arrow Connector 9"/>
          <p:cNvCxnSpPr>
            <a:cxnSpLocks noChangeShapeType="1"/>
          </p:cNvCxnSpPr>
          <p:nvPr/>
        </p:nvCxnSpPr>
        <p:spPr bwMode="auto">
          <a:xfrm flipV="1">
            <a:off x="5181600" y="5743575"/>
            <a:ext cx="0" cy="1524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2" name="Straight Arrow Connector 32"/>
          <p:cNvCxnSpPr>
            <a:cxnSpLocks noChangeShapeType="1"/>
          </p:cNvCxnSpPr>
          <p:nvPr/>
        </p:nvCxnSpPr>
        <p:spPr bwMode="auto">
          <a:xfrm>
            <a:off x="4648200" y="5895975"/>
            <a:ext cx="396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283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5632450"/>
            <a:ext cx="1206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743575"/>
            <a:ext cx="142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5" name="Straight Arrow Connector 38"/>
          <p:cNvCxnSpPr>
            <a:cxnSpLocks noChangeShapeType="1"/>
          </p:cNvCxnSpPr>
          <p:nvPr/>
        </p:nvCxnSpPr>
        <p:spPr bwMode="auto">
          <a:xfrm>
            <a:off x="6324600" y="5895975"/>
            <a:ext cx="0" cy="1746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6" name="Straight Arrow Connector 41"/>
          <p:cNvCxnSpPr>
            <a:cxnSpLocks noChangeShapeType="1"/>
          </p:cNvCxnSpPr>
          <p:nvPr/>
        </p:nvCxnSpPr>
        <p:spPr bwMode="auto">
          <a:xfrm flipV="1">
            <a:off x="2971800" y="5743575"/>
            <a:ext cx="0" cy="1524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7" name="Straight Arrow Connector 42"/>
          <p:cNvCxnSpPr>
            <a:cxnSpLocks noChangeShapeType="1"/>
          </p:cNvCxnSpPr>
          <p:nvPr/>
        </p:nvCxnSpPr>
        <p:spPr bwMode="auto">
          <a:xfrm>
            <a:off x="4038600" y="5895975"/>
            <a:ext cx="0" cy="1746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8" name="Straight Arrow Connector 43"/>
          <p:cNvCxnSpPr>
            <a:cxnSpLocks noChangeShapeType="1"/>
          </p:cNvCxnSpPr>
          <p:nvPr/>
        </p:nvCxnSpPr>
        <p:spPr bwMode="auto">
          <a:xfrm flipV="1">
            <a:off x="4648200" y="5480050"/>
            <a:ext cx="0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588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 smtClean="0">
                <a:latin typeface="+mj-lt"/>
                <a:cs typeface="Arial" charset="0"/>
              </a:rPr>
              <a:t>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Step 1: </a:t>
            </a:r>
            <a:r>
              <a:rPr lang="en-US" altLang="en-US" sz="3200" i="0" dirty="0" smtClean="0">
                <a:latin typeface="+mj-lt"/>
                <a:cs typeface="Arial" charset="0"/>
              </a:rPr>
              <a:t>start with some magnetic field, in this case provided by M3D-C</a:t>
            </a:r>
            <a:r>
              <a:rPr lang="en-US" altLang="en-US" sz="2000" i="0" dirty="0" smtClean="0">
                <a:latin typeface="+mj-lt"/>
                <a:cs typeface="Arial" charset="0"/>
              </a:rPr>
              <a:t>1</a:t>
            </a:r>
            <a:r>
              <a:rPr lang="en-US" altLang="en-US" sz="3200" dirty="0" smtClean="0">
                <a:latin typeface="+mj-lt"/>
                <a:cs typeface="Arial" charset="0"/>
              </a:rPr>
              <a:t>, </a:t>
            </a:r>
            <a:r>
              <a:rPr lang="en-US" altLang="en-US" sz="3200" i="0" dirty="0" smtClean="0">
                <a:latin typeface="+mj-lt"/>
                <a:cs typeface="Arial" charset="0"/>
              </a:rPr>
              <a:t>in cylindrical coordinates . . .</a:t>
            </a: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4426"/>
            <a:ext cx="3657599" cy="4593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" y="1796646"/>
            <a:ext cx="5181597" cy="202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598"/>
            <a:ext cx="4027499" cy="30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 smtClean="0">
                <a:latin typeface="+mj-lt"/>
                <a:cs typeface="Arial" charset="0"/>
              </a:rPr>
              <a:t>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Step 2: construct initial set of toroidal coordinates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+mj-lt"/>
              <a:cs typeface="Arial" charset="0"/>
              <a:sym typeface="Symbol" pitchFamily="18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202"/>
            <a:ext cx="5486401" cy="4390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5.6564"/>
  <p:tag name="ORIGINALWIDTH" val="719.7074"/>
  <p:tag name="LATEXADDIN" val="\documentclass{article}&#10;\usepackage{amsmath}&#10;\pagestyle{empty}&#10;\setlength{\textwidth}{16cm}&#10;\begin{document}&#10;&#10;\begin{enumerate}&#10;&#10;\item The \underline{action}, $S$, is the line integral&#10;along an arbitrary ``trial&quot; &#10;curve&#10;$\{{\cal C}:q\equiv q(t)\}$, &#10;of the Lagrangian,&#10;\begin{eqnarray}&#10;{\cal L}&#10;\equiv&#10;\underbrace{T(\dot q, q)}_{\mbox{\footnotesize kinetic}}&#10;-&#10;\underbrace{U(q,t)}_{\mbox{\footnotesize potential}},&#10;\;\;\;&#10;S&#10;\equiv&#10;\int_{{\cal C}} \! {\cal L}(q,\dot q,t)dt&#10;\nonumber&#10;\end{eqnarray}&#10;&#10;\item For magnetic fields, ${\bf B}$, &#10;the action is the line integral, of the vector potential,&#10;${\bf B}=\nabla\times{\bf A}$,&#10;\begin{eqnarray}&#10;S&#10;\equiv&#10;\int_{{\cal C}} {\bf A} \cdot d{\bf l}, \;\;&#10;\mbox{\rm along &#10;$\{{\cal C}: \theta\equiv\theta(\zeta), \rho\equiv\rho(\theta)\}$.}&#10;\nonumber&#10;\end{eqnarray}&#10;\item Physical trajectories (magnetic fieldlines)&#10;extremize the action:&#10;\footnotesize&#10;\begin{enumerate}&#10;\item[] $\displaystyle&#10;\delta S &#10;=&#10;\int_{{\cal C}} d\zeta &#10;\left(&#10;\delta \theta \frac{\partial S}{\partial \theta} + &#10;\delta \rho   \frac{\partial S}{\partial \rho  }&#10;\right)&#10;$, where &#10;\fbox{$\displaystyle&#10;\frac{\partial S}{\partial \theta} &#10;\equiv &#10;\sqrt g B^\rho - \dot \rho \sqrt g B^\zeta&#10;$&#10;}&#10;and&#10;\fbox{$\displaystyle&#10;\frac{\partial S}{\partial \rho  } &#10;\equiv&#10;\dot \theta \sqrt g B^\zeta - \sqrt g B^\theta&#10;$&#10;}.&#10;\item[] extremal curves satisfy&#10;$\dot \rho = B^\rho/B^\zeta$,&#10;and&#10;$\dot \theta = B^\theta/B^\zeta$.&#10;\end{enumerate}&#10;\item[]&#10;\item Action-extremizing, periodic curves may be &#10;minimizing or minimax.&#10;\item[]&#10;\item &#10;Ghost surfaces are defined by an action-gradient flow&#10;between the minimax and minimizing periodic orbit.&#10;&#10;\end{enumerate}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4.5"/>
  <p:tag name="ORIGINALWIDTH" val="3004.5"/>
  <p:tag name="LATEXADDIN" val="\documentclass[fleqn]{article}&#10;&#10;\usepackage{amsmath}&#10;\usepackage{color}&#10;\pagestyle{empty}&#10; &#10;\newcommand{\iotabar}{\mbox{$\iota\!\!$-}}&#10;\newcommand{\boldtheta}{\mbox{\boldmath$\theta$\unboldmath}}&#10;\newcommand{\boldxi}{\mbox{\boldmath$\xi$\unboldmath}}&#10;&#10;\setlength{\mathindent}{0.1cm}&#10;\setlength\abovedisplayskip{0.0cm}&#10;\setlength\belowdisplayskip{0.0cm}&#10;\setlength\abovedisplayshortskip{0.0cm}&#10;\setlength\belowdisplayshortskip{0.0cm}&#10;&#10;\setlength{\textwidth}{15.0cm}&#10;\setlength{\textheight}{50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i&#10;\item[1.] Unless a better approximation is provided,\\&#10;use circular cross section coordinates \\&#10;based on magnetic axis.&#10;\item[2.] Hereafter,&#10;will work in toroidal coordinates, $(\rho,\t,\z)$.&#10;\item[3.] The coordinate transformation&#10;\be R    &amp; \equiv &amp; R(\rho,\t,\z) = R_0 + \rho \cos\t\\&#10;    \phi &amp; \equiv &amp; \z \nonumber \\&#10;    Z    &amp; \equiv &amp; Z(\rho,\t,\z) = Z_0 + \rho \sin\t \nonumber&#10;\ee&#10;will be iteratively updated to better approximate \\&#10;straight-fieldline flux coordinates, \\&#10;as much as is possible.&#10;\item[4.] Construct rotational transform.&#10;\ei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6"/>
  <p:tag name="ORIGINALWIDTH" val="2805"/>
  <p:tag name="LATEXADDIN" val="\documentclass[fleqn]{article}&#10;&#10;\usepackage{amsmath}&#10;\usepackage{color}&#10;\pagestyle{empty}&#10; &#10;\newcommand{\iotabar}{\mbox{$\iota\!\!$-}}&#10;\newcommand{\boldtheta}{\mbox{\boldmath$\theta$\unboldmath}}&#10;\newcommand{\boldxi}{\mbox{\boldmath$\xi$\unboldmath}}&#10;&#10;\setlength{\mathindent}{0.1cm}&#10;\setlength\abovedisplayskip{0.0cm}&#10;\setlength\belowdisplayskip{0.0cm}&#10;\setlength\abovedisplayshortskip{0.0cm}&#10;\setlength\belowdisplayshortskip{0.0cm}&#10;&#10;\setlength{\textwidth}{15.0cm}&#10;\setlength{\textheight}{50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i&#10;\item[1.] User must select rational, e.g. $\iotabar=1/2$.&#10;\item[2.] The cylindrical harmonics of the rational surface \\&#10;are Fourier decomposed in \\&#10;straight {\em pseudo} fieldline poloidal angle.&#10;\ei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8.5"/>
  <p:tag name="ORIGINALWIDTH" val="2974.5"/>
  <p:tag name="LATEXADDIN" val="\documentclass[fleqn]{article}&#10;&#10;\usepackage{amsmath}&#10;\usepackage{color}&#10;\pagestyle{empty}&#10; &#10;\newcommand{\iotabar}{\mbox{$\iota\!\!$-}}&#10;\newcommand{\boldtheta}{\mbox{\boldmath$\theta$\unboldmath}}&#10;\newcommand{\boldxi}{\mbox{\boldmath$\xi$\unboldmath}}&#10;&#10;\setlength{\mathindent}{0.1cm}&#10;\setlength\abovedisplayskip{0.0cm}&#10;\setlength\belowdisplayskip{0.0cm}&#10;\setlength\abovedisplayshortskip{0.0cm}&#10;\setlength\belowdisplayshortskip{0.0cm}&#10;&#10;\setlength{\textwidth}{15.0cm}&#10;\setlength{\textheight}{50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i&#10;\item[1.] The background toroidal coordinates are now based \\&#10;on an &#10;interplation/extrapolation of the \\&#10;constructed pseudo surfaces&#10;\item[2.] The new coordinates coincide with flux coordinates \\&#10;{\em only} on the pseudo surfaces.&#10;\ei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.5"/>
  <p:tag name="ORIGINALWIDTH" val="2472"/>
  <p:tag name="LATEXADDIN" val="\documentclass[fleqn]{article}&#10;&#10;\usepackage{amsmath}&#10;\usepackage{color}&#10;\pagestyle{empty}&#10; &#10;\newcommand{\iotabar}{\mbox{$\iota\!\!$-}}&#10;\newcommand{\boldtheta}{\mbox{\boldmath$\theta$\unboldmath}}&#10;\newcommand{\boldxi}{\mbox{\boldmath$\xi$\unboldmath}}&#10;&#10;\setlength{\mathindent}{0.1cm}&#10;\setlength\abovedisplayskip{0.0cm}&#10;\setlength\belowdisplayskip{0.0cm}&#10;\setlength\abovedisplayshortskip{0.0cm}&#10;\setlength\belowdisplayshortskip{0.0cm}&#10;&#10;\setlength{\textwidth}{15.0cm}&#10;\setlength{\textheight}{50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i&#10;\item[1.] Include additional surfaces.&#10;\item[2.] Approximate straight fieldline coordinates.&#10;\ei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556"/>
  <p:tag name="LATEXADDIN" val="\documentclass[fleqn]{article}&#10;&#10;\usepackage{amsmath}&#10;\usepackage{color}&#10;\pagestyle{empty}&#10; &#10;\newcommand{\iotabar}{\mbox{$\iota\!\!$-}}&#10;\newcommand{\boldtheta}{\mbox{\boldmath$\theta$\unboldmath}}&#10;\newcommand{\boldxi}{\mbox{\boldmath$\xi$\unboldmath}}&#10;&#10;\setlength{\mathindent}{0.1cm}&#10;\setlength\abovedisplayskip{0.0cm}&#10;\setlength\belowdisplayskip{0.0cm}&#10;\setlength\abovedisplayshortskip{0.0cm}&#10;\setlength\belowdisplayshortskip{0.0cm}&#10;&#10;\setlength{\textwidth}{15.0cm}&#10;\setlength{\textheight}{50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i&#10;\item[1.] Can examine magnetic field varying in time.&#10;\ei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1.25"/>
  <p:tag name="ORIGINALWIDTH" val="2763.75"/>
  <p:tag name="LATEXADDIN" val="\documentclass[fleqn]{article}&#10;&#10;\usepackage{amsmath}&#10;\usepackage{color}&#10;\pagestyle{empty}&#10; &#10;\newcommand{\iotabar}{\mbox{$\iota\!\!$-}}&#10;\newcommand{\boldtheta}{\mbox{\boldmath$\theta$\unboldmath}}&#10;\newcommand{\boldxi}{\mbox{\boldmath$\xi$\unboldmath}}&#10;&#10;\setlength{\mathindent}{0.1cm}&#10;\setlength\abovedisplayskip{0.0cm}&#10;\setlength\belowdisplayskip{0.0cm}&#10;\setlength\abovedisplayshortskip{0.0cm}&#10;\setlength\belowdisplayshortskip{0.0cm}&#10;&#10;\setlength{\textwidth}{15.0cm}&#10;\setlength{\textheight}{50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i&#10;\item[1.] Shown is the &#10;\bi&#10;\item[i.] X point;&#10;\item[ii.] the stable and unstable eigenvectors \\&#10;of the tangent map (blue);&#10;\item[iii.] the stable and unstable manifolds;&#10;\item[iv.] the intersections of the \\&#10;stable and unstable manifolds\\&#10;(called the homoclinic points, red squares).&#10;\ei&#10;\item[2.] &#10;\ei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0795"/>
  <p:tag name="ORIGINALWIDTH" val="719.7074"/>
  <p:tag name="LATEXADDIN" val="\documentclass[fleqn]{article}&#10;\usepackage{amsmath}&#10;\pagestyle{empty}&#10; &#10;\newcommand{\iotabar}{\mbox{$\iota\!\!$-}}&#10;\newcommand{\boldtheta}{\mbox{\boldmath$\theta$\unboldmath}}&#10;&#10;\setlength{\mathindent}{0.1cm}&#10;&#10;\setlength{\topsep}{0pt}&#10;\setlength{\itemsep}{-2ex}&#10;\setlength{\partopsep}{-3ex}&#10;\setlength{\parsep}{-4ex}&#10;&#10;\setlength\abovedisplayskip{0.0cm}&#10;\setlength\belowdisplayskip{0.0cm}&#10;\setlength\abovedisplayshortskip{0.0cm}&#10;\setlength\belowdisplayshortskip{0.0cm}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\begin{enumerate}&#10;\item &#10;Islands, and chaos, emerge at every rational:&#10;\\&#10;{\footnotesize &#10;about each rational, $n/m$, &#10;introduce ``excluded region&quot;&#10;with width $r/m^k$; &#10;if excluded regions \underline{don't} overlap, then&#10;}&#10;\vspace{-0.2cm}&#10;\item &#10;KAM theorem: irrational flux surface can survive if &#10;$\underbrace{&#10;|\iotabar-n/m|&gt;r/m^k \; \mbox{\rm for} \; \mbox{\rm all} \; n, m.&#10;}_{\tiny \rm Diophantine \; condition}$&#10;\\&#10;&#10;\vspace{-0.8cm}&#10;&#10;{\footnotesize&#10;Call $\iotabar$ {\em strongly irrational}.&#10;}&#10;\vspace{-0.2cm}&#10;\item &#10;Greene's residue criterion: &#10;the most robust flux surfaces have ``noble'' transform:&#10;\\&#10;{\footnotesize &#10;noble irrationals $\equiv$ limit of ultimately alternating paths &#10;                  $\equiv$ limit of Fibonacci ratios;&#10;}&#10;\\&#10;{\footnotesize&#10;e.g. $&#10;\frac{   0}{   1}, &#10;\frac{   1}{   0}, &#10;\frac{   1}{   1}, &#10;\frac{   2}{   1}, &#10;\frac{   3}{   2}, &#10;\frac{   5}{   3}, &#10;\frac{   8}{   5}, &#10;\frac{  13}{   8}, &#10;\frac{  21}{  13}, &#10;\frac{  34}{  21}, &#10;\frac{  55}{  34}, &#10;\dots&#10;\rightarrow&#10;\gamma\equiv\mbox{\rm golden}\,\mbox{\rm mean}\,\equiv\frac{(1+\sqrt 5)}{2};&#10;$&#10;}&#10;{\footnotesize&#10;e.g. $&#10;\frac{   1}{   0}, &#10;\frac{   0}{   1}, &#10;\frac{   1}{   1}, &#10;\frac{   1}{   2}, &#10;\frac{   2}{   3}, &#10;\frac{   3}{   5}, &#10;\frac{   5}{   8}, &#10;\frac{   8}{  13}, &#10;\frac{  13}{  21}, &#10;\frac{  21}{  34}, &#10;\dots&#10;\rightarrow&#10;\gamma^{-1}.&#10;$&#10;}&#10;&#10;\end{enumerate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7"/>
  <p:tag name="ORIGINALWIDTH" val="1496.2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mediant&#10;$ \ds&#10;\frac{p_0}{q_0} \odot \frac{p_1}{q_1} \equiv \frac{p_0+p_1}{q_0+q_1}&#10;$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397.6555"/>
  <p:tag name="LATEXADDIN" val=" \documentclass{article}&#10; \usepackage{amsmath}&#10; \pagestyle{empty}&#10; &#10; \newcommand{\iotabar}{\mbox{$\iota\!\!$-}}&#10; \newcommand{\boldtheta}{\mbox{\boldmath$\theta$\unboldmath}}&#10;&#10; \setlength{\textwidth}{15.5cm}&#10;&#10; \newcommand{\s}{s}&#10; \renewcommand{\t}{\theta}&#10; \newcommand{\z}{\zeta}&#10; \renewcommand{\r}{\rho}&#10; \newcommand{\p}{\phi}&#10; \renewcommand{\a}{\alpha}&#10; \renewcommand{\b}{\beta}&#10; \newcommand{\ds}{\displaystyle}&#10;&#10; \newcommand{\be}{\begin{eqnarray}}&#10; \newcommand{\ee}{\end{eqnarray}}&#10; \newcommand{\curl}{\nabla\times}&#10; \renewcommand{\div}{\nabla\cdot}&#10;&#10; \newcommand{\Poincare}{Poincar$\acute{\rm e}$ }&#10; \newcommand{\PoincareBirkhoff}{Poincar$\acute{\rm e}$-Birkhoff }&#10; \newcommand{\Frechet}{Frech$\acute{\rm e}$t }&#10;&#10; \newcommand{\nonum}{\nonumber}&#10;&#10;\begin{document}&#10;&#10;\begin{enumerate}&#10; &#10;\item Ghost-surfaces are defined by &#10;\\&#10;an $($action gradient$)$ flow.&#10;\item QFM surfaces are defined by&#10;\\&#10;minimizing $\ds\int($action gradient$)^2 d{\bf s}$.&#10;&#10;\item Not obvious if the different&#10;\\&#10;definitions give the same surfaces.&#10;&#10;\item For model chaotic field:&#10;{\footnotesize&#10;\begin{enumerate}&#10;\item ghosts = thin solid lines;&#10;\item QFMs = thick dashed lines;&#10;\item agreement is excellent;&#10;\item difference $ = {\cal O}(\epsilon^2)$,&#10;\\&#10;{\footnotesize where $\epsilon$ is perturbation.}&#10;\end{enumerate}&#10;}&#10;&#10;\item Can redefine $\theta$ to obtain &#10;\\&#10;unified theory of ghosts \&amp; QFMs;&#10;\\&#10;{\footnotesize&#10;straight {\em pseudo} fieldline angle}.&#10;&#10;\end{enumerate}&#10;&#10; 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.6987"/>
  <p:tag name="ORIGINALWIDTH" val="583.2281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\begin{enumerate}&#10;&#10;\item&#10;&#10;Transport along the magnetic field is unrestricted:&#10;\\&#10;{\footnotesize&#10;e.g. parallel random walk with long steps&#10;$\approx$ &#10;collisional mean free path.&#10;}&#10;&#10;\item&#10;&#10;Transport across the magnetic field is very small:&#10;\\&#10;{\footnotesize&#10;e.g. perpendicular random walk with short steps&#10;$\approx$ Larmor radius.&#10;}&#10;&#10;\item&#10;&#10;Simple transport model: anisotropic diffusion,&#10;\\&#10;\fbox{&#10;$\kappa_\parallel \nabla^2_\parallel T + &#10; \kappa_\perp     \nabla^2_\perp     T = 0$},&#10;$\;\;$&#10;{\footnotesize $\kappa_\perp / \kappa_\parallel \sim 10^{-10}$,&#10;grid = $2^{12}\times 2^{12}$.&#10;}&#10;\\&#10;{\footnotesize steady state, &#10;no source, &#10;inhomogeneous boundary conditions.}&#10;&#10;\item&#10;&#10;Compare numerical solution to ``irrational'' ghost-surfaces&#10;&#10;\item &#10;&#10;The temperature adapts to KAM surfaces, cantori,&#10;\\&#10;{\bf and ghost-surfaces!}, i.e. $T=T(\r)$.&#10;&#10;\item&#10;&#10;From $T=T(\r,\t,\z)$ to \fbox{$T=T(\r)$} allows an expression&#10;\\&#10;for the temperature gradient in chaotic fields:&#10;\\&#10;\fbox{$\ds \frac{dT}{d\r}\propto &#10;\frac{1}{\kappa_\parallel \varphi_2 + \kappa_\perp G}&#10;$},&#10;\\&#10;{\footnotesize &#10;where &#10;$\ds \varphi_2 \equiv \!\!\!\!\!&#10;\underbrace{&#10;\int\!\! B_n^2 \; d{\bf s},&#10;}_{\tiny \rm quadratic \; flux}\!\!\!\!$ and&#10;$\ds G\equiv &#10;\underbrace{&#10;\int \!\! \nabla\r\cdot\nabla\r \; d{\bf s}&#10;}_{\tiny \rm metric}$.&#10;}&#10;&#10;\end{enumerate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1.4724"/>
  <p:tag name="ORIGINALWIDTH" val="720.0347"/>
  <p:tag name="LATEXADDIN" val=" \documentclass{article}&#10; \usepackage{amsmath}&#10; \pagestyle{empty}&#10; &#10; \newcommand{\iotabar}{\mbox{$\iota\!\!$-}}&#10; \newcommand{\boldtheta}{\mbox{\boldmath$\theta$\unboldmath}}&#10;&#10; \setlength{\textwidth}{15.5cm}&#10;&#10; \newcommand{\s}{s}&#10; \renewcommand{\t}{\theta}&#10; \newcommand{\z}{\zeta}&#10; \renewcommand{\r}{\rho}&#10; \newcommand{\p}{\phi}&#10; \renewcommand{\a}{\alpha}&#10; \renewcommand{\b}{\beta}&#10; \newcommand{\ds}{\displaystyle}&#10;&#10; \newcommand{\be}{\begin{eqnarray}}&#10; \newcommand{\ee}{\end{eqnarray}}&#10; \newcommand{\curl}{\nabla\times}&#10; \renewcommand{\div}{\nabla\cdot}&#10;&#10; \newcommand{\Poincare}{Poincar$\acute{\rm e}$ }&#10; \newcommand{\PoincareBirkhoff}{Poincar$\acute{\rm e}$-Birkhoff }&#10; \newcommand{\Frechet}{Frech$\acute{\rm e}$t }&#10;&#10; \newcommand{\nonum}{\nonumber}&#10;&#10; \begin{document}&#10;&#10; \begin{enumerate}&#10; &#10; \item&#10;&#10; Action,&#10; $\ds&#10; S[{\cal C}] \equiv &#10; \int_{\cal C}&#10; {\bf A} \cdot d{\bf l}, &#10; $&#10; and action gradient, &#10; $\ds \frac{\partial S}{\partial \theta}&#10; \equiv&#10; \sqrt g B^\rho - \dot \rho B^\zeta.&#10; $&#10; \item {Enforce&#10; $\ds \frac{\partial S}{\partial \rho}&#10; \equiv&#10; \dot \theta B^\zeta - \sqrt g B^\theta = 0, &#10; $&#10; i.e. invert $\dot \theta \equiv B^\theta/B^\zeta$ to&#10; obtain $\rho=\rho(\dot\theta,\theta,\zeta)$;&#10;so that trial curve is &#10;completely described by $\t(\z)$,&#10;and the action reduces from&#10;$S\equiv S[\rho(\zeta),\theta(\zeta)]$ to&#10;$S\equiv S[\theta(\zeta)]$ &#10;}&#10;&#10; \item Define action-gradient flow:&#10; \fbox{&#10; $\ds&#10; \frac{\partial \theta(\zeta;\tau)}{\partial \tau} \equiv &#10; - \frac{\partial S[\theta]}{\partial \theta}$},&#10; {\footnotesize where $\tau$ is an arbitrary &#10;integration parameter}.&#10;&#10; \item Ghost-surfaces are constructed as follows:&#10; \begin{itemize}&#10; \item[i.] Begin at action-minimax (``O&quot;, ``not-always-stable&quot;)&#10;       periodic fieldline, {\footnotesize which is a saddle};&#10; \item[ii.] initialize integration in decreasing direction&#10;       {\footnotesize (given by negative eigenvalue/vector of Hessian)};&#10; \item[iii.] the entire curve ``flows&quot; down the action gradient,&#10;       $\partial_\tau \theta = -\partial_{\theta} S$;&#10; \item[iv.] action is decreasing, $\partial_\tau S &lt; 0$;&#10; \item[v.] finish at action-minimizing (``X&quot;, unstable)&#10;       periodic fieldline.&#10; \item[vi.] ghost surface described by ${\bf x}(\zeta,\tau)$, where&#10;       {\footnotesize $\tau$ is a fieldline label}.&#10; \end{itemize}&#10;&#10;&#10; \end{enumerate}&#10;&#10; 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1.1849"/>
  <p:tag name="ORIGINALWIDTH" val="719.7074"/>
  <p:tag name="LATEXADDIN" val="\documentclass{article}&#10;\usepackage{amsmath}&#10;\pagestyle{empty}&#10;\setlength{\textwidth}{16cm}&#10;\begin{document}&#10;&#10;\begin{enumerate}&#10;&#10;\item $\displaystyle&#10;\delta S &#10;=&#10;\int_{{\cal C}} d\zeta &#10;\left(&#10;\delta \theta \frac{\partial S}{\partial \theta} + &#10;\delta \rho   \frac{\partial S}{\partial \rho  }&#10;\right),&#10;$&#10;where&#10;\fbox{$\displaystyle&#10;\frac{\partial S}{\partial \theta} &#10;\equiv &#10;\sqrt g B^\rho - \dot \rho \sqrt g B^\zeta&#10;$&#10;}&#10;and&#10;\fbox{$\displaystyle&#10;\frac{\partial S}{\partial \rho  } &#10;\equiv&#10;\dot \theta \sqrt g B^\zeta - \sqrt g B^\theta&#10;$&#10;}.&#10;\item Extremal curves satisfy&#10;$\displaystyle \frac{\partial S}{\partial \theta}=0,\,$ i.e. &#10;$\dot \rho = B^\rho/B^\zeta$,&#10;and&#10;$\displaystyle&#10;\frac{\partial S}{\partial \rho}=0,\,$ i.e. &#10;$\dot \theta = B^\theta/B^\zeta$.&#10;\item[]&#10;\item&#10;Introduce toroidal surface,&#10;$\rho\equiv P(\theta,\zeta)$,&#10;and {\em family} of angle curves,&#10;$\theta_\alpha(\zeta)&#10;\equiv&#10;\alpha + p \, \zeta / q + \tilde \theta(\zeta)$,&#10;{\footnotesize where $\alpha$ is a fieldline label; &#10;$p$ and $q$ are integers that determine periodicity; &#10;and $\tilde\theta(0)=\tilde\theta(2\pi q)=0$.}&#10;&#10;\item On {\em each} curve,&#10;$\rho_\alpha(\zeta)=P(\theta_\alpha(\zeta),\zeta)$&#10;and&#10;$\theta_\alpha(\zeta)$,&#10;can \underline{enforce}&#10;$\displaystyle \frac{\partial S}{\partial \rho}=0$; &#10;generally&#10;$\displaystyle &#10;\nu \equiv \frac{\partial S}{\partial \theta} \ne 0.&#10;$&#10;\item The {\em pseudo} surface dynamics is defined by&#10;$\dot \theta \equiv B^\theta/B^\zeta&#10;$&#10;and&#10;$&#10;\dot \rho \equiv \partial_\theta P \; \dot \theta + \partial_\zeta P.&#10;$&#10;\item Corresponding {\em pseudo} field&#10;${\bf B}_\nu &#10;\equiv &#10;\dot \rho \, B^\zeta \, {\bf e}_\rho +&#10;\dot \theta \, B^\zeta \, {\bf e}_\theta +&#10;B^\zeta {\bf e}_\zeta; \;&#10;$ simplifies to &#10;$\displaystyle&#10;{\bf B}_\nu={\bf B} - \frac{\nu}{\sqrt g} \; {\bf e}_\rho.&#10;$&#10;\vspace{-0.0cm}&#10;\item Introduce the \underline{\bf quadratic-flux functional}:&#10;\fbox{&#10;$\displaystyle&#10;\varphi_2 &#10;\equiv &#10;\frac{1}{2}&#10;\int\!\!\!\int \! d\theta d\zeta&#10;\left(&#10;\frac{\partial S}{\partial \theta}&#10;\right)^2&#10;$&#10;}&#10;\item Allowing for $\delta P$, &#10;the first variation is&#10;$\displaystyle&#10;\delta \varphi_2 = &#10;\int\!\!\!\int \! d\theta d\zeta&#10;\; \delta P \; \sqrt g \, &#10;\underbrace{\left(&#10;B^\theta\partial_\theta + B^\zeta\partial_\zeta &#10;\right)&#10;\nu}_{\mbox{\rm \tiny Euler-Lagrange for QFMs}}.&#10;$&#10;\end{enumerate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5.3291"/>
  <p:tag name="ORIGINALWIDTH" val="720.3619"/>
  <p:tag name="LATEXADDIN" val="\documentclass{article}&#10;\usepackage{amsmath}&#10;\pagestyle{empty}&#10; &#10;\newcommand{\iotabar}{\mbox{$\iota\!\!$-}}&#10;\newcommand{\boldtheta}{\mbox{\boldmath$\theta$\unboldmath}}&#10;\newcommand{\boldrho}{\mbox{\boldmath$\rho$\unboldmath}}&#10;&#10;\setlength{\textwidth}{16.5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}&#10;\newcommand{\ee}{\end{eqnarray}}&#10;\newcommand{\curl}{\nabla\times}&#10;\renewcommand{\div}{\nabla\cdot}&#10; &#10;\newcommand{\Poincare}{Poincar$\acute{\rm e}$ }&#10;\newcommand{\PoincareBirkhoff}{Poincar$\acute{\rm e}$-Birkhoff }&#10;\newcommand{\Frechet}{Frech$\acute{\rm e}$t }&#10;&#10;\newcommand{\nonum}{\nonumber}&#10;&#10; \begin{document}&#10;&#10; \begin{enumerate}&#10; &#10; \item&#10;&#10; Introduce&#10; $\ds&#10; F(\boldrho,\boldtheta) \equiv &#10; \int_{\cal C}&#10; {\bf A} \cdot d{\bf l} &#10; -&#10; \nu &#10; \left( &#10; \int_{\cal C} \t \nabla \z \cdot d{\bf l} - a&#10; \right),&#10; $&#10;{\footnotesize where&#10;$\boldrho\equiv\{\rho_i\}$,&#10;$\boldtheta\equiv\{\theta_i\}$; &#10; \\&#10; where $\nu$ is a Lagrange multiplier,&#10; and $a$ is the required ``area&quot;, &#10; $\ds \int_{0}^{2\pi q} \!\! \t(\z)\,d\z$.}&#10;&#10; \item An identity of vector calculus gives&#10; $ \ds \delta F = \int_{\cal C}&#10; d{\bf l}&#10; \times&#10; \left(&#10; \curl {\bf A} &#10; -&#10; \nu \nabla \t \times \nabla \z&#10; \right)&#10; \cdot \delta {\bf l},&#10; $&#10; \\&#10;{\footnotesize extremizing curves are tangential to &#10; $ \ds&#10; {\bf B} - \nu \nabla \t \times \nabla \z&#10; =&#10; {\bf B} - \frac{\nu}{\sqrt g} {\bf e}_\rho&#10; =&#10; {\bf B}_\nu.&#10; $}&#10; &#10; \item &#10;&#10; Constrained-area action-extremizing curves satisfy&#10; $\ds&#10; \frac{\partial F}{\partial \r_i}=0&#10; $&#10; and &#10; $\ds&#10; \frac{\partial F}{\partial \t_i}=0.&#10; $&#10;&#10; \item&#10;&#10; The piecewise-constant representation for $\r(\z)$ &#10; and &#10; $\partial_{\rho_i}F=0$&#10;  yields&#10; $\r_i=\r_i(\t_{i-1},\t_{i})$, {\footnotesize so&#10; \\&#10; the trial curve is completely described by $\t_i$,&#10; i.e. $F \equiv F(\boldtheta)$.}&#10;  &#10; \item&#10;&#10; The piecewise-linear representation for $\t(\z)$ gives&#10; $\ds&#10; \frac{\partial F}{\partial \t_i}&#10; =&#10; \partial_{2} F_{i}(\t_{i-1},\t_{i})&#10; +&#10; \partial_{1}F_{i+1}(\t_{i},\t_{i+1}),&#10; $\\&#10; {\footnotesize so the Hessian, $\nabla^2 F(\boldtheta)$,&#10; is tridiagonal&#10; (assuming $\nu$ is given)&#10; and is easily inverted}.&#10;&#10;\item Multi-dimensional Newton method:&#10;$\delta \boldtheta &#10;=&#10;- \left( \nabla^2 F \right)^{-1}&#10;\cdot\nabla F(\boldtheta)\; ;$&#10;\\&#10; {\footnotesize{\em global} integration,&#10; \underline{much} less sensitive to ``Lyapunov'' integration errors.}&#10; \end{enumerate}&#10;&#10; 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1.039"/>
  <p:tag name="ORIGINALWIDTH" val="720.3619"/>
  <p:tag name="LATEXADDIN" val="\documentclass{article}&#10;\usepackage{amsmath}&#10;\pagestyle{empty}&#10;\setlength{\textwidth}{13.5cm}&#10;\begin{document}&#10;&#10;\begin{enumerate}&#10;&#10;\item &#10;&#10;The {\em true} fieldline flow along ${\bf B}$&#10;around $q$ toroidal periods&#10;from $(\theta_0,\rho_0)$&#10;\\&#10;produces a mapping, &#10;\mbox{$\displaystyle&#10;\;\;\; &#10;\left(&#10;\begin{array}{ccc}&#10;\theta_q \\ \rho_q &#10;\end{array} &#10;\right)&#10;=&#10;M^q &#10;\left(&#10;\begin{array}{ccc}&#10;\theta_0 \\ \rho_0 &#10;\end{array} &#10;\right).&#10;$&#10;}&#10;&#10;\item &#10;&#10;Periodic fieldlines are fixed points of $M^q$, i.e.&#10;$\displaystyle&#10;\theta_q = \theta_0 + 2 \pi p,&#10;\;&#10;\rho_q = \rho_0.&#10;$&#10;&#10;\item &#10;&#10;In integrable case: {\footnotesize&#10;given $\theta_0$,&#10;a one-dimensional search &#10;in $\rho$ is required &#10;\\&#10;to find the {\em true} periodic fieldline.&#10;}&#10;&#10;\item &#10;&#10;In non-integrable case,&#10;only&#10;the &#10;{\footnotesize&#10;\\&#10;(i) ``stable'' (action-minimax), $O$, &#10;(which is not always stable),&#10;and the&#10;\\&#10;(ii) unstable (action minimizing), $X$,&#10;}&#10;periodic fieldlines are guaranteed to survive.&#10;&#10;\item &#10;&#10;The {\em pseudo} fieldline flow along&#10;$\displaystyle&#10;{\bf B}_\nu = {\bf B} - \frac{\nu}{\sqrt g} {\bf e}_\rho&#10;$&#10;around $q$ periods&#10;from $(\theta_0,\rho_0)$&#10;\\&#10;produces a mapping,&#10;$\displaystyle &#10;\;\;\;&#10;\left(&#10;\begin{array}{ccc}&#10;\theta_q \\ \rho_q &#10;\end{array} &#10;\right)&#10;=&#10;P^q&#10;\left(&#10;\begin{array}{ccc}&#10;\nu \\ \rho_0 &#10;\end{array} &#10;\right)\!,&#10;$&#10;but $\nu$ is not yet known.&#10;&#10;\item&#10;&#10;In general case: {\footnotesize&#10;given $\theta_0$, &#10;a two-dimensional search &#10;in $(\nu,\rho)$&#10;is required&#10;\\&#10;to find the periodic {\em pseudo} fieldline.&#10;}&#10;&#10;\end{enumerate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.3386"/>
  <p:tag name="ORIGINALWIDTH" val="720.0347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}&#10;\newcommand{\ee}{\end{eqnarray}}&#10;\newcommand{\curl}{\nabla\times}&#10;\renewcommand{\div}{\nabla\cdot}&#10;\newcommand{\Poincare}{Poincar$\acute{\rm e}$ }&#10;\newcommand{\PoincareBirkhoff}{Poincar$\acute{\rm e}$-Birkhoff }&#10;\newcommand{\Frechet}{Frech$\acute{\rm e}$t }&#10;&#10;\newcommand{\nonum}{\nonumber}&#10;&#10;\begin{document}&#10;&#10;\begin{enumerate}&#10;&#10;\item &#10;&#10;At every $\t=\a$,&#10;determine $\nu(\a)$ via numerical search so that&#10;${\bf B}-\nu \; {\bf e}_\r / \sqrt g$&#10;yields a periodic integral curve;&#10;\\&#10;{\footnotesize where $\a$ is a fieldline label}.&#10;&#10;\vspace{2.0cm}&#10;&#10;\item At the true periodic fieldlines,&#10;the required additional radial field is zero:&#10;i.e.&#10;$\nu(\a_0)=0$&#10;and&#10;$\nu(\a_X)=0$.&#10;&#10;\item&#10;&#10;Typically, $\nu(\a)\approx \sin(q\a)$.&#10;&#10;\vspace{0.6cm}&#10;&#10;\item &#10;&#10;The pseudo fieldlines ``capture'' the true fieldlines;&#10;QFM surfaces pass through the islands.&#10;&#10;\end{enumerate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59.2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$\nu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$\a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9.75"/>
  <p:tag name="ORIGINALWIDTH" val="3175.5"/>
  <p:tag name="LATEXADDIN" val="\documentclass[fleqn]{article}&#10;&#10;\usepackage{amsmath}&#10;\usepackage{color}&#10;\pagestyle{empty}&#10; &#10;\newcommand{\iotabar}{\mbox{$\iota\!\!$-}}&#10;\newcommand{\boldtheta}{\mbox{\boldmath$\theta$\unboldmath}}&#10;\newcommand{\boldxi}{\mbox{\boldmath$\xi$\unboldmath}}&#10;&#10;\setlength{\mathindent}{0.1cm}&#10;\setlength\abovedisplayskip{0.0cm}&#10;\setlength\belowdisplayskip{0.0cm}&#10;\setlength\abovedisplayshortskip{0.0cm}&#10;\setlength\belowdisplayshortskip{0.0cm}&#10;&#10;\setlength{\textwidth}{15.0cm}&#10;\setlength{\textheight}{50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i&#10;\item[1.] Given ${\bf B}(R,\phi,Z)$.&#10;\item[2.] Given guess, $(R_0,Z_0)$, for magnetic axis on $\phi=0$ plane&#10;\bi&#10;\item[i.] locate magnetic axis by fieldline integration:&#10;\bi&#10;\item[a.] follow magnetic field line around $\Delta \phi = 2\pi$&#10;\item[b.] iterate on $(R_0,Z_0)$, until fieldline closes . . .&#10;\ei&#10;\ei&#10;\item[3.] Construct \Poincare plot in cylindrical coordinates.&#10;\ei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9460</TotalTime>
  <Words>701</Words>
  <Application>Microsoft Office PowerPoint</Application>
  <PresentationFormat>On-screen Show (4:3)</PresentationFormat>
  <Paragraphs>135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Irrational KAM surfaces break into cantori when perturbation exceeds critical value. Both KAM surfaces and cantori restrict transport.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</dc:creator>
  <cp:lastModifiedBy>Hudson</cp:lastModifiedBy>
  <cp:revision>156</cp:revision>
  <dcterms:created xsi:type="dcterms:W3CDTF">2015-01-30T17:15:27Z</dcterms:created>
  <dcterms:modified xsi:type="dcterms:W3CDTF">2015-03-15T02:06:33Z</dcterms:modified>
</cp:coreProperties>
</file>