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1"/>
  </p:sldMasterIdLst>
  <p:notesMasterIdLst>
    <p:notesMasterId r:id="rId18"/>
  </p:notesMasterIdLst>
  <p:handoutMasterIdLst>
    <p:handoutMasterId r:id="rId19"/>
  </p:handoutMasterIdLst>
  <p:sldIdLst>
    <p:sldId id="256" r:id="rId2"/>
    <p:sldId id="330" r:id="rId3"/>
    <p:sldId id="336" r:id="rId4"/>
    <p:sldId id="301" r:id="rId5"/>
    <p:sldId id="333" r:id="rId6"/>
    <p:sldId id="332" r:id="rId7"/>
    <p:sldId id="299" r:id="rId8"/>
    <p:sldId id="302" r:id="rId9"/>
    <p:sldId id="328" r:id="rId10"/>
    <p:sldId id="303" r:id="rId11"/>
    <p:sldId id="257" r:id="rId12"/>
    <p:sldId id="329" r:id="rId13"/>
    <p:sldId id="331" r:id="rId14"/>
    <p:sldId id="260" r:id="rId15"/>
    <p:sldId id="266" r:id="rId16"/>
    <p:sldId id="308" r:id="rId17"/>
  </p:sldIdLst>
  <p:sldSz cx="9906000" cy="6858000" type="A4"/>
  <p:notesSz cx="9144000" cy="6858000"/>
  <p:defaultTextStyle>
    <a:defPPr>
      <a:defRPr lang="en-US"/>
    </a:defPPr>
    <a:lvl1pPr marL="0" algn="l" defTabSz="899404" rtl="0" eaLnBrk="1" latinLnBrk="0" hangingPunct="1">
      <a:defRPr sz="1770" kern="1200">
        <a:solidFill>
          <a:schemeClr val="tx1"/>
        </a:solidFill>
        <a:latin typeface="+mn-lt"/>
        <a:ea typeface="+mn-ea"/>
        <a:cs typeface="+mn-cs"/>
      </a:defRPr>
    </a:lvl1pPr>
    <a:lvl2pPr marL="449702" algn="l" defTabSz="899404" rtl="0" eaLnBrk="1" latinLnBrk="0" hangingPunct="1">
      <a:defRPr sz="1770" kern="1200">
        <a:solidFill>
          <a:schemeClr val="tx1"/>
        </a:solidFill>
        <a:latin typeface="+mn-lt"/>
        <a:ea typeface="+mn-ea"/>
        <a:cs typeface="+mn-cs"/>
      </a:defRPr>
    </a:lvl2pPr>
    <a:lvl3pPr marL="899404" algn="l" defTabSz="899404" rtl="0" eaLnBrk="1" latinLnBrk="0" hangingPunct="1">
      <a:defRPr sz="1770" kern="1200">
        <a:solidFill>
          <a:schemeClr val="tx1"/>
        </a:solidFill>
        <a:latin typeface="+mn-lt"/>
        <a:ea typeface="+mn-ea"/>
        <a:cs typeface="+mn-cs"/>
      </a:defRPr>
    </a:lvl3pPr>
    <a:lvl4pPr marL="1349106" algn="l" defTabSz="899404" rtl="0" eaLnBrk="1" latinLnBrk="0" hangingPunct="1">
      <a:defRPr sz="1770" kern="1200">
        <a:solidFill>
          <a:schemeClr val="tx1"/>
        </a:solidFill>
        <a:latin typeface="+mn-lt"/>
        <a:ea typeface="+mn-ea"/>
        <a:cs typeface="+mn-cs"/>
      </a:defRPr>
    </a:lvl4pPr>
    <a:lvl5pPr marL="1798808" algn="l" defTabSz="899404" rtl="0" eaLnBrk="1" latinLnBrk="0" hangingPunct="1">
      <a:defRPr sz="1770" kern="1200">
        <a:solidFill>
          <a:schemeClr val="tx1"/>
        </a:solidFill>
        <a:latin typeface="+mn-lt"/>
        <a:ea typeface="+mn-ea"/>
        <a:cs typeface="+mn-cs"/>
      </a:defRPr>
    </a:lvl5pPr>
    <a:lvl6pPr marL="2248510" algn="l" defTabSz="899404" rtl="0" eaLnBrk="1" latinLnBrk="0" hangingPunct="1">
      <a:defRPr sz="1770" kern="1200">
        <a:solidFill>
          <a:schemeClr val="tx1"/>
        </a:solidFill>
        <a:latin typeface="+mn-lt"/>
        <a:ea typeface="+mn-ea"/>
        <a:cs typeface="+mn-cs"/>
      </a:defRPr>
    </a:lvl6pPr>
    <a:lvl7pPr marL="2698212" algn="l" defTabSz="899404" rtl="0" eaLnBrk="1" latinLnBrk="0" hangingPunct="1">
      <a:defRPr sz="1770" kern="1200">
        <a:solidFill>
          <a:schemeClr val="tx1"/>
        </a:solidFill>
        <a:latin typeface="+mn-lt"/>
        <a:ea typeface="+mn-ea"/>
        <a:cs typeface="+mn-cs"/>
      </a:defRPr>
    </a:lvl7pPr>
    <a:lvl8pPr marL="3147913" algn="l" defTabSz="899404" rtl="0" eaLnBrk="1" latinLnBrk="0" hangingPunct="1">
      <a:defRPr sz="1770" kern="1200">
        <a:solidFill>
          <a:schemeClr val="tx1"/>
        </a:solidFill>
        <a:latin typeface="+mn-lt"/>
        <a:ea typeface="+mn-ea"/>
        <a:cs typeface="+mn-cs"/>
      </a:defRPr>
    </a:lvl8pPr>
    <a:lvl9pPr marL="3597615" algn="l" defTabSz="899404" rtl="0" eaLnBrk="1" latinLnBrk="0" hangingPunct="1">
      <a:defRPr sz="177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67"/>
    <p:restoredTop sz="94130"/>
  </p:normalViewPr>
  <p:slideViewPr>
    <p:cSldViewPr snapToGrid="0" snapToObjects="1">
      <p:cViewPr varScale="1">
        <p:scale>
          <a:sx n="72" d="100"/>
          <a:sy n="72" d="100"/>
        </p:scale>
        <p:origin x="368" y="20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137" d="100"/>
          <a:sy n="137" d="100"/>
        </p:scale>
        <p:origin x="21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346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9A0AC086-2031-D74F-98EF-59130EDB2F8D}" type="datetimeFigureOut">
              <a:rPr lang="en-US" smtClean="0"/>
              <a:t>11/1/18</a:t>
            </a:fld>
            <a:endParaRPr lang="en-US"/>
          </a:p>
        </p:txBody>
      </p:sp>
      <p:sp>
        <p:nvSpPr>
          <p:cNvPr id="4" name="Slide Image Placeholder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CB3A2336-4088-7045-9BB6-D222AF4F08DC}" type="slidenum">
              <a:rPr lang="en-US" smtClean="0"/>
              <a:t>‹#›</a:t>
            </a:fld>
            <a:endParaRPr lang="en-US"/>
          </a:p>
        </p:txBody>
      </p:sp>
    </p:spTree>
    <p:extLst>
      <p:ext uri="{BB962C8B-B14F-4D97-AF65-F5344CB8AC3E}">
        <p14:creationId xmlns:p14="http://schemas.microsoft.com/office/powerpoint/2010/main" val="4139273287"/>
      </p:ext>
    </p:extLst>
  </p:cSld>
  <p:clrMap bg1="lt1" tx1="dk1" bg2="lt2" tx2="dk2" accent1="accent1" accent2="accent2" accent3="accent3" accent4="accent4" accent5="accent5" accent6="accent6" hlink="hlink" folHlink="folHlink"/>
  <p:notesStyle>
    <a:lvl1pPr marL="0" algn="l" defTabSz="899404" rtl="0" eaLnBrk="1" latinLnBrk="0" hangingPunct="1">
      <a:defRPr sz="1180" kern="1200">
        <a:solidFill>
          <a:schemeClr val="tx1"/>
        </a:solidFill>
        <a:latin typeface="+mn-lt"/>
        <a:ea typeface="+mn-ea"/>
        <a:cs typeface="+mn-cs"/>
      </a:defRPr>
    </a:lvl1pPr>
    <a:lvl2pPr marL="449702" algn="l" defTabSz="899404" rtl="0" eaLnBrk="1" latinLnBrk="0" hangingPunct="1">
      <a:defRPr sz="1180" kern="1200">
        <a:solidFill>
          <a:schemeClr val="tx1"/>
        </a:solidFill>
        <a:latin typeface="+mn-lt"/>
        <a:ea typeface="+mn-ea"/>
        <a:cs typeface="+mn-cs"/>
      </a:defRPr>
    </a:lvl2pPr>
    <a:lvl3pPr marL="899404" algn="l" defTabSz="899404" rtl="0" eaLnBrk="1" latinLnBrk="0" hangingPunct="1">
      <a:defRPr sz="1180" kern="1200">
        <a:solidFill>
          <a:schemeClr val="tx1"/>
        </a:solidFill>
        <a:latin typeface="+mn-lt"/>
        <a:ea typeface="+mn-ea"/>
        <a:cs typeface="+mn-cs"/>
      </a:defRPr>
    </a:lvl3pPr>
    <a:lvl4pPr marL="1349106" algn="l" defTabSz="899404" rtl="0" eaLnBrk="1" latinLnBrk="0" hangingPunct="1">
      <a:defRPr sz="1180" kern="1200">
        <a:solidFill>
          <a:schemeClr val="tx1"/>
        </a:solidFill>
        <a:latin typeface="+mn-lt"/>
        <a:ea typeface="+mn-ea"/>
        <a:cs typeface="+mn-cs"/>
      </a:defRPr>
    </a:lvl4pPr>
    <a:lvl5pPr marL="1798808" algn="l" defTabSz="899404" rtl="0" eaLnBrk="1" latinLnBrk="0" hangingPunct="1">
      <a:defRPr sz="1180" kern="1200">
        <a:solidFill>
          <a:schemeClr val="tx1"/>
        </a:solidFill>
        <a:latin typeface="+mn-lt"/>
        <a:ea typeface="+mn-ea"/>
        <a:cs typeface="+mn-cs"/>
      </a:defRPr>
    </a:lvl5pPr>
    <a:lvl6pPr marL="2248510" algn="l" defTabSz="899404" rtl="0" eaLnBrk="1" latinLnBrk="0" hangingPunct="1">
      <a:defRPr sz="1180" kern="1200">
        <a:solidFill>
          <a:schemeClr val="tx1"/>
        </a:solidFill>
        <a:latin typeface="+mn-lt"/>
        <a:ea typeface="+mn-ea"/>
        <a:cs typeface="+mn-cs"/>
      </a:defRPr>
    </a:lvl6pPr>
    <a:lvl7pPr marL="2698212" algn="l" defTabSz="899404" rtl="0" eaLnBrk="1" latinLnBrk="0" hangingPunct="1">
      <a:defRPr sz="1180" kern="1200">
        <a:solidFill>
          <a:schemeClr val="tx1"/>
        </a:solidFill>
        <a:latin typeface="+mn-lt"/>
        <a:ea typeface="+mn-ea"/>
        <a:cs typeface="+mn-cs"/>
      </a:defRPr>
    </a:lvl7pPr>
    <a:lvl8pPr marL="3147913" algn="l" defTabSz="899404" rtl="0" eaLnBrk="1" latinLnBrk="0" hangingPunct="1">
      <a:defRPr sz="1180" kern="1200">
        <a:solidFill>
          <a:schemeClr val="tx1"/>
        </a:solidFill>
        <a:latin typeface="+mn-lt"/>
        <a:ea typeface="+mn-ea"/>
        <a:cs typeface="+mn-cs"/>
      </a:defRPr>
    </a:lvl8pPr>
    <a:lvl9pPr marL="3597615" algn="l" defTabSz="899404" rtl="0" eaLnBrk="1" latinLnBrk="0" hangingPunct="1">
      <a:defRPr sz="11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0363" y="857250"/>
            <a:ext cx="3343275"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A2336-4088-7045-9BB6-D222AF4F08DC}" type="slidenum">
              <a:rPr lang="en-US" smtClean="0"/>
              <a:t>1</a:t>
            </a:fld>
            <a:endParaRPr lang="en-US"/>
          </a:p>
        </p:txBody>
      </p:sp>
    </p:spTree>
    <p:extLst>
      <p:ext uri="{BB962C8B-B14F-4D97-AF65-F5344CB8AC3E}">
        <p14:creationId xmlns:p14="http://schemas.microsoft.com/office/powerpoint/2010/main" val="1497590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0363" y="857250"/>
            <a:ext cx="3343275" cy="2314575"/>
          </a:xfrm>
        </p:spPr>
      </p:sp>
      <p:sp>
        <p:nvSpPr>
          <p:cNvPr id="3" name="Notes Placeholder 2"/>
          <p:cNvSpPr>
            <a:spLocks noGrp="1"/>
          </p:cNvSpPr>
          <p:nvPr>
            <p:ph type="body" idx="1"/>
          </p:nvPr>
        </p:nvSpPr>
        <p:spPr/>
        <p:txBody>
          <a:bodyPr/>
          <a:lstStyle/>
          <a:p>
            <a:r>
              <a:rPr lang="en-US" dirty="0"/>
              <a:t>Do adjacent non-axisymmetric layers with different mean velocities necessarily exchange angular momentum?</a:t>
            </a:r>
          </a:p>
        </p:txBody>
      </p:sp>
      <p:sp>
        <p:nvSpPr>
          <p:cNvPr id="4" name="Slide Number Placeholder 3"/>
          <p:cNvSpPr>
            <a:spLocks noGrp="1"/>
          </p:cNvSpPr>
          <p:nvPr>
            <p:ph type="sldNum" sz="quarter" idx="10"/>
          </p:nvPr>
        </p:nvSpPr>
        <p:spPr/>
        <p:txBody>
          <a:bodyPr/>
          <a:lstStyle/>
          <a:p>
            <a:pPr>
              <a:defRPr/>
            </a:pPr>
            <a:fld id="{E5405A84-E31B-C148-8753-6CF9470411F9}" type="slidenum">
              <a:rPr lang="en-AU" smtClean="0"/>
              <a:pPr>
                <a:defRPr/>
              </a:pPr>
              <a:t>13</a:t>
            </a:fld>
            <a:endParaRPr lang="en-AU"/>
          </a:p>
        </p:txBody>
      </p:sp>
    </p:spTree>
    <p:extLst>
      <p:ext uri="{BB962C8B-B14F-4D97-AF65-F5344CB8AC3E}">
        <p14:creationId xmlns:p14="http://schemas.microsoft.com/office/powerpoint/2010/main" val="1424311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43EA09-E4D9-3F49-9BA8-B447F6E8EEE0}" type="slidenum">
              <a:rPr lang="en-AU" altLang="x-none"/>
              <a:pPr/>
              <a:t>14</a:t>
            </a:fld>
            <a:endParaRPr lang="en-AU" altLang="x-none"/>
          </a:p>
        </p:txBody>
      </p:sp>
      <p:sp>
        <p:nvSpPr>
          <p:cNvPr id="22530" name="Rectangle 2"/>
          <p:cNvSpPr>
            <a:spLocks noGrp="1" noRot="1" noChangeAspect="1" noChangeArrowheads="1" noTextEdit="1"/>
          </p:cNvSpPr>
          <p:nvPr>
            <p:ph type="sldImg"/>
          </p:nvPr>
        </p:nvSpPr>
        <p:spPr>
          <a:xfrm>
            <a:off x="2900363" y="857250"/>
            <a:ext cx="3343275" cy="2314575"/>
          </a:xfrm>
          <a:ln/>
        </p:spPr>
      </p:sp>
      <p:sp>
        <p:nvSpPr>
          <p:cNvPr id="22531"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198355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0363" y="857250"/>
            <a:ext cx="3343275"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405A84-E31B-C148-8753-6CF9470411F9}" type="slidenum">
              <a:rPr lang="en-AU" smtClean="0"/>
              <a:pPr>
                <a:defRPr/>
              </a:pPr>
              <a:t>2</a:t>
            </a:fld>
            <a:endParaRPr lang="en-AU"/>
          </a:p>
        </p:txBody>
      </p:sp>
    </p:spTree>
    <p:extLst>
      <p:ext uri="{BB962C8B-B14F-4D97-AF65-F5344CB8AC3E}">
        <p14:creationId xmlns:p14="http://schemas.microsoft.com/office/powerpoint/2010/main" val="574542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0363" y="857250"/>
            <a:ext cx="3343275"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405A84-E31B-C148-8753-6CF9470411F9}" type="slidenum">
              <a:rPr lang="en-AU" smtClean="0"/>
              <a:pPr>
                <a:defRPr/>
              </a:pPr>
              <a:t>4</a:t>
            </a:fld>
            <a:endParaRPr lang="en-AU"/>
          </a:p>
        </p:txBody>
      </p:sp>
    </p:spTree>
    <p:extLst>
      <p:ext uri="{BB962C8B-B14F-4D97-AF65-F5344CB8AC3E}">
        <p14:creationId xmlns:p14="http://schemas.microsoft.com/office/powerpoint/2010/main" val="2513967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0363" y="857250"/>
            <a:ext cx="3343275"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405A84-E31B-C148-8753-6CF9470411F9}" type="slidenum">
              <a:rPr lang="en-AU" smtClean="0"/>
              <a:pPr>
                <a:defRPr/>
              </a:pPr>
              <a:t>5</a:t>
            </a:fld>
            <a:endParaRPr lang="en-AU"/>
          </a:p>
        </p:txBody>
      </p:sp>
    </p:spTree>
    <p:extLst>
      <p:ext uri="{BB962C8B-B14F-4D97-AF65-F5344CB8AC3E}">
        <p14:creationId xmlns:p14="http://schemas.microsoft.com/office/powerpoint/2010/main" val="4178476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0363" y="857250"/>
            <a:ext cx="3343275"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405A84-E31B-C148-8753-6CF9470411F9}" type="slidenum">
              <a:rPr lang="en-AU" smtClean="0"/>
              <a:pPr>
                <a:defRPr/>
              </a:pPr>
              <a:t>6</a:t>
            </a:fld>
            <a:endParaRPr lang="en-AU"/>
          </a:p>
        </p:txBody>
      </p:sp>
    </p:spTree>
    <p:extLst>
      <p:ext uri="{BB962C8B-B14F-4D97-AF65-F5344CB8AC3E}">
        <p14:creationId xmlns:p14="http://schemas.microsoft.com/office/powerpoint/2010/main" val="3119798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0363" y="857250"/>
            <a:ext cx="3343275"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405A84-E31B-C148-8753-6CF9470411F9}" type="slidenum">
              <a:rPr lang="en-AU" smtClean="0"/>
              <a:pPr>
                <a:defRPr/>
              </a:pPr>
              <a:t>8</a:t>
            </a:fld>
            <a:endParaRPr lang="en-AU"/>
          </a:p>
        </p:txBody>
      </p:sp>
    </p:spTree>
    <p:extLst>
      <p:ext uri="{BB962C8B-B14F-4D97-AF65-F5344CB8AC3E}">
        <p14:creationId xmlns:p14="http://schemas.microsoft.com/office/powerpoint/2010/main" val="79658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0363" y="857250"/>
            <a:ext cx="3343275"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405A84-E31B-C148-8753-6CF9470411F9}" type="slidenum">
              <a:rPr lang="en-AU" smtClean="0"/>
              <a:pPr>
                <a:defRPr/>
              </a:pPr>
              <a:t>9</a:t>
            </a:fld>
            <a:endParaRPr lang="en-AU"/>
          </a:p>
        </p:txBody>
      </p:sp>
    </p:spTree>
    <p:extLst>
      <p:ext uri="{BB962C8B-B14F-4D97-AF65-F5344CB8AC3E}">
        <p14:creationId xmlns:p14="http://schemas.microsoft.com/office/powerpoint/2010/main" val="3067721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0363" y="857250"/>
            <a:ext cx="3343275"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405A84-E31B-C148-8753-6CF9470411F9}" type="slidenum">
              <a:rPr lang="en-AU" smtClean="0"/>
              <a:pPr>
                <a:defRPr/>
              </a:pPr>
              <a:t>10</a:t>
            </a:fld>
            <a:endParaRPr lang="en-AU"/>
          </a:p>
        </p:txBody>
      </p:sp>
    </p:spTree>
    <p:extLst>
      <p:ext uri="{BB962C8B-B14F-4D97-AF65-F5344CB8AC3E}">
        <p14:creationId xmlns:p14="http://schemas.microsoft.com/office/powerpoint/2010/main" val="1498048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0363" y="857250"/>
            <a:ext cx="3343275" cy="2314575"/>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E5405A84-E31B-C148-8753-6CF9470411F9}" type="slidenum">
              <a:rPr lang="en-AU" smtClean="0"/>
              <a:pPr>
                <a:defRPr/>
              </a:pPr>
              <a:t>12</a:t>
            </a:fld>
            <a:endParaRPr lang="en-AU"/>
          </a:p>
        </p:txBody>
      </p:sp>
    </p:spTree>
    <p:extLst>
      <p:ext uri="{BB962C8B-B14F-4D97-AF65-F5344CB8AC3E}">
        <p14:creationId xmlns:p14="http://schemas.microsoft.com/office/powerpoint/2010/main" val="3139452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446B3A-BB07-D945-B997-562E324A62BD}" type="datetime1">
              <a:rPr lang="en-AU"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B701B-00CC-0B41-BC72-2FC73F6D2ED1}" type="slidenum">
              <a:rPr lang="en-US" smtClean="0"/>
              <a:t>‹#›</a:t>
            </a:fld>
            <a:endParaRPr lang="en-US"/>
          </a:p>
        </p:txBody>
      </p:sp>
    </p:spTree>
    <p:extLst>
      <p:ext uri="{BB962C8B-B14F-4D97-AF65-F5344CB8AC3E}">
        <p14:creationId xmlns:p14="http://schemas.microsoft.com/office/powerpoint/2010/main" val="187129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0861EE-0419-AA45-9D19-199A4C6AA259}" type="datetime1">
              <a:rPr lang="en-AU"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B701B-00CC-0B41-BC72-2FC73F6D2ED1}" type="slidenum">
              <a:rPr lang="en-US" smtClean="0"/>
              <a:t>‹#›</a:t>
            </a:fld>
            <a:endParaRPr lang="en-US"/>
          </a:p>
        </p:txBody>
      </p:sp>
    </p:spTree>
    <p:extLst>
      <p:ext uri="{BB962C8B-B14F-4D97-AF65-F5344CB8AC3E}">
        <p14:creationId xmlns:p14="http://schemas.microsoft.com/office/powerpoint/2010/main" val="16531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F65E98-EA2E-2043-88A3-0F3FBB412D52}" type="datetime1">
              <a:rPr lang="en-AU"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B701B-00CC-0B41-BC72-2FC73F6D2ED1}" type="slidenum">
              <a:rPr lang="en-US" smtClean="0"/>
              <a:t>‹#›</a:t>
            </a:fld>
            <a:endParaRPr lang="en-US"/>
          </a:p>
        </p:txBody>
      </p:sp>
    </p:spTree>
    <p:extLst>
      <p:ext uri="{BB962C8B-B14F-4D97-AF65-F5344CB8AC3E}">
        <p14:creationId xmlns:p14="http://schemas.microsoft.com/office/powerpoint/2010/main" val="3183584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669E86-73D2-E743-A4A4-6951BBCC0431}" type="datetime1">
              <a:rPr lang="en-AU"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800"/>
            </a:lvl1pPr>
          </a:lstStyle>
          <a:p>
            <a:fld id="{5D7B701B-00CC-0B41-BC72-2FC73F6D2ED1}" type="slidenum">
              <a:rPr lang="en-US" smtClean="0"/>
              <a:pPr/>
              <a:t>‹#›</a:t>
            </a:fld>
            <a:endParaRPr lang="en-US" dirty="0"/>
          </a:p>
        </p:txBody>
      </p:sp>
    </p:spTree>
    <p:extLst>
      <p:ext uri="{BB962C8B-B14F-4D97-AF65-F5344CB8AC3E}">
        <p14:creationId xmlns:p14="http://schemas.microsoft.com/office/powerpoint/2010/main" val="148034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292F9A-1B06-FE42-ADFF-91E02F424EB6}" type="datetime1">
              <a:rPr lang="en-AU"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B701B-00CC-0B41-BC72-2FC73F6D2ED1}" type="slidenum">
              <a:rPr lang="en-US" smtClean="0"/>
              <a:t>‹#›</a:t>
            </a:fld>
            <a:endParaRPr lang="en-US"/>
          </a:p>
        </p:txBody>
      </p:sp>
    </p:spTree>
    <p:extLst>
      <p:ext uri="{BB962C8B-B14F-4D97-AF65-F5344CB8AC3E}">
        <p14:creationId xmlns:p14="http://schemas.microsoft.com/office/powerpoint/2010/main" val="208369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E1452-3E8E-DF4D-B960-BF363CCA70F1}" type="datetime1">
              <a:rPr lang="en-AU"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B701B-00CC-0B41-BC72-2FC73F6D2ED1}" type="slidenum">
              <a:rPr lang="en-US" smtClean="0"/>
              <a:t>‹#›</a:t>
            </a:fld>
            <a:endParaRPr lang="en-US"/>
          </a:p>
        </p:txBody>
      </p:sp>
    </p:spTree>
    <p:extLst>
      <p:ext uri="{BB962C8B-B14F-4D97-AF65-F5344CB8AC3E}">
        <p14:creationId xmlns:p14="http://schemas.microsoft.com/office/powerpoint/2010/main" val="403412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B86133-B046-6C40-94DB-84AFAB5A008A}" type="datetime1">
              <a:rPr lang="en-AU"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7B701B-00CC-0B41-BC72-2FC73F6D2ED1}" type="slidenum">
              <a:rPr lang="en-US" smtClean="0"/>
              <a:t>‹#›</a:t>
            </a:fld>
            <a:endParaRPr lang="en-US"/>
          </a:p>
        </p:txBody>
      </p:sp>
    </p:spTree>
    <p:extLst>
      <p:ext uri="{BB962C8B-B14F-4D97-AF65-F5344CB8AC3E}">
        <p14:creationId xmlns:p14="http://schemas.microsoft.com/office/powerpoint/2010/main" val="3384383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0A4A73-8EF3-8446-8731-688E0BEB433B}" type="datetime1">
              <a:rPr lang="en-AU"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7B701B-00CC-0B41-BC72-2FC73F6D2ED1}" type="slidenum">
              <a:rPr lang="en-US" smtClean="0"/>
              <a:t>‹#›</a:t>
            </a:fld>
            <a:endParaRPr lang="en-US"/>
          </a:p>
        </p:txBody>
      </p:sp>
    </p:spTree>
    <p:extLst>
      <p:ext uri="{BB962C8B-B14F-4D97-AF65-F5344CB8AC3E}">
        <p14:creationId xmlns:p14="http://schemas.microsoft.com/office/powerpoint/2010/main" val="382534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18909-1E93-9B4A-A41B-503DC1D84CC0}" type="datetime1">
              <a:rPr lang="en-AU"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7B701B-00CC-0B41-BC72-2FC73F6D2ED1}" type="slidenum">
              <a:rPr lang="en-US" smtClean="0"/>
              <a:t>‹#›</a:t>
            </a:fld>
            <a:endParaRPr lang="en-US"/>
          </a:p>
        </p:txBody>
      </p:sp>
    </p:spTree>
    <p:extLst>
      <p:ext uri="{BB962C8B-B14F-4D97-AF65-F5344CB8AC3E}">
        <p14:creationId xmlns:p14="http://schemas.microsoft.com/office/powerpoint/2010/main" val="15791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C04BB3-8470-DB47-810E-9744A912CFCB}" type="datetime1">
              <a:rPr lang="en-AU"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B701B-00CC-0B41-BC72-2FC73F6D2ED1}" type="slidenum">
              <a:rPr lang="en-US" smtClean="0"/>
              <a:t>‹#›</a:t>
            </a:fld>
            <a:endParaRPr lang="en-US"/>
          </a:p>
        </p:txBody>
      </p:sp>
    </p:spTree>
    <p:extLst>
      <p:ext uri="{BB962C8B-B14F-4D97-AF65-F5344CB8AC3E}">
        <p14:creationId xmlns:p14="http://schemas.microsoft.com/office/powerpoint/2010/main" val="3492073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BA4449-1236-DD45-BC15-DC28B2B9A556}" type="datetime1">
              <a:rPr lang="en-AU"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B701B-00CC-0B41-BC72-2FC73F6D2ED1}" type="slidenum">
              <a:rPr lang="en-US" smtClean="0"/>
              <a:t>‹#›</a:t>
            </a:fld>
            <a:endParaRPr lang="en-US"/>
          </a:p>
        </p:txBody>
      </p:sp>
    </p:spTree>
    <p:extLst>
      <p:ext uri="{BB962C8B-B14F-4D97-AF65-F5344CB8AC3E}">
        <p14:creationId xmlns:p14="http://schemas.microsoft.com/office/powerpoint/2010/main" val="3545407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8DEE4-E614-0D42-8487-0F38BD9DAF81}" type="datetime1">
              <a:rPr lang="en-AU" smtClean="0"/>
              <a:t>1/11/2018</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B701B-00CC-0B41-BC72-2FC73F6D2ED1}" type="slidenum">
              <a:rPr lang="en-US" smtClean="0"/>
              <a:pPr/>
              <a:t>‹#›</a:t>
            </a:fld>
            <a:endParaRPr lang="en-US" dirty="0"/>
          </a:p>
        </p:txBody>
      </p:sp>
    </p:spTree>
    <p:extLst>
      <p:ext uri="{BB962C8B-B14F-4D97-AF65-F5344CB8AC3E}">
        <p14:creationId xmlns:p14="http://schemas.microsoft.com/office/powerpoint/2010/main" val="29332049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26.jpg"/><Relationship Id="rId13" Type="http://schemas.openxmlformats.org/officeDocument/2006/relationships/image" Target="../media/image31.jpg"/><Relationship Id="rId3" Type="http://schemas.openxmlformats.org/officeDocument/2006/relationships/image" Target="../media/image21.jpg"/><Relationship Id="rId7" Type="http://schemas.openxmlformats.org/officeDocument/2006/relationships/image" Target="../media/image25.jpg"/><Relationship Id="rId12" Type="http://schemas.openxmlformats.org/officeDocument/2006/relationships/image" Target="../media/image30.jpg"/><Relationship Id="rId2" Type="http://schemas.openxmlformats.org/officeDocument/2006/relationships/image" Target="../media/image33.png"/><Relationship Id="rId16"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image" Target="../media/image24.jpg"/><Relationship Id="rId11" Type="http://schemas.openxmlformats.org/officeDocument/2006/relationships/image" Target="../media/image29.jpg"/><Relationship Id="rId5" Type="http://schemas.openxmlformats.org/officeDocument/2006/relationships/image" Target="../media/image23.jpg"/><Relationship Id="rId15" Type="http://schemas.openxmlformats.org/officeDocument/2006/relationships/image" Target="../media/image39.png"/><Relationship Id="rId10" Type="http://schemas.openxmlformats.org/officeDocument/2006/relationships/image" Target="../media/image28.jpg"/><Relationship Id="rId4" Type="http://schemas.openxmlformats.org/officeDocument/2006/relationships/image" Target="../media/image22.jpg"/><Relationship Id="rId9" Type="http://schemas.openxmlformats.org/officeDocument/2006/relationships/image" Target="../media/image27.jpg"/><Relationship Id="rId14"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emf"/><Relationship Id="rId7"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9.png"/><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672B0-1073-054D-8148-B156B92AA423}"/>
              </a:ext>
            </a:extLst>
          </p:cNvPr>
          <p:cNvSpPr>
            <a:spLocks noGrp="1"/>
          </p:cNvSpPr>
          <p:nvPr>
            <p:ph type="ctrTitle"/>
          </p:nvPr>
        </p:nvSpPr>
        <p:spPr>
          <a:xfrm>
            <a:off x="176571" y="87088"/>
            <a:ext cx="9496946" cy="1813149"/>
          </a:xfrm>
        </p:spPr>
        <p:txBody>
          <a:bodyPr>
            <a:normAutofit fontScale="90000"/>
          </a:bodyPr>
          <a:lstStyle/>
          <a:p>
            <a:pPr>
              <a:lnSpc>
                <a:spcPct val="100000"/>
              </a:lnSpc>
            </a:pPr>
            <a:r>
              <a:rPr lang="en-AU" sz="3151" dirty="0"/>
              <a:t>PP11.00062 </a:t>
            </a:r>
            <a:br>
              <a:rPr lang="en-AU" sz="3151" dirty="0"/>
            </a:br>
            <a:br>
              <a:rPr lang="en-AU" sz="1300" dirty="0"/>
            </a:br>
            <a:r>
              <a:rPr lang="en-AU" sz="3151" b="1" dirty="0" err="1"/>
              <a:t>Multiregion</a:t>
            </a:r>
            <a:r>
              <a:rPr lang="en-AU" sz="3151" b="1" dirty="0"/>
              <a:t> Relaxed MHD toroidal states with flow </a:t>
            </a:r>
            <a:br>
              <a:rPr lang="en-AU" sz="2836" dirty="0"/>
            </a:br>
            <a:br>
              <a:rPr lang="en-AU" sz="1300" dirty="0"/>
            </a:br>
            <a:r>
              <a:rPr lang="en-AU" sz="2000" dirty="0">
                <a:latin typeface="+mn-lt"/>
              </a:rPr>
              <a:t>Robert L Dewar</a:t>
            </a:r>
            <a:r>
              <a:rPr lang="en-AU" sz="2000" baseline="30000" dirty="0">
                <a:latin typeface="+mn-lt"/>
              </a:rPr>
              <a:t>1,2</a:t>
            </a:r>
            <a:r>
              <a:rPr lang="en-AU" sz="2000" dirty="0">
                <a:latin typeface="+mn-lt"/>
              </a:rPr>
              <a:t>, </a:t>
            </a:r>
            <a:r>
              <a:rPr lang="en-AU" sz="2000" dirty="0" err="1">
                <a:latin typeface="+mn-lt"/>
              </a:rPr>
              <a:t>Zhisong</a:t>
            </a:r>
            <a:r>
              <a:rPr lang="en-AU" sz="2000" dirty="0">
                <a:latin typeface="+mn-lt"/>
              </a:rPr>
              <a:t> Qu</a:t>
            </a:r>
            <a:r>
              <a:rPr lang="en-AU" sz="2000" baseline="30000" dirty="0">
                <a:latin typeface="+mn-lt"/>
              </a:rPr>
              <a:t>1</a:t>
            </a:r>
            <a:r>
              <a:rPr lang="en-AU" sz="2000" dirty="0">
                <a:latin typeface="+mn-lt"/>
              </a:rPr>
              <a:t>, Naoki Sato</a:t>
            </a:r>
            <a:r>
              <a:rPr lang="en-AU" sz="2000" baseline="30000" dirty="0">
                <a:latin typeface="+mn-lt"/>
              </a:rPr>
              <a:t>3</a:t>
            </a:r>
            <a:r>
              <a:rPr lang="en-AU" sz="2000" dirty="0">
                <a:latin typeface="+mn-lt"/>
              </a:rPr>
              <a:t>, Stuart Hudson</a:t>
            </a:r>
            <a:r>
              <a:rPr lang="en-AU" sz="2000" baseline="30000" dirty="0">
                <a:latin typeface="+mn-lt"/>
              </a:rPr>
              <a:t>4</a:t>
            </a:r>
            <a:r>
              <a:rPr lang="en-AU" sz="2000" dirty="0">
                <a:latin typeface="+mn-lt"/>
              </a:rPr>
              <a:t>, Matthew J. Hole</a:t>
            </a:r>
            <a:r>
              <a:rPr lang="en-AU" sz="2000" baseline="30000" dirty="0">
                <a:latin typeface="+mn-lt"/>
              </a:rPr>
              <a:t>1</a:t>
            </a:r>
            <a:r>
              <a:rPr lang="en-AU" sz="2000" dirty="0">
                <a:latin typeface="+mn-lt"/>
              </a:rPr>
              <a:t>, Joshua W. Burby</a:t>
            </a:r>
            <a:r>
              <a:rPr lang="en-AU" sz="2000" baseline="30000" dirty="0">
                <a:latin typeface="+mn-lt"/>
              </a:rPr>
              <a:t>2</a:t>
            </a:r>
            <a:br>
              <a:rPr lang="en-AU" sz="2000" dirty="0">
                <a:latin typeface="+mn-lt"/>
              </a:rPr>
            </a:br>
            <a:r>
              <a:rPr lang="en-AU" sz="2000" baseline="30000" dirty="0">
                <a:latin typeface="+mn-lt"/>
              </a:rPr>
              <a:t>1</a:t>
            </a:r>
            <a:r>
              <a:rPr lang="en-AU" sz="2000" dirty="0">
                <a:latin typeface="+mn-lt"/>
              </a:rPr>
              <a:t>Australian Natl </a:t>
            </a:r>
            <a:r>
              <a:rPr lang="en-AU" sz="2000" dirty="0" err="1">
                <a:latin typeface="+mn-lt"/>
              </a:rPr>
              <a:t>Univ</a:t>
            </a:r>
            <a:r>
              <a:rPr lang="en-AU" sz="2000" dirty="0">
                <a:latin typeface="+mn-lt"/>
              </a:rPr>
              <a:t>, </a:t>
            </a:r>
            <a:r>
              <a:rPr lang="en-AU" sz="2000" baseline="30000" dirty="0">
                <a:latin typeface="+mn-lt"/>
              </a:rPr>
              <a:t>2</a:t>
            </a:r>
            <a:r>
              <a:rPr lang="en-AU" sz="2000" dirty="0">
                <a:latin typeface="+mn-lt"/>
              </a:rPr>
              <a:t>MSRI Berkeley, </a:t>
            </a:r>
            <a:r>
              <a:rPr lang="en-AU" sz="2000" baseline="30000" dirty="0">
                <a:latin typeface="+mn-lt"/>
              </a:rPr>
              <a:t>3</a:t>
            </a:r>
            <a:r>
              <a:rPr lang="en-AU" sz="2000" dirty="0">
                <a:latin typeface="+mn-lt"/>
              </a:rPr>
              <a:t>Kyoto University, </a:t>
            </a:r>
            <a:r>
              <a:rPr lang="en-AU" sz="2000" baseline="30000" dirty="0">
                <a:latin typeface="+mn-lt"/>
              </a:rPr>
              <a:t>4</a:t>
            </a:r>
            <a:r>
              <a:rPr lang="en-AU" sz="2000" dirty="0">
                <a:latin typeface="+mn-lt"/>
              </a:rPr>
              <a:t>Princeton Plasma Phys Lab </a:t>
            </a:r>
            <a:endParaRPr lang="en-US" sz="2000" dirty="0">
              <a:latin typeface="+mn-lt"/>
            </a:endParaRPr>
          </a:p>
        </p:txBody>
      </p:sp>
      <p:sp>
        <p:nvSpPr>
          <p:cNvPr id="3" name="Subtitle 2">
            <a:extLst>
              <a:ext uri="{FF2B5EF4-FFF2-40B4-BE49-F238E27FC236}">
                <a16:creationId xmlns:a16="http://schemas.microsoft.com/office/drawing/2014/main" id="{F3A93EDC-36A8-5143-BD4C-07E4BD6D7F49}"/>
              </a:ext>
            </a:extLst>
          </p:cNvPr>
          <p:cNvSpPr>
            <a:spLocks noGrp="1"/>
          </p:cNvSpPr>
          <p:nvPr>
            <p:ph type="subTitle" idx="1"/>
          </p:nvPr>
        </p:nvSpPr>
        <p:spPr>
          <a:xfrm>
            <a:off x="43541" y="2248575"/>
            <a:ext cx="9763007" cy="3766031"/>
          </a:xfrm>
        </p:spPr>
        <p:txBody>
          <a:bodyPr>
            <a:noAutofit/>
          </a:bodyPr>
          <a:lstStyle/>
          <a:p>
            <a:r>
              <a:rPr lang="en-AU" sz="2000" b="1" dirty="0"/>
              <a:t>Abstract </a:t>
            </a:r>
            <a:endParaRPr lang="en-AU" sz="2000" dirty="0"/>
          </a:p>
          <a:p>
            <a:pPr algn="l"/>
            <a:r>
              <a:rPr lang="en-AU" sz="2000" dirty="0"/>
              <a:t>The action-based formulation [1] of </a:t>
            </a:r>
            <a:r>
              <a:rPr lang="en-AU" sz="2000" dirty="0" err="1"/>
              <a:t>Multiregion</a:t>
            </a:r>
            <a:r>
              <a:rPr lang="en-AU" sz="2000" dirty="0"/>
              <a:t> Relaxed MHD (</a:t>
            </a:r>
            <a:r>
              <a:rPr lang="en-AU" sz="2000" dirty="0" err="1"/>
              <a:t>MRxMHD</a:t>
            </a:r>
            <a:r>
              <a:rPr lang="en-AU" sz="2000" dirty="0"/>
              <a:t>) encompasses both steady-flow statics, and dynamics on a slower timescale than Taylor relaxation. An extension of the 3D-MRxMHD-based </a:t>
            </a:r>
            <a:r>
              <a:rPr lang="en-AU" sz="2000" i="1" dirty="0"/>
              <a:t>equilibrium </a:t>
            </a:r>
            <a:r>
              <a:rPr lang="en-AU" sz="2000" dirty="0"/>
              <a:t>code SPEC3 to allow plasma flow with reasonably general flow profiles is now under development, but the formulation of Ref. 1, which describes the plasma in each region as an ideal Euler fluid is too general for practical purposes as it allows all the turbulent complexity of such a fluid. This motivates seeking a relaxation model for fluids that maintains compatibility with ideal-MHD flow-equilibrium theory, at least in the axisymmetric limit. </a:t>
            </a:r>
          </a:p>
          <a:p>
            <a:pPr algn="l"/>
            <a:r>
              <a:rPr lang="en-AU" sz="2000" dirty="0"/>
              <a:t>[1] R.L. Dewar, Z. Yoshida, A. Bhattacharjee and S.R. Hudson, J. Plasma Phys., </a:t>
            </a:r>
            <a:r>
              <a:rPr lang="en-AU" sz="2000" b="1" dirty="0"/>
              <a:t>81</a:t>
            </a:r>
            <a:r>
              <a:rPr lang="en-AU" sz="2000" dirty="0"/>
              <a:t>, 515810604-1–22, (2015). </a:t>
            </a:r>
          </a:p>
          <a:p>
            <a:pPr algn="l"/>
            <a:r>
              <a:rPr lang="en-AU" sz="2000" b="1" dirty="0"/>
              <a:t>Support</a:t>
            </a:r>
          </a:p>
          <a:p>
            <a:pPr algn="l">
              <a:spcBef>
                <a:spcPts val="0"/>
              </a:spcBef>
            </a:pPr>
            <a:r>
              <a:rPr lang="en-AU" sz="2000" dirty="0"/>
              <a:t>Australian Research Council Discovery Grant DP170102606</a:t>
            </a:r>
          </a:p>
          <a:p>
            <a:pPr algn="l">
              <a:spcBef>
                <a:spcPts val="0"/>
              </a:spcBef>
            </a:pPr>
            <a:r>
              <a:rPr lang="en-AU" sz="2000" dirty="0"/>
              <a:t>Mathematical Sciences Research Institute, Berkeley CA, under National Science Foundation Grant DMS-1440140</a:t>
            </a:r>
          </a:p>
          <a:p>
            <a:endParaRPr lang="en-US" sz="2000" dirty="0"/>
          </a:p>
        </p:txBody>
      </p:sp>
    </p:spTree>
    <p:extLst>
      <p:ext uri="{BB962C8B-B14F-4D97-AF65-F5344CB8AC3E}">
        <p14:creationId xmlns:p14="http://schemas.microsoft.com/office/powerpoint/2010/main" val="103971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50" y="755681"/>
            <a:ext cx="9779050" cy="1042265"/>
          </a:xfrm>
        </p:spPr>
        <p:txBody>
          <a:bodyPr>
            <a:noAutofit/>
          </a:bodyPr>
          <a:lstStyle/>
          <a:p>
            <a:pPr>
              <a:lnSpc>
                <a:spcPct val="100000"/>
              </a:lnSpc>
            </a:pPr>
            <a:r>
              <a:rPr lang="en-US" sz="2400" b="0" dirty="0"/>
              <a:t>Seek general static solution of Compressible Euler Fluid equation. in </a:t>
            </a:r>
            <a:r>
              <a:rPr lang="en-US" sz="2400" b="0" i="1" dirty="0"/>
              <a:t>arbitrary</a:t>
            </a:r>
            <a:r>
              <a:rPr lang="en-US" sz="2400" b="0" dirty="0"/>
              <a:t> toroid </a:t>
            </a:r>
            <a:r>
              <a:rPr lang="en-US" sz="2400" b="0" dirty="0" err="1"/>
              <a:t>Ω</a:t>
            </a:r>
            <a:r>
              <a:rPr lang="en-US" sz="2400" b="0" i="1" baseline="-25000" dirty="0"/>
              <a:t>  </a:t>
            </a:r>
            <a:r>
              <a:rPr lang="en-US" sz="2400" b="0" dirty="0"/>
              <a:t>(Sato &amp; Dewar 2017 https://</a:t>
            </a:r>
            <a:r>
              <a:rPr lang="en-US" sz="2400" b="0" dirty="0" err="1"/>
              <a:t>arxiv.org</a:t>
            </a:r>
            <a:r>
              <a:rPr lang="en-US" sz="2400" b="0" dirty="0"/>
              <a:t>/pdf/1708.06193.pdf):</a:t>
            </a:r>
          </a:p>
        </p:txBody>
      </p:sp>
      <p:sp>
        <p:nvSpPr>
          <p:cNvPr id="3" name="Content Placeholder 2"/>
          <p:cNvSpPr>
            <a:spLocks noGrp="1"/>
          </p:cNvSpPr>
          <p:nvPr>
            <p:ph idx="1"/>
          </p:nvPr>
        </p:nvSpPr>
        <p:spPr>
          <a:xfrm>
            <a:off x="253902" y="1837096"/>
            <a:ext cx="9456155" cy="2950755"/>
          </a:xfrm>
        </p:spPr>
        <p:txBody>
          <a:bodyPr>
            <a:normAutofit/>
          </a:bodyPr>
          <a:lstStyle/>
          <a:p>
            <a:pPr>
              <a:lnSpc>
                <a:spcPct val="100000"/>
              </a:lnSpc>
            </a:pPr>
            <a:r>
              <a:rPr lang="en-US" sz="2400" dirty="0"/>
              <a:t>Dot momentum equation                     </a:t>
            </a:r>
            <a:br>
              <a:rPr lang="en-US" sz="2400" dirty="0"/>
            </a:br>
            <a:r>
              <a:rPr lang="en-US" sz="2400" dirty="0"/>
              <a:t>with           and integrate to give </a:t>
            </a:r>
            <a:r>
              <a:rPr lang="en-US" sz="2400" i="1" dirty="0"/>
              <a:t>Bernoulli</a:t>
            </a:r>
            <a:r>
              <a:rPr lang="en-US" sz="2400" dirty="0"/>
              <a:t> </a:t>
            </a:r>
            <a:r>
              <a:rPr lang="en-US" sz="2400" i="1" dirty="0"/>
              <a:t>equation </a:t>
            </a:r>
            <a:r>
              <a:rPr lang="en-US" sz="2400" dirty="0"/>
              <a:t>on </a:t>
            </a:r>
            <a:r>
              <a:rPr lang="en-US" sz="2400" i="1" dirty="0"/>
              <a:t>each</a:t>
            </a:r>
            <a:r>
              <a:rPr lang="en-US" sz="2400" dirty="0"/>
              <a:t> flow line:</a:t>
            </a:r>
          </a:p>
          <a:p>
            <a:pPr marL="0" indent="0">
              <a:lnSpc>
                <a:spcPct val="100000"/>
              </a:lnSpc>
              <a:buNone/>
            </a:pPr>
            <a:r>
              <a:rPr lang="en-US" sz="2400" dirty="0"/>
              <a:t> </a:t>
            </a:r>
          </a:p>
          <a:p>
            <a:pPr>
              <a:lnSpc>
                <a:spcPct val="100000"/>
              </a:lnSpc>
            </a:pPr>
            <a:r>
              <a:rPr lang="en-US" sz="2400" dirty="0"/>
              <a:t>Only solution valid for </a:t>
            </a:r>
            <a:r>
              <a:rPr lang="en-US" sz="2400" i="1" dirty="0"/>
              <a:t>arbitrarily chaotic flow </a:t>
            </a:r>
            <a:r>
              <a:rPr lang="en-US" sz="2400" dirty="0"/>
              <a:t>within </a:t>
            </a:r>
            <a:r>
              <a:rPr lang="en-US" sz="2400" dirty="0" err="1"/>
              <a:t>Ω</a:t>
            </a:r>
            <a:r>
              <a:rPr lang="en-US" sz="2400" dirty="0"/>
              <a:t> is (with suitable choice of global constant)</a:t>
            </a:r>
          </a:p>
          <a:p>
            <a:pPr>
              <a:lnSpc>
                <a:spcPct val="100000"/>
              </a:lnSpc>
            </a:pPr>
            <a:endParaRPr lang="en-US" sz="2400" dirty="0"/>
          </a:p>
          <a:p>
            <a:pPr>
              <a:lnSpc>
                <a:spcPct val="100000"/>
              </a:lnSpc>
            </a:pPr>
            <a:endParaRPr lang="en-US" sz="2400" dirty="0"/>
          </a:p>
        </p:txBody>
      </p:sp>
      <p:sp>
        <p:nvSpPr>
          <p:cNvPr id="4" name="Slide Number Placeholder 3"/>
          <p:cNvSpPr>
            <a:spLocks noGrp="1"/>
          </p:cNvSpPr>
          <p:nvPr>
            <p:ph type="sldNum" sz="quarter" idx="12"/>
          </p:nvPr>
        </p:nvSpPr>
        <p:spPr/>
        <p:txBody>
          <a:bodyPr/>
          <a:lstStyle/>
          <a:p>
            <a:pPr>
              <a:defRPr/>
            </a:pPr>
            <a:fld id="{B6B03069-661B-0E4E-8938-6E4DB7F5D660}" type="slidenum">
              <a:rPr lang="en-AU" smtClean="0"/>
              <a:pPr>
                <a:defRPr/>
              </a:pPr>
              <a:t>10</a:t>
            </a:fld>
            <a:endParaRPr lang="en-AU"/>
          </a:p>
        </p:txBody>
      </p:sp>
      <p:sp>
        <p:nvSpPr>
          <p:cNvPr id="10" name="Content Placeholder 2"/>
          <p:cNvSpPr txBox="1">
            <a:spLocks/>
          </p:cNvSpPr>
          <p:nvPr/>
        </p:nvSpPr>
        <p:spPr bwMode="auto">
          <a:xfrm>
            <a:off x="253901" y="4578572"/>
            <a:ext cx="9652099" cy="893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72046" tIns="36023" rIns="72046" bIns="36023"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Arial"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21" dirty="0"/>
              <a:t>So most general steady 3D toroidal flow obeys a </a:t>
            </a:r>
            <a:r>
              <a:rPr lang="en-US" sz="2521" i="1" dirty="0"/>
              <a:t>nonlinear Beltrami equation</a:t>
            </a:r>
            <a:r>
              <a:rPr lang="en-US" sz="2521" dirty="0"/>
              <a:t>:</a:t>
            </a:r>
          </a:p>
        </p:txBody>
      </p:sp>
      <p:pic>
        <p:nvPicPr>
          <p:cNvPr id="15" name="Picture 14"/>
          <p:cNvPicPr>
            <a:picLocks noChangeAspect="1"/>
          </p:cNvPicPr>
          <p:nvPr/>
        </p:nvPicPr>
        <p:blipFill>
          <a:blip r:embed="rId3"/>
          <a:stretch>
            <a:fillRect/>
          </a:stretch>
        </p:blipFill>
        <p:spPr>
          <a:xfrm>
            <a:off x="3869329" y="1916471"/>
            <a:ext cx="2571635" cy="330210"/>
          </a:xfrm>
          <a:prstGeom prst="rect">
            <a:avLst/>
          </a:prstGeom>
        </p:spPr>
      </p:pic>
      <p:pic>
        <p:nvPicPr>
          <p:cNvPr id="16" name="Picture 15"/>
          <p:cNvPicPr>
            <a:picLocks noChangeAspect="1"/>
          </p:cNvPicPr>
          <p:nvPr/>
        </p:nvPicPr>
        <p:blipFill>
          <a:blip r:embed="rId4"/>
          <a:stretch>
            <a:fillRect/>
          </a:stretch>
        </p:blipFill>
        <p:spPr>
          <a:xfrm>
            <a:off x="1170757" y="2263822"/>
            <a:ext cx="580369" cy="370235"/>
          </a:xfrm>
          <a:prstGeom prst="rect">
            <a:avLst/>
          </a:prstGeom>
        </p:spPr>
      </p:pic>
      <p:pic>
        <p:nvPicPr>
          <p:cNvPr id="18" name="Picture 17"/>
          <p:cNvPicPr>
            <a:picLocks noChangeAspect="1"/>
          </p:cNvPicPr>
          <p:nvPr/>
        </p:nvPicPr>
        <p:blipFill>
          <a:blip r:embed="rId5"/>
          <a:stretch>
            <a:fillRect/>
          </a:stretch>
        </p:blipFill>
        <p:spPr>
          <a:xfrm>
            <a:off x="2165317" y="2721285"/>
            <a:ext cx="3972526" cy="420267"/>
          </a:xfrm>
          <a:prstGeom prst="rect">
            <a:avLst/>
          </a:prstGeom>
        </p:spPr>
      </p:pic>
      <p:sp>
        <p:nvSpPr>
          <p:cNvPr id="21" name="TextBox 20"/>
          <p:cNvSpPr txBox="1"/>
          <p:nvPr/>
        </p:nvSpPr>
        <p:spPr>
          <a:xfrm>
            <a:off x="253901" y="89775"/>
            <a:ext cx="9071429" cy="646331"/>
          </a:xfrm>
          <a:prstGeom prst="rect">
            <a:avLst/>
          </a:prstGeom>
          <a:noFill/>
        </p:spPr>
        <p:txBody>
          <a:bodyPr wrap="square" rtlCol="0">
            <a:spAutoFit/>
          </a:bodyPr>
          <a:lstStyle/>
          <a:p>
            <a:r>
              <a:rPr lang="en-US" sz="3600" b="1" dirty="0"/>
              <a:t>A non-axisymmetric (3D) steady Euler flow </a:t>
            </a:r>
            <a:r>
              <a:rPr lang="en-US" sz="3600" b="1" dirty="0" err="1"/>
              <a:t>sol</a:t>
            </a:r>
            <a:r>
              <a:rPr lang="en-US" sz="3600" b="1" baseline="30000" dirty="0" err="1"/>
              <a:t>n</a:t>
            </a:r>
            <a:endParaRPr lang="en-US" sz="3600" b="1" baseline="30000" dirty="0"/>
          </a:p>
        </p:txBody>
      </p:sp>
      <p:pic>
        <p:nvPicPr>
          <p:cNvPr id="22" name="Picture 21"/>
          <p:cNvPicPr>
            <a:picLocks noChangeAspect="1"/>
          </p:cNvPicPr>
          <p:nvPr/>
        </p:nvPicPr>
        <p:blipFill>
          <a:blip r:embed="rId6"/>
          <a:stretch>
            <a:fillRect/>
          </a:stretch>
        </p:blipFill>
        <p:spPr>
          <a:xfrm>
            <a:off x="2209032" y="4024980"/>
            <a:ext cx="3041934" cy="420267"/>
          </a:xfrm>
          <a:prstGeom prst="rect">
            <a:avLst/>
          </a:prstGeom>
        </p:spPr>
      </p:pic>
      <p:pic>
        <p:nvPicPr>
          <p:cNvPr id="23" name="Picture 22"/>
          <p:cNvPicPr>
            <a:picLocks noChangeAspect="1"/>
          </p:cNvPicPr>
          <p:nvPr/>
        </p:nvPicPr>
        <p:blipFill>
          <a:blip r:embed="rId7"/>
          <a:stretch>
            <a:fillRect/>
          </a:stretch>
        </p:blipFill>
        <p:spPr>
          <a:xfrm>
            <a:off x="2165317" y="5643106"/>
            <a:ext cx="4032564" cy="420267"/>
          </a:xfrm>
          <a:prstGeom prst="rect">
            <a:avLst/>
          </a:prstGeom>
        </p:spPr>
      </p:pic>
    </p:spTree>
    <p:extLst>
      <p:ext uri="{BB962C8B-B14F-4D97-AF65-F5344CB8AC3E}">
        <p14:creationId xmlns:p14="http://schemas.microsoft.com/office/powerpoint/2010/main" val="1538495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95CE2-60EF-9541-8C68-4018DA5A7D5A}"/>
              </a:ext>
            </a:extLst>
          </p:cNvPr>
          <p:cNvSpPr>
            <a:spLocks noGrp="1"/>
          </p:cNvSpPr>
          <p:nvPr>
            <p:ph type="title"/>
          </p:nvPr>
        </p:nvSpPr>
        <p:spPr>
          <a:xfrm>
            <a:off x="362859" y="0"/>
            <a:ext cx="9419770" cy="1090050"/>
          </a:xfrm>
        </p:spPr>
        <p:txBody>
          <a:bodyPr>
            <a:noAutofit/>
          </a:bodyPr>
          <a:lstStyle/>
          <a:p>
            <a:r>
              <a:rPr lang="en-US" sz="3600" dirty="0"/>
              <a:t>N</a:t>
            </a:r>
            <a:r>
              <a:rPr lang="en-US" sz="3600" b="1" dirty="0">
                <a:latin typeface="+mn-lt"/>
              </a:rPr>
              <a:t>onlinear Beltrami from fluid energy relaxation</a:t>
            </a:r>
            <a:br>
              <a:rPr lang="en-US" sz="3600" b="1" dirty="0">
                <a:latin typeface="+mn-lt"/>
              </a:rPr>
            </a:br>
            <a:r>
              <a:rPr lang="en-US" sz="2800" b="0" dirty="0"/>
              <a:t>Extremize </a:t>
            </a:r>
            <a:r>
              <a:rPr lang="en-US" sz="2800" b="0" i="1" dirty="0"/>
              <a:t>energy</a:t>
            </a:r>
            <a:r>
              <a:rPr lang="en-US" sz="2800" b="0" dirty="0"/>
              <a:t> with entropy and </a:t>
            </a:r>
            <a:r>
              <a:rPr lang="en-US" sz="2800" b="0" dirty="0">
                <a:latin typeface="+mn-lt"/>
              </a:rPr>
              <a:t>fluid vorticity constraints: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66F2F7-0DA6-B642-BC72-909805EA83C5}"/>
                  </a:ext>
                </a:extLst>
              </p:cNvPr>
              <p:cNvSpPr>
                <a:spLocks noGrp="1"/>
              </p:cNvSpPr>
              <p:nvPr>
                <p:ph idx="1"/>
              </p:nvPr>
            </p:nvSpPr>
            <p:spPr/>
            <p:txBody>
              <a:bodyPr>
                <a:normAutofit fontScale="92500"/>
              </a:bodyPr>
              <a:lstStyle/>
              <a:p>
                <a:r>
                  <a:rPr lang="en-US" dirty="0"/>
                  <a:t>Energy functional:  </a:t>
                </a:r>
                <a14:m>
                  <m:oMath xmlns:m="http://schemas.openxmlformats.org/officeDocument/2006/math">
                    <m:r>
                      <a:rPr lang="en-AU" i="1">
                        <a:latin typeface="Cambria Math" panose="02040503050406030204" pitchFamily="18" charset="0"/>
                      </a:rPr>
                      <m:t>𝐻</m:t>
                    </m:r>
                    <m:r>
                      <a:rPr lang="en-AU" b="0" i="1" smtClean="0">
                        <a:latin typeface="Cambria Math" panose="02040503050406030204" pitchFamily="18" charset="0"/>
                      </a:rPr>
                      <m:t>[</m:t>
                    </m:r>
                    <m:r>
                      <a:rPr lang="en-AU" b="0" i="1" smtClean="0">
                        <a:latin typeface="Cambria Math" panose="02040503050406030204" pitchFamily="18" charset="0"/>
                      </a:rPr>
                      <m:t>𝜌</m:t>
                    </m:r>
                    <m:r>
                      <a:rPr lang="en-AU" b="0" i="1" smtClean="0">
                        <a:latin typeface="Cambria Math" panose="02040503050406030204" pitchFamily="18" charset="0"/>
                      </a:rPr>
                      <m:t>,</m:t>
                    </m:r>
                    <m:r>
                      <a:rPr lang="en-AU" b="0" i="1" smtClean="0">
                        <a:latin typeface="Cambria Math" panose="02040503050406030204" pitchFamily="18" charset="0"/>
                      </a:rPr>
                      <m:t>𝑝</m:t>
                    </m:r>
                    <m:r>
                      <a:rPr lang="en-AU" b="0" i="1" smtClean="0">
                        <a:latin typeface="Cambria Math" panose="02040503050406030204" pitchFamily="18" charset="0"/>
                      </a:rPr>
                      <m:t>,</m:t>
                    </m:r>
                    <m:r>
                      <m:rPr>
                        <m:sty m:val="p"/>
                      </m:rPr>
                      <a:rPr lang="en-AU" b="0" i="0" smtClean="0">
                        <a:latin typeface="Cambria Math" panose="02040503050406030204" pitchFamily="18" charset="0"/>
                      </a:rPr>
                      <m:t>v</m:t>
                    </m:r>
                    <m:r>
                      <a:rPr lang="en-AU" b="0" i="1" smtClean="0">
                        <a:latin typeface="Cambria Math" panose="02040503050406030204" pitchFamily="18" charset="0"/>
                      </a:rPr>
                      <m:t>]</m:t>
                    </m:r>
                    <m:r>
                      <a:rPr lang="en-AU" b="0" i="0" smtClean="0">
                        <a:latin typeface="Cambria Math" panose="02040503050406030204" pitchFamily="18" charset="0"/>
                      </a:rPr>
                      <m:t>=</m:t>
                    </m:r>
                    <m:nary>
                      <m:naryPr>
                        <m:ctrlPr>
                          <a:rPr lang="en-US" i="1" smtClean="0">
                            <a:latin typeface="Cambria Math" panose="02040503050406030204" pitchFamily="18" charset="0"/>
                          </a:rPr>
                        </m:ctrlPr>
                      </m:naryPr>
                      <m:sub>
                        <m:r>
                          <m:rPr>
                            <m:sty m:val="p"/>
                          </m:rPr>
                          <a:rPr lang="en-AU" b="0" i="0" smtClean="0">
                            <a:latin typeface="Cambria Math" panose="02040503050406030204" pitchFamily="18" charset="0"/>
                          </a:rPr>
                          <m:t>Ω</m:t>
                        </m:r>
                      </m:sub>
                      <m:sup/>
                      <m:e>
                        <m:d>
                          <m:dPr>
                            <m:ctrlPr>
                              <a:rPr lang="en-US" i="1" smtClean="0">
                                <a:latin typeface="Cambria Math" panose="02040503050406030204" pitchFamily="18" charset="0"/>
                              </a:rPr>
                            </m:ctrlPr>
                          </m:dPr>
                          <m:e>
                            <m:r>
                              <a:rPr lang="en-AU" b="0" i="1" smtClean="0">
                                <a:latin typeface="Cambria Math" panose="02040503050406030204" pitchFamily="18" charset="0"/>
                              </a:rPr>
                              <m:t>𝜌</m:t>
                            </m:r>
                            <m:f>
                              <m:fPr>
                                <m:ctrlPr>
                                  <a:rPr lang="en-AU" b="0" i="1" smtClean="0">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𝑣</m:t>
                                    </m:r>
                                  </m:e>
                                  <m:sup>
                                    <m:r>
                                      <a:rPr lang="en-AU" b="0" i="1" smtClean="0">
                                        <a:latin typeface="Cambria Math" panose="02040503050406030204" pitchFamily="18" charset="0"/>
                                      </a:rPr>
                                      <m:t>2</m:t>
                                    </m:r>
                                  </m:sup>
                                </m:sSup>
                              </m:num>
                              <m:den>
                                <m:r>
                                  <a:rPr lang="en-AU" b="0" i="1" smtClean="0">
                                    <a:latin typeface="Cambria Math" panose="02040503050406030204" pitchFamily="18" charset="0"/>
                                  </a:rPr>
                                  <m:t>2</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𝑝</m:t>
                                </m:r>
                              </m:num>
                              <m:den>
                                <m:r>
                                  <a:rPr lang="en-AU" b="0" i="1" smtClean="0">
                                    <a:latin typeface="Cambria Math" panose="02040503050406030204" pitchFamily="18" charset="0"/>
                                  </a:rPr>
                                  <m:t>𝛾</m:t>
                                </m:r>
                                <m:r>
                                  <a:rPr lang="en-AU" b="0" i="1" smtClean="0">
                                    <a:latin typeface="Cambria Math" panose="02040503050406030204" pitchFamily="18" charset="0"/>
                                  </a:rPr>
                                  <m:t>−1</m:t>
                                </m:r>
                              </m:den>
                            </m:f>
                          </m:e>
                        </m:d>
                        <m:r>
                          <a:rPr lang="en-AU" b="0" i="1" smtClean="0">
                            <a:latin typeface="Cambria Math" panose="02040503050406030204" pitchFamily="18" charset="0"/>
                          </a:rPr>
                          <m:t>𝑑𝑉</m:t>
                        </m:r>
                      </m:e>
                    </m:nary>
                  </m:oMath>
                </a14:m>
                <a:r>
                  <a:rPr lang="en-US" dirty="0"/>
                  <a:t> </a:t>
                </a:r>
              </a:p>
              <a:p>
                <a:r>
                  <a:rPr lang="en-US" dirty="0"/>
                  <a:t>Entropy functional:  </a:t>
                </a:r>
                <a:r>
                  <a:rPr lang="en-US" i="1" dirty="0"/>
                  <a:t>S</a:t>
                </a:r>
                <a:r>
                  <a:rPr lang="en-US" dirty="0"/>
                  <a:t>[</a:t>
                </a:r>
                <a14:m>
                  <m:oMath xmlns:m="http://schemas.openxmlformats.org/officeDocument/2006/math">
                    <m:r>
                      <a:rPr lang="en-AU" i="1">
                        <a:latin typeface="Cambria Math" panose="02040503050406030204" pitchFamily="18" charset="0"/>
                      </a:rPr>
                      <m:t>𝜌</m:t>
                    </m:r>
                    <m:r>
                      <a:rPr lang="en-AU" i="1">
                        <a:latin typeface="Cambria Math" panose="02040503050406030204" pitchFamily="18" charset="0"/>
                      </a:rPr>
                      <m:t>,</m:t>
                    </m:r>
                    <m:r>
                      <a:rPr lang="en-AU" i="1">
                        <a:latin typeface="Cambria Math" panose="02040503050406030204" pitchFamily="18" charset="0"/>
                      </a:rPr>
                      <m:t>𝑝</m:t>
                    </m:r>
                    <m:r>
                      <a:rPr lang="en-AU" b="0" i="0" smtClean="0">
                        <a:latin typeface="Cambria Math" panose="02040503050406030204" pitchFamily="18" charset="0"/>
                      </a:rPr>
                      <m:t>]=</m:t>
                    </m:r>
                  </m:oMath>
                </a14:m>
                <a:r>
                  <a:rPr lang="en-US" dirty="0"/>
                  <a:t> </a:t>
                </a:r>
                <a14:m>
                  <m:oMath xmlns:m="http://schemas.openxmlformats.org/officeDocument/2006/math">
                    <m:nary>
                      <m:naryPr>
                        <m:ctrlPr>
                          <a:rPr lang="en-US" i="1">
                            <a:latin typeface="Cambria Math" panose="02040503050406030204" pitchFamily="18" charset="0"/>
                          </a:rPr>
                        </m:ctrlPr>
                      </m:naryPr>
                      <m:sub>
                        <m:r>
                          <m:rPr>
                            <m:sty m:val="p"/>
                          </m:rPr>
                          <a:rPr lang="en-AU">
                            <a:latin typeface="Cambria Math" panose="02040503050406030204" pitchFamily="18" charset="0"/>
                          </a:rPr>
                          <m:t>Ω</m:t>
                        </m:r>
                      </m:sub>
                      <m:sup/>
                      <m:e>
                        <m:f>
                          <m:fPr>
                            <m:ctrlPr>
                              <a:rPr lang="en-US" i="1">
                                <a:latin typeface="Cambria Math" panose="02040503050406030204" pitchFamily="18" charset="0"/>
                              </a:rPr>
                            </m:ctrlPr>
                          </m:fPr>
                          <m:num>
                            <m:r>
                              <a:rPr lang="en-AU" b="0" i="1" smtClean="0">
                                <a:latin typeface="Cambria Math" panose="02040503050406030204" pitchFamily="18" charset="0"/>
                              </a:rPr>
                              <m:t>𝜌</m:t>
                            </m:r>
                          </m:num>
                          <m:den>
                            <m:r>
                              <a:rPr lang="en-AU" b="0" i="1" smtClean="0">
                                <a:latin typeface="Cambria Math" panose="02040503050406030204" pitchFamily="18" charset="0"/>
                              </a:rPr>
                              <m:t>𝛾</m:t>
                            </m:r>
                            <m:r>
                              <a:rPr lang="en-AU" b="0" i="1" smtClean="0">
                                <a:latin typeface="Cambria Math" panose="02040503050406030204" pitchFamily="18" charset="0"/>
                              </a:rPr>
                              <m:t>−1</m:t>
                            </m:r>
                          </m:den>
                        </m:f>
                        <m:r>
                          <m:rPr>
                            <m:sty m:val="p"/>
                          </m:rPr>
                          <a:rPr lang="en-AU" b="0" i="1" smtClean="0">
                            <a:latin typeface="Cambria Math" panose="02040503050406030204" pitchFamily="18" charset="0"/>
                          </a:rPr>
                          <m:t>ln</m:t>
                        </m:r>
                        <m:d>
                          <m:dPr>
                            <m:ctrlPr>
                              <a:rPr lang="en-US" i="1">
                                <a:latin typeface="Cambria Math" panose="02040503050406030204" pitchFamily="18" charset="0"/>
                              </a:rPr>
                            </m:ctrlPr>
                          </m:dPr>
                          <m:e>
                            <m:r>
                              <m:rPr>
                                <m:lit/>
                              </m:rPr>
                              <a:rPr lang="en-AU" b="0" i="1" smtClean="0">
                                <a:latin typeface="Cambria Math" panose="02040503050406030204" pitchFamily="18" charset="0"/>
                              </a:rPr>
                              <m:t> </m:t>
                            </m:r>
                            <m:r>
                              <a:rPr lang="en-AU" b="0" i="1" smtClean="0">
                                <a:latin typeface="Cambria Math" panose="02040503050406030204" pitchFamily="18" charset="0"/>
                              </a:rPr>
                              <m:t>𝜅</m:t>
                            </m:r>
                            <m:f>
                              <m:fPr>
                                <m:ctrlPr>
                                  <a:rPr lang="en-AU" i="1">
                                    <a:latin typeface="Cambria Math" panose="02040503050406030204" pitchFamily="18" charset="0"/>
                                  </a:rPr>
                                </m:ctrlPr>
                              </m:fPr>
                              <m:num>
                                <m:r>
                                  <a:rPr lang="en-AU" i="1">
                                    <a:latin typeface="Cambria Math" panose="02040503050406030204" pitchFamily="18" charset="0"/>
                                  </a:rPr>
                                  <m:t>𝑝</m:t>
                                </m:r>
                              </m:num>
                              <m:den>
                                <m:sSup>
                                  <m:sSupPr>
                                    <m:ctrlPr>
                                      <a:rPr lang="en-AU" i="1" smtClean="0">
                                        <a:latin typeface="Cambria Math" panose="02040503050406030204" pitchFamily="18" charset="0"/>
                                      </a:rPr>
                                    </m:ctrlPr>
                                  </m:sSupPr>
                                  <m:e>
                                    <m:r>
                                      <a:rPr lang="en-AU" b="0" i="1" smtClean="0">
                                        <a:latin typeface="Cambria Math" panose="02040503050406030204" pitchFamily="18" charset="0"/>
                                      </a:rPr>
                                      <m:t>𝜌</m:t>
                                    </m:r>
                                  </m:e>
                                  <m:sup>
                                    <m:r>
                                      <a:rPr lang="en-AU" b="0" i="1" smtClean="0">
                                        <a:latin typeface="Cambria Math" panose="02040503050406030204" pitchFamily="18" charset="0"/>
                                      </a:rPr>
                                      <m:t>𝛾</m:t>
                                    </m:r>
                                  </m:sup>
                                </m:sSup>
                              </m:den>
                            </m:f>
                          </m:e>
                        </m:d>
                        <m:r>
                          <a:rPr lang="en-AU" i="1">
                            <a:latin typeface="Cambria Math" panose="02040503050406030204" pitchFamily="18" charset="0"/>
                          </a:rPr>
                          <m:t>𝑑𝑉</m:t>
                        </m:r>
                      </m:e>
                    </m:nary>
                  </m:oMath>
                </a14:m>
                <a:endParaRPr lang="en-US" dirty="0"/>
              </a:p>
              <a:p>
                <a:r>
                  <a:rPr lang="en-US" dirty="0"/>
                  <a:t>Helicity functional:  </a:t>
                </a:r>
                <a14:m>
                  <m:oMath xmlns:m="http://schemas.openxmlformats.org/officeDocument/2006/math">
                    <m:r>
                      <a:rPr lang="en-AU" b="0" i="1" smtClean="0">
                        <a:latin typeface="Cambria Math" panose="02040503050406030204" pitchFamily="18" charset="0"/>
                      </a:rPr>
                      <m:t>𝐾</m:t>
                    </m:r>
                    <m:r>
                      <a:rPr lang="en-AU" b="0" i="1" smtClean="0">
                        <a:latin typeface="Cambria Math" panose="02040503050406030204" pitchFamily="18" charset="0"/>
                      </a:rPr>
                      <m:t>[</m:t>
                    </m:r>
                    <m:r>
                      <m:rPr>
                        <m:sty m:val="p"/>
                      </m:rPr>
                      <a:rPr lang="en-AU">
                        <a:latin typeface="Cambria Math" panose="02040503050406030204" pitchFamily="18" charset="0"/>
                      </a:rPr>
                      <m:t>v</m:t>
                    </m:r>
                    <m:r>
                      <a:rPr lang="en-AU" i="1">
                        <a:latin typeface="Cambria Math" panose="02040503050406030204" pitchFamily="18" charset="0"/>
                      </a:rPr>
                      <m:t>]</m:t>
                    </m:r>
                    <m:r>
                      <a:rPr lang="en-AU">
                        <a:latin typeface="Cambria Math" panose="02040503050406030204" pitchFamily="18" charset="0"/>
                      </a:rPr>
                      <m:t>=</m:t>
                    </m:r>
                    <m:f>
                      <m:fPr>
                        <m:ctrlPr>
                          <a:rPr lang="en-AU"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nary>
                      <m:naryPr>
                        <m:ctrlPr>
                          <a:rPr lang="en-US" i="1" smtClean="0">
                            <a:latin typeface="Cambria Math" panose="02040503050406030204" pitchFamily="18" charset="0"/>
                          </a:rPr>
                        </m:ctrlPr>
                      </m:naryPr>
                      <m:sub>
                        <m:r>
                          <m:rPr>
                            <m:sty m:val="p"/>
                          </m:rPr>
                          <a:rPr lang="en-AU">
                            <a:latin typeface="Cambria Math" panose="02040503050406030204" pitchFamily="18" charset="0"/>
                          </a:rPr>
                          <m:t>Ω</m:t>
                        </m:r>
                      </m:sub>
                      <m:sup/>
                      <m:e>
                        <m:r>
                          <a:rPr lang="en-AU" b="1" i="0" smtClean="0">
                            <a:latin typeface="Cambria Math" panose="02040503050406030204" pitchFamily="18" charset="0"/>
                          </a:rPr>
                          <m:t>𝐯</m:t>
                        </m:r>
                        <m:r>
                          <a:rPr lang="en-AU" b="0" i="1" smtClean="0">
                            <a:latin typeface="Cambria Math" panose="02040503050406030204" pitchFamily="18" charset="0"/>
                            <a:ea typeface="Cambria Math" panose="02040503050406030204" pitchFamily="18" charset="0"/>
                          </a:rPr>
                          <m:t>∙</m:t>
                        </m:r>
                        <m:r>
                          <m:rPr>
                            <m:sty m:val="p"/>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m:t>
                        </m:r>
                        <m:r>
                          <a:rPr lang="en-AU" b="1" i="0" smtClean="0">
                            <a:latin typeface="Cambria Math" panose="02040503050406030204" pitchFamily="18" charset="0"/>
                            <a:ea typeface="Cambria Math" panose="02040503050406030204" pitchFamily="18" charset="0"/>
                          </a:rPr>
                          <m:t>𝐯</m:t>
                        </m:r>
                        <m:r>
                          <a:rPr lang="en-AU" b="0" i="1" smtClean="0">
                            <a:latin typeface="Cambria Math" panose="02040503050406030204" pitchFamily="18" charset="0"/>
                            <a:ea typeface="Cambria Math" panose="02040503050406030204" pitchFamily="18" charset="0"/>
                          </a:rPr>
                          <m:t> </m:t>
                        </m:r>
                        <m:r>
                          <a:rPr lang="en-AU" i="1">
                            <a:latin typeface="Cambria Math" panose="02040503050406030204" pitchFamily="18" charset="0"/>
                          </a:rPr>
                          <m:t>𝑑𝑉</m:t>
                        </m:r>
                      </m:e>
                    </m:nary>
                  </m:oMath>
                </a14:m>
                <a:r>
                  <a:rPr lang="en-US" dirty="0"/>
                  <a:t> </a:t>
                </a:r>
              </a:p>
              <a:p>
                <a:r>
                  <a:rPr lang="en-US" dirty="0"/>
                  <a:t>Variational principle</a:t>
                </a:r>
              </a:p>
              <a:p>
                <a:pPr marL="0" indent="0">
                  <a:buNone/>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𝛿</m:t>
                      </m:r>
                      <m:d>
                        <m:dPr>
                          <m:ctrlPr>
                            <a:rPr lang="en-AU" b="0" i="1" smtClean="0">
                              <a:latin typeface="Cambria Math" panose="02040503050406030204" pitchFamily="18" charset="0"/>
                            </a:rPr>
                          </m:ctrlPr>
                        </m:dPr>
                        <m:e>
                          <m:r>
                            <a:rPr lang="en-AU" b="0" i="1" smtClean="0">
                              <a:latin typeface="Cambria Math" panose="02040503050406030204" pitchFamily="18" charset="0"/>
                            </a:rPr>
                            <m:t>𝐻</m:t>
                          </m:r>
                          <m:r>
                            <a:rPr lang="en-AU" b="0" i="1" smtClean="0">
                              <a:latin typeface="Cambria Math" panose="02040503050406030204" pitchFamily="18" charset="0"/>
                            </a:rPr>
                            <m:t>−</m:t>
                          </m:r>
                          <m:f>
                            <m:fPr>
                              <m:ctrlPr>
                                <a:rPr lang="en-AU" b="0" i="1" smtClean="0">
                                  <a:latin typeface="Cambria Math" panose="02040503050406030204" pitchFamily="18" charset="0"/>
                                </a:rPr>
                              </m:ctrlPr>
                            </m:fPr>
                            <m:num>
                              <m:sSub>
                                <m:sSubPr>
                                  <m:ctrlPr>
                                    <a:rPr lang="en-AU" b="0" i="1" smtClean="0">
                                      <a:latin typeface="Cambria Math" panose="02040503050406030204" pitchFamily="18" charset="0"/>
                                    </a:rPr>
                                  </m:ctrlPr>
                                </m:sSubPr>
                                <m:e>
                                  <m:r>
                                    <a:rPr lang="en-AU" b="0" i="1" smtClean="0">
                                      <a:latin typeface="Cambria Math" panose="02040503050406030204" pitchFamily="18" charset="0"/>
                                    </a:rPr>
                                    <m:t>𝜌</m:t>
                                  </m:r>
                                </m:e>
                                <m:sub>
                                  <m:r>
                                    <a:rPr lang="en-AU" b="0" i="1" smtClean="0">
                                      <a:latin typeface="Cambria Math" panose="02040503050406030204" pitchFamily="18" charset="0"/>
                                    </a:rPr>
                                    <m:t>0</m:t>
                                  </m:r>
                                </m:sub>
                              </m:sSub>
                            </m:num>
                            <m:den>
                              <m:sSub>
                                <m:sSubPr>
                                  <m:ctrlPr>
                                    <a:rPr lang="en-AU" b="0" i="1" smtClean="0">
                                      <a:latin typeface="Cambria Math" panose="02040503050406030204" pitchFamily="18" charset="0"/>
                                    </a:rPr>
                                  </m:ctrlPr>
                                </m:sSubPr>
                                <m:e>
                                  <m:r>
                                    <a:rPr lang="en-AU" b="0" i="1" smtClean="0">
                                      <a:latin typeface="Cambria Math" panose="02040503050406030204" pitchFamily="18" charset="0"/>
                                    </a:rPr>
                                    <m:t>𝛼</m:t>
                                  </m:r>
                                </m:e>
                                <m:sub>
                                  <m:r>
                                    <a:rPr lang="en-AU" b="0" i="1" smtClean="0">
                                      <a:latin typeface="Cambria Math" panose="02040503050406030204" pitchFamily="18" charset="0"/>
                                    </a:rPr>
                                    <m:t>0</m:t>
                                  </m:r>
                                </m:sub>
                              </m:sSub>
                            </m:den>
                          </m:f>
                          <m:r>
                            <a:rPr lang="en-AU" b="0" i="1" smtClean="0">
                              <a:latin typeface="Cambria Math" panose="02040503050406030204" pitchFamily="18" charset="0"/>
                            </a:rPr>
                            <m:t>𝐾</m:t>
                          </m:r>
                          <m:r>
                            <a:rPr lang="en-AU" b="0" i="1" smtClean="0">
                              <a:latin typeface="Cambria Math" panose="02040503050406030204" pitchFamily="18" charset="0"/>
                            </a:rPr>
                            <m:t>−</m:t>
                          </m:r>
                          <m:r>
                            <a:rPr lang="en-AU" b="0" i="1" smtClean="0">
                              <a:latin typeface="Cambria Math" panose="02040503050406030204" pitchFamily="18" charset="0"/>
                            </a:rPr>
                            <m:t>𝜏</m:t>
                          </m:r>
                          <m:r>
                            <a:rPr lang="en-AU" b="0" i="1" smtClean="0">
                              <a:latin typeface="Cambria Math" panose="02040503050406030204" pitchFamily="18" charset="0"/>
                            </a:rPr>
                            <m:t>𝑆</m:t>
                          </m:r>
                        </m:e>
                      </m:d>
                      <m:r>
                        <a:rPr lang="en-AU" b="0" i="1" smtClean="0">
                          <a:latin typeface="Cambria Math" panose="02040503050406030204" pitchFamily="18" charset="0"/>
                        </a:rPr>
                        <m:t>=0</m:t>
                      </m:r>
                    </m:oMath>
                  </m:oMathPara>
                </a14:m>
                <a:endParaRPr lang="en-US" dirty="0"/>
              </a:p>
              <a:p>
                <a:pPr marL="0" indent="0">
                  <a:buNone/>
                </a:pPr>
                <a:r>
                  <a:rPr lang="en-US" dirty="0"/>
                  <a:t>   gives nonlinear Beltrami equation</a:t>
                </a:r>
              </a:p>
              <a:p>
                <a:r>
                  <a:rPr lang="en-US" dirty="0"/>
                  <a:t>If </a:t>
                </a:r>
                <a:r>
                  <a:rPr lang="en-US" i="1" dirty="0"/>
                  <a:t>H</a:t>
                </a:r>
                <a:r>
                  <a:rPr lang="en-US" dirty="0"/>
                  <a:t> is a </a:t>
                </a:r>
                <a:r>
                  <a:rPr lang="en-US" i="1" dirty="0"/>
                  <a:t>minimum</a:t>
                </a:r>
                <a:r>
                  <a:rPr lang="en-US" dirty="0"/>
                  <a:t> then we have found a stable </a:t>
                </a:r>
                <a:r>
                  <a:rPr lang="en-US" i="1" dirty="0"/>
                  <a:t>relaxed</a:t>
                </a:r>
                <a:r>
                  <a:rPr lang="en-US" dirty="0"/>
                  <a:t> state</a:t>
                </a:r>
              </a:p>
              <a:p>
                <a:endParaRPr lang="en-US" dirty="0"/>
              </a:p>
            </p:txBody>
          </p:sp>
        </mc:Choice>
        <mc:Fallback xmlns="">
          <p:sp>
            <p:nvSpPr>
              <p:cNvPr id="3" name="Content Placeholder 2">
                <a:extLst>
                  <a:ext uri="{FF2B5EF4-FFF2-40B4-BE49-F238E27FC236}">
                    <a16:creationId xmlns:a16="http://schemas.microsoft.com/office/drawing/2014/main" id="{3C66F2F7-0DA6-B642-BC72-909805EA83C5}"/>
                  </a:ext>
                </a:extLst>
              </p:cNvPr>
              <p:cNvSpPr>
                <a:spLocks noGrp="1" noRot="1" noChangeAspect="1" noMove="1" noResize="1" noEditPoints="1" noAdjustHandles="1" noChangeArrowheads="1" noChangeShapeType="1" noTextEdit="1"/>
              </p:cNvSpPr>
              <p:nvPr>
                <p:ph idx="1"/>
              </p:nvPr>
            </p:nvSpPr>
            <p:spPr>
              <a:blipFill>
                <a:blip r:embed="rId2"/>
                <a:stretch>
                  <a:fillRect l="-1189" t="-16667" b="-292"/>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D318544E-697F-6B46-ACAB-5358D394580D}"/>
              </a:ext>
            </a:extLst>
          </p:cNvPr>
          <p:cNvSpPr>
            <a:spLocks noGrp="1"/>
          </p:cNvSpPr>
          <p:nvPr>
            <p:ph type="sldNum" sz="quarter" idx="12"/>
          </p:nvPr>
        </p:nvSpPr>
        <p:spPr/>
        <p:txBody>
          <a:bodyPr/>
          <a:lstStyle/>
          <a:p>
            <a:fld id="{5D7B701B-00CC-0B41-BC72-2FC73F6D2ED1}" type="slidenum">
              <a:rPr lang="en-US" smtClean="0"/>
              <a:t>11</a:t>
            </a:fld>
            <a:endParaRPr lang="en-US" dirty="0"/>
          </a:p>
        </p:txBody>
      </p:sp>
    </p:spTree>
    <p:extLst>
      <p:ext uri="{BB962C8B-B14F-4D97-AF65-F5344CB8AC3E}">
        <p14:creationId xmlns:p14="http://schemas.microsoft.com/office/powerpoint/2010/main" val="3154054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6B03069-661B-0E4E-8938-6E4DB7F5D660}" type="slidenum">
              <a:rPr lang="en-AU" smtClean="0"/>
              <a:pPr>
                <a:defRPr/>
              </a:pPr>
              <a:t>12</a:t>
            </a:fld>
            <a:endParaRPr lang="en-AU"/>
          </a:p>
        </p:txBody>
      </p:sp>
      <p:sp>
        <p:nvSpPr>
          <p:cNvPr id="5" name="TextBox 4"/>
          <p:cNvSpPr txBox="1"/>
          <p:nvPr/>
        </p:nvSpPr>
        <p:spPr>
          <a:xfrm>
            <a:off x="289165" y="88409"/>
            <a:ext cx="9203178" cy="646331"/>
          </a:xfrm>
          <a:prstGeom prst="rect">
            <a:avLst/>
          </a:prstGeom>
          <a:noFill/>
        </p:spPr>
        <p:txBody>
          <a:bodyPr wrap="square" rtlCol="0">
            <a:spAutoFit/>
          </a:bodyPr>
          <a:lstStyle/>
          <a:p>
            <a:r>
              <a:rPr lang="en-US" sz="3600" b="1" dirty="0"/>
              <a:t>Problem:  Incompatibility of 2D &amp; 3D solutions</a:t>
            </a:r>
          </a:p>
        </p:txBody>
      </p:sp>
      <p:sp>
        <p:nvSpPr>
          <p:cNvPr id="7" name="TextBox 6">
            <a:extLst>
              <a:ext uri="{FF2B5EF4-FFF2-40B4-BE49-F238E27FC236}">
                <a16:creationId xmlns:a16="http://schemas.microsoft.com/office/drawing/2014/main" id="{88369D45-F5A1-3949-B1C3-ECED52E246EE}"/>
              </a:ext>
            </a:extLst>
          </p:cNvPr>
          <p:cNvSpPr txBox="1"/>
          <p:nvPr/>
        </p:nvSpPr>
        <p:spPr>
          <a:xfrm>
            <a:off x="391168" y="1950806"/>
            <a:ext cx="9507719" cy="868186"/>
          </a:xfrm>
          <a:prstGeom prst="rect">
            <a:avLst/>
          </a:prstGeom>
          <a:noFill/>
        </p:spPr>
        <p:txBody>
          <a:bodyPr wrap="square" rtlCol="0">
            <a:spAutoFit/>
          </a:bodyPr>
          <a:lstStyle/>
          <a:p>
            <a:pPr marL="360214" indent="-360214">
              <a:buFont typeface="Arial" panose="020B0604020202020204" pitchFamily="34" charset="0"/>
              <a:buChar char="•"/>
            </a:pPr>
            <a:r>
              <a:rPr lang="en-US" sz="2521" dirty="0"/>
              <a:t>Relaxed (3D Beltrami) fluid</a:t>
            </a:r>
            <a:r>
              <a:rPr lang="en-US" sz="1418" dirty="0"/>
              <a:t> </a:t>
            </a:r>
            <a:r>
              <a:rPr lang="en-US" sz="2521" dirty="0"/>
              <a:t>solution: vorticity </a:t>
            </a:r>
            <a:r>
              <a:rPr lang="en-US" sz="2521" i="1" dirty="0"/>
              <a:t>parallel</a:t>
            </a:r>
            <a:r>
              <a:rPr lang="en-US" sz="2521" dirty="0"/>
              <a:t> to flow</a:t>
            </a:r>
          </a:p>
          <a:p>
            <a:pPr marL="360214" indent="-360214">
              <a:buFont typeface="Arial" panose="020B0604020202020204" pitchFamily="34" charset="0"/>
              <a:buChar char="•"/>
            </a:pPr>
            <a:endParaRPr lang="en-US" sz="2521" dirty="0"/>
          </a:p>
        </p:txBody>
      </p:sp>
      <p:sp>
        <p:nvSpPr>
          <p:cNvPr id="15" name="TextBox 14">
            <a:extLst>
              <a:ext uri="{FF2B5EF4-FFF2-40B4-BE49-F238E27FC236}">
                <a16:creationId xmlns:a16="http://schemas.microsoft.com/office/drawing/2014/main" id="{9E565AE4-164F-A345-B67C-B05517C6CF05}"/>
              </a:ext>
            </a:extLst>
          </p:cNvPr>
          <p:cNvSpPr txBox="1"/>
          <p:nvPr/>
        </p:nvSpPr>
        <p:spPr>
          <a:xfrm>
            <a:off x="390595" y="2849420"/>
            <a:ext cx="9371376" cy="480260"/>
          </a:xfrm>
          <a:prstGeom prst="rect">
            <a:avLst/>
          </a:prstGeom>
          <a:noFill/>
        </p:spPr>
        <p:txBody>
          <a:bodyPr wrap="square" rtlCol="0">
            <a:spAutoFit/>
          </a:bodyPr>
          <a:lstStyle/>
          <a:p>
            <a:pPr marL="360214" indent="-360214">
              <a:buFont typeface="Arial" panose="020B0604020202020204" pitchFamily="34" charset="0"/>
              <a:buChar char="•"/>
            </a:pPr>
            <a:r>
              <a:rPr lang="en-US" sz="2521" dirty="0"/>
              <a:t>Rigid toroidal flow 2D solution: vorticity </a:t>
            </a:r>
            <a:r>
              <a:rPr lang="en-US" sz="2521" i="1" dirty="0"/>
              <a:t>perpendicular</a:t>
            </a:r>
            <a:r>
              <a:rPr lang="en-US" sz="2521" dirty="0"/>
              <a:t> to flow</a:t>
            </a:r>
          </a:p>
        </p:txBody>
      </p:sp>
      <p:sp>
        <p:nvSpPr>
          <p:cNvPr id="16" name="TextBox 15">
            <a:extLst>
              <a:ext uri="{FF2B5EF4-FFF2-40B4-BE49-F238E27FC236}">
                <a16:creationId xmlns:a16="http://schemas.microsoft.com/office/drawing/2014/main" id="{691414E8-1029-0746-9A7A-E499293703D3}"/>
              </a:ext>
            </a:extLst>
          </p:cNvPr>
          <p:cNvSpPr txBox="1"/>
          <p:nvPr/>
        </p:nvSpPr>
        <p:spPr>
          <a:xfrm>
            <a:off x="390595" y="3695088"/>
            <a:ext cx="9137808" cy="868186"/>
          </a:xfrm>
          <a:prstGeom prst="rect">
            <a:avLst/>
          </a:prstGeom>
          <a:noFill/>
        </p:spPr>
        <p:txBody>
          <a:bodyPr wrap="square" rtlCol="0">
            <a:spAutoFit/>
          </a:bodyPr>
          <a:lstStyle/>
          <a:p>
            <a:pPr marL="360214" indent="-360214">
              <a:buFont typeface="Arial" panose="020B0604020202020204" pitchFamily="34" charset="0"/>
              <a:buChar char="•"/>
            </a:pPr>
            <a:r>
              <a:rPr lang="en-US" sz="2521" i="1" dirty="0"/>
              <a:t>Toroidal</a:t>
            </a:r>
            <a:r>
              <a:rPr lang="en-US" sz="2521" dirty="0"/>
              <a:t> kinetic energy terms in Bernoulli</a:t>
            </a:r>
          </a:p>
          <a:p>
            <a:r>
              <a:rPr lang="en-US" sz="2521" dirty="0"/>
              <a:t>    equations have </a:t>
            </a:r>
            <a:r>
              <a:rPr lang="en-US" sz="2521" i="1" dirty="0"/>
              <a:t>opposite</a:t>
            </a:r>
            <a:r>
              <a:rPr lang="en-US" sz="2521" dirty="0"/>
              <a:t> signs in the two </a:t>
            </a:r>
            <a:r>
              <a:rPr lang="en-US" sz="2521" dirty="0" err="1"/>
              <a:t>solns</a:t>
            </a:r>
            <a:r>
              <a:rPr lang="en-US" sz="2521" dirty="0"/>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2447013-26CC-C647-94D3-EC0ACECB86A1}"/>
                  </a:ext>
                </a:extLst>
              </p:cNvPr>
              <p:cNvSpPr txBox="1"/>
              <p:nvPr/>
            </p:nvSpPr>
            <p:spPr>
              <a:xfrm>
                <a:off x="390595" y="4887842"/>
                <a:ext cx="9062531" cy="868186"/>
              </a:xfrm>
              <a:prstGeom prst="rect">
                <a:avLst/>
              </a:prstGeom>
              <a:noFill/>
            </p:spPr>
            <p:txBody>
              <a:bodyPr wrap="square" rtlCol="0">
                <a:spAutoFit/>
              </a:bodyPr>
              <a:lstStyle/>
              <a:p>
                <a:pPr marL="360214" indent="-360214">
                  <a:buFont typeface="Arial" panose="020B0604020202020204" pitchFamily="34" charset="0"/>
                  <a:buChar char="•"/>
                </a:pPr>
                <a:r>
                  <a:rPr lang="en-US" sz="2521" dirty="0"/>
                  <a:t>Unlike rigid toroidal flow, relaxed fluid does </a:t>
                </a:r>
                <a:r>
                  <a:rPr lang="en-US" sz="2521" i="1" dirty="0"/>
                  <a:t>not</a:t>
                </a:r>
                <a:r>
                  <a:rPr lang="en-US" sz="2521" dirty="0"/>
                  <a:t> in general satisfy ideal Ohm’s Law solvability condition </a:t>
                </a:r>
                <a14:m>
                  <m:oMath xmlns:m="http://schemas.openxmlformats.org/officeDocument/2006/math">
                    <m:r>
                      <m:rPr>
                        <m:sty m:val="p"/>
                      </m:rPr>
                      <a:rPr lang="en-AU" sz="2521" i="1">
                        <a:latin typeface="Cambria Math" panose="02040503050406030204" pitchFamily="18" charset="0"/>
                        <a:ea typeface="Cambria Math" panose="02040503050406030204" pitchFamily="18" charset="0"/>
                      </a:rPr>
                      <m:t>∇</m:t>
                    </m:r>
                    <m:r>
                      <a:rPr lang="en-AU" sz="2521" i="1">
                        <a:latin typeface="Cambria Math" panose="02040503050406030204" pitchFamily="18" charset="0"/>
                        <a:ea typeface="Cambria Math" panose="02040503050406030204" pitchFamily="18" charset="0"/>
                      </a:rPr>
                      <m:t>×</m:t>
                    </m:r>
                    <m:d>
                      <m:dPr>
                        <m:ctrlPr>
                          <a:rPr lang="en-AU" sz="2521" i="1">
                            <a:latin typeface="Cambria Math" panose="02040503050406030204" pitchFamily="18" charset="0"/>
                            <a:ea typeface="Cambria Math" panose="02040503050406030204" pitchFamily="18" charset="0"/>
                          </a:rPr>
                        </m:ctrlPr>
                      </m:dPr>
                      <m:e>
                        <m:r>
                          <m:rPr>
                            <m:nor/>
                          </m:rPr>
                          <a:rPr lang="en-AU" sz="2521" b="1">
                            <a:latin typeface="Cambria Math" panose="02040503050406030204" pitchFamily="18" charset="0"/>
                          </a:rPr>
                          <m:t>v</m:t>
                        </m:r>
                        <m:r>
                          <a:rPr lang="en-AU" sz="2521" i="1">
                            <a:latin typeface="Cambria Math" panose="02040503050406030204" pitchFamily="18" charset="0"/>
                            <a:ea typeface="Cambria Math" panose="02040503050406030204" pitchFamily="18" charset="0"/>
                          </a:rPr>
                          <m:t>×</m:t>
                        </m:r>
                        <m:r>
                          <m:rPr>
                            <m:nor/>
                          </m:rPr>
                          <a:rPr lang="en-AU" sz="2521" b="1">
                            <a:latin typeface="Cambria Math" panose="02040503050406030204" pitchFamily="18" charset="0"/>
                            <a:ea typeface="Cambria Math" panose="02040503050406030204" pitchFamily="18" charset="0"/>
                          </a:rPr>
                          <m:t>B</m:t>
                        </m:r>
                      </m:e>
                    </m:d>
                    <m:r>
                      <a:rPr lang="en-AU" sz="2521" i="1">
                        <a:latin typeface="Cambria Math" panose="02040503050406030204" pitchFamily="18" charset="0"/>
                        <a:ea typeface="Cambria Math" panose="02040503050406030204" pitchFamily="18" charset="0"/>
                      </a:rPr>
                      <m:t>=0</m:t>
                    </m:r>
                  </m:oMath>
                </a14:m>
                <a:r>
                  <a:rPr lang="en-US" sz="2521" dirty="0"/>
                  <a:t>.</a:t>
                </a:r>
              </a:p>
            </p:txBody>
          </p:sp>
        </mc:Choice>
        <mc:Fallback xmlns="">
          <p:sp>
            <p:nvSpPr>
              <p:cNvPr id="8" name="TextBox 7">
                <a:extLst>
                  <a:ext uri="{FF2B5EF4-FFF2-40B4-BE49-F238E27FC236}">
                    <a16:creationId xmlns:a16="http://schemas.microsoft.com/office/drawing/2014/main" id="{D2447013-26CC-C647-94D3-EC0ACECB86A1}"/>
                  </a:ext>
                </a:extLst>
              </p:cNvPr>
              <p:cNvSpPr txBox="1">
                <a:spLocks noRot="1" noChangeAspect="1" noMove="1" noResize="1" noEditPoints="1" noAdjustHandles="1" noChangeArrowheads="1" noChangeShapeType="1" noTextEdit="1"/>
              </p:cNvSpPr>
              <p:nvPr/>
            </p:nvSpPr>
            <p:spPr>
              <a:xfrm>
                <a:off x="390595" y="4887842"/>
                <a:ext cx="9062531" cy="868186"/>
              </a:xfrm>
              <a:prstGeom prst="rect">
                <a:avLst/>
              </a:prstGeom>
              <a:blipFill>
                <a:blip r:embed="rId3"/>
                <a:stretch>
                  <a:fillRect l="-980" t="-5797" r="-140" b="-15942"/>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B24C2E3B-64B6-C44C-AF14-B4FFF0FEA39A}"/>
              </a:ext>
            </a:extLst>
          </p:cNvPr>
          <p:cNvSpPr txBox="1"/>
          <p:nvPr/>
        </p:nvSpPr>
        <p:spPr>
          <a:xfrm>
            <a:off x="289165" y="844037"/>
            <a:ext cx="9609722" cy="830997"/>
          </a:xfrm>
          <a:prstGeom prst="rect">
            <a:avLst/>
          </a:prstGeom>
          <a:noFill/>
        </p:spPr>
        <p:txBody>
          <a:bodyPr wrap="square" rtlCol="0">
            <a:spAutoFit/>
          </a:bodyPr>
          <a:lstStyle/>
          <a:p>
            <a:r>
              <a:rPr lang="en-US" sz="2400" i="1" dirty="0"/>
              <a:t>2D and 3D examples both satisfy Euler flow equations, but are very different:</a:t>
            </a:r>
          </a:p>
        </p:txBody>
      </p:sp>
    </p:spTree>
    <p:extLst>
      <p:ext uri="{BB962C8B-B14F-4D97-AF65-F5344CB8AC3E}">
        <p14:creationId xmlns:p14="http://schemas.microsoft.com/office/powerpoint/2010/main" val="4252804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73E0-9E21-254E-9B94-B3A9E233984F}"/>
              </a:ext>
            </a:extLst>
          </p:cNvPr>
          <p:cNvSpPr>
            <a:spLocks noGrp="1"/>
          </p:cNvSpPr>
          <p:nvPr>
            <p:ph type="title"/>
          </p:nvPr>
        </p:nvSpPr>
        <p:spPr>
          <a:xfrm>
            <a:off x="1090699" y="409990"/>
            <a:ext cx="8084834" cy="602512"/>
          </a:xfrm>
        </p:spPr>
        <p:txBody>
          <a:bodyPr>
            <a:normAutofit fontScale="90000"/>
          </a:bodyPr>
          <a:lstStyle/>
          <a:p>
            <a:r>
              <a:rPr lang="en-US" b="1" dirty="0">
                <a:latin typeface="+mn-lt"/>
              </a:rPr>
              <a:t>Questions re 3D Euler flow equilibria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8BC4BF-A0E8-FF44-87E0-06AA07C61F88}"/>
                  </a:ext>
                </a:extLst>
              </p:cNvPr>
              <p:cNvSpPr>
                <a:spLocks noGrp="1"/>
              </p:cNvSpPr>
              <p:nvPr>
                <p:ph idx="1"/>
              </p:nvPr>
            </p:nvSpPr>
            <p:spPr>
              <a:xfrm>
                <a:off x="627558" y="1189155"/>
                <a:ext cx="8978128" cy="5167197"/>
              </a:xfrm>
            </p:spPr>
            <p:txBody>
              <a:bodyPr>
                <a:normAutofit/>
              </a:bodyPr>
              <a:lstStyle/>
              <a:p>
                <a:r>
                  <a:rPr lang="en-US" dirty="0"/>
                  <a:t>Are there steady 3D Euler fluid solutions that satisfy </a:t>
                </a:r>
                <a14:m>
                  <m:oMath xmlns:m="http://schemas.openxmlformats.org/officeDocument/2006/math">
                    <m:r>
                      <m:rPr>
                        <m:sty m:val="p"/>
                      </m:rP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m:t>
                    </m:r>
                    <m:d>
                      <m:dPr>
                        <m:ctrlPr>
                          <a:rPr lang="en-AU" i="1">
                            <a:latin typeface="Cambria Math" panose="02040503050406030204" pitchFamily="18" charset="0"/>
                            <a:ea typeface="Cambria Math" panose="02040503050406030204" pitchFamily="18" charset="0"/>
                          </a:rPr>
                        </m:ctrlPr>
                      </m:dPr>
                      <m:e>
                        <m:r>
                          <m:rPr>
                            <m:nor/>
                          </m:rPr>
                          <a:rPr lang="en-AU" b="1">
                            <a:latin typeface="Cambria Math" panose="02040503050406030204" pitchFamily="18" charset="0"/>
                          </a:rPr>
                          <m:t>v</m:t>
                        </m:r>
                        <m:r>
                          <a:rPr lang="en-AU" i="1">
                            <a:latin typeface="Cambria Math" panose="02040503050406030204" pitchFamily="18" charset="0"/>
                            <a:ea typeface="Cambria Math" panose="02040503050406030204" pitchFamily="18" charset="0"/>
                          </a:rPr>
                          <m:t>×</m:t>
                        </m:r>
                        <m:r>
                          <m:rPr>
                            <m:nor/>
                          </m:rPr>
                          <a:rPr lang="en-AU" b="1">
                            <a:latin typeface="Cambria Math" panose="02040503050406030204" pitchFamily="18" charset="0"/>
                            <a:ea typeface="Cambria Math" panose="02040503050406030204" pitchFamily="18" charset="0"/>
                          </a:rPr>
                          <m:t>B</m:t>
                        </m:r>
                      </m:e>
                    </m:d>
                    <m:r>
                      <a:rPr lang="en-AU" i="1">
                        <a:latin typeface="Cambria Math" panose="02040503050406030204" pitchFamily="18" charset="0"/>
                        <a:ea typeface="Cambria Math" panose="02040503050406030204" pitchFamily="18" charset="0"/>
                      </a:rPr>
                      <m:t>=0</m:t>
                    </m:r>
                  </m:oMath>
                </a14:m>
                <a:r>
                  <a:rPr lang="en-US" dirty="0"/>
                  <a:t> with Beltrami </a:t>
                </a:r>
                <a:r>
                  <a:rPr lang="en-US" b="1" dirty="0"/>
                  <a:t>B</a:t>
                </a:r>
                <a:r>
                  <a:rPr lang="en-US" dirty="0"/>
                  <a:t>?</a:t>
                </a:r>
              </a:p>
              <a:p>
                <a:r>
                  <a:rPr lang="en-US" dirty="0"/>
                  <a:t>Is there a better fluid relaxation theory based on quasi-2D (“shallow water”) inverse cascade theory?</a:t>
                </a:r>
              </a:p>
              <a:p>
                <a:r>
                  <a:rPr lang="en-US" dirty="0"/>
                  <a:t>Does </a:t>
                </a:r>
                <a:r>
                  <a:rPr lang="en-US" dirty="0" err="1"/>
                  <a:t>d’Alembert’s</a:t>
                </a:r>
                <a:r>
                  <a:rPr lang="en-US" dirty="0"/>
                  <a:t> paradox </a:t>
                </a:r>
              </a:p>
              <a:p>
                <a:pPr marL="0" indent="0">
                  <a:buNone/>
                </a:pPr>
                <a:r>
                  <a:rPr lang="en-US" dirty="0"/>
                  <a:t>(no drag) apply so non-trivial</a:t>
                </a:r>
              </a:p>
              <a:p>
                <a:pPr marL="0" indent="0">
                  <a:buNone/>
                </a:pPr>
                <a:r>
                  <a:rPr lang="en-US" dirty="0"/>
                  <a:t>steady stepped flows exist ?</a:t>
                </a:r>
              </a:p>
              <a:p>
                <a:r>
                  <a:rPr lang="en-US" dirty="0"/>
                  <a:t>Or, do only </a:t>
                </a:r>
                <a:r>
                  <a:rPr lang="en-US" i="1" dirty="0"/>
                  <a:t>time-dependent</a:t>
                </a:r>
                <a:r>
                  <a:rPr lang="en-US" dirty="0"/>
                  <a:t> (e.g. oscillatory) solutions exist?</a:t>
                </a:r>
              </a:p>
            </p:txBody>
          </p:sp>
        </mc:Choice>
        <mc:Fallback xmlns="">
          <p:sp>
            <p:nvSpPr>
              <p:cNvPr id="3" name="Content Placeholder 2">
                <a:extLst>
                  <a:ext uri="{FF2B5EF4-FFF2-40B4-BE49-F238E27FC236}">
                    <a16:creationId xmlns:a16="http://schemas.microsoft.com/office/drawing/2014/main" id="{6B8BC4BF-A0E8-FF44-87E0-06AA07C61F88}"/>
                  </a:ext>
                </a:extLst>
              </p:cNvPr>
              <p:cNvSpPr>
                <a:spLocks noGrp="1" noRot="1" noChangeAspect="1" noMove="1" noResize="1" noEditPoints="1" noAdjustHandles="1" noChangeArrowheads="1" noChangeShapeType="1" noTextEdit="1"/>
              </p:cNvSpPr>
              <p:nvPr>
                <p:ph idx="1"/>
              </p:nvPr>
            </p:nvSpPr>
            <p:spPr>
              <a:xfrm>
                <a:off x="627558" y="1189155"/>
                <a:ext cx="8978128" cy="5167197"/>
              </a:xfrm>
              <a:blipFill>
                <a:blip r:embed="rId3"/>
                <a:stretch>
                  <a:fillRect l="-1271" t="-196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991C0EF-1408-6B4A-A7E4-D385BC4E75A1}"/>
              </a:ext>
            </a:extLst>
          </p:cNvPr>
          <p:cNvSpPr>
            <a:spLocks noGrp="1"/>
          </p:cNvSpPr>
          <p:nvPr>
            <p:ph type="sldNum" sz="quarter" idx="12"/>
          </p:nvPr>
        </p:nvSpPr>
        <p:spPr/>
        <p:txBody>
          <a:bodyPr/>
          <a:lstStyle/>
          <a:p>
            <a:pPr>
              <a:defRPr/>
            </a:pPr>
            <a:fld id="{B6B03069-661B-0E4E-8938-6E4DB7F5D660}" type="slidenum">
              <a:rPr lang="en-AU" smtClean="0"/>
              <a:pPr>
                <a:defRPr/>
              </a:pPr>
              <a:t>13</a:t>
            </a:fld>
            <a:endParaRPr lang="en-AU"/>
          </a:p>
        </p:txBody>
      </p:sp>
      <p:pic>
        <p:nvPicPr>
          <p:cNvPr id="6" name="Picture 5">
            <a:extLst>
              <a:ext uri="{FF2B5EF4-FFF2-40B4-BE49-F238E27FC236}">
                <a16:creationId xmlns:a16="http://schemas.microsoft.com/office/drawing/2014/main" id="{D4555914-EEA9-5641-80EC-228C68C09C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7707" y="3047292"/>
            <a:ext cx="1791138" cy="1450922"/>
          </a:xfrm>
          <a:prstGeom prst="rect">
            <a:avLst/>
          </a:prstGeom>
        </p:spPr>
      </p:pic>
      <p:sp>
        <p:nvSpPr>
          <p:cNvPr id="7" name="TextBox 6">
            <a:extLst>
              <a:ext uri="{FF2B5EF4-FFF2-40B4-BE49-F238E27FC236}">
                <a16:creationId xmlns:a16="http://schemas.microsoft.com/office/drawing/2014/main" id="{81C76DB1-1CE9-A14A-BDC2-3249CFE5683B}"/>
              </a:ext>
            </a:extLst>
          </p:cNvPr>
          <p:cNvSpPr txBox="1"/>
          <p:nvPr/>
        </p:nvSpPr>
        <p:spPr>
          <a:xfrm>
            <a:off x="7109333" y="3315909"/>
            <a:ext cx="2496353" cy="622628"/>
          </a:xfrm>
          <a:prstGeom prst="rect">
            <a:avLst/>
          </a:prstGeom>
          <a:noFill/>
        </p:spPr>
        <p:txBody>
          <a:bodyPr wrap="square" rtlCol="0">
            <a:spAutoFit/>
          </a:bodyPr>
          <a:lstStyle/>
          <a:p>
            <a:r>
              <a:rPr lang="en-US" sz="1733" i="1" dirty="0">
                <a:highlight>
                  <a:srgbClr val="C0C0C0"/>
                </a:highlight>
              </a:rPr>
              <a:t>Wikipedia: </a:t>
            </a:r>
            <a:r>
              <a:rPr lang="en-AU" sz="1733" dirty="0" err="1">
                <a:highlight>
                  <a:srgbClr val="C0C0C0"/>
                </a:highlight>
              </a:rPr>
              <a:t>D'Alembert's</a:t>
            </a:r>
            <a:r>
              <a:rPr lang="en-AU" sz="1733" dirty="0">
                <a:highlight>
                  <a:srgbClr val="C0C0C0"/>
                </a:highlight>
              </a:rPr>
              <a:t> paradox</a:t>
            </a:r>
          </a:p>
        </p:txBody>
      </p:sp>
    </p:spTree>
    <p:extLst>
      <p:ext uri="{BB962C8B-B14F-4D97-AF65-F5344CB8AC3E}">
        <p14:creationId xmlns:p14="http://schemas.microsoft.com/office/powerpoint/2010/main" val="2542100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9EAE221-151F-0449-8E81-A7E6796DBECA}" type="slidenum">
              <a:rPr lang="en-AU" altLang="x-none" smtClean="0"/>
              <a:pPr/>
              <a:t>14</a:t>
            </a:fld>
            <a:endParaRPr lang="en-AU" altLang="x-none"/>
          </a:p>
        </p:txBody>
      </p:sp>
      <mc:AlternateContent xmlns:mc="http://schemas.openxmlformats.org/markup-compatibility/2006" xmlns:a14="http://schemas.microsoft.com/office/drawing/2010/main">
        <mc:Choice Requires="a14">
          <p:sp>
            <p:nvSpPr>
              <p:cNvPr id="2" name="TextBox 1"/>
              <p:cNvSpPr txBox="1"/>
              <p:nvPr/>
            </p:nvSpPr>
            <p:spPr>
              <a:xfrm>
                <a:off x="560588" y="879288"/>
                <a:ext cx="4504897" cy="5337743"/>
              </a:xfrm>
              <a:prstGeom prst="rect">
                <a:avLst/>
              </a:prstGeom>
              <a:noFill/>
            </p:spPr>
            <p:txBody>
              <a:bodyPr wrap="square" rtlCol="0">
                <a:spAutoFit/>
              </a:bodyPr>
              <a:lstStyle/>
              <a:p>
                <a:r>
                  <a:rPr lang="en-AU" sz="2000" dirty="0"/>
                  <a:t>For simplicity assume zero vorticity:</a:t>
                </a:r>
              </a:p>
              <a:p>
                <a14:m>
                  <m:oMath xmlns:m="http://schemas.openxmlformats.org/officeDocument/2006/math">
                    <m:r>
                      <a:rPr lang="en-AU" sz="2000">
                        <a:latin typeface="Cambria Math" panose="02040503050406030204" pitchFamily="18" charset="0"/>
                      </a:rPr>
                      <m:t>𝛻</m:t>
                    </m:r>
                    <m:r>
                      <a:rPr lang="en-AU" sz="2000" i="1">
                        <a:latin typeface="Cambria Math" panose="02040503050406030204" pitchFamily="18" charset="0"/>
                      </a:rPr>
                      <m:t>×</m:t>
                    </m:r>
                    <m:r>
                      <a:rPr lang="en-AU" sz="2000" b="1" i="1">
                        <a:latin typeface="Cambria Math" panose="02040503050406030204" pitchFamily="18" charset="0"/>
                      </a:rPr>
                      <m:t>𝒖</m:t>
                    </m:r>
                    <m:r>
                      <a:rPr lang="en-AU" sz="2000" i="1">
                        <a:latin typeface="Cambria Math" panose="02040503050406030204" pitchFamily="18" charset="0"/>
                      </a:rPr>
                      <m:t>=0</m:t>
                    </m:r>
                  </m:oMath>
                </a14:m>
                <a:r>
                  <a:rPr lang="en-AU" sz="2000" dirty="0"/>
                  <a:t> (irrotational—</a:t>
                </a:r>
                <a:r>
                  <a:rPr lang="en-AU" sz="2000" b="1" i="1" dirty="0"/>
                  <a:t>potential flow</a:t>
                </a:r>
                <a:r>
                  <a:rPr lang="en-AU" sz="2000" dirty="0"/>
                  <a:t>)</a:t>
                </a:r>
              </a:p>
              <a:p>
                <a14:m>
                  <m:oMath xmlns:m="http://schemas.openxmlformats.org/officeDocument/2006/math">
                    <m:r>
                      <a:rPr lang="en-AU" sz="2000" i="1">
                        <a:latin typeface="Cambria Math" panose="02040503050406030204" pitchFamily="18" charset="0"/>
                      </a:rPr>
                      <m:t>𝜌</m:t>
                    </m:r>
                    <m:r>
                      <a:rPr lang="en-AU" sz="2000" i="1">
                        <a:latin typeface="Cambria Math" panose="02040503050406030204" pitchFamily="18" charset="0"/>
                      </a:rPr>
                      <m:t>=</m:t>
                    </m:r>
                    <m:sSub>
                      <m:sSubPr>
                        <m:ctrlPr>
                          <a:rPr lang="en-AU" sz="2000" i="1">
                            <a:latin typeface="Cambria Math" panose="02040503050406030204" pitchFamily="18" charset="0"/>
                          </a:rPr>
                        </m:ctrlPr>
                      </m:sSubPr>
                      <m:e>
                        <m:r>
                          <a:rPr lang="en-AU" sz="2000" i="1">
                            <a:latin typeface="Cambria Math" panose="02040503050406030204" pitchFamily="18" charset="0"/>
                          </a:rPr>
                          <m:t>𝜌</m:t>
                        </m:r>
                      </m:e>
                      <m:sub>
                        <m:r>
                          <a:rPr lang="en-AU" sz="2000" i="1">
                            <a:latin typeface="Cambria Math" panose="02040503050406030204" pitchFamily="18" charset="0"/>
                          </a:rPr>
                          <m:t>0</m:t>
                        </m:r>
                      </m:sub>
                    </m:sSub>
                    <m:sSup>
                      <m:sSupPr>
                        <m:ctrlPr>
                          <a:rPr lang="en-AU" sz="2000" i="1">
                            <a:latin typeface="Cambria Math" panose="02040503050406030204" pitchFamily="18" charset="0"/>
                          </a:rPr>
                        </m:ctrlPr>
                      </m:sSupPr>
                      <m:e>
                        <m:r>
                          <a:rPr lang="en-AU" sz="2000" i="1">
                            <a:latin typeface="Cambria Math" panose="02040503050406030204" pitchFamily="18" charset="0"/>
                          </a:rPr>
                          <m:t>𝑒</m:t>
                        </m:r>
                      </m:e>
                      <m:sup>
                        <m:r>
                          <a:rPr lang="en-AU" sz="2000" i="1">
                            <a:latin typeface="Cambria Math" panose="02040503050406030204" pitchFamily="18" charset="0"/>
                          </a:rPr>
                          <m:t>−</m:t>
                        </m:r>
                        <m:sSup>
                          <m:sSupPr>
                            <m:ctrlPr>
                              <a:rPr lang="en-AU" sz="2000" i="1">
                                <a:latin typeface="Cambria Math" panose="02040503050406030204" pitchFamily="18" charset="0"/>
                              </a:rPr>
                            </m:ctrlPr>
                          </m:sSupPr>
                          <m:e>
                            <m:r>
                              <a:rPr lang="en-AU" sz="2000" i="1">
                                <a:latin typeface="Cambria Math" panose="02040503050406030204" pitchFamily="18" charset="0"/>
                              </a:rPr>
                              <m:t>𝑢</m:t>
                            </m:r>
                          </m:e>
                          <m:sup>
                            <m:r>
                              <a:rPr lang="en-AU" sz="2000" i="1">
                                <a:latin typeface="Cambria Math" panose="02040503050406030204" pitchFamily="18" charset="0"/>
                              </a:rPr>
                              <m:t>2</m:t>
                            </m:r>
                          </m:sup>
                        </m:sSup>
                        <m:r>
                          <a:rPr lang="en-AU" sz="2000" i="1">
                            <a:latin typeface="Cambria Math" panose="02040503050406030204" pitchFamily="18" charset="0"/>
                          </a:rPr>
                          <m:t>/2</m:t>
                        </m:r>
                        <m:r>
                          <a:rPr lang="en-AU" sz="2000" i="1">
                            <a:latin typeface="Cambria Math" panose="02040503050406030204" pitchFamily="18" charset="0"/>
                          </a:rPr>
                          <m:t>𝜏</m:t>
                        </m:r>
                      </m:sup>
                    </m:sSup>
                  </m:oMath>
                </a14:m>
                <a:r>
                  <a:rPr lang="en-AU" sz="2000" dirty="0"/>
                  <a:t> (Bernoulli relationship)</a:t>
                </a:r>
              </a:p>
              <a:p>
                <a14:m>
                  <m:oMath xmlns:m="http://schemas.openxmlformats.org/officeDocument/2006/math">
                    <m:r>
                      <a:rPr lang="en-AU" sz="2000">
                        <a:latin typeface="Cambria Math" panose="02040503050406030204" pitchFamily="18" charset="0"/>
                      </a:rPr>
                      <m:t>𝛻</m:t>
                    </m:r>
                    <m:r>
                      <a:rPr lang="en-AU" sz="2000" i="1">
                        <a:latin typeface="Cambria Math" panose="02040503050406030204" pitchFamily="18" charset="0"/>
                      </a:rPr>
                      <m:t>⋅</m:t>
                    </m:r>
                    <m:r>
                      <a:rPr lang="en-AU" sz="2000" i="1">
                        <a:latin typeface="Cambria Math" panose="02040503050406030204" pitchFamily="18" charset="0"/>
                      </a:rPr>
                      <m:t>𝜌</m:t>
                    </m:r>
                    <m:r>
                      <a:rPr lang="en-AU" sz="2000" b="1" i="1">
                        <a:latin typeface="Cambria Math" panose="02040503050406030204" pitchFamily="18" charset="0"/>
                      </a:rPr>
                      <m:t>𝒖</m:t>
                    </m:r>
                    <m:r>
                      <a:rPr lang="en-AU" sz="2000" i="1">
                        <a:latin typeface="Cambria Math" panose="02040503050406030204" pitchFamily="18" charset="0"/>
                      </a:rPr>
                      <m:t>=0</m:t>
                    </m:r>
                  </m:oMath>
                </a14:m>
                <a:r>
                  <a:rPr lang="en-AU" sz="2000" dirty="0"/>
                  <a:t> (Continuity) </a:t>
                </a:r>
              </a:p>
              <a:p>
                <a:endParaRPr lang="en-AU" sz="2000" dirty="0"/>
              </a:p>
              <a:p>
                <a:r>
                  <a:rPr lang="en-AU" sz="2000" dirty="0"/>
                  <a:t>We get that</a:t>
                </a:r>
                <a:endParaRPr lang="en-AU" sz="2000" baseline="30000" dirty="0">
                  <a:solidFill>
                    <a:srgbClr val="FF0000"/>
                  </a:solidFill>
                </a:endParaRPr>
              </a:p>
              <a:p>
                <a:pPr/>
                <a14:m>
                  <m:oMathPara xmlns:m="http://schemas.openxmlformats.org/officeDocument/2006/math">
                    <m:oMathParaPr>
                      <m:jc m:val="centerGroup"/>
                    </m:oMathParaPr>
                    <m:oMath xmlns:m="http://schemas.openxmlformats.org/officeDocument/2006/math">
                      <m:r>
                        <a:rPr lang="en-AU" sz="2000">
                          <a:latin typeface="Cambria Math" panose="02040503050406030204" pitchFamily="18" charset="0"/>
                        </a:rPr>
                        <m:t>𝛻</m:t>
                      </m:r>
                      <m:r>
                        <a:rPr lang="en-AU" sz="2000" i="1">
                          <a:latin typeface="Cambria Math" panose="02040503050406030204" pitchFamily="18" charset="0"/>
                        </a:rPr>
                        <m:t>⋅</m:t>
                      </m:r>
                      <m:sSup>
                        <m:sSupPr>
                          <m:ctrlPr>
                            <a:rPr lang="en-AU" sz="2000" i="1">
                              <a:latin typeface="Cambria Math" panose="02040503050406030204" pitchFamily="18" charset="0"/>
                            </a:rPr>
                          </m:ctrlPr>
                        </m:sSupPr>
                        <m:e>
                          <m:r>
                            <a:rPr lang="en-AU" sz="2000" i="1">
                              <a:latin typeface="Cambria Math" panose="02040503050406030204" pitchFamily="18" charset="0"/>
                            </a:rPr>
                            <m:t>𝑒</m:t>
                          </m:r>
                        </m:e>
                        <m:sup>
                          <m:r>
                            <a:rPr lang="en-AU" sz="2000" i="1">
                              <a:latin typeface="Cambria Math" panose="02040503050406030204" pitchFamily="18" charset="0"/>
                            </a:rPr>
                            <m:t>−</m:t>
                          </m:r>
                          <m:f>
                            <m:fPr>
                              <m:ctrlPr>
                                <a:rPr lang="en-AU" sz="2000" i="1">
                                  <a:latin typeface="Cambria Math" panose="02040503050406030204" pitchFamily="18" charset="0"/>
                                </a:rPr>
                              </m:ctrlPr>
                            </m:fPr>
                            <m:num>
                              <m:sSup>
                                <m:sSupPr>
                                  <m:ctrlPr>
                                    <a:rPr lang="en-AU" sz="2000" i="1">
                                      <a:latin typeface="Cambria Math" panose="02040503050406030204" pitchFamily="18" charset="0"/>
                                    </a:rPr>
                                  </m:ctrlPr>
                                </m:sSupPr>
                                <m:e>
                                  <m:r>
                                    <a:rPr lang="en-AU" sz="2000" i="1">
                                      <a:latin typeface="Cambria Math" panose="02040503050406030204" pitchFamily="18" charset="0"/>
                                    </a:rPr>
                                    <m:t>𝑢</m:t>
                                  </m:r>
                                </m:e>
                                <m:sup>
                                  <m:r>
                                    <a:rPr lang="en-AU" sz="2000" i="1">
                                      <a:latin typeface="Cambria Math" panose="02040503050406030204" pitchFamily="18" charset="0"/>
                                    </a:rPr>
                                    <m:t>2</m:t>
                                  </m:r>
                                </m:sup>
                              </m:sSup>
                            </m:num>
                            <m:den>
                              <m:r>
                                <a:rPr lang="en-AU" sz="2000" i="1">
                                  <a:latin typeface="Cambria Math" panose="02040503050406030204" pitchFamily="18" charset="0"/>
                                </a:rPr>
                                <m:t>2</m:t>
                              </m:r>
                              <m:r>
                                <a:rPr lang="en-AU" sz="2000" i="1">
                                  <a:latin typeface="Cambria Math" panose="02040503050406030204" pitchFamily="18" charset="0"/>
                                </a:rPr>
                                <m:t>𝜏</m:t>
                              </m:r>
                            </m:den>
                          </m:f>
                        </m:sup>
                      </m:sSup>
                      <m:d>
                        <m:dPr>
                          <m:ctrlPr>
                            <a:rPr lang="en-AU" sz="2000" i="1">
                              <a:latin typeface="Cambria Math" panose="02040503050406030204" pitchFamily="18" charset="0"/>
                            </a:rPr>
                          </m:ctrlPr>
                        </m:dPr>
                        <m:e>
                          <m:r>
                            <a:rPr lang="en-AU" sz="2000">
                              <a:latin typeface="Cambria Math" panose="02040503050406030204" pitchFamily="18" charset="0"/>
                            </a:rPr>
                            <m:t>𝛻</m:t>
                          </m:r>
                          <m:r>
                            <a:rPr lang="en-AU" sz="2000" i="1">
                              <a:latin typeface="Cambria Math" panose="02040503050406030204" pitchFamily="18" charset="0"/>
                            </a:rPr>
                            <m:t>𝑓</m:t>
                          </m:r>
                          <m:r>
                            <a:rPr lang="en-AU" sz="2000" i="1">
                              <a:latin typeface="Cambria Math" panose="02040503050406030204" pitchFamily="18" charset="0"/>
                            </a:rPr>
                            <m:t>+</m:t>
                          </m:r>
                          <m:sSub>
                            <m:sSubPr>
                              <m:ctrlPr>
                                <a:rPr lang="en-AU" sz="2000" i="1">
                                  <a:latin typeface="Cambria Math" panose="02040503050406030204" pitchFamily="18" charset="0"/>
                                </a:rPr>
                              </m:ctrlPr>
                            </m:sSubPr>
                            <m:e>
                              <m:r>
                                <a:rPr lang="en-AU" sz="2000" b="1" i="1">
                                  <a:latin typeface="Cambria Math" panose="02040503050406030204" pitchFamily="18" charset="0"/>
                                </a:rPr>
                                <m:t>𝑽</m:t>
                              </m:r>
                            </m:e>
                            <m:sub>
                              <m:r>
                                <a:rPr lang="en-AU" sz="2000" i="1">
                                  <a:latin typeface="Cambria Math" panose="02040503050406030204" pitchFamily="18" charset="0"/>
                                </a:rPr>
                                <m:t>0</m:t>
                              </m:r>
                            </m:sub>
                          </m:sSub>
                        </m:e>
                      </m:d>
                      <m:r>
                        <a:rPr lang="en-AU" sz="2000" i="1">
                          <a:latin typeface="Cambria Math" panose="02040503050406030204" pitchFamily="18" charset="0"/>
                        </a:rPr>
                        <m:t>=0,  ∗</m:t>
                      </m:r>
                    </m:oMath>
                  </m:oMathPara>
                </a14:m>
                <a:endParaRPr lang="en-AU" sz="2000" dirty="0"/>
              </a:p>
              <a:p>
                <a:endParaRPr lang="en-AU" sz="2000" dirty="0"/>
              </a:p>
              <a:p>
                <a:r>
                  <a:rPr lang="en-AU" sz="2000" dirty="0"/>
                  <a:t>where </a:t>
                </a:r>
                <a14:m>
                  <m:oMath xmlns:m="http://schemas.openxmlformats.org/officeDocument/2006/math">
                    <m:r>
                      <a:rPr lang="en-AU" sz="2000" i="1">
                        <a:latin typeface="Cambria Math" panose="02040503050406030204" pitchFamily="18" charset="0"/>
                      </a:rPr>
                      <m:t>𝑓</m:t>
                    </m:r>
                  </m:oMath>
                </a14:m>
                <a:r>
                  <a:rPr lang="en-AU" sz="2000" dirty="0"/>
                  <a:t> is a single valued periodic function and</a:t>
                </a:r>
              </a:p>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𝒖</m:t>
                      </m:r>
                      <m:r>
                        <a:rPr lang="en-US" sz="2000" i="1">
                          <a:latin typeface="Cambria Math" panose="02040503050406030204" pitchFamily="18" charset="0"/>
                        </a:rPr>
                        <m:t>=</m:t>
                      </m:r>
                      <m:sSub>
                        <m:sSubPr>
                          <m:ctrlPr>
                            <a:rPr lang="en-AU" sz="2000" i="1">
                              <a:latin typeface="Cambria Math" panose="02040503050406030204" pitchFamily="18" charset="0"/>
                            </a:rPr>
                          </m:ctrlPr>
                        </m:sSubPr>
                        <m:e>
                          <m:r>
                            <a:rPr lang="en-AU" sz="2000">
                              <a:latin typeface="Cambria Math" panose="02040503050406030204" pitchFamily="18" charset="0"/>
                            </a:rPr>
                            <m:t>𝛻</m:t>
                          </m:r>
                          <m:r>
                            <a:rPr lang="en-AU" sz="2000" i="1">
                              <a:latin typeface="Cambria Math" panose="02040503050406030204" pitchFamily="18" charset="0"/>
                            </a:rPr>
                            <m:t>𝑓</m:t>
                          </m:r>
                          <m:r>
                            <a:rPr lang="en-US" sz="2000" b="1" i="1">
                              <a:latin typeface="Cambria Math" panose="02040503050406030204" pitchFamily="18" charset="0"/>
                            </a:rPr>
                            <m:t>+</m:t>
                          </m:r>
                          <m:r>
                            <a:rPr lang="en-AU" sz="2000" b="1" i="1">
                              <a:latin typeface="Cambria Math" panose="02040503050406030204" pitchFamily="18" charset="0"/>
                            </a:rPr>
                            <m:t>𝑽</m:t>
                          </m:r>
                        </m:e>
                        <m:sub>
                          <m:r>
                            <a:rPr lang="en-AU" sz="2000" i="1">
                              <a:latin typeface="Cambria Math" panose="02040503050406030204" pitchFamily="18" charset="0"/>
                            </a:rPr>
                            <m:t>0</m:t>
                          </m:r>
                        </m:sub>
                      </m:sSub>
                      <m:r>
                        <a:rPr lang="en-AU" sz="2000" i="1">
                          <a:latin typeface="Cambria Math" panose="02040503050406030204" pitchFamily="18" charset="0"/>
                        </a:rPr>
                        <m:t>=</m:t>
                      </m:r>
                      <m:r>
                        <a:rPr lang="en-AU" sz="2000">
                          <a:latin typeface="Cambria Math" panose="02040503050406030204" pitchFamily="18" charset="0"/>
                        </a:rPr>
                        <m:t>𝛻</m:t>
                      </m:r>
                      <m:r>
                        <a:rPr lang="en-AU" sz="2000" i="1">
                          <a:latin typeface="Cambria Math" panose="02040503050406030204" pitchFamily="18" charset="0"/>
                        </a:rPr>
                        <m:t>𝑓</m:t>
                      </m:r>
                      <m:r>
                        <a:rPr lang="en-US" sz="2000" i="1">
                          <a:latin typeface="Cambria Math" panose="02040503050406030204" pitchFamily="18" charset="0"/>
                        </a:rPr>
                        <m:t>+</m:t>
                      </m:r>
                      <m:sSub>
                        <m:sSubPr>
                          <m:ctrlPr>
                            <a:rPr lang="en-AU" sz="2000" i="1">
                              <a:latin typeface="Cambria Math" panose="02040503050406030204" pitchFamily="18" charset="0"/>
                            </a:rPr>
                          </m:ctrlPr>
                        </m:sSubPr>
                        <m:e>
                          <m:r>
                            <a:rPr lang="en-AU" sz="2000" i="1">
                              <a:latin typeface="Cambria Math" panose="02040503050406030204" pitchFamily="18" charset="0"/>
                            </a:rPr>
                            <m:t>𝜓</m:t>
                          </m:r>
                        </m:e>
                        <m:sub>
                          <m:r>
                            <a:rPr lang="en-AU" sz="2000" i="1">
                              <a:latin typeface="Cambria Math" panose="02040503050406030204" pitchFamily="18" charset="0"/>
                            </a:rPr>
                            <m:t>𝑡𝑉</m:t>
                          </m:r>
                        </m:sub>
                      </m:sSub>
                      <m:r>
                        <a:rPr lang="en-AU" sz="2000">
                          <a:latin typeface="Cambria Math" panose="02040503050406030204" pitchFamily="18" charset="0"/>
                        </a:rPr>
                        <m:t>𝛻</m:t>
                      </m:r>
                      <m:r>
                        <a:rPr lang="en-AU" sz="2000" i="1">
                          <a:latin typeface="Cambria Math" panose="02040503050406030204" pitchFamily="18" charset="0"/>
                        </a:rPr>
                        <m:t>𝜃</m:t>
                      </m:r>
                      <m:r>
                        <a:rPr lang="en-AU" sz="2000" i="1">
                          <a:latin typeface="Cambria Math" panose="02040503050406030204" pitchFamily="18" charset="0"/>
                        </a:rPr>
                        <m:t>+</m:t>
                      </m:r>
                      <m:sSub>
                        <m:sSubPr>
                          <m:ctrlPr>
                            <a:rPr lang="en-AU" sz="2000" i="1">
                              <a:latin typeface="Cambria Math" panose="02040503050406030204" pitchFamily="18" charset="0"/>
                            </a:rPr>
                          </m:ctrlPr>
                        </m:sSubPr>
                        <m:e>
                          <m:r>
                            <a:rPr lang="en-AU" sz="2000" i="1">
                              <a:latin typeface="Cambria Math" panose="02040503050406030204" pitchFamily="18" charset="0"/>
                            </a:rPr>
                            <m:t>𝜓</m:t>
                          </m:r>
                        </m:e>
                        <m:sub>
                          <m:r>
                            <a:rPr lang="en-AU" sz="2000" i="1">
                              <a:latin typeface="Cambria Math" panose="02040503050406030204" pitchFamily="18" charset="0"/>
                            </a:rPr>
                            <m:t>𝑝𝑉</m:t>
                          </m:r>
                        </m:sub>
                      </m:sSub>
                      <m:r>
                        <a:rPr lang="en-AU" sz="2000">
                          <a:latin typeface="Cambria Math" panose="02040503050406030204" pitchFamily="18" charset="0"/>
                        </a:rPr>
                        <m:t>𝛻</m:t>
                      </m:r>
                      <m:r>
                        <a:rPr lang="en-AU" sz="2000" i="1">
                          <a:latin typeface="Cambria Math" panose="02040503050406030204" pitchFamily="18" charset="0"/>
                        </a:rPr>
                        <m:t>𝜉</m:t>
                      </m:r>
                      <m:r>
                        <a:rPr lang="en-AU" sz="2000" i="1">
                          <a:latin typeface="Cambria Math" panose="02040503050406030204" pitchFamily="18" charset="0"/>
                        </a:rPr>
                        <m:t>.</m:t>
                      </m:r>
                    </m:oMath>
                  </m:oMathPara>
                </a14:m>
                <a:endParaRPr lang="en-AU" sz="2000" dirty="0"/>
              </a:p>
              <a:p>
                <a:endParaRPr lang="en-AU" sz="2000" dirty="0"/>
              </a:p>
              <a:p>
                <a:r>
                  <a:rPr lang="en-AU" sz="2000" dirty="0"/>
                  <a:t>This ensures that the toroidal and poloidal loop integrals </a:t>
                </a:r>
                <a14:m>
                  <m:oMath xmlns:m="http://schemas.openxmlformats.org/officeDocument/2006/math">
                    <m:nary>
                      <m:naryPr>
                        <m:chr m:val="∮"/>
                        <m:limLoc m:val="undOvr"/>
                        <m:subHide m:val="on"/>
                        <m:supHide m:val="on"/>
                        <m:ctrlPr>
                          <a:rPr lang="en-AU" sz="2000" i="1" dirty="0">
                            <a:latin typeface="Cambria Math" panose="02040503050406030204" pitchFamily="18" charset="0"/>
                          </a:rPr>
                        </m:ctrlPr>
                      </m:naryPr>
                      <m:sub/>
                      <m:sup/>
                      <m:e>
                        <m:r>
                          <a:rPr lang="en-AU" sz="2000" b="1" i="1" dirty="0">
                            <a:latin typeface="Cambria Math" panose="02040503050406030204" pitchFamily="18" charset="0"/>
                          </a:rPr>
                          <m:t>𝒖</m:t>
                        </m:r>
                        <m:r>
                          <a:rPr lang="en-AU" sz="2000" b="1" i="1" dirty="0">
                            <a:latin typeface="Cambria Math" panose="02040503050406030204" pitchFamily="18" charset="0"/>
                          </a:rPr>
                          <m:t>⋅</m:t>
                        </m:r>
                        <m:r>
                          <a:rPr lang="en-AU" sz="2000" b="1" i="1" dirty="0">
                            <a:latin typeface="Cambria Math" panose="02040503050406030204" pitchFamily="18" charset="0"/>
                          </a:rPr>
                          <m:t>𝒅𝒍</m:t>
                        </m:r>
                      </m:e>
                    </m:nary>
                  </m:oMath>
                </a14:m>
                <a:r>
                  <a:rPr lang="en-AU" sz="2000" dirty="0"/>
                  <a:t> equal </a:t>
                </a:r>
                <a14:m>
                  <m:oMath xmlns:m="http://schemas.openxmlformats.org/officeDocument/2006/math">
                    <m:sSub>
                      <m:sSubPr>
                        <m:ctrlPr>
                          <a:rPr lang="en-AU" sz="2000" i="1">
                            <a:latin typeface="Cambria Math" panose="02040503050406030204" pitchFamily="18" charset="0"/>
                          </a:rPr>
                        </m:ctrlPr>
                      </m:sSubPr>
                      <m:e>
                        <m:r>
                          <a:rPr lang="en-AU" sz="2000" i="1">
                            <a:latin typeface="Cambria Math" panose="02040503050406030204" pitchFamily="18" charset="0"/>
                          </a:rPr>
                          <m:t>𝜓</m:t>
                        </m:r>
                      </m:e>
                      <m:sub>
                        <m:r>
                          <a:rPr lang="en-AU" sz="2000" i="1">
                            <a:latin typeface="Cambria Math" panose="02040503050406030204" pitchFamily="18" charset="0"/>
                          </a:rPr>
                          <m:t>𝑡𝑉</m:t>
                        </m:r>
                      </m:sub>
                    </m:sSub>
                  </m:oMath>
                </a14:m>
                <a:r>
                  <a:rPr lang="en-AU" sz="2000" dirty="0"/>
                  <a:t> and </a:t>
                </a:r>
                <a14:m>
                  <m:oMath xmlns:m="http://schemas.openxmlformats.org/officeDocument/2006/math">
                    <m:sSub>
                      <m:sSubPr>
                        <m:ctrlPr>
                          <a:rPr lang="en-AU" sz="2000" i="1">
                            <a:latin typeface="Cambria Math" panose="02040503050406030204" pitchFamily="18" charset="0"/>
                          </a:rPr>
                        </m:ctrlPr>
                      </m:sSubPr>
                      <m:e>
                        <m:r>
                          <a:rPr lang="en-AU" sz="2000" i="1">
                            <a:latin typeface="Cambria Math" panose="02040503050406030204" pitchFamily="18" charset="0"/>
                          </a:rPr>
                          <m:t>𝜓</m:t>
                        </m:r>
                      </m:e>
                      <m:sub>
                        <m:r>
                          <a:rPr lang="en-AU" sz="2000" i="1">
                            <a:latin typeface="Cambria Math" panose="02040503050406030204" pitchFamily="18" charset="0"/>
                          </a:rPr>
                          <m:t>𝑝𝑉</m:t>
                        </m:r>
                      </m:sub>
                    </m:sSub>
                  </m:oMath>
                </a14:m>
                <a:r>
                  <a:rPr lang="en-AU" sz="2000" dirty="0"/>
                  <a:t>, the toroidal and poloidal vorticity flux, respectively.</a:t>
                </a:r>
              </a:p>
            </p:txBody>
          </p:sp>
        </mc:Choice>
        <mc:Fallback xmlns="">
          <p:sp>
            <p:nvSpPr>
              <p:cNvPr id="2" name="TextBox 1"/>
              <p:cNvSpPr txBox="1">
                <a:spLocks noRot="1" noChangeAspect="1" noMove="1" noResize="1" noEditPoints="1" noAdjustHandles="1" noChangeArrowheads="1" noChangeShapeType="1" noTextEdit="1"/>
              </p:cNvSpPr>
              <p:nvPr/>
            </p:nvSpPr>
            <p:spPr>
              <a:xfrm>
                <a:off x="560588" y="879288"/>
                <a:ext cx="4504897" cy="5337743"/>
              </a:xfrm>
              <a:prstGeom prst="rect">
                <a:avLst/>
              </a:prstGeom>
              <a:blipFill>
                <a:blip r:embed="rId3"/>
                <a:stretch>
                  <a:fillRect l="-1404" t="-474" r="-562" b="-35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283199" y="879288"/>
                <a:ext cx="4513944" cy="4860626"/>
              </a:xfrm>
              <a:prstGeom prst="rect">
                <a:avLst/>
              </a:prstGeom>
              <a:noFill/>
            </p:spPr>
            <p:txBody>
              <a:bodyPr wrap="square" rtlCol="0">
                <a:spAutoFit/>
              </a:bodyPr>
              <a:lstStyle/>
              <a:p>
                <a:r>
                  <a:rPr lang="en-AU" sz="2000" dirty="0"/>
                  <a:t>Using the </a:t>
                </a:r>
                <a:r>
                  <a:rPr lang="en-AU" sz="2000" dirty="0" err="1"/>
                  <a:t>Chebyshev</a:t>
                </a:r>
                <a:r>
                  <a:rPr lang="en-AU" sz="2000" dirty="0"/>
                  <a:t>-Fourier reps in SPEC, writing </a:t>
                </a:r>
                <a14:m>
                  <m:oMath xmlns:m="http://schemas.openxmlformats.org/officeDocument/2006/math">
                    <m:r>
                      <a:rPr lang="en-AU" sz="2000" i="1">
                        <a:latin typeface="Cambria Math" panose="02040503050406030204" pitchFamily="18" charset="0"/>
                      </a:rPr>
                      <m:t>𝑓</m:t>
                    </m:r>
                  </m:oMath>
                </a14:m>
                <a:r>
                  <a:rPr lang="en-AU" sz="2000" dirty="0"/>
                  <a:t> into </a:t>
                </a:r>
              </a:p>
              <a:p>
                <a:pPr/>
                <a14:m>
                  <m:oMathPara xmlns:m="http://schemas.openxmlformats.org/officeDocument/2006/math">
                    <m:oMathParaPr>
                      <m:jc m:val="centerGroup"/>
                    </m:oMathParaPr>
                    <m:oMath xmlns:m="http://schemas.openxmlformats.org/officeDocument/2006/math">
                      <m:r>
                        <a:rPr lang="en-AU" sz="2000" i="1">
                          <a:latin typeface="Cambria Math" panose="02040503050406030204" pitchFamily="18" charset="0"/>
                        </a:rPr>
                        <m:t>𝑓</m:t>
                      </m:r>
                      <m:r>
                        <a:rPr lang="en-AU" sz="2000" i="1">
                          <a:latin typeface="Cambria Math" panose="02040503050406030204" pitchFamily="18" charset="0"/>
                        </a:rPr>
                        <m:t>=</m:t>
                      </m:r>
                      <m:nary>
                        <m:naryPr>
                          <m:chr m:val="∑"/>
                          <m:supHide m:val="on"/>
                          <m:ctrlPr>
                            <a:rPr lang="en-AU" sz="2000" i="1">
                              <a:latin typeface="Cambria Math" panose="02040503050406030204" pitchFamily="18" charset="0"/>
                            </a:rPr>
                          </m:ctrlPr>
                        </m:naryPr>
                        <m:sub>
                          <m:r>
                            <m:rPr>
                              <m:brk m:alnAt="7"/>
                            </m:rPr>
                            <a:rPr lang="en-AU" sz="2000" i="1">
                              <a:latin typeface="Cambria Math" panose="02040503050406030204" pitchFamily="18" charset="0"/>
                            </a:rPr>
                            <m:t>𝑖</m:t>
                          </m:r>
                          <m:r>
                            <a:rPr lang="en-AU" sz="2000" i="1">
                              <a:latin typeface="Cambria Math" panose="02040503050406030204" pitchFamily="18" charset="0"/>
                            </a:rPr>
                            <m:t>,</m:t>
                          </m:r>
                          <m:r>
                            <a:rPr lang="en-AU" sz="2000" i="1">
                              <a:latin typeface="Cambria Math" panose="02040503050406030204" pitchFamily="18" charset="0"/>
                            </a:rPr>
                            <m:t>𝑙</m:t>
                          </m:r>
                        </m:sub>
                        <m:sup/>
                        <m:e>
                          <m:sSub>
                            <m:sSubPr>
                              <m:ctrlPr>
                                <a:rPr lang="en-AU" sz="2000" i="1">
                                  <a:latin typeface="Cambria Math" panose="02040503050406030204" pitchFamily="18" charset="0"/>
                                </a:rPr>
                              </m:ctrlPr>
                            </m:sSubPr>
                            <m:e>
                              <m:r>
                                <a:rPr lang="en-AU" sz="2000" i="1">
                                  <a:latin typeface="Cambria Math" panose="02040503050406030204" pitchFamily="18" charset="0"/>
                                </a:rPr>
                                <m:t>𝑓</m:t>
                              </m:r>
                            </m:e>
                            <m:sub>
                              <m:r>
                                <a:rPr lang="en-AU" sz="2000" i="1">
                                  <a:latin typeface="Cambria Math" panose="02040503050406030204" pitchFamily="18" charset="0"/>
                                </a:rPr>
                                <m:t>𝑒</m:t>
                              </m:r>
                              <m:r>
                                <a:rPr lang="en-AU" sz="2000" i="1">
                                  <a:latin typeface="Cambria Math" panose="02040503050406030204" pitchFamily="18" charset="0"/>
                                </a:rPr>
                                <m:t>,</m:t>
                              </m:r>
                              <m:r>
                                <a:rPr lang="en-AU" sz="2000" i="1">
                                  <a:latin typeface="Cambria Math" panose="02040503050406030204" pitchFamily="18" charset="0"/>
                                </a:rPr>
                                <m:t>𝑖</m:t>
                              </m:r>
                            </m:sub>
                          </m:sSub>
                          <m:sSub>
                            <m:sSubPr>
                              <m:ctrlPr>
                                <a:rPr lang="en-AU" sz="2000" i="1">
                                  <a:latin typeface="Cambria Math" panose="02040503050406030204" pitchFamily="18" charset="0"/>
                                </a:rPr>
                              </m:ctrlPr>
                            </m:sSubPr>
                            <m:e>
                              <m:r>
                                <a:rPr lang="en-AU" sz="2000" i="1">
                                  <a:latin typeface="Cambria Math" panose="02040503050406030204" pitchFamily="18" charset="0"/>
                                </a:rPr>
                                <m:t>𝑇</m:t>
                              </m:r>
                            </m:e>
                            <m:sub>
                              <m:r>
                                <a:rPr lang="en-AU" sz="2000" i="1">
                                  <a:latin typeface="Cambria Math" panose="02040503050406030204" pitchFamily="18" charset="0"/>
                                </a:rPr>
                                <m:t>𝑙</m:t>
                              </m:r>
                              <m:r>
                                <a:rPr lang="en-AU" sz="2000" i="1">
                                  <a:latin typeface="Cambria Math" panose="02040503050406030204" pitchFamily="18" charset="0"/>
                                </a:rPr>
                                <m:t>,</m:t>
                              </m:r>
                              <m:r>
                                <a:rPr lang="en-AU" sz="2000" i="1">
                                  <a:latin typeface="Cambria Math" panose="02040503050406030204" pitchFamily="18" charset="0"/>
                                </a:rPr>
                                <m:t>𝑖</m:t>
                              </m:r>
                            </m:sub>
                          </m:sSub>
                          <m:d>
                            <m:dPr>
                              <m:ctrlPr>
                                <a:rPr lang="en-AU" sz="2000" i="1">
                                  <a:latin typeface="Cambria Math" panose="02040503050406030204" pitchFamily="18" charset="0"/>
                                </a:rPr>
                              </m:ctrlPr>
                            </m:dPr>
                            <m:e>
                              <m:r>
                                <a:rPr lang="en-AU" sz="2000" i="1">
                                  <a:latin typeface="Cambria Math" panose="02040503050406030204" pitchFamily="18" charset="0"/>
                                </a:rPr>
                                <m:t>𝑠</m:t>
                              </m:r>
                            </m:e>
                          </m:d>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sin</m:t>
                              </m:r>
                            </m:fName>
                            <m:e>
                              <m:r>
                                <a:rPr lang="en-AU" sz="2000" i="1">
                                  <a:latin typeface="Cambria Math" panose="02040503050406030204" pitchFamily="18" charset="0"/>
                                </a:rPr>
                                <m:t>(</m:t>
                              </m:r>
                              <m:sSub>
                                <m:sSubPr>
                                  <m:ctrlPr>
                                    <a:rPr lang="en-AU" sz="2000" i="1">
                                      <a:latin typeface="Cambria Math" panose="02040503050406030204" pitchFamily="18" charset="0"/>
                                    </a:rPr>
                                  </m:ctrlPr>
                                </m:sSubPr>
                                <m:e>
                                  <m:r>
                                    <a:rPr lang="en-AU" sz="2000" i="1">
                                      <a:latin typeface="Cambria Math" panose="02040503050406030204" pitchFamily="18" charset="0"/>
                                    </a:rPr>
                                    <m:t>𝑚</m:t>
                                  </m:r>
                                </m:e>
                                <m:sub>
                                  <m:r>
                                    <a:rPr lang="en-AU" sz="2000" i="1">
                                      <a:latin typeface="Cambria Math" panose="02040503050406030204" pitchFamily="18" charset="0"/>
                                    </a:rPr>
                                    <m:t>𝑖</m:t>
                                  </m:r>
                                </m:sub>
                              </m:sSub>
                              <m:r>
                                <a:rPr lang="en-AU" sz="2000" i="1">
                                  <a:latin typeface="Cambria Math" panose="02040503050406030204" pitchFamily="18" charset="0"/>
                                </a:rPr>
                                <m:t>𝜃</m:t>
                              </m:r>
                              <m:r>
                                <a:rPr lang="en-AU" sz="2000" i="1">
                                  <a:latin typeface="Cambria Math" panose="02040503050406030204" pitchFamily="18" charset="0"/>
                                </a:rPr>
                                <m:t>−</m:t>
                              </m:r>
                              <m:sSub>
                                <m:sSubPr>
                                  <m:ctrlPr>
                                    <a:rPr lang="en-AU" sz="2000" i="1">
                                      <a:latin typeface="Cambria Math" panose="02040503050406030204" pitchFamily="18" charset="0"/>
                                    </a:rPr>
                                  </m:ctrlPr>
                                </m:sSubPr>
                                <m:e>
                                  <m:r>
                                    <a:rPr lang="en-AU" sz="2000" i="1">
                                      <a:latin typeface="Cambria Math" panose="02040503050406030204" pitchFamily="18" charset="0"/>
                                    </a:rPr>
                                    <m:t>𝑛</m:t>
                                  </m:r>
                                </m:e>
                                <m:sub>
                                  <m:r>
                                    <a:rPr lang="en-AU" sz="2000" i="1">
                                      <a:latin typeface="Cambria Math" panose="02040503050406030204" pitchFamily="18" charset="0"/>
                                    </a:rPr>
                                    <m:t>𝑖</m:t>
                                  </m:r>
                                </m:sub>
                              </m:sSub>
                              <m:r>
                                <a:rPr lang="en-AU" sz="2000" i="1">
                                  <a:latin typeface="Cambria Math" panose="02040503050406030204" pitchFamily="18" charset="0"/>
                                </a:rPr>
                                <m:t>𝜉</m:t>
                              </m:r>
                              <m:r>
                                <a:rPr lang="en-AU" sz="2000" i="1">
                                  <a:latin typeface="Cambria Math" panose="02040503050406030204" pitchFamily="18" charset="0"/>
                                </a:rPr>
                                <m:t>)</m:t>
                              </m:r>
                            </m:e>
                          </m:func>
                          <m:r>
                            <a:rPr lang="en-AU" sz="2000" i="1">
                              <a:latin typeface="Cambria Math" panose="02040503050406030204" pitchFamily="18" charset="0"/>
                            </a:rPr>
                            <m:t>,</m:t>
                          </m:r>
                        </m:e>
                      </m:nary>
                    </m:oMath>
                  </m:oMathPara>
                </a14:m>
                <a:endParaRPr lang="en-AU" sz="2000" dirty="0"/>
              </a:p>
              <a:p>
                <a:r>
                  <a:rPr lang="en-AU" sz="2000" dirty="0"/>
                  <a:t>casting the equation * into matrix form</a:t>
                </a:r>
              </a:p>
              <a:p>
                <a:pPr/>
                <a14:m>
                  <m:oMathPara xmlns:m="http://schemas.openxmlformats.org/officeDocument/2006/math">
                    <m:oMathParaPr>
                      <m:jc m:val="centerGroup"/>
                    </m:oMathParaPr>
                    <m:oMath xmlns:m="http://schemas.openxmlformats.org/officeDocument/2006/math">
                      <m:bar>
                        <m:barPr>
                          <m:ctrlPr>
                            <a:rPr lang="en-AU" sz="2000" i="1">
                              <a:latin typeface="Cambria Math" panose="02040503050406030204" pitchFamily="18" charset="0"/>
                            </a:rPr>
                          </m:ctrlPr>
                        </m:barPr>
                        <m:e>
                          <m:r>
                            <a:rPr lang="en-AU" sz="2000" i="1">
                              <a:latin typeface="Cambria Math" panose="02040503050406030204" pitchFamily="18" charset="0"/>
                            </a:rPr>
                            <m:t>𝐴</m:t>
                          </m:r>
                          <m:r>
                            <a:rPr lang="en-AU" sz="2000" i="1">
                              <a:latin typeface="Cambria Math" panose="02040503050406030204" pitchFamily="18" charset="0"/>
                            </a:rPr>
                            <m:t>(</m:t>
                          </m:r>
                          <m:sSub>
                            <m:sSubPr>
                              <m:ctrlPr>
                                <a:rPr lang="en-AU" sz="2000" b="1" i="1">
                                  <a:latin typeface="Cambria Math" panose="02040503050406030204" pitchFamily="18" charset="0"/>
                                </a:rPr>
                              </m:ctrlPr>
                            </m:sSubPr>
                            <m:e>
                              <m:r>
                                <a:rPr lang="en-AU" sz="2000" b="1" i="1">
                                  <a:latin typeface="Cambria Math" panose="02040503050406030204" pitchFamily="18" charset="0"/>
                                </a:rPr>
                                <m:t>𝒇</m:t>
                              </m:r>
                            </m:e>
                            <m:sub>
                              <m:r>
                                <a:rPr lang="en-AU" sz="2000" i="1">
                                  <a:latin typeface="Cambria Math" panose="02040503050406030204" pitchFamily="18" charset="0"/>
                                </a:rPr>
                                <m:t>𝑛</m:t>
                              </m:r>
                              <m:r>
                                <a:rPr lang="en-AU" sz="2000" i="1">
                                  <a:latin typeface="Cambria Math" panose="02040503050406030204" pitchFamily="18" charset="0"/>
                                </a:rPr>
                                <m:t>−1</m:t>
                              </m:r>
                            </m:sub>
                          </m:sSub>
                          <m:r>
                            <a:rPr lang="en-AU" sz="2000" i="1">
                              <a:latin typeface="Cambria Math" panose="02040503050406030204" pitchFamily="18" charset="0"/>
                            </a:rPr>
                            <m:t>)</m:t>
                          </m:r>
                        </m:e>
                      </m:bar>
                      <m:r>
                        <a:rPr lang="en-AU" sz="2000" i="1">
                          <a:latin typeface="Cambria Math" panose="02040503050406030204" pitchFamily="18" charset="0"/>
                        </a:rPr>
                        <m:t>⋅</m:t>
                      </m:r>
                      <m:sSub>
                        <m:sSubPr>
                          <m:ctrlPr>
                            <a:rPr lang="en-AU" sz="2000" b="1" i="1">
                              <a:latin typeface="Cambria Math" panose="02040503050406030204" pitchFamily="18" charset="0"/>
                            </a:rPr>
                          </m:ctrlPr>
                        </m:sSubPr>
                        <m:e>
                          <m:r>
                            <a:rPr lang="en-AU" sz="2000" b="1" i="1">
                              <a:latin typeface="Cambria Math" panose="02040503050406030204" pitchFamily="18" charset="0"/>
                            </a:rPr>
                            <m:t>𝒇</m:t>
                          </m:r>
                        </m:e>
                        <m:sub>
                          <m:r>
                            <a:rPr lang="en-AU" sz="2000" i="1">
                              <a:latin typeface="Cambria Math" panose="02040503050406030204" pitchFamily="18" charset="0"/>
                            </a:rPr>
                            <m:t>𝑛</m:t>
                          </m:r>
                        </m:sub>
                      </m:sSub>
                      <m:r>
                        <a:rPr lang="en-AU" sz="2000" b="1" i="1">
                          <a:latin typeface="Cambria Math" panose="02040503050406030204" pitchFamily="18" charset="0"/>
                        </a:rPr>
                        <m:t>=</m:t>
                      </m:r>
                      <m:bar>
                        <m:barPr>
                          <m:ctrlPr>
                            <a:rPr lang="en-AU" sz="2000" i="1">
                              <a:latin typeface="Cambria Math" panose="02040503050406030204" pitchFamily="18" charset="0"/>
                            </a:rPr>
                          </m:ctrlPr>
                        </m:barPr>
                        <m:e>
                          <m:r>
                            <a:rPr lang="en-AU" sz="2000" i="1">
                              <a:latin typeface="Cambria Math" panose="02040503050406030204" pitchFamily="18" charset="0"/>
                            </a:rPr>
                            <m:t>𝐵</m:t>
                          </m:r>
                          <m:r>
                            <a:rPr lang="en-AU" sz="2000" b="1" i="1">
                              <a:latin typeface="Cambria Math" panose="02040503050406030204" pitchFamily="18" charset="0"/>
                            </a:rPr>
                            <m:t>(</m:t>
                          </m:r>
                          <m:sSub>
                            <m:sSubPr>
                              <m:ctrlPr>
                                <a:rPr lang="en-AU" sz="2000" b="1" i="1">
                                  <a:latin typeface="Cambria Math" panose="02040503050406030204" pitchFamily="18" charset="0"/>
                                </a:rPr>
                              </m:ctrlPr>
                            </m:sSubPr>
                            <m:e>
                              <m:r>
                                <a:rPr lang="en-AU" sz="2000" b="1" i="1">
                                  <a:latin typeface="Cambria Math" panose="02040503050406030204" pitchFamily="18" charset="0"/>
                                </a:rPr>
                                <m:t>𝒇</m:t>
                              </m:r>
                            </m:e>
                            <m:sub>
                              <m:r>
                                <a:rPr lang="en-AU" sz="2000" i="1">
                                  <a:latin typeface="Cambria Math" panose="02040503050406030204" pitchFamily="18" charset="0"/>
                                </a:rPr>
                                <m:t>𝑛</m:t>
                              </m:r>
                              <m:r>
                                <a:rPr lang="en-AU" sz="2000" b="1" i="1">
                                  <a:latin typeface="Cambria Math" panose="02040503050406030204" pitchFamily="18" charset="0"/>
                                </a:rPr>
                                <m:t>−</m:t>
                              </m:r>
                              <m:r>
                                <a:rPr lang="en-AU" sz="2000" b="1" i="1">
                                  <a:latin typeface="Cambria Math" panose="02040503050406030204" pitchFamily="18" charset="0"/>
                                </a:rPr>
                                <m:t>𝟏</m:t>
                              </m:r>
                            </m:sub>
                          </m:sSub>
                          <m:r>
                            <a:rPr lang="en-AU" sz="2000" i="1">
                              <a:latin typeface="Cambria Math" panose="02040503050406030204" pitchFamily="18" charset="0"/>
                            </a:rPr>
                            <m:t>)</m:t>
                          </m:r>
                        </m:e>
                      </m:bar>
                      <m:r>
                        <a:rPr lang="en-AU" sz="2000" i="1">
                          <a:latin typeface="Cambria Math" panose="02040503050406030204" pitchFamily="18" charset="0"/>
                        </a:rPr>
                        <m:t>⋅</m:t>
                      </m:r>
                      <m:d>
                        <m:dPr>
                          <m:ctrlPr>
                            <a:rPr lang="en-AU" sz="2000" i="1">
                              <a:latin typeface="Cambria Math" panose="02040503050406030204" pitchFamily="18" charset="0"/>
                            </a:rPr>
                          </m:ctrlPr>
                        </m:dPr>
                        <m:e>
                          <m:m>
                            <m:mPr>
                              <m:mcs>
                                <m:mc>
                                  <m:mcPr>
                                    <m:count m:val="1"/>
                                    <m:mcJc m:val="center"/>
                                  </m:mcPr>
                                </m:mc>
                              </m:mcs>
                              <m:ctrlPr>
                                <a:rPr lang="en-AU" sz="2000" i="1">
                                  <a:latin typeface="Cambria Math" panose="02040503050406030204" pitchFamily="18" charset="0"/>
                                </a:rPr>
                              </m:ctrlPr>
                            </m:mPr>
                            <m:mr>
                              <m:e>
                                <m:sSub>
                                  <m:sSubPr>
                                    <m:ctrlPr>
                                      <a:rPr lang="en-AU" sz="2000" i="1">
                                        <a:latin typeface="Cambria Math" panose="02040503050406030204" pitchFamily="18" charset="0"/>
                                      </a:rPr>
                                    </m:ctrlPr>
                                  </m:sSubPr>
                                  <m:e>
                                    <m:r>
                                      <a:rPr lang="en-AU" sz="2000" i="1">
                                        <a:latin typeface="Cambria Math" panose="02040503050406030204" pitchFamily="18" charset="0"/>
                                      </a:rPr>
                                      <m:t>𝜓</m:t>
                                    </m:r>
                                  </m:e>
                                  <m:sub>
                                    <m:r>
                                      <a:rPr lang="en-AU" sz="2000" i="1">
                                        <a:latin typeface="Cambria Math" panose="02040503050406030204" pitchFamily="18" charset="0"/>
                                      </a:rPr>
                                      <m:t>𝑡𝑉</m:t>
                                    </m:r>
                                  </m:sub>
                                </m:sSub>
                              </m:e>
                            </m:mr>
                            <m:mr>
                              <m:e>
                                <m:sSub>
                                  <m:sSubPr>
                                    <m:ctrlPr>
                                      <a:rPr lang="en-AU" sz="2000" i="1">
                                        <a:latin typeface="Cambria Math" panose="02040503050406030204" pitchFamily="18" charset="0"/>
                                      </a:rPr>
                                    </m:ctrlPr>
                                  </m:sSubPr>
                                  <m:e>
                                    <m:r>
                                      <a:rPr lang="en-AU" sz="2000" i="1">
                                        <a:latin typeface="Cambria Math" panose="02040503050406030204" pitchFamily="18" charset="0"/>
                                      </a:rPr>
                                      <m:t>𝜓</m:t>
                                    </m:r>
                                  </m:e>
                                  <m:sub>
                                    <m:r>
                                      <a:rPr lang="en-AU" sz="2000" i="1">
                                        <a:latin typeface="Cambria Math" panose="02040503050406030204" pitchFamily="18" charset="0"/>
                                      </a:rPr>
                                      <m:t>𝑝𝑉</m:t>
                                    </m:r>
                                  </m:sub>
                                </m:sSub>
                              </m:e>
                            </m:mr>
                          </m:m>
                        </m:e>
                      </m:d>
                      <m:r>
                        <a:rPr lang="en-AU" sz="2000" i="1">
                          <a:latin typeface="Cambria Math" panose="02040503050406030204" pitchFamily="18" charset="0"/>
                        </a:rPr>
                        <m:t>,</m:t>
                      </m:r>
                    </m:oMath>
                  </m:oMathPara>
                </a14:m>
                <a:endParaRPr lang="en-AU" sz="2000" b="1" dirty="0"/>
              </a:p>
              <a:p>
                <a:endParaRPr lang="en-AU" sz="2000" dirty="0"/>
              </a:p>
              <a:p>
                <a:r>
                  <a:rPr lang="en-AU" sz="2000" dirty="0"/>
                  <a:t>in which matrix </a:t>
                </a:r>
                <a14:m>
                  <m:oMath xmlns:m="http://schemas.openxmlformats.org/officeDocument/2006/math">
                    <m:r>
                      <a:rPr lang="en-AU" sz="2000" i="1" u="sng">
                        <a:latin typeface="Cambria Math" panose="02040503050406030204" pitchFamily="18" charset="0"/>
                      </a:rPr>
                      <m:t>𝐴</m:t>
                    </m:r>
                  </m:oMath>
                </a14:m>
                <a:r>
                  <a:rPr lang="en-AU" sz="2000" dirty="0"/>
                  <a:t> and </a:t>
                </a:r>
                <a14:m>
                  <m:oMath xmlns:m="http://schemas.openxmlformats.org/officeDocument/2006/math">
                    <m:r>
                      <a:rPr lang="en-AU" sz="2000" i="1">
                        <a:latin typeface="Cambria Math" panose="02040503050406030204" pitchFamily="18" charset="0"/>
                      </a:rPr>
                      <m:t>𝐵</m:t>
                    </m:r>
                  </m:oMath>
                </a14:m>
                <a:r>
                  <a:rPr lang="en-AU" sz="2000" dirty="0"/>
                  <a:t> depend on </a:t>
                </a:r>
                <a14:m>
                  <m:oMath xmlns:m="http://schemas.openxmlformats.org/officeDocument/2006/math">
                    <m:r>
                      <a:rPr lang="en-AU" sz="2000" i="1" u="sng">
                        <a:latin typeface="Cambria Math" panose="02040503050406030204" pitchFamily="18" charset="0"/>
                      </a:rPr>
                      <m:t>𝑓</m:t>
                    </m:r>
                  </m:oMath>
                </a14:m>
                <a:r>
                  <a:rPr lang="en-AU" sz="2000" dirty="0"/>
                  <a:t> due to the Boltzmann exponential factor, and are calculated iteratively by taking the last solution of </a:t>
                </a:r>
                <a14:m>
                  <m:oMath xmlns:m="http://schemas.openxmlformats.org/officeDocument/2006/math">
                    <m:r>
                      <a:rPr lang="en-AU" sz="2000" i="1">
                        <a:latin typeface="Cambria Math" panose="02040503050406030204" pitchFamily="18" charset="0"/>
                      </a:rPr>
                      <m:t>𝑓</m:t>
                    </m:r>
                  </m:oMath>
                </a14:m>
                <a:r>
                  <a:rPr lang="en-AU" sz="2000" dirty="0"/>
                  <a:t> until converged. </a:t>
                </a:r>
              </a:p>
              <a:p>
                <a:endParaRPr lang="en-AU" sz="2000" dirty="0"/>
              </a:p>
              <a:p>
                <a:r>
                  <a:rPr lang="en-AU" sz="2000" dirty="0"/>
                  <a:t>The boundary condition is</a:t>
                </a:r>
              </a:p>
              <a:p>
                <a:pPr/>
                <a14:m>
                  <m:oMathPara xmlns:m="http://schemas.openxmlformats.org/officeDocument/2006/math">
                    <m:oMathParaPr>
                      <m:jc m:val="centerGroup"/>
                    </m:oMathParaPr>
                    <m:oMath xmlns:m="http://schemas.openxmlformats.org/officeDocument/2006/math">
                      <m:r>
                        <a:rPr lang="en-AU" sz="2000" b="1" i="1">
                          <a:latin typeface="Cambria Math" panose="02040503050406030204" pitchFamily="18" charset="0"/>
                        </a:rPr>
                        <m:t>𝒖</m:t>
                      </m:r>
                      <m:r>
                        <a:rPr lang="en-AU" sz="2000" i="1">
                          <a:latin typeface="Cambria Math" panose="02040503050406030204" pitchFamily="18" charset="0"/>
                        </a:rPr>
                        <m:t>⋅</m:t>
                      </m:r>
                      <m:r>
                        <a:rPr lang="en-AU" sz="2000" b="1" i="1">
                          <a:latin typeface="Cambria Math" panose="02040503050406030204" pitchFamily="18" charset="0"/>
                        </a:rPr>
                        <m:t>𝒏</m:t>
                      </m:r>
                      <m:r>
                        <a:rPr lang="en-AU" sz="2000" i="1">
                          <a:latin typeface="Cambria Math" panose="02040503050406030204" pitchFamily="18" charset="0"/>
                        </a:rPr>
                        <m:t>=</m:t>
                      </m:r>
                      <m:sSub>
                        <m:sSubPr>
                          <m:ctrlPr>
                            <a:rPr lang="en-AU" sz="2000" i="1">
                              <a:latin typeface="Cambria Math" panose="02040503050406030204" pitchFamily="18" charset="0"/>
                            </a:rPr>
                          </m:ctrlPr>
                        </m:sSubPr>
                        <m:e>
                          <m:r>
                            <a:rPr lang="en-AU" sz="2000" i="1">
                              <a:latin typeface="Cambria Math" panose="02040503050406030204" pitchFamily="18" charset="0"/>
                            </a:rPr>
                            <m:t>𝑢</m:t>
                          </m:r>
                        </m:e>
                        <m:sub>
                          <m:r>
                            <a:rPr lang="en-AU" sz="2000" i="1">
                              <a:latin typeface="Cambria Math" panose="02040503050406030204" pitchFamily="18" charset="0"/>
                            </a:rPr>
                            <m:t>𝑠</m:t>
                          </m:r>
                        </m:sub>
                      </m:sSub>
                      <m:r>
                        <a:rPr lang="en-AU" sz="2000" i="1">
                          <a:latin typeface="Cambria Math" panose="02040503050406030204" pitchFamily="18" charset="0"/>
                        </a:rPr>
                        <m:t>=0.</m:t>
                      </m:r>
                    </m:oMath>
                  </m:oMathPara>
                </a14:m>
                <a:endParaRPr lang="en-AU"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5283199" y="879288"/>
                <a:ext cx="4513944" cy="4860626"/>
              </a:xfrm>
              <a:prstGeom prst="rect">
                <a:avLst/>
              </a:prstGeom>
              <a:blipFill>
                <a:blip r:embed="rId4"/>
                <a:stretch>
                  <a:fillRect l="-1404" t="-9115" r="-22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60588" y="6217031"/>
                <a:ext cx="8313271" cy="643766"/>
              </a:xfrm>
              <a:prstGeom prst="rect">
                <a:avLst/>
              </a:prstGeom>
              <a:noFill/>
            </p:spPr>
            <p:txBody>
              <a:bodyPr wrap="square" rtlCol="0">
                <a:spAutoFit/>
              </a:bodyPr>
              <a:lstStyle/>
              <a:p>
                <a:r>
                  <a:rPr lang="en-AU" sz="2000" b="1" dirty="0"/>
                  <a:t>NB</a:t>
                </a:r>
                <a:r>
                  <a:rPr lang="en-AU" sz="2000" dirty="0"/>
                  <a:t> Flow enters force balance only through pressure:  </a:t>
                </a:r>
                <a14:m>
                  <m:oMath xmlns:m="http://schemas.openxmlformats.org/officeDocument/2006/math">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0</m:t>
                        </m:r>
                      </m:sub>
                    </m:sSub>
                    <m:sSup>
                      <m:sSupPr>
                        <m:ctrlPr>
                          <a:rPr lang="en-AU" sz="2000" i="1">
                            <a:latin typeface="Cambria Math" panose="02040503050406030204" pitchFamily="18" charset="0"/>
                          </a:rPr>
                        </m:ctrlPr>
                      </m:sSupPr>
                      <m:e>
                        <m:r>
                          <a:rPr lang="en-AU" sz="2000" i="1">
                            <a:latin typeface="Cambria Math" panose="02040503050406030204" pitchFamily="18" charset="0"/>
                          </a:rPr>
                          <m:t>𝑒</m:t>
                        </m:r>
                      </m:e>
                      <m:sup>
                        <m:r>
                          <a:rPr lang="en-AU" sz="2000" i="1">
                            <a:latin typeface="Cambria Math" panose="02040503050406030204" pitchFamily="18" charset="0"/>
                          </a:rPr>
                          <m:t>−</m:t>
                        </m:r>
                        <m:f>
                          <m:fPr>
                            <m:ctrlPr>
                              <a:rPr lang="en-AU" sz="2000" i="1">
                                <a:latin typeface="Cambria Math" panose="02040503050406030204" pitchFamily="18" charset="0"/>
                              </a:rPr>
                            </m:ctrlPr>
                          </m:fPr>
                          <m:num>
                            <m:sSup>
                              <m:sSupPr>
                                <m:ctrlPr>
                                  <a:rPr lang="en-AU" sz="2000" i="1">
                                    <a:latin typeface="Cambria Math" panose="02040503050406030204" pitchFamily="18" charset="0"/>
                                  </a:rPr>
                                </m:ctrlPr>
                              </m:sSupPr>
                              <m:e>
                                <m:r>
                                  <a:rPr lang="en-AU" sz="2000" i="1">
                                    <a:latin typeface="Cambria Math" panose="02040503050406030204" pitchFamily="18" charset="0"/>
                                  </a:rPr>
                                  <m:t>𝑢</m:t>
                                </m:r>
                              </m:e>
                              <m:sup>
                                <m:r>
                                  <a:rPr lang="en-AU" sz="2000" i="1">
                                    <a:latin typeface="Cambria Math" panose="02040503050406030204" pitchFamily="18" charset="0"/>
                                  </a:rPr>
                                  <m:t>2</m:t>
                                </m:r>
                              </m:sup>
                            </m:sSup>
                          </m:num>
                          <m:den>
                            <m:r>
                              <a:rPr lang="en-AU" sz="2000" i="1">
                                <a:latin typeface="Cambria Math" panose="02040503050406030204" pitchFamily="18" charset="0"/>
                              </a:rPr>
                              <m:t>2</m:t>
                            </m:r>
                            <m:r>
                              <a:rPr lang="en-AU" sz="2000" i="1">
                                <a:latin typeface="Cambria Math" panose="02040503050406030204" pitchFamily="18" charset="0"/>
                              </a:rPr>
                              <m:t>𝜏</m:t>
                            </m:r>
                          </m:den>
                        </m:f>
                      </m:sup>
                    </m:sSup>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1</m:t>
                        </m:r>
                      </m:num>
                      <m:den>
                        <m:r>
                          <a:rPr lang="en-AU" sz="2000" i="1">
                            <a:latin typeface="Cambria Math" panose="02040503050406030204" pitchFamily="18" charset="0"/>
                          </a:rPr>
                          <m:t>2</m:t>
                        </m:r>
                      </m:den>
                    </m:f>
                    <m:sSup>
                      <m:sSupPr>
                        <m:ctrlPr>
                          <a:rPr lang="en-AU" sz="2000" i="1">
                            <a:latin typeface="Cambria Math" panose="02040503050406030204" pitchFamily="18" charset="0"/>
                          </a:rPr>
                        </m:ctrlPr>
                      </m:sSupPr>
                      <m:e>
                        <m:r>
                          <a:rPr lang="en-AU" sz="2000" i="1">
                            <a:latin typeface="Cambria Math" panose="02040503050406030204" pitchFamily="18" charset="0"/>
                          </a:rPr>
                          <m:t>𝐵</m:t>
                        </m:r>
                      </m:e>
                      <m:sup>
                        <m:r>
                          <a:rPr lang="en-AU" sz="2000" i="1">
                            <a:latin typeface="Cambria Math" panose="02040503050406030204" pitchFamily="18" charset="0"/>
                          </a:rPr>
                          <m:t>2</m:t>
                        </m:r>
                      </m:sup>
                    </m:sSup>
                    <m:r>
                      <a:rPr lang="en-AU" sz="2000" i="1">
                        <a:latin typeface="Cambria Math" panose="02040503050406030204" pitchFamily="18" charset="0"/>
                      </a:rPr>
                      <m:t>]]=0</m:t>
                    </m:r>
                  </m:oMath>
                </a14:m>
                <a:endParaRPr lang="en-AU"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560588" y="6217031"/>
                <a:ext cx="8313271" cy="643766"/>
              </a:xfrm>
              <a:prstGeom prst="rect">
                <a:avLst/>
              </a:prstGeom>
              <a:blipFill>
                <a:blip r:embed="rId5"/>
                <a:stretch>
                  <a:fillRect l="-762" b="-5882"/>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D299CCFB-1EA3-8E49-9EFE-736FB8F5961F}"/>
              </a:ext>
            </a:extLst>
          </p:cNvPr>
          <p:cNvSpPr/>
          <p:nvPr/>
        </p:nvSpPr>
        <p:spPr>
          <a:xfrm>
            <a:off x="440205" y="72202"/>
            <a:ext cx="8912118" cy="646331"/>
          </a:xfrm>
          <a:prstGeom prst="rect">
            <a:avLst/>
          </a:prstGeom>
        </p:spPr>
        <p:txBody>
          <a:bodyPr wrap="square">
            <a:spAutoFit/>
          </a:bodyPr>
          <a:lstStyle/>
          <a:p>
            <a:r>
              <a:rPr lang="en-US" sz="3600" b="1" dirty="0"/>
              <a:t>Preliminary SPECF based on 2015 formulation</a:t>
            </a:r>
          </a:p>
        </p:txBody>
      </p:sp>
    </p:spTree>
    <p:extLst>
      <p:ext uri="{BB962C8B-B14F-4D97-AF65-F5344CB8AC3E}">
        <p14:creationId xmlns:p14="http://schemas.microsoft.com/office/powerpoint/2010/main" val="1267459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BDD000-5D8E-4740-8C73-50BC10866A03}" type="slidenum">
              <a:rPr lang="en-AU" altLang="x-none" smtClean="0"/>
              <a:pPr/>
              <a:t>15</a:t>
            </a:fld>
            <a:endParaRPr lang="en-AU" altLang="x-none"/>
          </a:p>
        </p:txBody>
      </p:sp>
      <mc:AlternateContent xmlns:mc="http://schemas.openxmlformats.org/markup-compatibility/2006" xmlns:a14="http://schemas.microsoft.com/office/drawing/2010/main">
        <mc:Choice Requires="a14">
          <p:sp>
            <p:nvSpPr>
              <p:cNvPr id="3" name="TextBox 2"/>
              <p:cNvSpPr txBox="1"/>
              <p:nvPr/>
            </p:nvSpPr>
            <p:spPr>
              <a:xfrm>
                <a:off x="599052" y="912475"/>
                <a:ext cx="6746155" cy="1631216"/>
              </a:xfrm>
              <a:prstGeom prst="rect">
                <a:avLst/>
              </a:prstGeom>
              <a:noFill/>
            </p:spPr>
            <p:txBody>
              <a:bodyPr wrap="square" rtlCol="0">
                <a:spAutoFit/>
              </a:bodyPr>
              <a:lstStyle/>
              <a:p>
                <a:r>
                  <a:rPr lang="en-US" sz="2000" dirty="0"/>
                  <a:t>Case 3: </a:t>
                </a:r>
                <a:r>
                  <a:rPr lang="en-US" sz="2000" i="1" dirty="0"/>
                  <a:t>3D</a:t>
                </a:r>
                <a:r>
                  <a:rPr lang="en-US" sz="2000" dirty="0"/>
                  <a:t> </a:t>
                </a:r>
                <a:r>
                  <a:rPr lang="en-US" sz="2000" dirty="0" err="1"/>
                  <a:t>Stellarator</a:t>
                </a:r>
                <a:r>
                  <a:rPr lang="en-US" sz="2000" dirty="0"/>
                  <a:t> test case (toroidal periodicity = 5, zero </a:t>
                </a:r>
                <a14:m>
                  <m:oMath xmlns:m="http://schemas.openxmlformats.org/officeDocument/2006/math">
                    <m:r>
                      <a:rPr lang="en-US" sz="2000" i="1">
                        <a:latin typeface="Cambria Math" panose="02040503050406030204" pitchFamily="18" charset="0"/>
                      </a:rPr>
                      <m:t>𝛽</m:t>
                    </m:r>
                  </m:oMath>
                </a14:m>
                <a:r>
                  <a:rPr lang="en-US" sz="2000" dirty="0"/>
                  <a:t>)</a:t>
                </a:r>
              </a:p>
              <a:p>
                <a:r>
                  <a:rPr lang="en-US" sz="2000" dirty="0"/>
                  <a:t>No viscosity is used — We find </a:t>
                </a:r>
                <a:r>
                  <a:rPr lang="en-US" sz="2000" i="1" dirty="0"/>
                  <a:t>steady</a:t>
                </a:r>
                <a:r>
                  <a:rPr lang="en-US" sz="2000" dirty="0"/>
                  <a:t> converged solutions using free-slip boundary conditions with flow discontinuity at interface: it appears </a:t>
                </a:r>
                <a:r>
                  <a:rPr lang="en-US" sz="2000" b="1" u="sng" dirty="0"/>
                  <a:t>there is a </a:t>
                </a:r>
                <a:r>
                  <a:rPr lang="en-US" sz="2000" b="1" u="sng" dirty="0" err="1"/>
                  <a:t>d’Alembert’s</a:t>
                </a:r>
                <a:r>
                  <a:rPr lang="en-US" sz="2000" b="1" u="sng" dirty="0"/>
                  <a:t> paradox operating in our case</a:t>
                </a:r>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599052" y="912475"/>
                <a:ext cx="6746155" cy="1631216"/>
              </a:xfrm>
              <a:prstGeom prst="rect">
                <a:avLst/>
              </a:prstGeom>
              <a:blipFill>
                <a:blip r:embed="rId2"/>
                <a:stretch>
                  <a:fillRect l="-752" t="-2344" r="-376" b="-5469"/>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7372" t="18183" r="28411" b="22861"/>
          <a:stretch/>
        </p:blipFill>
        <p:spPr>
          <a:xfrm>
            <a:off x="4507812" y="2561945"/>
            <a:ext cx="899072" cy="89907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3162" t="28075" r="24199" b="29813"/>
          <a:stretch/>
        </p:blipFill>
        <p:spPr>
          <a:xfrm>
            <a:off x="3209586" y="2749300"/>
            <a:ext cx="1119326" cy="671596"/>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27373" t="20082" r="26305" b="23769"/>
          <a:stretch/>
        </p:blipFill>
        <p:spPr>
          <a:xfrm>
            <a:off x="6882001" y="2664003"/>
            <a:ext cx="926412" cy="842193"/>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31584" t="17287" r="32622" b="18142"/>
          <a:stretch/>
        </p:blipFill>
        <p:spPr>
          <a:xfrm>
            <a:off x="5704979" y="2561945"/>
            <a:ext cx="731480" cy="989649"/>
          </a:xfrm>
          <a:prstGeom prst="rect">
            <a:avLst/>
          </a:prstGeom>
        </p:spPr>
      </p:pic>
      <p:sp>
        <p:nvSpPr>
          <p:cNvPr id="8" name="TextBox 7"/>
          <p:cNvSpPr txBox="1"/>
          <p:nvPr/>
        </p:nvSpPr>
        <p:spPr>
          <a:xfrm>
            <a:off x="1799855" y="2813530"/>
            <a:ext cx="814831" cy="525629"/>
          </a:xfrm>
          <a:prstGeom prst="rect">
            <a:avLst/>
          </a:prstGeom>
          <a:noFill/>
        </p:spPr>
        <p:txBody>
          <a:bodyPr wrap="none" rtlCol="0">
            <a:spAutoFit/>
          </a:bodyPr>
          <a:lstStyle/>
          <a:p>
            <a:pPr algn="ctr"/>
            <a:r>
              <a:rPr lang="en-US" sz="1418" dirty="0"/>
              <a:t>Field</a:t>
            </a:r>
          </a:p>
          <a:p>
            <a:r>
              <a:rPr lang="en-US" sz="1418" dirty="0" err="1"/>
              <a:t>Poincaré</a:t>
            </a:r>
            <a:endParaRPr lang="en-AU" sz="1418" dirty="0"/>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7471" y="3551594"/>
            <a:ext cx="1446350" cy="108476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5337" y="3592906"/>
            <a:ext cx="1446350" cy="1084762"/>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51574" y="3585572"/>
            <a:ext cx="1446350" cy="1084762"/>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98323" y="3579355"/>
            <a:ext cx="1389614" cy="1042211"/>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66238" y="4748187"/>
            <a:ext cx="1446350" cy="1084762"/>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24526" y="4776951"/>
            <a:ext cx="1446350" cy="1084762"/>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63633" y="4790646"/>
            <a:ext cx="1446350" cy="1084762"/>
          </a:xfrm>
          <a:prstGeom prst="rect">
            <a:avLst/>
          </a:prstGeom>
        </p:spPr>
      </p:pic>
      <mc:AlternateContent xmlns:mc="http://schemas.openxmlformats.org/markup-compatibility/2006" xmlns:a14="http://schemas.microsoft.com/office/drawing/2010/main">
        <mc:Choice Requires="a14">
          <p:sp>
            <p:nvSpPr>
              <p:cNvPr id="17" name="TextBox 16"/>
              <p:cNvSpPr txBox="1"/>
              <p:nvPr/>
            </p:nvSpPr>
            <p:spPr>
              <a:xfrm>
                <a:off x="1754998" y="3827519"/>
                <a:ext cx="881093" cy="743847"/>
              </a:xfrm>
              <a:prstGeom prst="rect">
                <a:avLst/>
              </a:prstGeom>
              <a:noFill/>
            </p:spPr>
            <p:txBody>
              <a:bodyPr wrap="square" rtlCol="0">
                <a:spAutoFit/>
              </a:bodyPr>
              <a:lstStyle/>
              <a:p>
                <a:pPr algn="ctr"/>
                <a:r>
                  <a:rPr lang="en-US" sz="1418" dirty="0"/>
                  <a:t>Poloidal flow only</a:t>
                </a:r>
              </a:p>
              <a:p>
                <a:pPr algn="ctr"/>
                <a14:m>
                  <m:oMath xmlns:m="http://schemas.openxmlformats.org/officeDocument/2006/math">
                    <m:sSup>
                      <m:sSupPr>
                        <m:ctrlPr>
                          <a:rPr lang="en-US" sz="1418" i="1">
                            <a:latin typeface="Cambria Math" panose="02040503050406030204" pitchFamily="18" charset="0"/>
                          </a:rPr>
                        </m:ctrlPr>
                      </m:sSupPr>
                      <m:e>
                        <m:d>
                          <m:dPr>
                            <m:begChr m:val="|"/>
                            <m:endChr m:val="|"/>
                            <m:ctrlPr>
                              <a:rPr lang="en-US" sz="1418" i="1">
                                <a:latin typeface="Cambria Math" panose="02040503050406030204" pitchFamily="18" charset="0"/>
                              </a:rPr>
                            </m:ctrlPr>
                          </m:dPr>
                          <m:e>
                            <m:r>
                              <a:rPr lang="en-US" sz="1418" b="1" i="1">
                                <a:latin typeface="Cambria Math" panose="02040503050406030204" pitchFamily="18" charset="0"/>
                              </a:rPr>
                              <m:t>𝒖</m:t>
                            </m:r>
                          </m:e>
                        </m:d>
                      </m:e>
                      <m:sup>
                        <m:r>
                          <a:rPr lang="en-US" sz="1418" i="1">
                            <a:latin typeface="Cambria Math" panose="02040503050406030204" pitchFamily="18" charset="0"/>
                          </a:rPr>
                          <m:t>2</m:t>
                        </m:r>
                      </m:sup>
                    </m:sSup>
                  </m:oMath>
                </a14:m>
                <a:r>
                  <a:rPr lang="en-AU" sz="1418" dirty="0"/>
                  <a:t> plot</a:t>
                </a:r>
              </a:p>
            </p:txBody>
          </p:sp>
        </mc:Choice>
        <mc:Fallback xmlns="">
          <p:sp>
            <p:nvSpPr>
              <p:cNvPr id="17" name="TextBox 16"/>
              <p:cNvSpPr txBox="1">
                <a:spLocks noRot="1" noChangeAspect="1" noMove="1" noResize="1" noEditPoints="1" noAdjustHandles="1" noChangeArrowheads="1" noChangeShapeType="1" noTextEdit="1"/>
              </p:cNvSpPr>
              <p:nvPr/>
            </p:nvSpPr>
            <p:spPr>
              <a:xfrm>
                <a:off x="1754998" y="3827519"/>
                <a:ext cx="881093" cy="743847"/>
              </a:xfrm>
              <a:prstGeom prst="rect">
                <a:avLst/>
              </a:prstGeom>
              <a:blipFill>
                <a:blip r:embed="rId14"/>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775824" y="5035946"/>
                <a:ext cx="881093" cy="743847"/>
              </a:xfrm>
              <a:prstGeom prst="rect">
                <a:avLst/>
              </a:prstGeom>
              <a:noFill/>
            </p:spPr>
            <p:txBody>
              <a:bodyPr wrap="square" rtlCol="0">
                <a:spAutoFit/>
              </a:bodyPr>
              <a:lstStyle/>
              <a:p>
                <a:pPr algn="ctr"/>
                <a:r>
                  <a:rPr lang="en-US" sz="1418" dirty="0"/>
                  <a:t>Toroidal flow only</a:t>
                </a:r>
              </a:p>
              <a:p>
                <a:pPr algn="ctr"/>
                <a14:m>
                  <m:oMath xmlns:m="http://schemas.openxmlformats.org/officeDocument/2006/math">
                    <m:sSup>
                      <m:sSupPr>
                        <m:ctrlPr>
                          <a:rPr lang="en-US" sz="1418" i="1">
                            <a:latin typeface="Cambria Math" panose="02040503050406030204" pitchFamily="18" charset="0"/>
                          </a:rPr>
                        </m:ctrlPr>
                      </m:sSupPr>
                      <m:e>
                        <m:d>
                          <m:dPr>
                            <m:begChr m:val="|"/>
                            <m:endChr m:val="|"/>
                            <m:ctrlPr>
                              <a:rPr lang="en-US" sz="1418" i="1">
                                <a:latin typeface="Cambria Math" panose="02040503050406030204" pitchFamily="18" charset="0"/>
                              </a:rPr>
                            </m:ctrlPr>
                          </m:dPr>
                          <m:e>
                            <m:r>
                              <a:rPr lang="en-US" sz="1418" b="1" i="1">
                                <a:latin typeface="Cambria Math" panose="02040503050406030204" pitchFamily="18" charset="0"/>
                              </a:rPr>
                              <m:t>𝒖</m:t>
                            </m:r>
                          </m:e>
                        </m:d>
                      </m:e>
                      <m:sup>
                        <m:r>
                          <a:rPr lang="en-US" sz="1418" i="1">
                            <a:latin typeface="Cambria Math" panose="02040503050406030204" pitchFamily="18" charset="0"/>
                          </a:rPr>
                          <m:t>2</m:t>
                        </m:r>
                      </m:sup>
                    </m:sSup>
                  </m:oMath>
                </a14:m>
                <a:r>
                  <a:rPr lang="en-AU" sz="1418" dirty="0"/>
                  <a:t> plot</a:t>
                </a:r>
              </a:p>
            </p:txBody>
          </p:sp>
        </mc:Choice>
        <mc:Fallback xmlns="">
          <p:sp>
            <p:nvSpPr>
              <p:cNvPr id="19" name="TextBox 18"/>
              <p:cNvSpPr txBox="1">
                <a:spLocks noRot="1" noChangeAspect="1" noMove="1" noResize="1" noEditPoints="1" noAdjustHandles="1" noChangeArrowheads="1" noChangeShapeType="1" noTextEdit="1"/>
              </p:cNvSpPr>
              <p:nvPr/>
            </p:nvSpPr>
            <p:spPr>
              <a:xfrm>
                <a:off x="1775824" y="5035946"/>
                <a:ext cx="881093" cy="743847"/>
              </a:xfrm>
              <a:prstGeom prst="rect">
                <a:avLst/>
              </a:prstGeom>
              <a:blipFill>
                <a:blip r:embed="rId15"/>
                <a:stretch>
                  <a:fillRect t="-1695" b="-6780"/>
                </a:stretch>
              </a:blipFill>
            </p:spPr>
            <p:txBody>
              <a:bodyPr/>
              <a:lstStyle/>
              <a:p>
                <a:r>
                  <a:rPr lang="en-US">
                    <a:noFill/>
                  </a:rPr>
                  <a:t> </a:t>
                </a:r>
              </a:p>
            </p:txBody>
          </p:sp>
        </mc:Fallback>
      </mc:AlternateContent>
      <p:pic>
        <p:nvPicPr>
          <p:cNvPr id="9" name="Picture 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598324" y="4759251"/>
            <a:ext cx="1479156" cy="1109367"/>
          </a:xfrm>
          <a:prstGeom prst="rect">
            <a:avLst/>
          </a:prstGeom>
        </p:spPr>
      </p:pic>
      <p:sp>
        <p:nvSpPr>
          <p:cNvPr id="20" name="Rectangle 19">
            <a:extLst>
              <a:ext uri="{FF2B5EF4-FFF2-40B4-BE49-F238E27FC236}">
                <a16:creationId xmlns:a16="http://schemas.microsoft.com/office/drawing/2014/main" id="{B3407F1B-48F4-5B47-AA6F-1F4D573F3A59}"/>
              </a:ext>
            </a:extLst>
          </p:cNvPr>
          <p:cNvSpPr/>
          <p:nvPr/>
        </p:nvSpPr>
        <p:spPr>
          <a:xfrm>
            <a:off x="1554227" y="184594"/>
            <a:ext cx="7165231" cy="646331"/>
          </a:xfrm>
          <a:prstGeom prst="rect">
            <a:avLst/>
          </a:prstGeom>
        </p:spPr>
        <p:txBody>
          <a:bodyPr wrap="none">
            <a:spAutoFit/>
          </a:bodyPr>
          <a:lstStyle/>
          <a:p>
            <a:r>
              <a:rPr lang="en-US" sz="3600" b="1" dirty="0"/>
              <a:t>Preliminary SPECF implementation 4</a:t>
            </a:r>
          </a:p>
        </p:txBody>
      </p:sp>
    </p:spTree>
    <p:extLst>
      <p:ext uri="{BB962C8B-B14F-4D97-AF65-F5344CB8AC3E}">
        <p14:creationId xmlns:p14="http://schemas.microsoft.com/office/powerpoint/2010/main" val="4011101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DCEB603-DA00-9B43-80C6-3516436F26BD}"/>
              </a:ext>
            </a:extLst>
          </p:cNvPr>
          <p:cNvSpPr>
            <a:spLocks noGrp="1"/>
          </p:cNvSpPr>
          <p:nvPr>
            <p:ph idx="1"/>
          </p:nvPr>
        </p:nvSpPr>
        <p:spPr>
          <a:xfrm>
            <a:off x="512246" y="1109436"/>
            <a:ext cx="9038154" cy="5246916"/>
          </a:xfrm>
        </p:spPr>
        <p:txBody>
          <a:bodyPr>
            <a:normAutofit/>
          </a:bodyPr>
          <a:lstStyle/>
          <a:p>
            <a:pPr>
              <a:spcAft>
                <a:spcPts val="946"/>
              </a:spcAft>
            </a:pPr>
            <a:r>
              <a:rPr lang="en-US" dirty="0"/>
              <a:t>Have shown that </a:t>
            </a:r>
            <a:r>
              <a:rPr lang="en-US" dirty="0" err="1"/>
              <a:t>MRxMHD</a:t>
            </a:r>
            <a:r>
              <a:rPr lang="en-US" dirty="0"/>
              <a:t> is compatible with ideal MHD for </a:t>
            </a:r>
            <a:r>
              <a:rPr lang="en-US" i="1" dirty="0"/>
              <a:t>axisymmetric</a:t>
            </a:r>
            <a:r>
              <a:rPr lang="en-US" dirty="0"/>
              <a:t> toroidal flow equilibria</a:t>
            </a:r>
          </a:p>
          <a:p>
            <a:pPr>
              <a:spcAft>
                <a:spcPts val="946"/>
              </a:spcAft>
            </a:pPr>
            <a:r>
              <a:rPr lang="en-US" dirty="0"/>
              <a:t>Have found that the most general </a:t>
            </a:r>
            <a:r>
              <a:rPr lang="en-US" i="1" dirty="0"/>
              <a:t>non</a:t>
            </a:r>
            <a:r>
              <a:rPr lang="en-US" dirty="0"/>
              <a:t>-axisymmetric “relaxed Euler flow” equilibria cannot reduce to the axisymmetric toroidal flow equilibria</a:t>
            </a:r>
          </a:p>
          <a:p>
            <a:pPr>
              <a:spcAft>
                <a:spcPts val="946"/>
              </a:spcAft>
            </a:pPr>
            <a:r>
              <a:rPr lang="en-US" dirty="0"/>
              <a:t>Have implemented a preliminary version of the SPEC code with flow (SPECF)</a:t>
            </a:r>
          </a:p>
          <a:p>
            <a:pPr>
              <a:spcAft>
                <a:spcPts val="946"/>
              </a:spcAft>
            </a:pPr>
            <a:r>
              <a:rPr lang="en-US" dirty="0"/>
              <a:t>Have enunciated some questions that are being addressed as we develop a “2018” formulation of dynamical </a:t>
            </a:r>
            <a:r>
              <a:rPr lang="en-US" dirty="0" err="1"/>
              <a:t>MRxMHD</a:t>
            </a:r>
            <a:r>
              <a:rPr lang="en-US" dirty="0"/>
              <a:t> (see remainder of poster for progress report)</a:t>
            </a:r>
          </a:p>
        </p:txBody>
      </p:sp>
      <p:sp>
        <p:nvSpPr>
          <p:cNvPr id="4" name="Slide Number Placeholder 3"/>
          <p:cNvSpPr>
            <a:spLocks noGrp="1"/>
          </p:cNvSpPr>
          <p:nvPr>
            <p:ph type="sldNum" sz="quarter" idx="12"/>
          </p:nvPr>
        </p:nvSpPr>
        <p:spPr/>
        <p:txBody>
          <a:bodyPr/>
          <a:lstStyle/>
          <a:p>
            <a:pPr>
              <a:defRPr/>
            </a:pPr>
            <a:fld id="{B6B03069-661B-0E4E-8938-6E4DB7F5D660}" type="slidenum">
              <a:rPr lang="en-AU" smtClean="0"/>
              <a:pPr>
                <a:defRPr/>
              </a:pPr>
              <a:t>16</a:t>
            </a:fld>
            <a:endParaRPr lang="en-AU"/>
          </a:p>
        </p:txBody>
      </p:sp>
      <p:sp>
        <p:nvSpPr>
          <p:cNvPr id="5" name="Rectangle 4">
            <a:extLst>
              <a:ext uri="{FF2B5EF4-FFF2-40B4-BE49-F238E27FC236}">
                <a16:creationId xmlns:a16="http://schemas.microsoft.com/office/drawing/2014/main" id="{C5C55CFB-FEDD-2C45-A075-F88522C65393}"/>
              </a:ext>
            </a:extLst>
          </p:cNvPr>
          <p:cNvSpPr/>
          <p:nvPr/>
        </p:nvSpPr>
        <p:spPr>
          <a:xfrm>
            <a:off x="3384162" y="252465"/>
            <a:ext cx="2012539" cy="646331"/>
          </a:xfrm>
          <a:prstGeom prst="rect">
            <a:avLst/>
          </a:prstGeom>
        </p:spPr>
        <p:txBody>
          <a:bodyPr wrap="none">
            <a:spAutoFit/>
          </a:bodyPr>
          <a:lstStyle/>
          <a:p>
            <a:r>
              <a:rPr lang="en-US" sz="3600" b="1" dirty="0"/>
              <a:t>Summary</a:t>
            </a:r>
          </a:p>
        </p:txBody>
      </p:sp>
    </p:spTree>
    <p:extLst>
      <p:ext uri="{BB962C8B-B14F-4D97-AF65-F5344CB8AC3E}">
        <p14:creationId xmlns:p14="http://schemas.microsoft.com/office/powerpoint/2010/main" val="2422932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DF08C8-846C-754E-8EFC-50A296B4E9E6}"/>
                  </a:ext>
                </a:extLst>
              </p:cNvPr>
              <p:cNvSpPr>
                <a:spLocks noGrp="1"/>
              </p:cNvSpPr>
              <p:nvPr>
                <p:ph idx="1"/>
              </p:nvPr>
            </p:nvSpPr>
            <p:spPr>
              <a:xfrm>
                <a:off x="427599" y="1109361"/>
                <a:ext cx="9162833" cy="5748638"/>
              </a:xfrm>
            </p:spPr>
            <p:txBody>
              <a:bodyPr>
                <a:normAutofit fontScale="77500" lnSpcReduction="20000"/>
              </a:bodyPr>
              <a:lstStyle/>
              <a:p>
                <a:pPr>
                  <a:lnSpc>
                    <a:spcPct val="120000"/>
                  </a:lnSpc>
                  <a:spcAft>
                    <a:spcPts val="946"/>
                  </a:spcAft>
                </a:pPr>
                <a:r>
                  <a:rPr lang="en-US" sz="3100" dirty="0"/>
                  <a:t>Brief review of </a:t>
                </a:r>
                <a:r>
                  <a:rPr lang="en-US" sz="3100" dirty="0" err="1"/>
                  <a:t>MRxMHD</a:t>
                </a:r>
                <a:r>
                  <a:rPr lang="en-US" sz="3100" dirty="0"/>
                  <a:t> idea and realization in SPEC (Stepped-Pressure Equilibrium </a:t>
                </a:r>
                <a:r>
                  <a:rPr lang="en-US" sz="3400" dirty="0"/>
                  <a:t>Code)</a:t>
                </a:r>
              </a:p>
              <a:p>
                <a:pPr>
                  <a:lnSpc>
                    <a:spcPct val="120000"/>
                  </a:lnSpc>
                  <a:spcAft>
                    <a:spcPts val="946"/>
                  </a:spcAft>
                </a:pPr>
                <a:r>
                  <a:rPr lang="en-US" sz="3100" dirty="0"/>
                  <a:t>2015 [1] Dynamical </a:t>
                </a:r>
                <a:r>
                  <a:rPr lang="en-US" sz="3100" dirty="0" err="1"/>
                  <a:t>MRxMHD</a:t>
                </a:r>
                <a:r>
                  <a:rPr lang="en-US" sz="3100" dirty="0"/>
                  <a:t>:   Force-free magnetic field </a:t>
                </a:r>
                <a14:m>
                  <m:oMath xmlns:m="http://schemas.openxmlformats.org/officeDocument/2006/math">
                    <m:r>
                      <a:rPr lang="en-US" sz="3100" i="1" smtClean="0">
                        <a:latin typeface="Cambria Math" panose="02040503050406030204" pitchFamily="18" charset="0"/>
                        <a:ea typeface="Cambria Math" panose="02040503050406030204" pitchFamily="18" charset="0"/>
                      </a:rPr>
                      <m:t>⇔</m:t>
                    </m:r>
                  </m:oMath>
                </a14:m>
                <a:r>
                  <a:rPr lang="en-US" sz="3100" dirty="0"/>
                  <a:t> Euler fluid in each relaxation region</a:t>
                </a:r>
              </a:p>
              <a:p>
                <a:pPr lvl="1">
                  <a:lnSpc>
                    <a:spcPct val="120000"/>
                  </a:lnSpc>
                  <a:spcBef>
                    <a:spcPts val="0"/>
                  </a:spcBef>
                </a:pPr>
                <a:r>
                  <a:rPr lang="en-US" sz="2600" dirty="0"/>
                  <a:t>Equilibria with flow (SPECF, numerical implementation)</a:t>
                </a:r>
              </a:p>
              <a:p>
                <a:pPr lvl="1">
                  <a:lnSpc>
                    <a:spcPct val="120000"/>
                  </a:lnSpc>
                  <a:spcBef>
                    <a:spcPts val="0"/>
                  </a:spcBef>
                </a:pPr>
                <a:r>
                  <a:rPr lang="en-US" sz="2600" dirty="0"/>
                  <a:t>Dynamics (waves and instabilities)</a:t>
                </a:r>
              </a:p>
              <a:p>
                <a:pPr>
                  <a:lnSpc>
                    <a:spcPct val="120000"/>
                  </a:lnSpc>
                  <a:spcAft>
                    <a:spcPts val="946"/>
                  </a:spcAft>
                </a:pPr>
                <a:r>
                  <a:rPr lang="en-US" sz="3100" dirty="0"/>
                  <a:t>Contrast 2 cases: Axisymmetric toroidal flow vs.</a:t>
                </a:r>
                <a:br>
                  <a:rPr lang="en-US" sz="3100" dirty="0"/>
                </a:br>
                <a:r>
                  <a:rPr lang="en-US" sz="3100" dirty="0"/>
                  <a:t>		        Chaotic streamlines (extreme non-</a:t>
                </a:r>
                <a:r>
                  <a:rPr lang="en-US" sz="3100" dirty="0" err="1"/>
                  <a:t>axisymmetry</a:t>
                </a:r>
                <a:r>
                  <a:rPr lang="en-US" sz="3100" dirty="0"/>
                  <a:t>)</a:t>
                </a:r>
              </a:p>
              <a:p>
                <a:pPr>
                  <a:lnSpc>
                    <a:spcPct val="120000"/>
                  </a:lnSpc>
                  <a:spcAft>
                    <a:spcPts val="946"/>
                  </a:spcAft>
                </a:pPr>
                <a:r>
                  <a:rPr lang="en-US" sz="3100" dirty="0"/>
                  <a:t>2018 formulations:  Variational principles for relaxed plasma fluid equilibria &amp; dynamics</a:t>
                </a:r>
              </a:p>
              <a:p>
                <a:pPr lvl="1">
                  <a:lnSpc>
                    <a:spcPct val="120000"/>
                  </a:lnSpc>
                  <a:spcBef>
                    <a:spcPts val="0"/>
                  </a:spcBef>
                </a:pPr>
                <a:r>
                  <a:rPr lang="en-US" sz="2600" dirty="0"/>
                  <a:t>Fluid helicity constraint</a:t>
                </a:r>
              </a:p>
              <a:p>
                <a:pPr lvl="1">
                  <a:lnSpc>
                    <a:spcPct val="120000"/>
                  </a:lnSpc>
                  <a:spcBef>
                    <a:spcPts val="0"/>
                  </a:spcBef>
                </a:pPr>
                <a:r>
                  <a:rPr lang="en-US" sz="2600" dirty="0"/>
                  <a:t>Cross helicity constraint</a:t>
                </a:r>
              </a:p>
              <a:p>
                <a:pPr>
                  <a:spcAft>
                    <a:spcPts val="946"/>
                  </a:spcAft>
                </a:pPr>
                <a:r>
                  <a:rPr lang="en-US" sz="3100" dirty="0"/>
                  <a:t>Conclusions</a:t>
                </a:r>
              </a:p>
            </p:txBody>
          </p:sp>
        </mc:Choice>
        <mc:Fallback xmlns="">
          <p:sp>
            <p:nvSpPr>
              <p:cNvPr id="3" name="Content Placeholder 2">
                <a:extLst>
                  <a:ext uri="{FF2B5EF4-FFF2-40B4-BE49-F238E27FC236}">
                    <a16:creationId xmlns:a16="http://schemas.microsoft.com/office/drawing/2014/main" id="{D5DF08C8-846C-754E-8EFC-50A296B4E9E6}"/>
                  </a:ext>
                </a:extLst>
              </p:cNvPr>
              <p:cNvSpPr>
                <a:spLocks noGrp="1" noRot="1" noChangeAspect="1" noMove="1" noResize="1" noEditPoints="1" noAdjustHandles="1" noChangeArrowheads="1" noChangeShapeType="1" noTextEdit="1"/>
              </p:cNvSpPr>
              <p:nvPr>
                <p:ph idx="1"/>
              </p:nvPr>
            </p:nvSpPr>
            <p:spPr>
              <a:xfrm>
                <a:off x="427599" y="1109361"/>
                <a:ext cx="9162833" cy="5748638"/>
              </a:xfrm>
              <a:blipFill>
                <a:blip r:embed="rId3"/>
                <a:stretch>
                  <a:fillRect l="-831" t="-661" r="-15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299ACA3-B816-6349-933D-6A5910C7A1FE}"/>
              </a:ext>
            </a:extLst>
          </p:cNvPr>
          <p:cNvSpPr>
            <a:spLocks noGrp="1"/>
          </p:cNvSpPr>
          <p:nvPr>
            <p:ph type="sldNum" sz="quarter" idx="12"/>
          </p:nvPr>
        </p:nvSpPr>
        <p:spPr/>
        <p:txBody>
          <a:bodyPr/>
          <a:lstStyle/>
          <a:p>
            <a:pPr>
              <a:defRPr/>
            </a:pPr>
            <a:fld id="{B6B03069-661B-0E4E-8938-6E4DB7F5D660}" type="slidenum">
              <a:rPr lang="en-AU" smtClean="0"/>
              <a:pPr>
                <a:defRPr/>
              </a:pPr>
              <a:t>2</a:t>
            </a:fld>
            <a:endParaRPr lang="en-AU"/>
          </a:p>
        </p:txBody>
      </p:sp>
      <p:sp>
        <p:nvSpPr>
          <p:cNvPr id="5" name="TextBox 4">
            <a:extLst>
              <a:ext uri="{FF2B5EF4-FFF2-40B4-BE49-F238E27FC236}">
                <a16:creationId xmlns:a16="http://schemas.microsoft.com/office/drawing/2014/main" id="{1AE27292-823B-214B-A1E3-DEF645058C66}"/>
              </a:ext>
            </a:extLst>
          </p:cNvPr>
          <p:cNvSpPr txBox="1"/>
          <p:nvPr/>
        </p:nvSpPr>
        <p:spPr>
          <a:xfrm>
            <a:off x="3783103" y="226621"/>
            <a:ext cx="2849926" cy="646331"/>
          </a:xfrm>
          <a:prstGeom prst="rect">
            <a:avLst/>
          </a:prstGeom>
          <a:noFill/>
        </p:spPr>
        <p:txBody>
          <a:bodyPr wrap="square" rtlCol="0">
            <a:spAutoFit/>
          </a:bodyPr>
          <a:lstStyle/>
          <a:p>
            <a:r>
              <a:rPr lang="en-US" sz="3600" b="1" dirty="0"/>
              <a:t>Plan of poster</a:t>
            </a:r>
          </a:p>
        </p:txBody>
      </p:sp>
    </p:spTree>
    <p:extLst>
      <p:ext uri="{BB962C8B-B14F-4D97-AF65-F5344CB8AC3E}">
        <p14:creationId xmlns:p14="http://schemas.microsoft.com/office/powerpoint/2010/main" val="122877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C1423A-3BC2-9D47-8779-C7278DDE8D03}"/>
              </a:ext>
            </a:extLst>
          </p:cNvPr>
          <p:cNvSpPr>
            <a:spLocks noGrp="1"/>
          </p:cNvSpPr>
          <p:nvPr>
            <p:ph type="title"/>
          </p:nvPr>
        </p:nvSpPr>
        <p:spPr>
          <a:xfrm>
            <a:off x="300945" y="1112907"/>
            <a:ext cx="9508910" cy="1150271"/>
          </a:xfrm>
        </p:spPr>
        <p:txBody>
          <a:bodyPr>
            <a:noAutofit/>
          </a:bodyPr>
          <a:lstStyle/>
          <a:p>
            <a:r>
              <a:rPr lang="en-US" sz="2705" b="0" dirty="0" err="1"/>
              <a:t>MRxMHD</a:t>
            </a:r>
            <a:r>
              <a:rPr lang="en-US" sz="2705" b="0" dirty="0"/>
              <a:t>:  </a:t>
            </a:r>
            <a:r>
              <a:rPr lang="en-US" sz="2705" dirty="0"/>
              <a:t>M</a:t>
            </a:r>
            <a:r>
              <a:rPr lang="en-US" sz="2705" b="0" dirty="0"/>
              <a:t> stands for Multi-region (aka </a:t>
            </a:r>
            <a:r>
              <a:rPr lang="en-US" sz="2705" b="0" dirty="0" err="1"/>
              <a:t>waterbag</a:t>
            </a:r>
            <a:r>
              <a:rPr lang="en-US" sz="2705" b="0" dirty="0"/>
              <a:t>); </a:t>
            </a:r>
            <a:r>
              <a:rPr lang="en-US" sz="2705" dirty="0"/>
              <a:t>Rx</a:t>
            </a:r>
            <a:r>
              <a:rPr lang="en-US" sz="2705" b="0" dirty="0"/>
              <a:t> stands for (Taylor) Relaxed; </a:t>
            </a:r>
            <a:r>
              <a:rPr lang="en-US" sz="2705" dirty="0"/>
              <a:t>MH</a:t>
            </a:r>
            <a:r>
              <a:rPr lang="en-US" sz="2705" b="0" dirty="0"/>
              <a:t> for Magneto-Hydro;  </a:t>
            </a:r>
            <a:r>
              <a:rPr lang="en-US" sz="2705" dirty="0"/>
              <a:t>D</a:t>
            </a:r>
            <a:r>
              <a:rPr lang="en-US" sz="2705" b="0" dirty="0"/>
              <a:t> stands for  Dynamics </a:t>
            </a:r>
          </a:p>
        </p:txBody>
      </p:sp>
      <p:sp>
        <p:nvSpPr>
          <p:cNvPr id="4" name="Slide Number Placeholder 3">
            <a:extLst>
              <a:ext uri="{FF2B5EF4-FFF2-40B4-BE49-F238E27FC236}">
                <a16:creationId xmlns:a16="http://schemas.microsoft.com/office/drawing/2014/main" id="{B4FFBDD9-D435-9B4E-97B5-7B8F7F2F69B6}"/>
              </a:ext>
            </a:extLst>
          </p:cNvPr>
          <p:cNvSpPr>
            <a:spLocks noGrp="1"/>
          </p:cNvSpPr>
          <p:nvPr>
            <p:ph type="sldNum" sz="quarter" idx="12"/>
          </p:nvPr>
        </p:nvSpPr>
        <p:spPr/>
        <p:txBody>
          <a:bodyPr/>
          <a:lstStyle/>
          <a:p>
            <a:pPr>
              <a:defRPr/>
            </a:pPr>
            <a:fld id="{B6B03069-661B-0E4E-8938-6E4DB7F5D660}" type="slidenum">
              <a:rPr lang="en-AU" smtClean="0"/>
              <a:pPr>
                <a:defRPr/>
              </a:pPr>
              <a:t>3</a:t>
            </a:fld>
            <a:endParaRPr lang="en-AU"/>
          </a:p>
        </p:txBody>
      </p:sp>
      <p:sp>
        <p:nvSpPr>
          <p:cNvPr id="5" name="TextBox 4">
            <a:extLst>
              <a:ext uri="{FF2B5EF4-FFF2-40B4-BE49-F238E27FC236}">
                <a16:creationId xmlns:a16="http://schemas.microsoft.com/office/drawing/2014/main" id="{0DF31EB1-8B07-7143-A407-31C544AC7A47}"/>
              </a:ext>
            </a:extLst>
          </p:cNvPr>
          <p:cNvSpPr txBox="1"/>
          <p:nvPr/>
        </p:nvSpPr>
        <p:spPr>
          <a:xfrm>
            <a:off x="3217721" y="259418"/>
            <a:ext cx="4228107" cy="646331"/>
          </a:xfrm>
          <a:prstGeom prst="rect">
            <a:avLst/>
          </a:prstGeom>
          <a:noFill/>
        </p:spPr>
        <p:txBody>
          <a:bodyPr wrap="square" rtlCol="0">
            <a:spAutoFit/>
          </a:bodyPr>
          <a:lstStyle/>
          <a:p>
            <a:r>
              <a:rPr lang="en-US" sz="3600" b="1" dirty="0"/>
              <a:t>Some abbreviations</a:t>
            </a:r>
          </a:p>
        </p:txBody>
      </p:sp>
      <p:sp>
        <p:nvSpPr>
          <p:cNvPr id="7" name="TextBox 6">
            <a:extLst>
              <a:ext uri="{FF2B5EF4-FFF2-40B4-BE49-F238E27FC236}">
                <a16:creationId xmlns:a16="http://schemas.microsoft.com/office/drawing/2014/main" id="{87F635DF-112E-6541-8014-8A3B8B07B112}"/>
              </a:ext>
            </a:extLst>
          </p:cNvPr>
          <p:cNvSpPr txBox="1"/>
          <p:nvPr/>
        </p:nvSpPr>
        <p:spPr>
          <a:xfrm>
            <a:off x="276135" y="2496231"/>
            <a:ext cx="5538277" cy="1519134"/>
          </a:xfrm>
          <a:prstGeom prst="rect">
            <a:avLst/>
          </a:prstGeom>
          <a:noFill/>
        </p:spPr>
        <p:txBody>
          <a:bodyPr wrap="square" rtlCol="0">
            <a:spAutoFit/>
          </a:bodyPr>
          <a:lstStyle/>
          <a:p>
            <a:r>
              <a:rPr lang="en-US" sz="2318" dirty="0"/>
              <a:t>“2D” = </a:t>
            </a:r>
            <a:r>
              <a:rPr lang="en-US" sz="2318" i="1" dirty="0"/>
              <a:t>possessing a continuous symmetry, giving </a:t>
            </a:r>
            <a:r>
              <a:rPr lang="en-US" sz="2318" dirty="0"/>
              <a:t>integrable</a:t>
            </a:r>
            <a:r>
              <a:rPr lang="en-US" sz="2318" i="1" dirty="0"/>
              <a:t> magnetic field</a:t>
            </a:r>
          </a:p>
          <a:p>
            <a:r>
              <a:rPr lang="en-US" sz="2318" dirty="0" err="1"/>
              <a:t>e.g</a:t>
            </a:r>
            <a:r>
              <a:rPr lang="en-US" sz="2318" dirty="0"/>
              <a:t> axisymmetric Tokamaks (without Resonant Magnetic Perturbations = RMPs):</a:t>
            </a:r>
          </a:p>
        </p:txBody>
      </p:sp>
      <p:sp>
        <p:nvSpPr>
          <p:cNvPr id="8" name="TextBox 7">
            <a:extLst>
              <a:ext uri="{FF2B5EF4-FFF2-40B4-BE49-F238E27FC236}">
                <a16:creationId xmlns:a16="http://schemas.microsoft.com/office/drawing/2014/main" id="{6464A736-00B2-834B-BC64-42CC10416CF7}"/>
              </a:ext>
            </a:extLst>
          </p:cNvPr>
          <p:cNvSpPr txBox="1"/>
          <p:nvPr/>
        </p:nvSpPr>
        <p:spPr>
          <a:xfrm>
            <a:off x="2009088" y="4425231"/>
            <a:ext cx="4925172" cy="1516308"/>
          </a:xfrm>
          <a:prstGeom prst="rect">
            <a:avLst/>
          </a:prstGeom>
          <a:noFill/>
        </p:spPr>
        <p:txBody>
          <a:bodyPr wrap="square" rtlCol="0">
            <a:spAutoFit/>
          </a:bodyPr>
          <a:lstStyle/>
          <a:p>
            <a:r>
              <a:rPr lang="en-US" sz="2318" dirty="0"/>
              <a:t>“3D” = </a:t>
            </a:r>
            <a:r>
              <a:rPr lang="en-US" sz="2318" i="1" dirty="0"/>
              <a:t>no continuous symmetry, allowing field-line chaos and islands</a:t>
            </a:r>
          </a:p>
          <a:p>
            <a:r>
              <a:rPr lang="en-US" sz="2318" dirty="0"/>
              <a:t>e.g. non-axisymmetric </a:t>
            </a:r>
            <a:r>
              <a:rPr lang="en-US" sz="2318" dirty="0" err="1"/>
              <a:t>Stellarators</a:t>
            </a:r>
            <a:r>
              <a:rPr lang="en-US" sz="2318" dirty="0"/>
              <a:t> (without </a:t>
            </a:r>
            <a:r>
              <a:rPr lang="en-US" sz="2318" dirty="0" err="1"/>
              <a:t>quasisymmetry</a:t>
            </a:r>
            <a:r>
              <a:rPr lang="en-US" sz="2318" dirty="0"/>
              <a:t>?)</a:t>
            </a:r>
          </a:p>
        </p:txBody>
      </p:sp>
      <p:pic>
        <p:nvPicPr>
          <p:cNvPr id="9" name="Picture 8">
            <a:extLst>
              <a:ext uri="{FF2B5EF4-FFF2-40B4-BE49-F238E27FC236}">
                <a16:creationId xmlns:a16="http://schemas.microsoft.com/office/drawing/2014/main" id="{1329EB52-76E0-E84D-B120-35D418156923}"/>
              </a:ext>
            </a:extLst>
          </p:cNvPr>
          <p:cNvPicPr>
            <a:picLocks noChangeAspect="1"/>
          </p:cNvPicPr>
          <p:nvPr/>
        </p:nvPicPr>
        <p:blipFill>
          <a:blip r:embed="rId2"/>
          <a:stretch>
            <a:fillRect/>
          </a:stretch>
        </p:blipFill>
        <p:spPr>
          <a:xfrm>
            <a:off x="6182490" y="2496232"/>
            <a:ext cx="1839691" cy="1699873"/>
          </a:xfrm>
          <a:prstGeom prst="rect">
            <a:avLst/>
          </a:prstGeom>
        </p:spPr>
      </p:pic>
      <p:pic>
        <p:nvPicPr>
          <p:cNvPr id="10" name="Picture 11">
            <a:extLst>
              <a:ext uri="{FF2B5EF4-FFF2-40B4-BE49-F238E27FC236}">
                <a16:creationId xmlns:a16="http://schemas.microsoft.com/office/drawing/2014/main" id="{329E37AF-92C2-9642-B4E9-40AB79824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9928" y="4565958"/>
            <a:ext cx="1845416" cy="1442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034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6B03069-661B-0E4E-8938-6E4DB7F5D660}" type="slidenum">
              <a:rPr lang="en-AU" smtClean="0"/>
              <a:pPr>
                <a:defRPr/>
              </a:pPr>
              <a:t>4</a:t>
            </a:fld>
            <a:endParaRPr lang="en-AU"/>
          </a:p>
        </p:txBody>
      </p:sp>
      <p:sp>
        <p:nvSpPr>
          <p:cNvPr id="7" name="Rectangle 6"/>
          <p:cNvSpPr/>
          <p:nvPr/>
        </p:nvSpPr>
        <p:spPr>
          <a:xfrm>
            <a:off x="3178283" y="3082780"/>
            <a:ext cx="6163714" cy="3588098"/>
          </a:xfrm>
          <a:prstGeom prst="rect">
            <a:avLst/>
          </a:prstGeom>
        </p:spPr>
        <p:txBody>
          <a:bodyPr wrap="square">
            <a:spAutoFit/>
          </a:bodyPr>
          <a:lstStyle/>
          <a:p>
            <a:pPr marL="225134" indent="-225134">
              <a:lnSpc>
                <a:spcPct val="120000"/>
              </a:lnSpc>
              <a:buFont typeface="Wingdings" charset="2"/>
              <a:buChar char="q"/>
            </a:pPr>
            <a:r>
              <a:rPr lang="en-US" sz="2318" dirty="0"/>
              <a:t> Within the </a:t>
            </a:r>
            <a:r>
              <a:rPr lang="en-US" sz="2318" i="1" dirty="0"/>
              <a:t>sub-regions </a:t>
            </a:r>
            <a:r>
              <a:rPr lang="en-US" sz="2318" dirty="0" err="1"/>
              <a:t>Ω</a:t>
            </a:r>
            <a:r>
              <a:rPr lang="en-US" sz="2318" i="1" baseline="-25000" dirty="0" err="1"/>
              <a:t>i</a:t>
            </a:r>
            <a:r>
              <a:rPr lang="en-US" sz="2318" dirty="0"/>
              <a:t>, use force-free magnetic fields, so no </a:t>
            </a:r>
            <a:r>
              <a:rPr lang="en-US" sz="2318" b="1" dirty="0" err="1"/>
              <a:t>j</a:t>
            </a:r>
            <a:r>
              <a:rPr lang="en-US" sz="2318" dirty="0" err="1"/>
              <a:t>X</a:t>
            </a:r>
            <a:r>
              <a:rPr lang="en-US" sz="2318" b="1" dirty="0" err="1"/>
              <a:t>B</a:t>
            </a:r>
            <a:r>
              <a:rPr lang="en-US" sz="2318" dirty="0"/>
              <a:t> force — field and fluid are </a:t>
            </a:r>
            <a:r>
              <a:rPr lang="en-US" sz="2318" i="1" dirty="0"/>
              <a:t>decoupled</a:t>
            </a:r>
          </a:p>
          <a:p>
            <a:pPr marL="225134" indent="-225134">
              <a:lnSpc>
                <a:spcPct val="120000"/>
              </a:lnSpc>
              <a:buFont typeface="Wingdings" charset="2"/>
              <a:buChar char="q"/>
            </a:pPr>
            <a:r>
              <a:rPr lang="en-US" sz="2318" dirty="0"/>
              <a:t> Dual goals</a:t>
            </a:r>
          </a:p>
          <a:p>
            <a:pPr marL="630375" lvl="1" indent="-270160">
              <a:buFont typeface="Wingdings" pitchFamily="2" charset="2"/>
              <a:buChar char="Ø"/>
            </a:pPr>
            <a:r>
              <a:rPr lang="en-US" sz="2318" i="1" dirty="0"/>
              <a:t>Numerical</a:t>
            </a:r>
            <a:r>
              <a:rPr lang="en-US" sz="2318" dirty="0"/>
              <a:t>: well-posed “smart finite element” discretization for fast, convergent calculations </a:t>
            </a:r>
          </a:p>
          <a:p>
            <a:pPr marL="630375" lvl="1" indent="-270160">
              <a:buFont typeface="Wingdings" pitchFamily="2" charset="2"/>
              <a:buChar char="Ø"/>
            </a:pPr>
            <a:r>
              <a:rPr lang="en-US" sz="2318" i="1" dirty="0"/>
              <a:t>Theoretical</a:t>
            </a:r>
            <a:r>
              <a:rPr lang="en-US" sz="2318" dirty="0"/>
              <a:t>:  MHD model allowing islands, chaos &amp; flow in 3D equilibria </a:t>
            </a:r>
            <a:r>
              <a:rPr lang="en-US" sz="2318" i="1" dirty="0"/>
              <a:t>and</a:t>
            </a:r>
            <a:r>
              <a:rPr lang="en-US" sz="2318" dirty="0"/>
              <a:t> dynamics</a:t>
            </a:r>
          </a:p>
        </p:txBody>
      </p:sp>
      <p:pic>
        <p:nvPicPr>
          <p:cNvPr id="8" name="Picture 7" descr="topologi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77" y="3133900"/>
            <a:ext cx="2563302" cy="1615208"/>
          </a:xfrm>
          <a:prstGeom prst="rect">
            <a:avLst/>
          </a:prstGeom>
        </p:spPr>
      </p:pic>
      <p:sp>
        <p:nvSpPr>
          <p:cNvPr id="10" name="Title 1"/>
          <p:cNvSpPr txBox="1">
            <a:spLocks/>
          </p:cNvSpPr>
          <p:nvPr/>
        </p:nvSpPr>
        <p:spPr bwMode="auto">
          <a:xfrm>
            <a:off x="745296" y="1208862"/>
            <a:ext cx="8779580" cy="557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72046" tIns="36023" rIns="72046" bIns="36023" numCol="1" anchor="ctr" anchorCtr="0" compatLnSpc="1">
            <a:prstTxWarp prst="textNoShape">
              <a:avLst/>
            </a:prstTxWarp>
          </a:bodyPr>
          <a:lstStyle>
            <a:lvl1pPr algn="l" rtl="0" eaLnBrk="0" fontAlgn="base" hangingPunct="0">
              <a:spcBef>
                <a:spcPct val="0"/>
              </a:spcBef>
              <a:spcAft>
                <a:spcPct val="0"/>
              </a:spcAft>
              <a:defRPr sz="3600" kern="1200">
                <a:solidFill>
                  <a:srgbClr val="527688"/>
                </a:solidFill>
                <a:latin typeface="+mj-lt"/>
                <a:ea typeface="MS PGothic" pitchFamily="34" charset="-128"/>
                <a:cs typeface="+mj-cs"/>
              </a:defRPr>
            </a:lvl1pPr>
            <a:lvl2pPr algn="l" rtl="0" eaLnBrk="0" fontAlgn="base" hangingPunct="0">
              <a:spcBef>
                <a:spcPct val="0"/>
              </a:spcBef>
              <a:spcAft>
                <a:spcPct val="0"/>
              </a:spcAft>
              <a:defRPr sz="3600">
                <a:solidFill>
                  <a:srgbClr val="527688"/>
                </a:solidFill>
                <a:latin typeface="Arial" panose="020B0604020202020204" pitchFamily="34" charset="0"/>
                <a:ea typeface="MS PGothic" pitchFamily="34" charset="-128"/>
                <a:cs typeface="Arial" panose="020B0604020202020204" pitchFamily="34" charset="0"/>
              </a:defRPr>
            </a:lvl2pPr>
            <a:lvl3pPr algn="l" rtl="0" eaLnBrk="0" fontAlgn="base" hangingPunct="0">
              <a:spcBef>
                <a:spcPct val="0"/>
              </a:spcBef>
              <a:spcAft>
                <a:spcPct val="0"/>
              </a:spcAft>
              <a:defRPr sz="3600">
                <a:solidFill>
                  <a:srgbClr val="527688"/>
                </a:solidFill>
                <a:latin typeface="Arial" panose="020B0604020202020204" pitchFamily="34" charset="0"/>
                <a:ea typeface="MS PGothic" pitchFamily="34" charset="-128"/>
                <a:cs typeface="Arial" panose="020B0604020202020204" pitchFamily="34" charset="0"/>
              </a:defRPr>
            </a:lvl3pPr>
            <a:lvl4pPr algn="l" rtl="0" eaLnBrk="0" fontAlgn="base" hangingPunct="0">
              <a:spcBef>
                <a:spcPct val="0"/>
              </a:spcBef>
              <a:spcAft>
                <a:spcPct val="0"/>
              </a:spcAft>
              <a:defRPr sz="3600">
                <a:solidFill>
                  <a:srgbClr val="527688"/>
                </a:solidFill>
                <a:latin typeface="Arial" panose="020B0604020202020204" pitchFamily="34" charset="0"/>
                <a:ea typeface="MS PGothic" pitchFamily="34" charset="-128"/>
                <a:cs typeface="Arial" panose="020B0604020202020204" pitchFamily="34" charset="0"/>
              </a:defRPr>
            </a:lvl4pPr>
            <a:lvl5pPr algn="l" rtl="0" eaLnBrk="0" fontAlgn="base" hangingPunct="0">
              <a:spcBef>
                <a:spcPct val="0"/>
              </a:spcBef>
              <a:spcAft>
                <a:spcPct val="0"/>
              </a:spcAft>
              <a:defRPr sz="3600">
                <a:solidFill>
                  <a:srgbClr val="527688"/>
                </a:solidFill>
                <a:latin typeface="Arial" panose="020B0604020202020204" pitchFamily="34" charset="0"/>
                <a:ea typeface="MS PGothic" pitchFamily="34" charset="-128"/>
                <a:cs typeface="Arial" panose="020B0604020202020204" pitchFamily="34" charset="0"/>
              </a:defRPr>
            </a:lvl5pPr>
            <a:lvl6pPr marL="457200" algn="l" rtl="0" fontAlgn="base">
              <a:spcBef>
                <a:spcPct val="0"/>
              </a:spcBef>
              <a:spcAft>
                <a:spcPct val="0"/>
              </a:spcAft>
              <a:defRPr sz="3600">
                <a:solidFill>
                  <a:srgbClr val="527688"/>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rgbClr val="527688"/>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rgbClr val="527688"/>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rgbClr val="527688"/>
                </a:solidFill>
                <a:latin typeface="Arial" panose="020B0604020202020204" pitchFamily="34" charset="0"/>
                <a:cs typeface="Arial" panose="020B0604020202020204" pitchFamily="34" charset="0"/>
              </a:defRPr>
            </a:lvl9pPr>
          </a:lstStyle>
          <a:p>
            <a:r>
              <a:rPr lang="en-US" sz="3091" b="1" i="1" dirty="0"/>
              <a:t>Aim: </a:t>
            </a:r>
            <a:r>
              <a:rPr lang="en-US" sz="3091" b="1" dirty="0"/>
              <a:t> </a:t>
            </a:r>
            <a:r>
              <a:rPr lang="en-US" sz="3091" b="1" i="1" dirty="0"/>
              <a:t>Simplest</a:t>
            </a:r>
            <a:r>
              <a:rPr lang="en-US" sz="3091" b="1" dirty="0"/>
              <a:t> ideal-like MHD model that works in 3D</a:t>
            </a:r>
            <a:endParaRPr lang="en-US" sz="3091" b="1" i="1" dirty="0"/>
          </a:p>
        </p:txBody>
      </p:sp>
      <p:sp>
        <p:nvSpPr>
          <p:cNvPr id="11" name="Rectangle 10"/>
          <p:cNvSpPr/>
          <p:nvPr/>
        </p:nvSpPr>
        <p:spPr>
          <a:xfrm>
            <a:off x="267874" y="1766848"/>
            <a:ext cx="9654680" cy="1345043"/>
          </a:xfrm>
          <a:prstGeom prst="rect">
            <a:avLst/>
          </a:prstGeom>
        </p:spPr>
        <p:txBody>
          <a:bodyPr wrap="square">
            <a:spAutoFit/>
          </a:bodyPr>
          <a:lstStyle/>
          <a:p>
            <a:pPr marL="225134" indent="-225134">
              <a:lnSpc>
                <a:spcPct val="120000"/>
              </a:lnSpc>
              <a:buFont typeface="Wingdings" charset="2"/>
              <a:buChar char="q"/>
            </a:pPr>
            <a:r>
              <a:rPr lang="en-US" sz="2318" dirty="0"/>
              <a:t> Confinement is maintained by thin transport barriers (interfaces) </a:t>
            </a:r>
            <a:r>
              <a:rPr lang="en-US" sz="2318" dirty="0" err="1"/>
              <a:t>Γ</a:t>
            </a:r>
            <a:r>
              <a:rPr lang="en-US" sz="2318" i="1" baseline="-25000" dirty="0" err="1"/>
              <a:t>i,j</a:t>
            </a:r>
            <a:r>
              <a:rPr lang="en-US" sz="2318" dirty="0"/>
              <a:t> dividing the plasma into toroidal sub-regions</a:t>
            </a:r>
            <a:r>
              <a:rPr lang="en-US" sz="2318" i="1" dirty="0"/>
              <a:t> </a:t>
            </a:r>
            <a:r>
              <a:rPr lang="en-US" sz="2318" dirty="0" err="1"/>
              <a:t>Ω</a:t>
            </a:r>
            <a:r>
              <a:rPr lang="en-US" sz="2318" i="1" baseline="-25000" dirty="0" err="1"/>
              <a:t>i</a:t>
            </a:r>
            <a:endParaRPr lang="en-US" sz="2318" dirty="0"/>
          </a:p>
          <a:p>
            <a:pPr marL="225134" indent="-225134">
              <a:lnSpc>
                <a:spcPct val="120000"/>
              </a:lnSpc>
              <a:buFont typeface="Wingdings" charset="2"/>
              <a:buChar char="q"/>
            </a:pPr>
            <a:r>
              <a:rPr lang="en-US" sz="2318" dirty="0"/>
              <a:t> Force balance across </a:t>
            </a:r>
            <a:r>
              <a:rPr lang="en-US" sz="2318" i="1" dirty="0"/>
              <a:t>interfaces </a:t>
            </a:r>
            <a:r>
              <a:rPr lang="en-US" sz="2318" dirty="0" err="1"/>
              <a:t>Γ</a:t>
            </a:r>
            <a:r>
              <a:rPr lang="en-US" sz="2318" i="1" baseline="-25000" dirty="0" err="1"/>
              <a:t>i,j</a:t>
            </a:r>
            <a:r>
              <a:rPr lang="en-US" sz="2318" dirty="0"/>
              <a:t> allows stepped pressure (&amp; flow) profiles</a:t>
            </a:r>
          </a:p>
        </p:txBody>
      </p:sp>
      <p:sp>
        <p:nvSpPr>
          <p:cNvPr id="3" name="TextBox 2"/>
          <p:cNvSpPr txBox="1"/>
          <p:nvPr/>
        </p:nvSpPr>
        <p:spPr>
          <a:xfrm>
            <a:off x="2617371" y="295290"/>
            <a:ext cx="5035429" cy="646331"/>
          </a:xfrm>
          <a:prstGeom prst="rect">
            <a:avLst/>
          </a:prstGeom>
          <a:noFill/>
        </p:spPr>
        <p:txBody>
          <a:bodyPr wrap="square" rtlCol="0">
            <a:spAutoFit/>
          </a:bodyPr>
          <a:lstStyle/>
          <a:p>
            <a:r>
              <a:rPr lang="en-US" sz="3600" b="1" dirty="0" err="1"/>
              <a:t>Multiregion</a:t>
            </a:r>
            <a:r>
              <a:rPr lang="en-US" sz="3478" b="1" dirty="0"/>
              <a:t> MHD concept</a:t>
            </a:r>
          </a:p>
        </p:txBody>
      </p:sp>
      <p:sp>
        <p:nvSpPr>
          <p:cNvPr id="5" name="TextBox 4"/>
          <p:cNvSpPr txBox="1"/>
          <p:nvPr/>
        </p:nvSpPr>
        <p:spPr>
          <a:xfrm>
            <a:off x="632990" y="4723576"/>
            <a:ext cx="2719513" cy="1873087"/>
          </a:xfrm>
          <a:prstGeom prst="rect">
            <a:avLst/>
          </a:prstGeom>
          <a:noFill/>
        </p:spPr>
        <p:txBody>
          <a:bodyPr wrap="square" rtlCol="0">
            <a:spAutoFit/>
          </a:bodyPr>
          <a:lstStyle/>
          <a:p>
            <a:r>
              <a:rPr lang="en-US" sz="1932" dirty="0"/>
              <a:t>Flexible geometry: Interfaces not necessarily simple tori –may be separatrices of magnetic &amp; fluid islands (“Kelvin’s cat’s eyes”)</a:t>
            </a:r>
          </a:p>
        </p:txBody>
      </p:sp>
    </p:spTree>
    <p:extLst>
      <p:ext uri="{BB962C8B-B14F-4D97-AF65-F5344CB8AC3E}">
        <p14:creationId xmlns:p14="http://schemas.microsoft.com/office/powerpoint/2010/main" val="1953770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A237BB-38B0-9C44-8923-86A841E4C14F}"/>
              </a:ext>
            </a:extLst>
          </p:cNvPr>
          <p:cNvSpPr>
            <a:spLocks noGrp="1"/>
          </p:cNvSpPr>
          <p:nvPr>
            <p:ph idx="1"/>
          </p:nvPr>
        </p:nvSpPr>
        <p:spPr>
          <a:xfrm>
            <a:off x="260889" y="4428909"/>
            <a:ext cx="5123912" cy="1927443"/>
          </a:xfrm>
        </p:spPr>
        <p:txBody>
          <a:bodyPr>
            <a:noAutofit/>
          </a:bodyPr>
          <a:lstStyle/>
          <a:p>
            <a:pPr marL="0" indent="0">
              <a:buNone/>
            </a:pPr>
            <a:r>
              <a:rPr lang="en-US" sz="2400" dirty="0"/>
              <a:t>SPEC reconstruction of DIIID RMP equilibrium using many interfaces constructed using </a:t>
            </a:r>
            <a:r>
              <a:rPr lang="en-US" sz="2400" i="1" dirty="0"/>
              <a:t>highly irrational q</a:t>
            </a:r>
            <a:r>
              <a:rPr lang="en-US" sz="2400" dirty="0"/>
              <a:t> using a Farey tree algorithm: Hudson </a:t>
            </a:r>
            <a:r>
              <a:rPr lang="en-US" sz="2400" i="1" dirty="0"/>
              <a:t>et a</a:t>
            </a:r>
            <a:r>
              <a:rPr lang="en-US" sz="2400" dirty="0"/>
              <a:t>l </a:t>
            </a:r>
            <a:r>
              <a:rPr lang="en-US" sz="2400" dirty="0" err="1"/>
              <a:t>PoP</a:t>
            </a:r>
            <a:r>
              <a:rPr lang="en-US" sz="2400" dirty="0"/>
              <a:t> 2012</a:t>
            </a:r>
          </a:p>
        </p:txBody>
      </p:sp>
      <p:sp>
        <p:nvSpPr>
          <p:cNvPr id="4" name="Slide Number Placeholder 3">
            <a:extLst>
              <a:ext uri="{FF2B5EF4-FFF2-40B4-BE49-F238E27FC236}">
                <a16:creationId xmlns:a16="http://schemas.microsoft.com/office/drawing/2014/main" id="{AA251DFB-3625-AB4E-874B-97E43C156958}"/>
              </a:ext>
            </a:extLst>
          </p:cNvPr>
          <p:cNvSpPr>
            <a:spLocks noGrp="1"/>
          </p:cNvSpPr>
          <p:nvPr>
            <p:ph type="sldNum" sz="quarter" idx="12"/>
          </p:nvPr>
        </p:nvSpPr>
        <p:spPr/>
        <p:txBody>
          <a:bodyPr/>
          <a:lstStyle/>
          <a:p>
            <a:pPr>
              <a:defRPr/>
            </a:pPr>
            <a:fld id="{B6B03069-661B-0E4E-8938-6E4DB7F5D660}" type="slidenum">
              <a:rPr lang="en-AU" smtClean="0"/>
              <a:pPr>
                <a:defRPr/>
              </a:pPr>
              <a:t>5</a:t>
            </a:fld>
            <a:endParaRPr lang="en-AU" dirty="0"/>
          </a:p>
        </p:txBody>
      </p:sp>
      <p:pic>
        <p:nvPicPr>
          <p:cNvPr id="5" name="Picture 4">
            <a:extLst>
              <a:ext uri="{FF2B5EF4-FFF2-40B4-BE49-F238E27FC236}">
                <a16:creationId xmlns:a16="http://schemas.microsoft.com/office/drawing/2014/main" id="{B8D236B5-D463-FB41-8917-32104EDDE371}"/>
              </a:ext>
            </a:extLst>
          </p:cNvPr>
          <p:cNvPicPr>
            <a:picLocks noChangeAspect="1"/>
          </p:cNvPicPr>
          <p:nvPr/>
        </p:nvPicPr>
        <p:blipFill>
          <a:blip r:embed="rId3"/>
          <a:stretch>
            <a:fillRect/>
          </a:stretch>
        </p:blipFill>
        <p:spPr>
          <a:xfrm>
            <a:off x="332509" y="859572"/>
            <a:ext cx="5753174" cy="3601987"/>
          </a:xfrm>
          <a:prstGeom prst="rect">
            <a:avLst/>
          </a:prstGeom>
        </p:spPr>
      </p:pic>
      <p:sp>
        <p:nvSpPr>
          <p:cNvPr id="6" name="TextBox 5">
            <a:extLst>
              <a:ext uri="{FF2B5EF4-FFF2-40B4-BE49-F238E27FC236}">
                <a16:creationId xmlns:a16="http://schemas.microsoft.com/office/drawing/2014/main" id="{9C4F42DF-63F1-A64C-935A-2CF028940DAE}"/>
              </a:ext>
            </a:extLst>
          </p:cNvPr>
          <p:cNvSpPr txBox="1"/>
          <p:nvPr/>
        </p:nvSpPr>
        <p:spPr>
          <a:xfrm>
            <a:off x="2047286" y="236937"/>
            <a:ext cx="6548822" cy="646331"/>
          </a:xfrm>
          <a:prstGeom prst="rect">
            <a:avLst/>
          </a:prstGeom>
          <a:noFill/>
        </p:spPr>
        <p:txBody>
          <a:bodyPr wrap="square" rtlCol="0">
            <a:spAutoFit/>
          </a:bodyPr>
          <a:lstStyle/>
          <a:p>
            <a:r>
              <a:rPr lang="en-US" sz="3600" b="1" dirty="0" err="1"/>
              <a:t>MRxMHD</a:t>
            </a:r>
            <a:r>
              <a:rPr lang="en-US" sz="3600" b="1" dirty="0"/>
              <a:t> implemented in SPEC </a:t>
            </a:r>
          </a:p>
        </p:txBody>
      </p:sp>
      <p:sp>
        <p:nvSpPr>
          <p:cNvPr id="7" name="TextBox 6">
            <a:extLst>
              <a:ext uri="{FF2B5EF4-FFF2-40B4-BE49-F238E27FC236}">
                <a16:creationId xmlns:a16="http://schemas.microsoft.com/office/drawing/2014/main" id="{F7955CF9-110F-F846-A1BD-FAA9D906434E}"/>
              </a:ext>
            </a:extLst>
          </p:cNvPr>
          <p:cNvSpPr txBox="1"/>
          <p:nvPr/>
        </p:nvSpPr>
        <p:spPr>
          <a:xfrm rot="16200000">
            <a:off x="-334899" y="1953905"/>
            <a:ext cx="1602781" cy="331631"/>
          </a:xfrm>
          <a:prstGeom prst="rect">
            <a:avLst/>
          </a:prstGeom>
          <a:solidFill>
            <a:schemeClr val="bg1"/>
          </a:solidFill>
        </p:spPr>
        <p:txBody>
          <a:bodyPr wrap="square" rtlCol="0">
            <a:spAutoFit/>
          </a:bodyPr>
          <a:lstStyle/>
          <a:p>
            <a:r>
              <a:rPr lang="en-US" sz="1576" dirty="0"/>
              <a:t>pressure </a:t>
            </a:r>
            <a:r>
              <a:rPr lang="en-US" sz="1576" i="1" dirty="0"/>
              <a:t>p</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0682B0A-7DDD-5442-B85E-6B8D86330E5D}"/>
                  </a:ext>
                </a:extLst>
              </p:cNvPr>
              <p:cNvSpPr txBox="1"/>
              <p:nvPr/>
            </p:nvSpPr>
            <p:spPr>
              <a:xfrm>
                <a:off x="2833241" y="4120897"/>
                <a:ext cx="1329603" cy="331631"/>
              </a:xfrm>
              <a:prstGeom prst="rect">
                <a:avLst/>
              </a:prstGeom>
              <a:solidFill>
                <a:schemeClr val="bg1"/>
              </a:solidFill>
            </p:spPr>
            <p:txBody>
              <a:bodyPr wrap="square" rtlCol="0">
                <a:spAutoFit/>
              </a:bodyPr>
              <a:lstStyle/>
              <a:p>
                <a:r>
                  <a:rPr lang="en-US" sz="1576" dirty="0"/>
                  <a:t>surface </a:t>
                </a:r>
                <a14:m>
                  <m:oMath xmlns:m="http://schemas.openxmlformats.org/officeDocument/2006/math">
                    <m:r>
                      <a:rPr lang="en-US" sz="1576" i="1" dirty="0">
                        <a:latin typeface="Cambria Math" panose="02040503050406030204" pitchFamily="18" charset="0"/>
                        <a:ea typeface="Cambria Math" panose="02040503050406030204" pitchFamily="18" charset="0"/>
                      </a:rPr>
                      <m:t>𝜓</m:t>
                    </m:r>
                  </m:oMath>
                </a14:m>
                <a:endParaRPr lang="en-US" sz="1576" i="1" dirty="0"/>
              </a:p>
            </p:txBody>
          </p:sp>
        </mc:Choice>
        <mc:Fallback xmlns="">
          <p:sp>
            <p:nvSpPr>
              <p:cNvPr id="8" name="TextBox 7">
                <a:extLst>
                  <a:ext uri="{FF2B5EF4-FFF2-40B4-BE49-F238E27FC236}">
                    <a16:creationId xmlns:a16="http://schemas.microsoft.com/office/drawing/2014/main" id="{40682B0A-7DDD-5442-B85E-6B8D86330E5D}"/>
                  </a:ext>
                </a:extLst>
              </p:cNvPr>
              <p:cNvSpPr txBox="1">
                <a:spLocks noRot="1" noChangeAspect="1" noMove="1" noResize="1" noEditPoints="1" noAdjustHandles="1" noChangeArrowheads="1" noChangeShapeType="1" noTextEdit="1"/>
              </p:cNvSpPr>
              <p:nvPr/>
            </p:nvSpPr>
            <p:spPr>
              <a:xfrm>
                <a:off x="2833241" y="4120897"/>
                <a:ext cx="1329603" cy="331631"/>
              </a:xfrm>
              <a:prstGeom prst="rect">
                <a:avLst/>
              </a:prstGeom>
              <a:blipFill>
                <a:blip r:embed="rId4"/>
                <a:stretch>
                  <a:fillRect l="-1887" t="-3704" b="-18519"/>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3FE52C80-8AC8-D244-9E31-EEBBDA28CBF4}"/>
              </a:ext>
            </a:extLst>
          </p:cNvPr>
          <p:cNvSpPr txBox="1"/>
          <p:nvPr/>
        </p:nvSpPr>
        <p:spPr>
          <a:xfrm rot="16200000">
            <a:off x="5095590" y="2228696"/>
            <a:ext cx="1712224" cy="331631"/>
          </a:xfrm>
          <a:prstGeom prst="rect">
            <a:avLst/>
          </a:prstGeom>
          <a:solidFill>
            <a:schemeClr val="bg1"/>
          </a:solidFill>
        </p:spPr>
        <p:txBody>
          <a:bodyPr wrap="square" rtlCol="0">
            <a:spAutoFit/>
          </a:bodyPr>
          <a:lstStyle/>
          <a:p>
            <a:r>
              <a:rPr lang="en-US" sz="1576" dirty="0"/>
              <a:t>safety factor </a:t>
            </a:r>
            <a:r>
              <a:rPr lang="en-US" sz="1576" i="1" dirty="0"/>
              <a:t>q</a:t>
            </a:r>
          </a:p>
        </p:txBody>
      </p:sp>
      <p:sp>
        <p:nvSpPr>
          <p:cNvPr id="10" name="TextBox 9">
            <a:extLst>
              <a:ext uri="{FF2B5EF4-FFF2-40B4-BE49-F238E27FC236}">
                <a16:creationId xmlns:a16="http://schemas.microsoft.com/office/drawing/2014/main" id="{88CF2122-06C9-C440-9E95-7798A4BD31CB}"/>
              </a:ext>
            </a:extLst>
          </p:cNvPr>
          <p:cNvSpPr txBox="1"/>
          <p:nvPr/>
        </p:nvSpPr>
        <p:spPr>
          <a:xfrm rot="16200000">
            <a:off x="2348139" y="2074691"/>
            <a:ext cx="1404213" cy="331631"/>
          </a:xfrm>
          <a:prstGeom prst="rect">
            <a:avLst/>
          </a:prstGeom>
          <a:solidFill>
            <a:schemeClr val="bg1"/>
          </a:solidFill>
        </p:spPr>
        <p:txBody>
          <a:bodyPr wrap="square" rtlCol="0">
            <a:spAutoFit/>
          </a:bodyPr>
          <a:lstStyle/>
          <a:p>
            <a:r>
              <a:rPr lang="en-US" sz="1576" i="1" dirty="0"/>
              <a:t>q = </a:t>
            </a:r>
            <a:r>
              <a:rPr lang="en-US" sz="1576" dirty="0"/>
              <a:t>2</a:t>
            </a:r>
            <a:r>
              <a:rPr lang="en-US" sz="1576" i="1" dirty="0"/>
              <a:t> </a:t>
            </a:r>
            <a:r>
              <a:rPr lang="en-US" sz="1576" dirty="0"/>
              <a:t>island</a:t>
            </a:r>
          </a:p>
        </p:txBody>
      </p:sp>
      <p:sp>
        <p:nvSpPr>
          <p:cNvPr id="11" name="TextBox 10">
            <a:extLst>
              <a:ext uri="{FF2B5EF4-FFF2-40B4-BE49-F238E27FC236}">
                <a16:creationId xmlns:a16="http://schemas.microsoft.com/office/drawing/2014/main" id="{BB55D358-3656-8D43-9A27-E6C9625F665C}"/>
              </a:ext>
            </a:extLst>
          </p:cNvPr>
          <p:cNvSpPr txBox="1"/>
          <p:nvPr/>
        </p:nvSpPr>
        <p:spPr>
          <a:xfrm rot="16200000">
            <a:off x="3863959" y="2507928"/>
            <a:ext cx="1404213" cy="331631"/>
          </a:xfrm>
          <a:prstGeom prst="rect">
            <a:avLst/>
          </a:prstGeom>
          <a:solidFill>
            <a:schemeClr val="bg1"/>
          </a:solidFill>
        </p:spPr>
        <p:txBody>
          <a:bodyPr wrap="square" rtlCol="0">
            <a:spAutoFit/>
          </a:bodyPr>
          <a:lstStyle/>
          <a:p>
            <a:r>
              <a:rPr lang="en-US" sz="1576" i="1" dirty="0"/>
              <a:t>q = </a:t>
            </a:r>
            <a:r>
              <a:rPr lang="en-US" sz="1576" dirty="0"/>
              <a:t>3</a:t>
            </a:r>
            <a:r>
              <a:rPr lang="en-US" sz="1576" i="1" dirty="0"/>
              <a:t> </a:t>
            </a:r>
            <a:r>
              <a:rPr lang="en-US" sz="1576" dirty="0"/>
              <a:t>island</a:t>
            </a:r>
          </a:p>
        </p:txBody>
      </p:sp>
      <p:sp>
        <p:nvSpPr>
          <p:cNvPr id="12" name="Content Placeholder 2">
            <a:extLst>
              <a:ext uri="{FF2B5EF4-FFF2-40B4-BE49-F238E27FC236}">
                <a16:creationId xmlns:a16="http://schemas.microsoft.com/office/drawing/2014/main" id="{F4999C81-87C5-7A47-AC06-17B2CDC76C5A}"/>
              </a:ext>
            </a:extLst>
          </p:cNvPr>
          <p:cNvSpPr txBox="1">
            <a:spLocks/>
          </p:cNvSpPr>
          <p:nvPr/>
        </p:nvSpPr>
        <p:spPr bwMode="auto">
          <a:xfrm>
            <a:off x="6270779" y="883268"/>
            <a:ext cx="3295239" cy="3281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72046" tIns="36023" rIns="72046" bIns="36023"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Arial"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Stepped-Pressure (static) Equilibrium code (SPEC) has already demonstrated convergence, utility for data fitting, and physics interpret-</a:t>
            </a:r>
            <a:r>
              <a:rPr lang="en-US" sz="2400" dirty="0" err="1"/>
              <a:t>ation</a:t>
            </a:r>
            <a:r>
              <a:rPr lang="en-US" sz="2400" dirty="0"/>
              <a:t> of helical axis bifurcations in RFX.</a:t>
            </a:r>
          </a:p>
        </p:txBody>
      </p:sp>
      <p:sp>
        <p:nvSpPr>
          <p:cNvPr id="20" name="TextBox 19">
            <a:extLst>
              <a:ext uri="{FF2B5EF4-FFF2-40B4-BE49-F238E27FC236}">
                <a16:creationId xmlns:a16="http://schemas.microsoft.com/office/drawing/2014/main" id="{A37E6CE6-DED8-F046-B8FD-A38173B6EE99}"/>
              </a:ext>
            </a:extLst>
          </p:cNvPr>
          <p:cNvSpPr txBox="1"/>
          <p:nvPr/>
        </p:nvSpPr>
        <p:spPr>
          <a:xfrm>
            <a:off x="6347626" y="4047005"/>
            <a:ext cx="2985060" cy="924869"/>
          </a:xfrm>
          <a:prstGeom prst="rect">
            <a:avLst/>
          </a:prstGeom>
          <a:noFill/>
          <a:ln w="19050">
            <a:solidFill>
              <a:srgbClr val="FF0000"/>
            </a:solidFill>
          </a:ln>
        </p:spPr>
        <p:txBody>
          <a:bodyPr wrap="square" rtlCol="0">
            <a:spAutoFit/>
          </a:bodyPr>
          <a:lstStyle/>
          <a:p>
            <a:r>
              <a:rPr lang="en-US" sz="2705" dirty="0"/>
              <a:t>Challenge now is to include </a:t>
            </a:r>
            <a:r>
              <a:rPr lang="en-US" sz="2705" i="1" dirty="0"/>
              <a:t>flow</a:t>
            </a:r>
            <a:r>
              <a:rPr lang="en-US" sz="2705" dirty="0"/>
              <a:t>.</a:t>
            </a:r>
          </a:p>
        </p:txBody>
      </p:sp>
    </p:spTree>
    <p:extLst>
      <p:ext uri="{BB962C8B-B14F-4D97-AF65-F5344CB8AC3E}">
        <p14:creationId xmlns:p14="http://schemas.microsoft.com/office/powerpoint/2010/main" val="282753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4259" y="6356352"/>
            <a:ext cx="2161375" cy="365125"/>
          </a:xfrm>
        </p:spPr>
        <p:txBody>
          <a:bodyPr/>
          <a:lstStyle/>
          <a:p>
            <a:pPr>
              <a:defRPr/>
            </a:pPr>
            <a:fld id="{B6B03069-661B-0E4E-8938-6E4DB7F5D660}" type="slidenum">
              <a:rPr lang="en-AU" smtClean="0"/>
              <a:pPr>
                <a:defRPr/>
              </a:pPr>
              <a:t>6</a:t>
            </a:fld>
            <a:endParaRPr lang="en-AU"/>
          </a:p>
        </p:txBody>
      </p:sp>
      <p:sp>
        <p:nvSpPr>
          <p:cNvPr id="7" name="Rectangle 6"/>
          <p:cNvSpPr/>
          <p:nvPr/>
        </p:nvSpPr>
        <p:spPr>
          <a:xfrm>
            <a:off x="372859" y="3071310"/>
            <a:ext cx="9271029" cy="2958289"/>
          </a:xfrm>
          <a:prstGeom prst="rect">
            <a:avLst/>
          </a:prstGeom>
        </p:spPr>
        <p:txBody>
          <a:bodyPr wrap="square">
            <a:spAutoFit/>
          </a:bodyPr>
          <a:lstStyle/>
          <a:p>
            <a:pPr marL="225134" indent="-225134">
              <a:spcBef>
                <a:spcPts val="1418"/>
              </a:spcBef>
              <a:buFont typeface="Wingdings" charset="2"/>
              <a:buChar char="q"/>
            </a:pPr>
            <a:r>
              <a:rPr lang="en-US" sz="2705" dirty="0"/>
              <a:t> Full ideal-MHD constraints </a:t>
            </a:r>
            <a:r>
              <a:rPr lang="en-US" sz="2705" i="1" dirty="0"/>
              <a:t>apply</a:t>
            </a:r>
            <a:r>
              <a:rPr lang="en-US" sz="2705" dirty="0"/>
              <a:t> </a:t>
            </a:r>
            <a:r>
              <a:rPr lang="en-US" sz="2705" i="1" dirty="0"/>
              <a:t>only within the interfaces </a:t>
            </a:r>
            <a:r>
              <a:rPr lang="en-US" sz="2705" dirty="0" err="1"/>
              <a:t>Γ</a:t>
            </a:r>
            <a:r>
              <a:rPr lang="en-US" sz="2705" i="1" baseline="-25000" dirty="0" err="1"/>
              <a:t>i,j</a:t>
            </a:r>
            <a:endParaRPr lang="en-US" sz="2705" dirty="0"/>
          </a:p>
          <a:p>
            <a:pPr marL="225134" indent="-225134">
              <a:spcBef>
                <a:spcPts val="1418"/>
              </a:spcBef>
              <a:buFont typeface="Wingdings" charset="2"/>
              <a:buChar char="q"/>
            </a:pPr>
            <a:r>
              <a:rPr lang="en-US" sz="2705" dirty="0"/>
              <a:t> Within the </a:t>
            </a:r>
            <a:r>
              <a:rPr lang="en-US" sz="2705" i="1" dirty="0"/>
              <a:t>sub-regions </a:t>
            </a:r>
            <a:r>
              <a:rPr lang="en-US" sz="2705" dirty="0" err="1"/>
              <a:t>Ω</a:t>
            </a:r>
            <a:r>
              <a:rPr lang="en-US" sz="2705" i="1" baseline="-25000" dirty="0" err="1"/>
              <a:t>i</a:t>
            </a:r>
            <a:r>
              <a:rPr lang="en-US" sz="2705" dirty="0"/>
              <a:t> </a:t>
            </a:r>
            <a:r>
              <a:rPr lang="en-US" sz="2705" i="1" dirty="0"/>
              <a:t>relax</a:t>
            </a:r>
            <a:r>
              <a:rPr lang="en-US" sz="2705" dirty="0"/>
              <a:t> nearly all the ideal-MHD constraints except for conservation of </a:t>
            </a:r>
            <a:r>
              <a:rPr lang="en-US" sz="2705" i="1" dirty="0"/>
              <a:t>macroscopic</a:t>
            </a:r>
            <a:r>
              <a:rPr lang="en-US" sz="2705" dirty="0"/>
              <a:t> magnetic helicity, entropy, and </a:t>
            </a:r>
            <a:r>
              <a:rPr lang="en-US" sz="2705" i="1" dirty="0"/>
              <a:t>microscopic </a:t>
            </a:r>
            <a:r>
              <a:rPr lang="en-US" sz="2705" dirty="0"/>
              <a:t>mass </a:t>
            </a:r>
          </a:p>
          <a:p>
            <a:pPr marL="225134" indent="-225134">
              <a:spcBef>
                <a:spcPts val="1418"/>
              </a:spcBef>
              <a:buFont typeface="Wingdings" charset="2"/>
              <a:buChar char="q"/>
            </a:pPr>
            <a:r>
              <a:rPr lang="en-US" sz="2705" dirty="0"/>
              <a:t> Cross-helicity not constrained, so fluid and magnetic field couple </a:t>
            </a:r>
            <a:r>
              <a:rPr lang="en-US" sz="2705" i="1" dirty="0"/>
              <a:t>only at interfaces</a:t>
            </a:r>
            <a:r>
              <a:rPr lang="en-US" sz="2705" dirty="0"/>
              <a:t>, which are current/vortex sheets</a:t>
            </a:r>
          </a:p>
        </p:txBody>
      </p:sp>
      <p:sp>
        <p:nvSpPr>
          <p:cNvPr id="11" name="Rectangle 10"/>
          <p:cNvSpPr/>
          <p:nvPr/>
        </p:nvSpPr>
        <p:spPr>
          <a:xfrm>
            <a:off x="328410" y="1390964"/>
            <a:ext cx="9279272" cy="1554340"/>
          </a:xfrm>
          <a:prstGeom prst="rect">
            <a:avLst/>
          </a:prstGeom>
          <a:ln w="28575">
            <a:solidFill>
              <a:srgbClr val="FF0000"/>
            </a:solidFill>
          </a:ln>
        </p:spPr>
        <p:txBody>
          <a:bodyPr wrap="square">
            <a:spAutoFit/>
          </a:bodyPr>
          <a:lstStyle/>
          <a:p>
            <a:pPr>
              <a:lnSpc>
                <a:spcPct val="120000"/>
              </a:lnSpc>
            </a:pPr>
            <a:r>
              <a:rPr lang="en-US" sz="2705" dirty="0"/>
              <a:t>Generalize Taylor-type </a:t>
            </a:r>
            <a:r>
              <a:rPr lang="en-US" sz="2705" i="1" dirty="0"/>
              <a:t>minimum energy </a:t>
            </a:r>
            <a:r>
              <a:rPr lang="en-US" sz="2705" dirty="0"/>
              <a:t>equilibrium approach by instead </a:t>
            </a:r>
            <a:r>
              <a:rPr lang="en-US" sz="2705" i="1" dirty="0"/>
              <a:t>extremizing </a:t>
            </a:r>
            <a:r>
              <a:rPr lang="en-US" sz="2705" dirty="0"/>
              <a:t>the MHD </a:t>
            </a:r>
            <a:r>
              <a:rPr lang="en-US" sz="2705" i="1" dirty="0"/>
              <a:t>action </a:t>
            </a:r>
            <a:r>
              <a:rPr lang="en-US" sz="2705" dirty="0"/>
              <a:t>(Hamilton’s Principle).  Details in [1] Dewar </a:t>
            </a:r>
            <a:r>
              <a:rPr lang="en-US" sz="2705" i="1" dirty="0"/>
              <a:t>et al</a:t>
            </a:r>
            <a:r>
              <a:rPr lang="en-US" sz="2705" dirty="0"/>
              <a:t>, J. Plasma Phys. 2015:</a:t>
            </a:r>
          </a:p>
        </p:txBody>
      </p:sp>
      <p:sp>
        <p:nvSpPr>
          <p:cNvPr id="3" name="TextBox 2"/>
          <p:cNvSpPr txBox="1"/>
          <p:nvPr/>
        </p:nvSpPr>
        <p:spPr>
          <a:xfrm>
            <a:off x="2435650" y="492323"/>
            <a:ext cx="5069834" cy="646331"/>
          </a:xfrm>
          <a:prstGeom prst="rect">
            <a:avLst/>
          </a:prstGeom>
          <a:noFill/>
        </p:spPr>
        <p:txBody>
          <a:bodyPr wrap="square" rtlCol="0">
            <a:spAutoFit/>
          </a:bodyPr>
          <a:lstStyle/>
          <a:p>
            <a:r>
              <a:rPr lang="en-US" sz="3600" b="1" dirty="0"/>
              <a:t>2015 </a:t>
            </a:r>
            <a:r>
              <a:rPr lang="en-US" sz="3600" b="1" dirty="0" err="1"/>
              <a:t>MRxMHD</a:t>
            </a:r>
            <a:r>
              <a:rPr lang="en-US" sz="3600" b="1" dirty="0"/>
              <a:t> theory</a:t>
            </a:r>
          </a:p>
        </p:txBody>
      </p:sp>
    </p:spTree>
    <p:extLst>
      <p:ext uri="{BB962C8B-B14F-4D97-AF65-F5344CB8AC3E}">
        <p14:creationId xmlns:p14="http://schemas.microsoft.com/office/powerpoint/2010/main" val="335017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77" y="866150"/>
            <a:ext cx="9118269" cy="785913"/>
          </a:xfrm>
        </p:spPr>
        <p:txBody>
          <a:bodyPr/>
          <a:lstStyle/>
          <a:p>
            <a:pPr>
              <a:lnSpc>
                <a:spcPct val="80000"/>
              </a:lnSpc>
            </a:pPr>
            <a:r>
              <a:rPr lang="en-US" sz="2521" i="1" dirty="0"/>
              <a:t>kinetic energy</a:t>
            </a:r>
            <a:r>
              <a:rPr lang="en-US" sz="2521" dirty="0"/>
              <a:t> – </a:t>
            </a:r>
            <a:r>
              <a:rPr lang="en-US" sz="2521" i="1" dirty="0"/>
              <a:t>MHD</a:t>
            </a:r>
            <a:r>
              <a:rPr lang="en-US" sz="2521" dirty="0"/>
              <a:t> </a:t>
            </a:r>
            <a:r>
              <a:rPr lang="en-US" sz="2521" i="1" dirty="0"/>
              <a:t>potential energy </a:t>
            </a:r>
            <a:r>
              <a:rPr lang="en-US" sz="2521" dirty="0"/>
              <a:t>+ Lagrange multiplier constraint terms:</a:t>
            </a:r>
          </a:p>
        </p:txBody>
      </p:sp>
      <p:sp>
        <p:nvSpPr>
          <p:cNvPr id="3" name="Content Placeholder 2"/>
          <p:cNvSpPr>
            <a:spLocks noGrp="1"/>
          </p:cNvSpPr>
          <p:nvPr>
            <p:ph idx="1"/>
          </p:nvPr>
        </p:nvSpPr>
        <p:spPr>
          <a:xfrm>
            <a:off x="463406" y="1798566"/>
            <a:ext cx="6192296" cy="454865"/>
          </a:xfrm>
        </p:spPr>
        <p:txBody>
          <a:bodyPr>
            <a:normAutofit lnSpcReduction="10000"/>
          </a:bodyPr>
          <a:lstStyle/>
          <a:p>
            <a:r>
              <a:rPr lang="en-US" dirty="0"/>
              <a:t>MHD </a:t>
            </a:r>
            <a:r>
              <a:rPr lang="en-US" dirty="0" err="1"/>
              <a:t>Lagrangian</a:t>
            </a:r>
            <a:r>
              <a:rPr lang="en-US" dirty="0"/>
              <a:t> density in region </a:t>
            </a:r>
            <a:r>
              <a:rPr lang="en-US" i="1" dirty="0" err="1">
                <a:latin typeface="Times New Roman"/>
              </a:rPr>
              <a:t>i</a:t>
            </a:r>
            <a:endParaRPr lang="en-US" i="1" dirty="0">
              <a:latin typeface="Times New Roman"/>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6B03069-661B-0E4E-8938-6E4DB7F5D660}" type="slidenum">
              <a:rPr lang="en-AU" smtClean="0"/>
              <a:pPr>
                <a:defRPr/>
              </a:pPr>
              <a:t>7</a:t>
            </a:fld>
            <a:endParaRPr lang="en-AU" dirty="0"/>
          </a:p>
        </p:txBody>
      </p:sp>
      <p:sp>
        <p:nvSpPr>
          <p:cNvPr id="6" name="Content Placeholder 2"/>
          <p:cNvSpPr txBox="1">
            <a:spLocks/>
          </p:cNvSpPr>
          <p:nvPr/>
        </p:nvSpPr>
        <p:spPr bwMode="auto">
          <a:xfrm>
            <a:off x="444742" y="4514785"/>
            <a:ext cx="6192296" cy="4548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72046" tIns="36023" rIns="72046" bIns="36023"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Arial"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Constrained </a:t>
            </a:r>
            <a:r>
              <a:rPr lang="en-US" sz="2400" dirty="0" err="1"/>
              <a:t>Lagrangian</a:t>
            </a:r>
            <a:r>
              <a:rPr lang="en-US" sz="2400" dirty="0"/>
              <a:t> in region </a:t>
            </a:r>
            <a:r>
              <a:rPr lang="en-US" sz="2400" i="1" dirty="0" err="1">
                <a:latin typeface="Times New Roman"/>
              </a:rPr>
              <a:t>i</a:t>
            </a:r>
            <a:endParaRPr lang="en-US" sz="2400" i="1" dirty="0">
              <a:latin typeface="Times New Roman"/>
            </a:endParaRPr>
          </a:p>
        </p:txBody>
      </p:sp>
      <p:pic>
        <p:nvPicPr>
          <p:cNvPr id="7" name="Picture 6"/>
          <p:cNvPicPr>
            <a:picLocks noChangeAspect="1"/>
          </p:cNvPicPr>
          <p:nvPr/>
        </p:nvPicPr>
        <p:blipFill>
          <a:blip r:embed="rId2"/>
          <a:stretch>
            <a:fillRect/>
          </a:stretch>
        </p:blipFill>
        <p:spPr>
          <a:xfrm>
            <a:off x="566363" y="5030624"/>
            <a:ext cx="6184146" cy="723146"/>
          </a:xfrm>
          <a:prstGeom prst="rect">
            <a:avLst/>
          </a:prstGeom>
        </p:spPr>
      </p:pic>
      <p:pic>
        <p:nvPicPr>
          <p:cNvPr id="8" name="Picture 7"/>
          <p:cNvPicPr>
            <a:picLocks noChangeAspect="1"/>
          </p:cNvPicPr>
          <p:nvPr/>
        </p:nvPicPr>
        <p:blipFill>
          <a:blip r:embed="rId3"/>
          <a:stretch>
            <a:fillRect/>
          </a:stretch>
        </p:blipFill>
        <p:spPr>
          <a:xfrm>
            <a:off x="566363" y="3652854"/>
            <a:ext cx="2049911" cy="632419"/>
          </a:xfrm>
          <a:prstGeom prst="rect">
            <a:avLst/>
          </a:prstGeom>
        </p:spPr>
      </p:pic>
      <p:sp>
        <p:nvSpPr>
          <p:cNvPr id="9" name="Content Placeholder 2"/>
          <p:cNvSpPr txBox="1">
            <a:spLocks/>
          </p:cNvSpPr>
          <p:nvPr/>
        </p:nvSpPr>
        <p:spPr bwMode="auto">
          <a:xfrm>
            <a:off x="444742" y="3037099"/>
            <a:ext cx="6532707" cy="4548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72046" tIns="36023" rIns="72046" bIns="36023"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Arial"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t>Helicity</a:t>
            </a:r>
            <a:r>
              <a:rPr lang="en-US" sz="2400" dirty="0"/>
              <a:t> and entropy </a:t>
            </a:r>
            <a:r>
              <a:rPr lang="en-US" sz="2400" i="1" dirty="0"/>
              <a:t>macroscopic </a:t>
            </a:r>
            <a:r>
              <a:rPr lang="en-US" sz="2400" dirty="0"/>
              <a:t>invariants</a:t>
            </a:r>
            <a:endParaRPr lang="en-US" sz="2400" i="1" dirty="0">
              <a:latin typeface="Times New Roman"/>
            </a:endParaRPr>
          </a:p>
        </p:txBody>
      </p:sp>
      <p:pic>
        <p:nvPicPr>
          <p:cNvPr id="10" name="Picture 9"/>
          <p:cNvPicPr>
            <a:picLocks noChangeAspect="1"/>
          </p:cNvPicPr>
          <p:nvPr/>
        </p:nvPicPr>
        <p:blipFill>
          <a:blip r:embed="rId4"/>
          <a:stretch>
            <a:fillRect/>
          </a:stretch>
        </p:blipFill>
        <p:spPr>
          <a:xfrm>
            <a:off x="3289657" y="3625814"/>
            <a:ext cx="3290646" cy="658130"/>
          </a:xfrm>
          <a:prstGeom prst="rect">
            <a:avLst/>
          </a:prstGeom>
        </p:spPr>
      </p:pic>
      <p:pic>
        <p:nvPicPr>
          <p:cNvPr id="11" name="Picture 10"/>
          <p:cNvPicPr>
            <a:picLocks noChangeAspect="1"/>
          </p:cNvPicPr>
          <p:nvPr/>
        </p:nvPicPr>
        <p:blipFill>
          <a:blip r:embed="rId5"/>
          <a:stretch>
            <a:fillRect/>
          </a:stretch>
        </p:blipFill>
        <p:spPr>
          <a:xfrm>
            <a:off x="1492791" y="2253820"/>
            <a:ext cx="3442189" cy="680433"/>
          </a:xfrm>
          <a:prstGeom prst="rect">
            <a:avLst/>
          </a:prstGeom>
        </p:spPr>
      </p:pic>
      <p:sp>
        <p:nvSpPr>
          <p:cNvPr id="12" name="TextBox 11"/>
          <p:cNvSpPr txBox="1"/>
          <p:nvPr/>
        </p:nvSpPr>
        <p:spPr>
          <a:xfrm>
            <a:off x="187577" y="264782"/>
            <a:ext cx="9579429" cy="646331"/>
          </a:xfrm>
          <a:prstGeom prst="rect">
            <a:avLst/>
          </a:prstGeom>
          <a:noFill/>
        </p:spPr>
        <p:txBody>
          <a:bodyPr wrap="square" rtlCol="0">
            <a:spAutoFit/>
          </a:bodyPr>
          <a:lstStyle/>
          <a:p>
            <a:r>
              <a:rPr lang="en-US" sz="3600" b="1" dirty="0"/>
              <a:t>2015 theory derived from </a:t>
            </a:r>
            <a:r>
              <a:rPr lang="en-US" sz="3600" b="1" dirty="0" err="1"/>
              <a:t>MRxMHD</a:t>
            </a:r>
            <a:r>
              <a:rPr lang="en-US" sz="3600" b="1" dirty="0"/>
              <a:t> </a:t>
            </a:r>
            <a:r>
              <a:rPr lang="en-US" sz="3600" b="1" dirty="0" err="1"/>
              <a:t>Lagrangian</a:t>
            </a:r>
            <a:r>
              <a:rPr lang="en-US" sz="3600" b="1" dirty="0"/>
              <a:t>:</a:t>
            </a:r>
          </a:p>
        </p:txBody>
      </p:sp>
      <p:sp>
        <p:nvSpPr>
          <p:cNvPr id="13" name="Content Placeholder 2">
            <a:extLst>
              <a:ext uri="{FF2B5EF4-FFF2-40B4-BE49-F238E27FC236}">
                <a16:creationId xmlns:a16="http://schemas.microsoft.com/office/drawing/2014/main" id="{17271D42-A5DB-2F44-9FEB-7B0E08B967DA}"/>
              </a:ext>
            </a:extLst>
          </p:cNvPr>
          <p:cNvSpPr txBox="1">
            <a:spLocks/>
          </p:cNvSpPr>
          <p:nvPr/>
        </p:nvSpPr>
        <p:spPr bwMode="auto">
          <a:xfrm>
            <a:off x="463407" y="5901487"/>
            <a:ext cx="5806764" cy="819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72046" tIns="36023" rIns="72046" bIns="36023"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Arial"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Form </a:t>
            </a:r>
            <a:r>
              <a:rPr lang="en-US" sz="2400" dirty="0" err="1"/>
              <a:t>MRxMHD</a:t>
            </a:r>
            <a:r>
              <a:rPr lang="en-US" sz="2400" dirty="0"/>
              <a:t> action integral:</a:t>
            </a:r>
          </a:p>
          <a:p>
            <a:pPr marL="0" indent="0">
              <a:buNone/>
            </a:pPr>
            <a:r>
              <a:rPr lang="en-US" sz="2400" dirty="0"/>
              <a:t>     Physics given by Euler-Lagrange equations.</a:t>
            </a:r>
            <a:endParaRPr lang="en-US" sz="2400" i="1" dirty="0">
              <a:latin typeface="Times New Roman"/>
            </a:endParaRPr>
          </a:p>
        </p:txBody>
      </p:sp>
      <p:pic>
        <p:nvPicPr>
          <p:cNvPr id="5" name="Picture 4">
            <a:extLst>
              <a:ext uri="{FF2B5EF4-FFF2-40B4-BE49-F238E27FC236}">
                <a16:creationId xmlns:a16="http://schemas.microsoft.com/office/drawing/2014/main" id="{AFFD3391-DFFC-214E-B2F9-8841F4F581C7}"/>
              </a:ext>
            </a:extLst>
          </p:cNvPr>
          <p:cNvPicPr>
            <a:picLocks noChangeAspect="1"/>
          </p:cNvPicPr>
          <p:nvPr/>
        </p:nvPicPr>
        <p:blipFill>
          <a:blip r:embed="rId6"/>
          <a:stretch>
            <a:fillRect/>
          </a:stretch>
        </p:blipFill>
        <p:spPr>
          <a:xfrm>
            <a:off x="6169937" y="5822604"/>
            <a:ext cx="2050143" cy="812988"/>
          </a:xfrm>
          <a:prstGeom prst="rect">
            <a:avLst/>
          </a:prstGeom>
        </p:spPr>
      </p:pic>
    </p:spTree>
    <p:extLst>
      <p:ext uri="{BB962C8B-B14F-4D97-AF65-F5344CB8AC3E}">
        <p14:creationId xmlns:p14="http://schemas.microsoft.com/office/powerpoint/2010/main" val="398456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0387" y="980706"/>
            <a:ext cx="8574869" cy="454865"/>
          </a:xfrm>
        </p:spPr>
        <p:txBody>
          <a:bodyPr>
            <a:normAutofit fontScale="85000" lnSpcReduction="10000"/>
          </a:bodyPr>
          <a:lstStyle/>
          <a:p>
            <a:pPr marL="0" indent="0">
              <a:buNone/>
            </a:pPr>
            <a:r>
              <a:rPr lang="en-US" dirty="0"/>
              <a:t>(NB Mass conservation                                 is built in </a:t>
            </a:r>
            <a:r>
              <a:rPr lang="en-US" dirty="0" err="1"/>
              <a:t>holonomically</a:t>
            </a:r>
            <a:r>
              <a:rPr lang="en-US" dirty="0"/>
              <a:t>)</a:t>
            </a:r>
          </a:p>
        </p:txBody>
      </p:sp>
      <p:sp>
        <p:nvSpPr>
          <p:cNvPr id="8" name="Slide Number Placeholder 7">
            <a:extLst>
              <a:ext uri="{FF2B5EF4-FFF2-40B4-BE49-F238E27FC236}">
                <a16:creationId xmlns:a16="http://schemas.microsoft.com/office/drawing/2014/main" id="{451DDE29-6016-B74D-88D2-CE0929549E38}"/>
              </a:ext>
            </a:extLst>
          </p:cNvPr>
          <p:cNvSpPr>
            <a:spLocks noGrp="1"/>
          </p:cNvSpPr>
          <p:nvPr>
            <p:ph type="sldNum" sz="quarter" idx="12"/>
          </p:nvPr>
        </p:nvSpPr>
        <p:spPr/>
        <p:txBody>
          <a:bodyPr/>
          <a:lstStyle/>
          <a:p>
            <a:fld id="{5D7B701B-00CC-0B41-BC72-2FC73F6D2ED1}" type="slidenum">
              <a:rPr lang="en-US" smtClean="0"/>
              <a:t>8</a:t>
            </a:fld>
            <a:endParaRPr lang="en-US" dirty="0"/>
          </a:p>
        </p:txBody>
      </p:sp>
      <p:pic>
        <p:nvPicPr>
          <p:cNvPr id="5" name="Picture 4"/>
          <p:cNvPicPr>
            <a:picLocks noChangeAspect="1"/>
          </p:cNvPicPr>
          <p:nvPr/>
        </p:nvPicPr>
        <p:blipFill>
          <a:blip r:embed="rId3"/>
          <a:stretch>
            <a:fillRect/>
          </a:stretch>
        </p:blipFill>
        <p:spPr>
          <a:xfrm>
            <a:off x="3891691" y="809189"/>
            <a:ext cx="1920673" cy="629554"/>
          </a:xfrm>
          <a:prstGeom prst="rect">
            <a:avLst/>
          </a:prstGeom>
        </p:spPr>
      </p:pic>
      <p:sp>
        <p:nvSpPr>
          <p:cNvPr id="6" name="Content Placeholder 2"/>
          <p:cNvSpPr txBox="1">
            <a:spLocks/>
          </p:cNvSpPr>
          <p:nvPr/>
        </p:nvSpPr>
        <p:spPr bwMode="auto">
          <a:xfrm>
            <a:off x="632506" y="1518742"/>
            <a:ext cx="8213971" cy="4548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72046" tIns="36023" rIns="72046" bIns="36023"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Arial"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t>δ</a:t>
            </a:r>
            <a:r>
              <a:rPr lang="en-US" sz="2400" i="1" dirty="0" err="1"/>
              <a:t>p</a:t>
            </a:r>
            <a:r>
              <a:rPr lang="en-US" sz="2400" i="1" dirty="0"/>
              <a:t> </a:t>
            </a:r>
            <a:r>
              <a:rPr lang="en-US" sz="2400" dirty="0"/>
              <a:t>in</a:t>
            </a:r>
            <a:r>
              <a:rPr lang="en-US" sz="2400" i="1" dirty="0"/>
              <a:t> </a:t>
            </a:r>
            <a:r>
              <a:rPr lang="en-US" sz="2400" dirty="0" err="1"/>
              <a:t>Ω</a:t>
            </a:r>
            <a:r>
              <a:rPr lang="en-US" sz="2400" i="1" baseline="-25000" dirty="0" err="1"/>
              <a:t>i</a:t>
            </a:r>
            <a:r>
              <a:rPr lang="en-US" sz="2400" i="1" dirty="0"/>
              <a:t> </a:t>
            </a:r>
            <a:r>
              <a:rPr lang="en-US" sz="2400" dirty="0">
                <a:ea typeface="ＭＳ Ｐゴシック" charset="0"/>
              </a:rPr>
              <a:t>➮</a:t>
            </a:r>
            <a:r>
              <a:rPr lang="en-US" sz="2400" dirty="0"/>
              <a:t> Isothermal equations of state in relaxed regions:</a:t>
            </a:r>
          </a:p>
        </p:txBody>
      </p:sp>
      <p:pic>
        <p:nvPicPr>
          <p:cNvPr id="7" name="Picture 6"/>
          <p:cNvPicPr>
            <a:picLocks noChangeAspect="1"/>
          </p:cNvPicPr>
          <p:nvPr/>
        </p:nvPicPr>
        <p:blipFill>
          <a:blip r:embed="rId4"/>
          <a:stretch>
            <a:fillRect/>
          </a:stretch>
        </p:blipFill>
        <p:spPr>
          <a:xfrm>
            <a:off x="2134684" y="1974979"/>
            <a:ext cx="3872479" cy="424558"/>
          </a:xfrm>
          <a:prstGeom prst="rect">
            <a:avLst/>
          </a:prstGeom>
        </p:spPr>
      </p:pic>
      <p:sp>
        <p:nvSpPr>
          <p:cNvPr id="9" name="Content Placeholder 2"/>
          <p:cNvSpPr txBox="1">
            <a:spLocks/>
          </p:cNvSpPr>
          <p:nvPr/>
        </p:nvSpPr>
        <p:spPr bwMode="auto">
          <a:xfrm>
            <a:off x="659567" y="2544982"/>
            <a:ext cx="7979508" cy="4548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72046" tIns="36023" rIns="72046" bIns="36023"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Arial"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t>δ</a:t>
            </a:r>
            <a:r>
              <a:rPr lang="en-US" sz="2400" b="1" dirty="0" err="1"/>
              <a:t>A</a:t>
            </a:r>
            <a:r>
              <a:rPr lang="en-US" sz="2400" b="1" dirty="0"/>
              <a:t> </a:t>
            </a:r>
            <a:r>
              <a:rPr lang="en-US" sz="2400" dirty="0"/>
              <a:t>in</a:t>
            </a:r>
            <a:r>
              <a:rPr lang="en-US" sz="2400" i="1" dirty="0"/>
              <a:t> </a:t>
            </a:r>
            <a:r>
              <a:rPr lang="en-US" sz="2400" dirty="0" err="1"/>
              <a:t>Ω</a:t>
            </a:r>
            <a:r>
              <a:rPr lang="en-US" sz="2400" i="1" baseline="-25000" dirty="0" err="1"/>
              <a:t>i</a:t>
            </a:r>
            <a:r>
              <a:rPr lang="en-US" sz="2400" i="1" dirty="0"/>
              <a:t> </a:t>
            </a:r>
            <a:r>
              <a:rPr lang="en-US" sz="2400" dirty="0">
                <a:ea typeface="ＭＳ Ｐゴシック" charset="0"/>
              </a:rPr>
              <a:t>➮ </a:t>
            </a:r>
            <a:r>
              <a:rPr lang="en-US" sz="2400" dirty="0"/>
              <a:t>Beltrami equations in relaxed regions: :</a:t>
            </a:r>
          </a:p>
        </p:txBody>
      </p:sp>
      <mc:AlternateContent xmlns:mc="http://schemas.openxmlformats.org/markup-compatibility/2006" xmlns:a14="http://schemas.microsoft.com/office/drawing/2010/main">
        <mc:Choice Requires="a14">
          <p:sp>
            <p:nvSpPr>
              <p:cNvPr id="10" name="Content Placeholder 2"/>
              <p:cNvSpPr txBox="1">
                <a:spLocks/>
              </p:cNvSpPr>
              <p:nvPr/>
            </p:nvSpPr>
            <p:spPr bwMode="auto">
              <a:xfrm>
                <a:off x="708152" y="3715319"/>
                <a:ext cx="8138325" cy="454865"/>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72046" tIns="36023" rIns="72046" bIns="36023"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Arial"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i="1" dirty="0"/>
                  <a:t>ξ</a:t>
                </a:r>
                <a:r>
                  <a:rPr lang="en-US" sz="2400" dirty="0"/>
                  <a:t>  in </a:t>
                </a:r>
                <a14:m>
                  <m:oMath xmlns:m="http://schemas.openxmlformats.org/officeDocument/2006/math">
                    <m:sSub>
                      <m:sSubPr>
                        <m:ctrlPr>
                          <a:rPr lang="en-US" sz="2400" i="1">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Ω</m:t>
                        </m:r>
                      </m:e>
                      <m:sub>
                        <m:r>
                          <a:rPr lang="en-AU" sz="2400" i="1">
                            <a:latin typeface="Cambria Math" panose="02040503050406030204" pitchFamily="18" charset="0"/>
                          </a:rPr>
                          <m:t>𝑖</m:t>
                        </m:r>
                      </m:sub>
                    </m:sSub>
                  </m:oMath>
                </a14:m>
                <a:r>
                  <a:rPr lang="en-US" sz="2400" dirty="0"/>
                  <a:t> </a:t>
                </a:r>
                <a:r>
                  <a:rPr lang="en-US" sz="2400" dirty="0">
                    <a:ea typeface="ＭＳ Ｐゴシック" charset="0"/>
                  </a:rPr>
                  <a:t>➮ </a:t>
                </a:r>
                <a:r>
                  <a:rPr lang="en-US" sz="2400" dirty="0"/>
                  <a:t> Momentum equations in relaxed regions: :</a:t>
                </a:r>
              </a:p>
            </p:txBody>
          </p:sp>
        </mc:Choice>
        <mc:Fallback xmlns="">
          <p:sp>
            <p:nvSpPr>
              <p:cNvPr id="10" name="Content Placeholder 2"/>
              <p:cNvSpPr txBox="1">
                <a:spLocks noRot="1" noChangeAspect="1" noMove="1" noResize="1" noEditPoints="1" noAdjustHandles="1" noChangeArrowheads="1" noChangeShapeType="1" noTextEdit="1"/>
              </p:cNvSpPr>
              <p:nvPr/>
            </p:nvSpPr>
            <p:spPr bwMode="auto">
              <a:xfrm>
                <a:off x="708152" y="3715319"/>
                <a:ext cx="8138325" cy="454865"/>
              </a:xfrm>
              <a:prstGeom prst="rect">
                <a:avLst/>
              </a:prstGeom>
              <a:blipFill>
                <a:blip r:embed="rId5"/>
                <a:stretch>
                  <a:fillRect l="-1402" t="-16667" b="-30556"/>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xmlns:a14="http://schemas.microsoft.com/office/drawing/2010/main" val="1"/>
                </a:ext>
              </a:extLst>
            </p:spPr>
            <p:txBody>
              <a:bodyPr/>
              <a:lstStyle/>
              <a:p>
                <a:r>
                  <a:rPr lang="en-US">
                    <a:noFill/>
                  </a:rPr>
                  <a:t> </a:t>
                </a:r>
              </a:p>
            </p:txBody>
          </p:sp>
        </mc:Fallback>
      </mc:AlternateContent>
      <p:pic>
        <p:nvPicPr>
          <p:cNvPr id="12" name="Picture 11"/>
          <p:cNvPicPr>
            <a:picLocks noChangeAspect="1"/>
          </p:cNvPicPr>
          <p:nvPr/>
        </p:nvPicPr>
        <p:blipFill>
          <a:blip r:embed="rId6"/>
          <a:stretch>
            <a:fillRect/>
          </a:stretch>
        </p:blipFill>
        <p:spPr>
          <a:xfrm>
            <a:off x="1258041" y="4286575"/>
            <a:ext cx="3319622" cy="740113"/>
          </a:xfrm>
          <a:prstGeom prst="rect">
            <a:avLst/>
          </a:prstGeom>
        </p:spPr>
      </p:pic>
      <p:pic>
        <p:nvPicPr>
          <p:cNvPr id="14" name="Picture 13"/>
          <p:cNvPicPr>
            <a:picLocks noChangeAspect="1"/>
          </p:cNvPicPr>
          <p:nvPr/>
        </p:nvPicPr>
        <p:blipFill>
          <a:blip r:embed="rId7"/>
          <a:stretch>
            <a:fillRect/>
          </a:stretch>
        </p:blipFill>
        <p:spPr>
          <a:xfrm>
            <a:off x="1258041" y="3115424"/>
            <a:ext cx="4749122" cy="326362"/>
          </a:xfrm>
          <a:prstGeom prst="rect">
            <a:avLst/>
          </a:prstGeom>
        </p:spPr>
      </p:pic>
      <p:sp>
        <p:nvSpPr>
          <p:cNvPr id="13" name="TextBox 12"/>
          <p:cNvSpPr txBox="1"/>
          <p:nvPr/>
        </p:nvSpPr>
        <p:spPr>
          <a:xfrm>
            <a:off x="987540" y="128288"/>
            <a:ext cx="8138325" cy="646331"/>
          </a:xfrm>
          <a:prstGeom prst="rect">
            <a:avLst/>
          </a:prstGeom>
          <a:noFill/>
        </p:spPr>
        <p:txBody>
          <a:bodyPr wrap="square" rtlCol="0">
            <a:spAutoFit/>
          </a:bodyPr>
          <a:lstStyle/>
          <a:p>
            <a:r>
              <a:rPr lang="en-US" sz="3600" b="1" dirty="0"/>
              <a:t>2015 Euler-Lagrange dynamical equations</a:t>
            </a: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0656D740-0926-3A40-91DA-1306CE976BFA}"/>
                  </a:ext>
                </a:extLst>
              </p:cNvPr>
              <p:cNvSpPr txBox="1">
                <a:spLocks/>
              </p:cNvSpPr>
              <p:nvPr/>
            </p:nvSpPr>
            <p:spPr bwMode="auto">
              <a:xfrm>
                <a:off x="708152" y="5201644"/>
                <a:ext cx="9080821" cy="738932"/>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72046" tIns="36023" rIns="72046" bIns="36023"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Arial"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i="1" dirty="0"/>
                  <a:t>ξ</a:t>
                </a:r>
                <a:r>
                  <a:rPr lang="en-US" sz="2400" dirty="0"/>
                  <a:t>  on </a:t>
                </a:r>
                <a14:m>
                  <m:oMath xmlns:m="http://schemas.openxmlformats.org/officeDocument/2006/math">
                    <m:sSub>
                      <m:sSubPr>
                        <m:ctrlPr>
                          <a:rPr lang="en-US" sz="2400" i="1">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Γ</m:t>
                        </m:r>
                      </m:e>
                      <m:sub>
                        <m:r>
                          <a:rPr lang="en-AU" sz="2400" i="1">
                            <a:latin typeface="Cambria Math" panose="02040503050406030204" pitchFamily="18" charset="0"/>
                          </a:rPr>
                          <m:t>𝑖</m:t>
                        </m:r>
                        <m:r>
                          <a:rPr lang="en-AU" sz="2400" i="1">
                            <a:latin typeface="Cambria Math" panose="02040503050406030204" pitchFamily="18" charset="0"/>
                          </a:rPr>
                          <m:t>,</m:t>
                        </m:r>
                        <m:r>
                          <a:rPr lang="en-AU" sz="2400" i="1">
                            <a:latin typeface="Cambria Math" panose="02040503050406030204" pitchFamily="18" charset="0"/>
                          </a:rPr>
                          <m:t>𝑗</m:t>
                        </m:r>
                      </m:sub>
                    </m:sSub>
                  </m:oMath>
                </a14:m>
                <a:r>
                  <a:rPr lang="en-US" sz="2400" dirty="0"/>
                  <a:t> </a:t>
                </a:r>
                <a:r>
                  <a:rPr lang="en-US" sz="2400" dirty="0">
                    <a:ea typeface="ＭＳ Ｐゴシック" charset="0"/>
                  </a:rPr>
                  <a:t>➮ </a:t>
                </a:r>
                <a:r>
                  <a:rPr lang="en-US" sz="2400" dirty="0"/>
                  <a:t> Force balance across interfaces:  </a:t>
                </a:r>
                <a14:m>
                  <m:oMath xmlns:m="http://schemas.openxmlformats.org/officeDocument/2006/math">
                    <m:d>
                      <m:dPr>
                        <m:begChr m:val="["/>
                        <m:endChr m:val="]"/>
                        <m:ctrlPr>
                          <a:rPr lang="en-AU" sz="2800" i="1">
                            <a:latin typeface="Cambria Math" panose="02040503050406030204" pitchFamily="18" charset="0"/>
                          </a:rPr>
                        </m:ctrlPr>
                      </m:dPr>
                      <m:e>
                        <m:f>
                          <m:fPr>
                            <m:ctrlPr>
                              <a:rPr lang="en-AU" sz="2800" i="1">
                                <a:latin typeface="Cambria Math" panose="02040503050406030204" pitchFamily="18" charset="0"/>
                              </a:rPr>
                            </m:ctrlPr>
                          </m:fPr>
                          <m:num>
                            <m:sSup>
                              <m:sSupPr>
                                <m:ctrlPr>
                                  <a:rPr lang="en-AU" sz="2800" i="1">
                                    <a:latin typeface="Cambria Math" panose="02040503050406030204" pitchFamily="18" charset="0"/>
                                  </a:rPr>
                                </m:ctrlPr>
                              </m:sSupPr>
                              <m:e>
                                <m:r>
                                  <a:rPr lang="en-AU" sz="2800" i="1">
                                    <a:latin typeface="Cambria Math" panose="02040503050406030204" pitchFamily="18" charset="0"/>
                                  </a:rPr>
                                  <m:t>𝐵</m:t>
                                </m:r>
                              </m:e>
                              <m:sup>
                                <m:r>
                                  <a:rPr lang="en-AU" sz="2800" i="1">
                                    <a:latin typeface="Cambria Math" panose="02040503050406030204" pitchFamily="18" charset="0"/>
                                  </a:rPr>
                                  <m:t>2</m:t>
                                </m:r>
                              </m:sup>
                            </m:sSup>
                          </m:num>
                          <m:den>
                            <m:r>
                              <a:rPr lang="en-AU" sz="2800" i="1">
                                <a:latin typeface="Cambria Math" panose="02040503050406030204" pitchFamily="18" charset="0"/>
                              </a:rPr>
                              <m:t>2</m:t>
                            </m:r>
                            <m:sSub>
                              <m:sSubPr>
                                <m:ctrlPr>
                                  <a:rPr lang="en-AU" sz="2800" i="1">
                                    <a:latin typeface="Cambria Math" panose="02040503050406030204" pitchFamily="18" charset="0"/>
                                  </a:rPr>
                                </m:ctrlPr>
                              </m:sSubPr>
                              <m:e>
                                <m:r>
                                  <a:rPr lang="en-AU" sz="2800" i="1">
                                    <a:latin typeface="Cambria Math" panose="02040503050406030204" pitchFamily="18" charset="0"/>
                                    <a:ea typeface="Cambria Math" panose="02040503050406030204" pitchFamily="18" charset="0"/>
                                  </a:rPr>
                                  <m:t>𝜇</m:t>
                                </m:r>
                              </m:e>
                              <m:sub>
                                <m:r>
                                  <a:rPr lang="en-AU" sz="2800" i="1">
                                    <a:latin typeface="Cambria Math" panose="02040503050406030204" pitchFamily="18" charset="0"/>
                                  </a:rPr>
                                  <m:t>0</m:t>
                                </m:r>
                              </m:sub>
                            </m:sSub>
                          </m:den>
                        </m:f>
                        <m:r>
                          <a:rPr lang="en-AU" sz="2800" i="1">
                            <a:latin typeface="Cambria Math" panose="02040503050406030204" pitchFamily="18" charset="0"/>
                          </a:rPr>
                          <m:t>+</m:t>
                        </m:r>
                        <m:r>
                          <a:rPr lang="en-AU" sz="2800" i="1">
                            <a:latin typeface="Cambria Math" panose="02040503050406030204" pitchFamily="18" charset="0"/>
                          </a:rPr>
                          <m:t>𝑝</m:t>
                        </m:r>
                      </m:e>
                    </m:d>
                    <m:sSub>
                      <m:sSubPr>
                        <m:ctrlPr>
                          <a:rPr lang="en-AU" sz="2800" i="1">
                            <a:latin typeface="Cambria Math" panose="02040503050406030204" pitchFamily="18" charset="0"/>
                          </a:rPr>
                        </m:ctrlPr>
                      </m:sSubPr>
                      <m:e>
                        <m:r>
                          <a:rPr lang="en-AU" sz="2800" i="1">
                            <a:latin typeface="Cambria Math" panose="02040503050406030204" pitchFamily="18" charset="0"/>
                          </a:rPr>
                          <m:t>|</m:t>
                        </m:r>
                      </m:e>
                      <m:sub>
                        <m:r>
                          <a:rPr lang="en-AU" sz="2800" i="1">
                            <a:latin typeface="Cambria Math" panose="02040503050406030204" pitchFamily="18" charset="0"/>
                          </a:rPr>
                          <m:t>𝑖</m:t>
                        </m:r>
                        <m:r>
                          <a:rPr lang="en-AU" sz="2800" i="1">
                            <a:latin typeface="Cambria Math" panose="02040503050406030204" pitchFamily="18" charset="0"/>
                          </a:rPr>
                          <m:t>,</m:t>
                        </m:r>
                        <m:r>
                          <a:rPr lang="en-AU" sz="2800" b="0" i="1" smtClean="0">
                            <a:latin typeface="Cambria Math" panose="02040503050406030204" pitchFamily="18" charset="0"/>
                          </a:rPr>
                          <m:t>𝑖</m:t>
                        </m:r>
                        <m:r>
                          <a:rPr lang="en-AU" sz="2800" b="0" i="1" smtClean="0">
                            <a:latin typeface="Cambria Math" panose="02040503050406030204" pitchFamily="18" charset="0"/>
                          </a:rPr>
                          <m:t>+1</m:t>
                        </m:r>
                      </m:sub>
                    </m:sSub>
                    <m:r>
                      <a:rPr lang="en-AU" sz="2800" i="1">
                        <a:latin typeface="Cambria Math" panose="02040503050406030204" pitchFamily="18" charset="0"/>
                      </a:rPr>
                      <m:t>=0</m:t>
                    </m:r>
                  </m:oMath>
                </a14:m>
                <a:endParaRPr lang="en-US" sz="2800" dirty="0"/>
              </a:p>
            </p:txBody>
          </p:sp>
        </mc:Choice>
        <mc:Fallback xmlns="">
          <p:sp>
            <p:nvSpPr>
              <p:cNvPr id="18" name="Content Placeholder 2">
                <a:extLst>
                  <a:ext uri="{FF2B5EF4-FFF2-40B4-BE49-F238E27FC236}">
                    <a16:creationId xmlns:a16="http://schemas.microsoft.com/office/drawing/2014/main" id="{0656D740-0926-3A40-91DA-1306CE976BFA}"/>
                  </a:ext>
                </a:extLst>
              </p:cNvPr>
              <p:cNvSpPr txBox="1">
                <a:spLocks noRot="1" noChangeAspect="1" noMove="1" noResize="1" noEditPoints="1" noAdjustHandles="1" noChangeArrowheads="1" noChangeShapeType="1" noTextEdit="1"/>
              </p:cNvSpPr>
              <p:nvPr/>
            </p:nvSpPr>
            <p:spPr bwMode="auto">
              <a:xfrm>
                <a:off x="708152" y="5201644"/>
                <a:ext cx="9080821" cy="738932"/>
              </a:xfrm>
              <a:prstGeom prst="rect">
                <a:avLst/>
              </a:prstGeom>
              <a:blipFill>
                <a:blip r:embed="rId8"/>
                <a:stretch>
                  <a:fillRect l="-1257" b="-11864"/>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xmlns:a14="http://schemas.microsoft.com/office/drawing/2010/main" val="1"/>
                </a:ext>
              </a:extLst>
            </p:spPr>
            <p:txBody>
              <a:bodyPr/>
              <a:lstStyle/>
              <a:p>
                <a:r>
                  <a:rPr lang="en-US">
                    <a:noFill/>
                  </a:rPr>
                  <a:t> </a:t>
                </a:r>
              </a:p>
            </p:txBody>
          </p:sp>
        </mc:Fallback>
      </mc:AlternateContent>
      <p:sp>
        <p:nvSpPr>
          <p:cNvPr id="19" name="TextBox 18">
            <a:extLst>
              <a:ext uri="{FF2B5EF4-FFF2-40B4-BE49-F238E27FC236}">
                <a16:creationId xmlns:a16="http://schemas.microsoft.com/office/drawing/2014/main" id="{E422AC3C-065E-A348-83BD-4C0BB7F7EA1B}"/>
              </a:ext>
            </a:extLst>
          </p:cNvPr>
          <p:cNvSpPr txBox="1"/>
          <p:nvPr/>
        </p:nvSpPr>
        <p:spPr>
          <a:xfrm>
            <a:off x="1164218" y="6025427"/>
            <a:ext cx="7474857" cy="830997"/>
          </a:xfrm>
          <a:prstGeom prst="rect">
            <a:avLst/>
          </a:prstGeom>
          <a:noFill/>
        </p:spPr>
        <p:txBody>
          <a:bodyPr wrap="square" rtlCol="0">
            <a:spAutoFit/>
          </a:bodyPr>
          <a:lstStyle/>
          <a:p>
            <a:r>
              <a:rPr lang="en-US" sz="2400" dirty="0"/>
              <a:t>NB Centrifugal force balance does not appear explicitly — mediated by pressure</a:t>
            </a:r>
          </a:p>
        </p:txBody>
      </p:sp>
      <p:sp>
        <p:nvSpPr>
          <p:cNvPr id="17" name="Content Placeholder 2">
            <a:extLst>
              <a:ext uri="{FF2B5EF4-FFF2-40B4-BE49-F238E27FC236}">
                <a16:creationId xmlns:a16="http://schemas.microsoft.com/office/drawing/2014/main" id="{2E3151BA-0B32-B74F-9017-9675F92B6335}"/>
              </a:ext>
            </a:extLst>
          </p:cNvPr>
          <p:cNvSpPr txBox="1">
            <a:spLocks/>
          </p:cNvSpPr>
          <p:nvPr/>
        </p:nvSpPr>
        <p:spPr bwMode="auto">
          <a:xfrm>
            <a:off x="6178306" y="2940505"/>
            <a:ext cx="3692005" cy="7339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72046" tIns="36023" rIns="72046" bIns="36023"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Arial"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t>Taylor relaxed </a:t>
            </a:r>
            <a:r>
              <a:rPr lang="en-US" sz="2400" b="1" dirty="0"/>
              <a:t>B</a:t>
            </a:r>
            <a:r>
              <a:rPr lang="en-US" sz="2400" i="1" dirty="0"/>
              <a:t> </a:t>
            </a:r>
            <a:r>
              <a:rPr lang="en-US" sz="2400" dirty="0"/>
              <a:t>— simple (but no coupling to </a:t>
            </a:r>
            <a:r>
              <a:rPr lang="en-US" sz="2400" b="1" dirty="0"/>
              <a:t>v</a:t>
            </a:r>
            <a:r>
              <a:rPr lang="en-US" sz="2400" dirty="0"/>
              <a:t>)</a:t>
            </a:r>
          </a:p>
        </p:txBody>
      </p:sp>
      <p:sp>
        <p:nvSpPr>
          <p:cNvPr id="21" name="Content Placeholder 2">
            <a:extLst>
              <a:ext uri="{FF2B5EF4-FFF2-40B4-BE49-F238E27FC236}">
                <a16:creationId xmlns:a16="http://schemas.microsoft.com/office/drawing/2014/main" id="{6F1561DD-9330-714D-85C4-77D9C031E4E5}"/>
              </a:ext>
            </a:extLst>
          </p:cNvPr>
          <p:cNvSpPr txBox="1">
            <a:spLocks/>
          </p:cNvSpPr>
          <p:nvPr/>
        </p:nvSpPr>
        <p:spPr bwMode="auto">
          <a:xfrm>
            <a:off x="4649321" y="4170184"/>
            <a:ext cx="5139652" cy="1177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72046" tIns="36023" rIns="72046" bIns="36023"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Arial"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t>Euler fluid </a:t>
            </a:r>
            <a:r>
              <a:rPr lang="en-US" sz="2400" b="1" dirty="0"/>
              <a:t>v</a:t>
            </a:r>
            <a:r>
              <a:rPr lang="en-US" sz="2400" i="1" dirty="0"/>
              <a:t> </a:t>
            </a:r>
            <a:r>
              <a:rPr lang="en-US" sz="2400" dirty="0"/>
              <a:t>(no coupling to </a:t>
            </a:r>
            <a:r>
              <a:rPr lang="en-US" sz="2400" b="1" dirty="0"/>
              <a:t>B </a:t>
            </a:r>
            <a:r>
              <a:rPr lang="en-US" sz="2400" dirty="0"/>
              <a:t>but, even so, full fluid dynamics is </a:t>
            </a:r>
            <a:r>
              <a:rPr lang="en-US" sz="2400" i="1" dirty="0"/>
              <a:t>not</a:t>
            </a:r>
            <a:r>
              <a:rPr lang="en-US" sz="2400" dirty="0"/>
              <a:t> simple but will consider some simple test cases)</a:t>
            </a:r>
          </a:p>
        </p:txBody>
      </p:sp>
    </p:spTree>
    <p:extLst>
      <p:ext uri="{BB962C8B-B14F-4D97-AF65-F5344CB8AC3E}">
        <p14:creationId xmlns:p14="http://schemas.microsoft.com/office/powerpoint/2010/main" val="3885018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itle 7"/>
              <p:cNvSpPr>
                <a:spLocks noGrp="1"/>
              </p:cNvSpPr>
              <p:nvPr>
                <p:ph type="title"/>
              </p:nvPr>
            </p:nvSpPr>
            <p:spPr>
              <a:xfrm>
                <a:off x="76109" y="807112"/>
                <a:ext cx="9284426" cy="1020190"/>
              </a:xfrm>
            </p:spPr>
            <p:txBody>
              <a:bodyPr>
                <a:normAutofit/>
              </a:bodyPr>
              <a:lstStyle/>
              <a:p>
                <a:pPr marL="342900" indent="-342900">
                  <a:lnSpc>
                    <a:spcPct val="100000"/>
                  </a:lnSpc>
                  <a:buFont typeface="Arial" panose="020B0604020202020204" pitchFamily="34" charset="0"/>
                  <a:buChar char="•"/>
                </a:pPr>
                <a:r>
                  <a:rPr lang="en-US" sz="2400" b="0" dirty="0">
                    <a:ea typeface="MS PGothic" pitchFamily="34" charset="-128"/>
                    <a:cs typeface="+mn-cs"/>
                  </a:rPr>
                  <a:t>Define</a:t>
                </a:r>
                <a:r>
                  <a:rPr lang="en-US" sz="2400" b="0" dirty="0">
                    <a:cs typeface="+mn-cs"/>
                  </a:rPr>
                  <a:t> vorticity </a:t>
                </a:r>
                <a14:m>
                  <m:oMath xmlns:m="http://schemas.openxmlformats.org/officeDocument/2006/math">
                    <m:r>
                      <m:rPr>
                        <m:nor/>
                      </m:rPr>
                      <a:rPr lang="el-GR" sz="2400">
                        <a:latin typeface="Cambria Math" panose="02040503050406030204" pitchFamily="18" charset="0"/>
                        <a:ea typeface="Cambria Math" panose="02040503050406030204" pitchFamily="18" charset="0"/>
                        <a:cs typeface="+mn-cs"/>
                      </a:rPr>
                      <m:t>ω</m:t>
                    </m:r>
                    <m:r>
                      <a:rPr lang="en-AU" sz="2400">
                        <a:latin typeface="Cambria Math" panose="02040503050406030204" pitchFamily="18" charset="0"/>
                        <a:ea typeface="Cambria Math" panose="02040503050406030204" pitchFamily="18" charset="0"/>
                        <a:cs typeface="+mn-cs"/>
                      </a:rPr>
                      <m:t>≡</m:t>
                    </m:r>
                    <m:r>
                      <m:rPr>
                        <m:sty m:val="p"/>
                      </m:rPr>
                      <a:rPr lang="en-US" sz="2400">
                        <a:latin typeface="Cambria Math" panose="02040503050406030204" pitchFamily="18" charset="0"/>
                        <a:ea typeface="Cambria Math" panose="02040503050406030204" pitchFamily="18" charset="0"/>
                        <a:cs typeface="+mn-cs"/>
                      </a:rPr>
                      <m:t>∇</m:t>
                    </m:r>
                    <m:r>
                      <a:rPr lang="en-US" sz="2400">
                        <a:latin typeface="Cambria Math" panose="02040503050406030204" pitchFamily="18" charset="0"/>
                        <a:ea typeface="Cambria Math" panose="02040503050406030204" pitchFamily="18" charset="0"/>
                        <a:cs typeface="+mn-cs"/>
                      </a:rPr>
                      <m:t>×</m:t>
                    </m:r>
                    <m:r>
                      <m:rPr>
                        <m:nor/>
                      </m:rPr>
                      <a:rPr lang="en-AU" sz="2400" b="0">
                        <a:latin typeface="Cambria Math" panose="02040503050406030204" pitchFamily="18" charset="0"/>
                        <a:ea typeface="Cambria Math" panose="02040503050406030204" pitchFamily="18" charset="0"/>
                        <a:cs typeface="+mn-cs"/>
                      </a:rPr>
                      <m:t>v</m:t>
                    </m:r>
                  </m:oMath>
                </a14:m>
                <a:r>
                  <a:rPr lang="en-US" sz="2400" b="0" dirty="0">
                    <a:cs typeface="+mn-cs"/>
                  </a:rPr>
                  <a:t> and take to be </a:t>
                </a:r>
                <a:r>
                  <a:rPr lang="en-US" sz="2400" b="0" dirty="0"/>
                  <a:t>piecewise-constant &amp;</a:t>
                </a:r>
                <a:r>
                  <a:rPr lang="en-US" sz="2400" b="0" dirty="0">
                    <a:cs typeface="+mn-cs"/>
                  </a:rPr>
                  <a:t> vertical:</a:t>
                </a:r>
                <a:br>
                  <a:rPr lang="en-US" sz="2400" dirty="0"/>
                </a:br>
                <a:r>
                  <a:rPr lang="en-US" sz="2400" dirty="0"/>
                  <a:t>     </a:t>
                </a:r>
                <a14:m>
                  <m:oMath xmlns:m="http://schemas.openxmlformats.org/officeDocument/2006/math">
                    <m:sSub>
                      <m:sSubPr>
                        <m:ctrlPr>
                          <a:rPr lang="en-US" sz="2400" i="1">
                            <a:latin typeface="Cambria Math" panose="02040503050406030204" pitchFamily="18" charset="0"/>
                            <a:ea typeface="Cambria Math" panose="02040503050406030204" pitchFamily="18" charset="0"/>
                            <a:cs typeface="+mn-cs"/>
                          </a:rPr>
                        </m:ctrlPr>
                      </m:sSubPr>
                      <m:e>
                        <m:r>
                          <m:rPr>
                            <m:nor/>
                          </m:rPr>
                          <a:rPr lang="en-US" sz="2400">
                            <a:latin typeface="Cambria Math" panose="02040503050406030204" pitchFamily="18" charset="0"/>
                            <a:ea typeface="Cambria Math" panose="02040503050406030204" pitchFamily="18" charset="0"/>
                            <a:cs typeface="+mn-cs"/>
                          </a:rPr>
                          <m:t>ω</m:t>
                        </m:r>
                      </m:e>
                      <m:sub>
                        <m:r>
                          <a:rPr lang="en-AU" sz="2400" i="1">
                            <a:latin typeface="Cambria Math" panose="02040503050406030204" pitchFamily="18" charset="0"/>
                            <a:ea typeface="Cambria Math" panose="02040503050406030204" pitchFamily="18" charset="0"/>
                            <a:cs typeface="+mn-cs"/>
                          </a:rPr>
                          <m:t>𝑖</m:t>
                        </m:r>
                      </m:sub>
                    </m:sSub>
                    <m:r>
                      <a:rPr lang="en-AU" sz="2400" i="1">
                        <a:latin typeface="Cambria Math" panose="02040503050406030204" pitchFamily="18" charset="0"/>
                        <a:ea typeface="Cambria Math" panose="02040503050406030204" pitchFamily="18" charset="0"/>
                        <a:cs typeface="+mn-cs"/>
                      </a:rPr>
                      <m:t>=</m:t>
                    </m:r>
                    <m:sSub>
                      <m:sSubPr>
                        <m:ctrlPr>
                          <a:rPr lang="en-AU" sz="2400" i="1" dirty="0">
                            <a:latin typeface="Cambria Math" panose="02040503050406030204" pitchFamily="18" charset="0"/>
                            <a:ea typeface="Cambria Math" panose="02040503050406030204" pitchFamily="18" charset="0"/>
                            <a:cs typeface="+mn-cs"/>
                          </a:rPr>
                        </m:ctrlPr>
                      </m:sSubPr>
                      <m:e>
                        <m:r>
                          <a:rPr lang="en-AU" sz="2400" i="1" dirty="0">
                            <a:latin typeface="Cambria Math" panose="02040503050406030204" pitchFamily="18" charset="0"/>
                            <a:ea typeface="Cambria Math" panose="02040503050406030204" pitchFamily="18" charset="0"/>
                            <a:cs typeface="+mn-cs"/>
                          </a:rPr>
                          <m:t>2</m:t>
                        </m:r>
                        <m:r>
                          <m:rPr>
                            <m:sty m:val="p"/>
                          </m:rPr>
                          <a:rPr lang="el-GR" sz="2400" i="1" dirty="0">
                            <a:latin typeface="Cambria Math" panose="02040503050406030204" pitchFamily="18" charset="0"/>
                            <a:ea typeface="Cambria Math" panose="02040503050406030204" pitchFamily="18" charset="0"/>
                            <a:cs typeface="+mn-cs"/>
                          </a:rPr>
                          <m:t>Ω</m:t>
                        </m:r>
                      </m:e>
                      <m:sub>
                        <m:r>
                          <a:rPr lang="en-AU" sz="2400" i="1" dirty="0">
                            <a:latin typeface="Cambria Math" panose="02040503050406030204" pitchFamily="18" charset="0"/>
                            <a:ea typeface="Cambria Math" panose="02040503050406030204" pitchFamily="18" charset="0"/>
                            <a:cs typeface="+mn-cs"/>
                          </a:rPr>
                          <m:t>𝑖</m:t>
                        </m:r>
                      </m:sub>
                    </m:sSub>
                    <m:sSub>
                      <m:sSubPr>
                        <m:ctrlPr>
                          <a:rPr lang="en-AU" sz="2400" i="1" dirty="0">
                            <a:latin typeface="Cambria Math" panose="02040503050406030204" pitchFamily="18" charset="0"/>
                            <a:ea typeface="Cambria Math" panose="02040503050406030204" pitchFamily="18" charset="0"/>
                            <a:cs typeface="+mn-cs"/>
                          </a:rPr>
                        </m:ctrlPr>
                      </m:sSubPr>
                      <m:e>
                        <m:r>
                          <a:rPr lang="en-AU" sz="2400" dirty="0">
                            <a:latin typeface="Cambria Math" panose="02040503050406030204" pitchFamily="18" charset="0"/>
                            <a:ea typeface="Cambria Math" panose="02040503050406030204" pitchFamily="18" charset="0"/>
                            <a:cs typeface="+mn-cs"/>
                          </a:rPr>
                          <m:t>𝐞</m:t>
                        </m:r>
                      </m:e>
                      <m:sub>
                        <m:r>
                          <a:rPr lang="en-AU" sz="2400" i="1" dirty="0">
                            <a:latin typeface="Cambria Math" panose="02040503050406030204" pitchFamily="18" charset="0"/>
                            <a:ea typeface="Cambria Math" panose="02040503050406030204" pitchFamily="18" charset="0"/>
                            <a:cs typeface="+mn-cs"/>
                          </a:rPr>
                          <m:t>𝑍</m:t>
                        </m:r>
                      </m:sub>
                    </m:sSub>
                    <m:r>
                      <a:rPr lang="en-AU" sz="2400" i="1">
                        <a:latin typeface="Cambria Math" panose="02040503050406030204" pitchFamily="18" charset="0"/>
                        <a:ea typeface="Cambria Math" panose="02040503050406030204" pitchFamily="18" charset="0"/>
                        <a:cs typeface="+mn-cs"/>
                      </a:rPr>
                      <m:t>⟺</m:t>
                    </m:r>
                    <m:r>
                      <a:rPr lang="en-AU" sz="2400" i="1">
                        <a:latin typeface="Cambria Math" panose="02040503050406030204" pitchFamily="18" charset="0"/>
                        <a:ea typeface="Cambria Math" panose="02040503050406030204" pitchFamily="18" charset="0"/>
                        <a:cs typeface="+mn-cs"/>
                      </a:rPr>
                      <m:t>𝐯</m:t>
                    </m:r>
                    <m:r>
                      <a:rPr lang="en-AU" sz="2400" i="1">
                        <a:latin typeface="Cambria Math" panose="02040503050406030204" pitchFamily="18" charset="0"/>
                        <a:ea typeface="Cambria Math" panose="02040503050406030204" pitchFamily="18" charset="0"/>
                        <a:cs typeface="+mn-cs"/>
                      </a:rPr>
                      <m:t>=</m:t>
                    </m:r>
                    <m:sSub>
                      <m:sSubPr>
                        <m:ctrlPr>
                          <a:rPr lang="en-AU" sz="2400" i="1" dirty="0">
                            <a:latin typeface="Cambria Math" panose="02040503050406030204" pitchFamily="18" charset="0"/>
                            <a:ea typeface="Cambria Math" panose="02040503050406030204" pitchFamily="18" charset="0"/>
                          </a:rPr>
                        </m:ctrlPr>
                      </m:sSubPr>
                      <m:e>
                        <m:r>
                          <m:rPr>
                            <m:sty m:val="p"/>
                          </m:rPr>
                          <a:rPr lang="el-GR" sz="2400" i="1" dirty="0">
                            <a:latin typeface="Cambria Math" panose="02040503050406030204" pitchFamily="18" charset="0"/>
                            <a:ea typeface="Cambria Math" panose="02040503050406030204" pitchFamily="18" charset="0"/>
                          </a:rPr>
                          <m:t>Ω</m:t>
                        </m:r>
                      </m:e>
                      <m:sub>
                        <m:r>
                          <a:rPr lang="en-AU" sz="2400" i="1" dirty="0">
                            <a:latin typeface="Cambria Math" panose="02040503050406030204" pitchFamily="18" charset="0"/>
                            <a:ea typeface="Cambria Math" panose="02040503050406030204" pitchFamily="18" charset="0"/>
                          </a:rPr>
                          <m:t>𝑖</m:t>
                        </m:r>
                      </m:sub>
                    </m:sSub>
                    <m:r>
                      <a:rPr lang="en-AU" sz="2400" i="1" dirty="0">
                        <a:latin typeface="Cambria Math" panose="02040503050406030204" pitchFamily="18" charset="0"/>
                        <a:ea typeface="Cambria Math" panose="02040503050406030204" pitchFamily="18" charset="0"/>
                      </a:rPr>
                      <m:t>𝑅</m:t>
                    </m:r>
                    <m:sSub>
                      <m:sSubPr>
                        <m:ctrlPr>
                          <a:rPr lang="en-AU" sz="2400" i="1">
                            <a:latin typeface="Cambria Math" panose="02040503050406030204" pitchFamily="18" charset="0"/>
                            <a:ea typeface="Cambria Math" panose="02040503050406030204" pitchFamily="18" charset="0"/>
                            <a:cs typeface="+mn-cs"/>
                          </a:rPr>
                        </m:ctrlPr>
                      </m:sSubPr>
                      <m:e>
                        <m:r>
                          <m:rPr>
                            <m:nor/>
                          </m:rPr>
                          <a:rPr lang="en-AU" sz="2400">
                            <a:latin typeface="Cambria Math" panose="02040503050406030204" pitchFamily="18" charset="0"/>
                            <a:ea typeface="Cambria Math" panose="02040503050406030204" pitchFamily="18" charset="0"/>
                            <a:cs typeface="+mn-cs"/>
                          </a:rPr>
                          <m:t>e</m:t>
                        </m:r>
                      </m:e>
                      <m:sub>
                        <m:r>
                          <a:rPr lang="en-AU" sz="2400" i="1">
                            <a:latin typeface="Cambria Math" panose="02040503050406030204" pitchFamily="18" charset="0"/>
                            <a:ea typeface="Cambria Math" panose="02040503050406030204" pitchFamily="18" charset="0"/>
                            <a:cs typeface="+mn-cs"/>
                          </a:rPr>
                          <m:t>𝜙</m:t>
                        </m:r>
                      </m:sub>
                    </m:sSub>
                    <m:r>
                      <a:rPr lang="en-AU" sz="2400" i="1" dirty="0">
                        <a:latin typeface="Cambria Math" panose="02040503050406030204" pitchFamily="18" charset="0"/>
                        <a:ea typeface="Cambria Math" panose="02040503050406030204" pitchFamily="18" charset="0"/>
                        <a:cs typeface="+mn-cs"/>
                      </a:rPr>
                      <m:t>⟹</m:t>
                    </m:r>
                    <m:sSub>
                      <m:sSubPr>
                        <m:ctrlPr>
                          <a:rPr lang="en-US" sz="2400" i="1">
                            <a:latin typeface="Cambria Math" panose="02040503050406030204" pitchFamily="18" charset="0"/>
                            <a:ea typeface="Cambria Math" panose="02040503050406030204" pitchFamily="18" charset="0"/>
                            <a:cs typeface="+mn-cs"/>
                          </a:rPr>
                        </m:ctrlPr>
                      </m:sSubPr>
                      <m:e>
                        <m:r>
                          <m:rPr>
                            <m:nor/>
                          </m:rPr>
                          <a:rPr lang="en-US" sz="2400">
                            <a:latin typeface="Cambria Math" panose="02040503050406030204" pitchFamily="18" charset="0"/>
                            <a:ea typeface="Cambria Math" panose="02040503050406030204" pitchFamily="18" charset="0"/>
                            <a:cs typeface="+mn-cs"/>
                          </a:rPr>
                          <m:t>ω</m:t>
                        </m:r>
                      </m:e>
                      <m:sub>
                        <m:r>
                          <a:rPr lang="en-AU" sz="2400" i="1">
                            <a:latin typeface="Cambria Math" panose="02040503050406030204" pitchFamily="18" charset="0"/>
                            <a:ea typeface="Cambria Math" panose="02040503050406030204" pitchFamily="18" charset="0"/>
                            <a:cs typeface="+mn-cs"/>
                          </a:rPr>
                          <m:t>𝑖</m:t>
                        </m:r>
                      </m:sub>
                    </m:sSub>
                    <m:r>
                      <a:rPr lang="en-AU" sz="2400" i="1">
                        <a:latin typeface="Cambria Math" panose="02040503050406030204" pitchFamily="18" charset="0"/>
                        <a:ea typeface="Cambria Math" panose="02040503050406030204" pitchFamily="18" charset="0"/>
                        <a:cs typeface="+mn-cs"/>
                      </a:rPr>
                      <m:t>×</m:t>
                    </m:r>
                    <m:r>
                      <m:rPr>
                        <m:nor/>
                      </m:rPr>
                      <a:rPr lang="en-AU" sz="2400">
                        <a:latin typeface="Cambria Math" panose="02040503050406030204" pitchFamily="18" charset="0"/>
                        <a:ea typeface="Cambria Math" panose="02040503050406030204" pitchFamily="18" charset="0"/>
                        <a:cs typeface="+mn-cs"/>
                      </a:rPr>
                      <m:t>v</m:t>
                    </m:r>
                    <m:r>
                      <a:rPr lang="en-AU" sz="2400" i="1">
                        <a:latin typeface="Cambria Math" panose="02040503050406030204" pitchFamily="18" charset="0"/>
                        <a:ea typeface="Cambria Math" panose="02040503050406030204" pitchFamily="18" charset="0"/>
                        <a:cs typeface="+mn-cs"/>
                      </a:rPr>
                      <m:t>=</m:t>
                    </m:r>
                    <m:sSub>
                      <m:sSubPr>
                        <m:ctrlPr>
                          <a:rPr lang="en-AU" sz="2400" i="1">
                            <a:latin typeface="Cambria Math" panose="02040503050406030204" pitchFamily="18" charset="0"/>
                            <a:ea typeface="Cambria Math" panose="02040503050406030204" pitchFamily="18" charset="0"/>
                          </a:rPr>
                        </m:ctrlPr>
                      </m:sSubPr>
                      <m:e>
                        <m:r>
                          <a:rPr lang="en-AU" sz="2400" i="1" dirty="0">
                            <a:latin typeface="Cambria Math" panose="02040503050406030204" pitchFamily="18" charset="0"/>
                            <a:ea typeface="Cambria Math" panose="02040503050406030204" pitchFamily="18" charset="0"/>
                          </a:rPr>
                          <m:t>−</m:t>
                        </m:r>
                        <m:sSubSup>
                          <m:sSubSupPr>
                            <m:ctrlPr>
                              <a:rPr lang="en-AU" sz="2400" i="1" dirty="0">
                                <a:latin typeface="Cambria Math" panose="02040503050406030204" pitchFamily="18" charset="0"/>
                                <a:ea typeface="Cambria Math" panose="02040503050406030204" pitchFamily="18" charset="0"/>
                              </a:rPr>
                            </m:ctrlPr>
                          </m:sSubSupPr>
                          <m:e>
                            <m:r>
                              <a:rPr lang="en-AU" sz="2400" i="1" dirty="0">
                                <a:latin typeface="Cambria Math" panose="02040503050406030204" pitchFamily="18" charset="0"/>
                                <a:ea typeface="Cambria Math" panose="02040503050406030204" pitchFamily="18" charset="0"/>
                              </a:rPr>
                              <m:t>2</m:t>
                            </m:r>
                            <m:r>
                              <m:rPr>
                                <m:sty m:val="p"/>
                              </m:rPr>
                              <a:rPr lang="el-GR" sz="2400" i="1" dirty="0">
                                <a:latin typeface="Cambria Math" panose="02040503050406030204" pitchFamily="18" charset="0"/>
                                <a:ea typeface="Cambria Math" panose="02040503050406030204" pitchFamily="18" charset="0"/>
                              </a:rPr>
                              <m:t>Ω</m:t>
                            </m:r>
                          </m:e>
                          <m:sub>
                            <m:r>
                              <a:rPr lang="en-AU" sz="2400" i="1" dirty="0">
                                <a:latin typeface="Cambria Math" panose="02040503050406030204" pitchFamily="18" charset="0"/>
                                <a:ea typeface="Cambria Math" panose="02040503050406030204" pitchFamily="18" charset="0"/>
                              </a:rPr>
                              <m:t>𝑖</m:t>
                            </m:r>
                          </m:sub>
                          <m:sup>
                            <m:r>
                              <a:rPr lang="en-AU" sz="2400" i="1" dirty="0">
                                <a:latin typeface="Cambria Math" panose="02040503050406030204" pitchFamily="18" charset="0"/>
                                <a:ea typeface="Cambria Math" panose="02040503050406030204" pitchFamily="18" charset="0"/>
                              </a:rPr>
                              <m:t>2</m:t>
                            </m:r>
                          </m:sup>
                        </m:sSubSup>
                        <m:r>
                          <a:rPr lang="en-AU" sz="2400" i="1" dirty="0">
                            <a:latin typeface="Cambria Math" panose="02040503050406030204" pitchFamily="18" charset="0"/>
                            <a:ea typeface="Cambria Math" panose="02040503050406030204" pitchFamily="18" charset="0"/>
                          </a:rPr>
                          <m:t>𝑅</m:t>
                        </m:r>
                        <m:r>
                          <m:rPr>
                            <m:nor/>
                          </m:rPr>
                          <a:rPr lang="en-AU" sz="2400">
                            <a:latin typeface="Cambria Math" panose="02040503050406030204" pitchFamily="18" charset="0"/>
                            <a:ea typeface="Cambria Math" panose="02040503050406030204" pitchFamily="18" charset="0"/>
                          </a:rPr>
                          <m:t>e</m:t>
                        </m:r>
                      </m:e>
                      <m:sub>
                        <m:r>
                          <a:rPr lang="en-AU" sz="2400" i="1">
                            <a:latin typeface="Cambria Math" panose="02040503050406030204" pitchFamily="18" charset="0"/>
                            <a:ea typeface="Cambria Math" panose="02040503050406030204" pitchFamily="18" charset="0"/>
                          </a:rPr>
                          <m:t>𝑅</m:t>
                        </m:r>
                      </m:sub>
                    </m:sSub>
                    <m:r>
                      <a:rPr lang="en-AU" sz="2400" i="1">
                        <a:latin typeface="Cambria Math" panose="02040503050406030204" pitchFamily="18" charset="0"/>
                        <a:ea typeface="Cambria Math" panose="02040503050406030204" pitchFamily="18" charset="0"/>
                      </a:rPr>
                      <m:t>=−</m:t>
                    </m:r>
                    <m:r>
                      <m:rPr>
                        <m:sty m:val="p"/>
                      </m:rPr>
                      <a:rPr lang="en-AU" sz="2400" i="1">
                        <a:latin typeface="Cambria Math" panose="02040503050406030204" pitchFamily="18" charset="0"/>
                        <a:ea typeface="Cambria Math" panose="02040503050406030204" pitchFamily="18" charset="0"/>
                      </a:rPr>
                      <m:t>∇</m:t>
                    </m:r>
                    <m:sSubSup>
                      <m:sSubSupPr>
                        <m:ctrlPr>
                          <a:rPr lang="en-AU" sz="2400" i="1">
                            <a:latin typeface="Cambria Math" panose="02040503050406030204" pitchFamily="18" charset="0"/>
                            <a:ea typeface="Cambria Math" panose="02040503050406030204" pitchFamily="18" charset="0"/>
                          </a:rPr>
                        </m:ctrlPr>
                      </m:sSubSupPr>
                      <m:e>
                        <m:r>
                          <a:rPr lang="en-AU" sz="2400" i="1">
                            <a:latin typeface="Cambria Math" panose="02040503050406030204" pitchFamily="18" charset="0"/>
                            <a:ea typeface="Cambria Math" panose="02040503050406030204" pitchFamily="18" charset="0"/>
                          </a:rPr>
                          <m:t>𝑣</m:t>
                        </m:r>
                      </m:e>
                      <m:sub>
                        <m:r>
                          <a:rPr lang="en-AU" sz="2400" i="1">
                            <a:latin typeface="Cambria Math" panose="02040503050406030204" pitchFamily="18" charset="0"/>
                            <a:ea typeface="Cambria Math" panose="02040503050406030204" pitchFamily="18" charset="0"/>
                          </a:rPr>
                          <m:t>𝜙</m:t>
                        </m:r>
                      </m:sub>
                      <m:sup>
                        <m:r>
                          <a:rPr lang="en-AU" sz="2400" i="1">
                            <a:latin typeface="Cambria Math" panose="02040503050406030204" pitchFamily="18" charset="0"/>
                            <a:ea typeface="Cambria Math" panose="02040503050406030204" pitchFamily="18" charset="0"/>
                          </a:rPr>
                          <m:t>2</m:t>
                        </m:r>
                      </m:sup>
                    </m:sSubSup>
                  </m:oMath>
                </a14:m>
                <a:endParaRPr lang="en-US" sz="2400" i="1" dirty="0">
                  <a:latin typeface="Cambria Math" panose="02040503050406030204" pitchFamily="18" charset="0"/>
                  <a:ea typeface="Cambria Math" panose="02040503050406030204" pitchFamily="18" charset="0"/>
                  <a:cs typeface="+mn-cs"/>
                </a:endParaRPr>
              </a:p>
            </p:txBody>
          </p:sp>
        </mc:Choice>
        <mc:Fallback xmlns="">
          <p:sp>
            <p:nvSpPr>
              <p:cNvPr id="8" name="Title 7"/>
              <p:cNvSpPr>
                <a:spLocks noGrp="1" noRot="1" noChangeAspect="1" noMove="1" noResize="1" noEditPoints="1" noAdjustHandles="1" noChangeArrowheads="1" noChangeShapeType="1" noTextEdit="1"/>
              </p:cNvSpPr>
              <p:nvPr>
                <p:ph type="title"/>
              </p:nvPr>
            </p:nvSpPr>
            <p:spPr>
              <a:xfrm>
                <a:off x="76109" y="807112"/>
                <a:ext cx="9284426" cy="1020190"/>
              </a:xfrm>
              <a:blipFill>
                <a:blip r:embed="rId3"/>
                <a:stretch>
                  <a:fillRect l="-683" r="-956"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525F00CB-E676-734F-9517-92DFC05A7F45}"/>
                  </a:ext>
                </a:extLst>
              </p:cNvPr>
              <p:cNvSpPr>
                <a:spLocks noGrp="1"/>
              </p:cNvSpPr>
              <p:nvPr>
                <p:ph idx="1"/>
              </p:nvPr>
            </p:nvSpPr>
            <p:spPr>
              <a:xfrm>
                <a:off x="76108" y="4584488"/>
                <a:ext cx="9829891" cy="2156057"/>
              </a:xfrm>
            </p:spPr>
            <p:txBody>
              <a:bodyPr>
                <a:noAutofit/>
              </a:bodyPr>
              <a:lstStyle/>
              <a:p>
                <a:r>
                  <a:rPr lang="en-US" sz="2400" dirty="0"/>
                  <a:t>Ideal Ohm’s Law solvability condition for electrostatic potential: </a:t>
                </a:r>
              </a:p>
              <a:p>
                <a:pPr marL="0" indent="0">
                  <a:buNone/>
                </a:pPr>
                <a:r>
                  <a:rPr lang="en-US" sz="2400" dirty="0">
                    <a:ea typeface="Cambria Math" panose="02040503050406030204" pitchFamily="18" charset="0"/>
                  </a:rPr>
                  <a:t>	</a:t>
                </a:r>
                <a14:m>
                  <m:oMath xmlns:m="http://schemas.openxmlformats.org/officeDocument/2006/math">
                    <m:r>
                      <m:rPr>
                        <m:sty m:val="p"/>
                      </m:rPr>
                      <a:rPr lang="en-US" sz="240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m:t>
                    </m:r>
                    <m:d>
                      <m:dPr>
                        <m:ctrlPr>
                          <a:rPr lang="en-AU" sz="2400" b="0" i="1" smtClean="0">
                            <a:latin typeface="Cambria Math" panose="02040503050406030204" pitchFamily="18" charset="0"/>
                            <a:ea typeface="Cambria Math" panose="02040503050406030204" pitchFamily="18" charset="0"/>
                          </a:rPr>
                        </m:ctrlPr>
                      </m:dPr>
                      <m:e>
                        <m:r>
                          <m:rPr>
                            <m:nor/>
                          </m:rPr>
                          <a:rPr lang="en-AU" sz="2400" b="1" i="0" smtClean="0">
                            <a:latin typeface="Cambria Math" panose="02040503050406030204" pitchFamily="18" charset="0"/>
                            <a:ea typeface="Cambria Math" panose="02040503050406030204" pitchFamily="18" charset="0"/>
                          </a:rPr>
                          <m:t>v</m:t>
                        </m:r>
                        <m:r>
                          <a:rPr lang="en-US" sz="2400" i="1">
                            <a:latin typeface="Cambria Math" panose="02040503050406030204" pitchFamily="18" charset="0"/>
                            <a:ea typeface="Cambria Math" panose="02040503050406030204" pitchFamily="18" charset="0"/>
                          </a:rPr>
                          <m:t>×</m:t>
                        </m:r>
                        <m:r>
                          <m:rPr>
                            <m:nor/>
                          </m:rPr>
                          <a:rPr lang="en-AU" sz="2400" b="1" i="0" smtClean="0">
                            <a:latin typeface="Cambria Math" panose="02040503050406030204" pitchFamily="18" charset="0"/>
                            <a:ea typeface="Cambria Math" panose="02040503050406030204" pitchFamily="18" charset="0"/>
                          </a:rPr>
                          <m:t>B</m:t>
                        </m:r>
                      </m:e>
                    </m:d>
                    <m:r>
                      <a:rPr lang="en-AU" sz="2400" b="0" i="1" smtClean="0">
                        <a:latin typeface="Cambria Math" panose="02040503050406030204" pitchFamily="18" charset="0"/>
                        <a:ea typeface="Cambria Math" panose="02040503050406030204" pitchFamily="18" charset="0"/>
                      </a:rPr>
                      <m:t>=</m:t>
                    </m:r>
                    <m:sSub>
                      <m:sSubPr>
                        <m:ctrlPr>
                          <a:rPr lang="en-AU"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Ω</m:t>
                        </m:r>
                      </m:e>
                      <m:sub>
                        <m:r>
                          <a:rPr lang="en-AU" sz="2400" i="1">
                            <a:latin typeface="Cambria Math" panose="02040503050406030204" pitchFamily="18" charset="0"/>
                            <a:ea typeface="Cambria Math" panose="02040503050406030204" pitchFamily="18" charset="0"/>
                          </a:rPr>
                          <m:t>𝑖</m:t>
                        </m:r>
                      </m:sub>
                    </m:sSub>
                    <m:r>
                      <a:rPr lang="en-AU" sz="2400" i="1">
                        <a:latin typeface="Cambria Math" panose="02040503050406030204" pitchFamily="18" charset="0"/>
                        <a:ea typeface="Cambria Math" panose="02040503050406030204" pitchFamily="18" charset="0"/>
                      </a:rPr>
                      <m:t>𝑅</m:t>
                    </m:r>
                    <m:d>
                      <m:dPr>
                        <m:ctrlPr>
                          <a:rPr lang="en-AU" sz="2400" b="0" i="1" smtClean="0">
                            <a:latin typeface="Cambria Math" panose="02040503050406030204" pitchFamily="18" charset="0"/>
                            <a:ea typeface="Cambria Math" panose="02040503050406030204" pitchFamily="18" charset="0"/>
                          </a:rPr>
                        </m:ctrlPr>
                      </m:dPr>
                      <m:e>
                        <m:r>
                          <m:rPr>
                            <m:sty m:val="p"/>
                          </m:rP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m:t>
                        </m:r>
                        <m:r>
                          <m:rPr>
                            <m:nor/>
                          </m:rPr>
                          <a:rPr lang="en-AU" sz="2400" b="1" i="0" smtClean="0">
                            <a:latin typeface="Cambria Math" panose="02040503050406030204" pitchFamily="18" charset="0"/>
                            <a:ea typeface="Cambria Math" panose="02040503050406030204" pitchFamily="18" charset="0"/>
                          </a:rPr>
                          <m:t>B</m:t>
                        </m:r>
                        <m:r>
                          <a:rPr lang="en-AU" sz="2400" b="0" i="1" smtClean="0">
                            <a:latin typeface="Cambria Math" panose="02040503050406030204" pitchFamily="18" charset="0"/>
                            <a:ea typeface="Cambria Math" panose="02040503050406030204" pitchFamily="18" charset="0"/>
                          </a:rPr>
                          <m:t>−</m:t>
                        </m:r>
                        <m:f>
                          <m:fPr>
                            <m:ctrlPr>
                              <a:rPr lang="en-AU" sz="2400" b="0" i="1" smtClean="0">
                                <a:latin typeface="Cambria Math" panose="02040503050406030204" pitchFamily="18" charset="0"/>
                                <a:ea typeface="Cambria Math" panose="02040503050406030204" pitchFamily="18" charset="0"/>
                              </a:rPr>
                            </m:ctrlPr>
                          </m:fPr>
                          <m:num>
                            <m:r>
                              <a:rPr lang="en-AU" sz="2400" b="0" i="1" smtClean="0">
                                <a:latin typeface="Cambria Math" panose="02040503050406030204" pitchFamily="18" charset="0"/>
                                <a:ea typeface="Cambria Math" panose="02040503050406030204" pitchFamily="18" charset="0"/>
                              </a:rPr>
                              <m:t>1</m:t>
                            </m:r>
                          </m:num>
                          <m:den>
                            <m:r>
                              <a:rPr lang="en-AU" sz="2400" b="0" i="1" smtClean="0">
                                <a:latin typeface="Cambria Math" panose="02040503050406030204" pitchFamily="18" charset="0"/>
                                <a:ea typeface="Cambria Math" panose="02040503050406030204" pitchFamily="18" charset="0"/>
                              </a:rPr>
                              <m:t>𝑅</m:t>
                            </m:r>
                          </m:den>
                        </m:f>
                        <m:f>
                          <m:fPr>
                            <m:ctrlPr>
                              <a:rPr lang="en-AU" sz="2400" b="0" i="1" smtClean="0">
                                <a:latin typeface="Cambria Math" panose="02040503050406030204" pitchFamily="18" charset="0"/>
                                <a:ea typeface="Cambria Math" panose="02040503050406030204" pitchFamily="18" charset="0"/>
                              </a:rPr>
                            </m:ctrlPr>
                          </m:fPr>
                          <m:num>
                            <m:r>
                              <a:rPr lang="en-AU" sz="2400" b="0" i="1" smtClean="0">
                                <a:latin typeface="Cambria Math" panose="02040503050406030204" pitchFamily="18" charset="0"/>
                                <a:ea typeface="Cambria Math" panose="02040503050406030204" pitchFamily="18" charset="0"/>
                              </a:rPr>
                              <m:t>𝜕</m:t>
                            </m:r>
                            <m:sSub>
                              <m:sSubPr>
                                <m:ctrlPr>
                                  <a:rPr lang="en-AU" sz="2400" b="0" i="1" smtClean="0">
                                    <a:latin typeface="Cambria Math" panose="02040503050406030204" pitchFamily="18" charset="0"/>
                                    <a:ea typeface="Cambria Math" panose="02040503050406030204" pitchFamily="18" charset="0"/>
                                  </a:rPr>
                                </m:ctrlPr>
                              </m:sSubPr>
                              <m:e>
                                <m:r>
                                  <a:rPr lang="en-AU" sz="2400" b="0" i="1" smtClean="0">
                                    <a:latin typeface="Cambria Math" panose="02040503050406030204" pitchFamily="18" charset="0"/>
                                    <a:ea typeface="Cambria Math" panose="02040503050406030204" pitchFamily="18" charset="0"/>
                                  </a:rPr>
                                  <m:t>𝐵</m:t>
                                </m:r>
                              </m:e>
                              <m:sub>
                                <m:r>
                                  <a:rPr lang="en-AU" sz="2400" b="0" i="1" smtClean="0">
                                    <a:latin typeface="Cambria Math" panose="02040503050406030204" pitchFamily="18" charset="0"/>
                                    <a:ea typeface="Cambria Math" panose="02040503050406030204" pitchFamily="18" charset="0"/>
                                  </a:rPr>
                                  <m:t>𝜙</m:t>
                                </m:r>
                              </m:sub>
                            </m:sSub>
                          </m:num>
                          <m:den>
                            <m:r>
                              <a:rPr lang="en-AU" sz="2400" i="1">
                                <a:latin typeface="Cambria Math" panose="02040503050406030204" pitchFamily="18" charset="0"/>
                                <a:ea typeface="Cambria Math" panose="02040503050406030204" pitchFamily="18" charset="0"/>
                              </a:rPr>
                              <m:t>𝜕</m:t>
                            </m:r>
                            <m:r>
                              <a:rPr lang="en-AU" sz="2400" i="1" smtClean="0">
                                <a:latin typeface="Cambria Math" panose="02040503050406030204" pitchFamily="18" charset="0"/>
                                <a:ea typeface="Cambria Math" panose="02040503050406030204" pitchFamily="18" charset="0"/>
                              </a:rPr>
                              <m:t>𝜙</m:t>
                            </m:r>
                          </m:den>
                        </m:f>
                      </m:e>
                    </m:d>
                    <m:sSub>
                      <m:sSubPr>
                        <m:ctrlPr>
                          <a:rPr lang="en-AU" sz="2400" b="0" i="1" smtClean="0">
                            <a:latin typeface="Cambria Math" panose="02040503050406030204" pitchFamily="18" charset="0"/>
                            <a:ea typeface="Cambria Math" panose="02040503050406030204" pitchFamily="18" charset="0"/>
                          </a:rPr>
                        </m:ctrlPr>
                      </m:sSubPr>
                      <m:e>
                        <m:r>
                          <m:rPr>
                            <m:nor/>
                          </m:rPr>
                          <a:rPr lang="en-AU" sz="2400" b="1" i="0" smtClean="0">
                            <a:latin typeface="Cambria Math" panose="02040503050406030204" pitchFamily="18" charset="0"/>
                            <a:ea typeface="Cambria Math" panose="02040503050406030204" pitchFamily="18" charset="0"/>
                          </a:rPr>
                          <m:t>e</m:t>
                        </m:r>
                      </m:e>
                      <m:sub>
                        <m:r>
                          <a:rPr lang="en-AU" sz="2400" b="0" i="1" smtClean="0">
                            <a:latin typeface="Cambria Math" panose="02040503050406030204" pitchFamily="18" charset="0"/>
                            <a:ea typeface="Cambria Math" panose="02040503050406030204" pitchFamily="18" charset="0"/>
                          </a:rPr>
                          <m:t>𝜙</m:t>
                        </m:r>
                      </m:sub>
                    </m:sSub>
                    <m:r>
                      <a:rPr lang="en-AU" sz="2400" b="0" i="1" smtClean="0">
                        <a:latin typeface="Cambria Math" panose="02040503050406030204" pitchFamily="18" charset="0"/>
                        <a:ea typeface="Cambria Math" panose="02040503050406030204" pitchFamily="18" charset="0"/>
                      </a:rPr>
                      <m:t>=0   </m:t>
                    </m:r>
                  </m:oMath>
                </a14:m>
                <a:r>
                  <a:rPr lang="en-US" sz="2400" dirty="0"/>
                  <a:t> ✔️✔️</a:t>
                </a:r>
              </a:p>
              <a:p>
                <a:pPr marL="0" indent="0">
                  <a:lnSpc>
                    <a:spcPct val="120000"/>
                  </a:lnSpc>
                  <a:buNone/>
                </a:pPr>
                <a:r>
                  <a:rPr lang="en-US" sz="2400" dirty="0"/>
                  <a:t>So rigid-body Euler flow is </a:t>
                </a:r>
                <a:r>
                  <a:rPr lang="en-US" sz="2400" i="1" dirty="0"/>
                  <a:t>compatible with ideal MHD </a:t>
                </a:r>
                <a:r>
                  <a:rPr lang="en-US" sz="2400" dirty="0"/>
                  <a:t>for any axisymmetric </a:t>
                </a:r>
                <a:r>
                  <a:rPr lang="en-US" sz="2400" b="1" dirty="0"/>
                  <a:t>B</a:t>
                </a:r>
                <a:r>
                  <a:rPr lang="en-US" sz="2400" dirty="0"/>
                  <a:t>, </a:t>
                </a:r>
                <a:r>
                  <a:rPr lang="en-US" sz="2400" i="1" dirty="0"/>
                  <a:t>including</a:t>
                </a:r>
                <a:r>
                  <a:rPr lang="en-US" sz="2400" dirty="0"/>
                  <a:t> </a:t>
                </a:r>
                <a:r>
                  <a:rPr lang="en-US" sz="2400" dirty="0" err="1"/>
                  <a:t>MRxMHD’s</a:t>
                </a:r>
                <a:r>
                  <a:rPr lang="en-US" sz="2400" dirty="0"/>
                  <a:t> force-free Beltrami field</a:t>
                </a:r>
              </a:p>
              <a:p>
                <a:pPr marL="0" indent="0">
                  <a:buNone/>
                </a:pPr>
                <a:endParaRPr lang="en-US" sz="2400" dirty="0"/>
              </a:p>
            </p:txBody>
          </p:sp>
        </mc:Choice>
        <mc:Fallback xmlns="">
          <p:sp>
            <p:nvSpPr>
              <p:cNvPr id="10" name="Content Placeholder 2">
                <a:extLst>
                  <a:ext uri="{FF2B5EF4-FFF2-40B4-BE49-F238E27FC236}">
                    <a16:creationId xmlns:a16="http://schemas.microsoft.com/office/drawing/2014/main" id="{525F00CB-E676-734F-9517-92DFC05A7F45}"/>
                  </a:ext>
                </a:extLst>
              </p:cNvPr>
              <p:cNvSpPr>
                <a:spLocks noGrp="1" noRot="1" noChangeAspect="1" noMove="1" noResize="1" noEditPoints="1" noAdjustHandles="1" noChangeArrowheads="1" noChangeShapeType="1" noTextEdit="1"/>
              </p:cNvSpPr>
              <p:nvPr>
                <p:ph idx="1"/>
              </p:nvPr>
            </p:nvSpPr>
            <p:spPr>
              <a:xfrm>
                <a:off x="76108" y="4584488"/>
                <a:ext cx="9829891" cy="2156057"/>
              </a:xfrm>
              <a:blipFill>
                <a:blip r:embed="rId4"/>
                <a:stretch>
                  <a:fillRect l="-774" t="-2924" r="-1032" b="-175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6B03069-661B-0E4E-8938-6E4DB7F5D660}" type="slidenum">
              <a:rPr lang="en-AU" smtClean="0"/>
              <a:pPr>
                <a:defRPr/>
              </a:pPr>
              <a:t>9</a:t>
            </a:fld>
            <a:endParaRPr lang="en-AU"/>
          </a:p>
        </p:txBody>
      </p:sp>
      <p:sp>
        <p:nvSpPr>
          <p:cNvPr id="9" name="TextBox 8"/>
          <p:cNvSpPr txBox="1"/>
          <p:nvPr/>
        </p:nvSpPr>
        <p:spPr>
          <a:xfrm>
            <a:off x="76107" y="97173"/>
            <a:ext cx="9829891" cy="646331"/>
          </a:xfrm>
          <a:prstGeom prst="rect">
            <a:avLst/>
          </a:prstGeom>
          <a:noFill/>
        </p:spPr>
        <p:txBody>
          <a:bodyPr wrap="square" rtlCol="0">
            <a:spAutoFit/>
          </a:bodyPr>
          <a:lstStyle/>
          <a:p>
            <a:r>
              <a:rPr lang="en-US" sz="3600" b="1" dirty="0"/>
              <a:t>A steady </a:t>
            </a:r>
            <a:r>
              <a:rPr lang="en-US" sz="3600" b="1" i="1" dirty="0"/>
              <a:t>axisymmetric</a:t>
            </a:r>
            <a:r>
              <a:rPr lang="en-US" sz="3600" b="1" dirty="0"/>
              <a:t> (2D) toroidal Euler flow </a:t>
            </a:r>
            <a:r>
              <a:rPr lang="en-US" sz="3600" b="1" dirty="0" err="1"/>
              <a:t>sol</a:t>
            </a:r>
            <a:r>
              <a:rPr lang="en-US" sz="3600" b="1" baseline="30000" dirty="0" err="1"/>
              <a:t>n</a:t>
            </a:r>
            <a:endParaRPr lang="en-US" sz="3600" b="1" baseline="30000"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E119C1A0-CBCA-CA4E-B34A-DC5E966CF77A}"/>
                  </a:ext>
                </a:extLst>
              </p:cNvPr>
              <p:cNvSpPr txBox="1">
                <a:spLocks/>
              </p:cNvSpPr>
              <p:nvPr/>
            </p:nvSpPr>
            <p:spPr bwMode="auto">
              <a:xfrm>
                <a:off x="76109" y="1886017"/>
                <a:ext cx="8577350" cy="1360289"/>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72046" tIns="36023" rIns="72046" bIns="36023"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Arial"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Steady toroidal Euler flow momentum equation:</a:t>
                </a:r>
              </a:p>
              <a:p>
                <a:pPr marL="0" indent="0">
                  <a:buNone/>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𝛚</m:t>
                      </m:r>
                      <m:r>
                        <a:rPr lang="en-US" sz="2400">
                          <a:latin typeface="Cambria Math" panose="02040503050406030204" pitchFamily="18" charset="0"/>
                        </a:rPr>
                        <m:t>×</m:t>
                      </m:r>
                      <m:r>
                        <a:rPr lang="en-AU" sz="2400" b="1" i="1">
                          <a:latin typeface="Cambria Math" panose="02040503050406030204" pitchFamily="18" charset="0"/>
                        </a:rPr>
                        <m:t>𝐯</m:t>
                      </m:r>
                      <m:r>
                        <a:rPr lang="en-AU" sz="2400">
                          <a:latin typeface="Cambria Math" panose="02040503050406030204" pitchFamily="18" charset="0"/>
                        </a:rPr>
                        <m:t>+</m:t>
                      </m:r>
                      <m:r>
                        <m:rPr>
                          <m:sty m:val="p"/>
                        </m:rPr>
                        <a:rPr lang="en-AU" sz="2400">
                          <a:latin typeface="Cambria Math" panose="02040503050406030204" pitchFamily="18" charset="0"/>
                        </a:rPr>
                        <m:t>∇</m:t>
                      </m:r>
                      <m:d>
                        <m:dPr>
                          <m:ctrlPr>
                            <a:rPr lang="en-AU" sz="2400" i="1">
                              <a:latin typeface="Cambria Math" panose="02040503050406030204" pitchFamily="18" charset="0"/>
                            </a:rPr>
                          </m:ctrlPr>
                        </m:dPr>
                        <m:e>
                          <m:f>
                            <m:fPr>
                              <m:ctrlPr>
                                <a:rPr lang="en-AU" sz="2400" i="1">
                                  <a:latin typeface="Cambria Math" panose="02040503050406030204" pitchFamily="18" charset="0"/>
                                </a:rPr>
                              </m:ctrlPr>
                            </m:fPr>
                            <m:num>
                              <m:sSubSup>
                                <m:sSubSupPr>
                                  <m:ctrlPr>
                                    <a:rPr lang="en-AU" sz="2400" i="1">
                                      <a:latin typeface="Cambria Math" panose="02040503050406030204" pitchFamily="18" charset="0"/>
                                      <a:ea typeface="Cambria Math" panose="02040503050406030204" pitchFamily="18" charset="0"/>
                                    </a:rPr>
                                  </m:ctrlPr>
                                </m:sSubSupPr>
                                <m:e>
                                  <m:r>
                                    <a:rPr lang="en-AU" sz="2400" i="1">
                                      <a:latin typeface="Cambria Math" panose="02040503050406030204" pitchFamily="18" charset="0"/>
                                      <a:ea typeface="Cambria Math" panose="02040503050406030204" pitchFamily="18" charset="0"/>
                                    </a:rPr>
                                    <m:t>𝑣</m:t>
                                  </m:r>
                                </m:e>
                                <m:sub>
                                  <m:r>
                                    <a:rPr lang="en-AU" sz="2400" i="1">
                                      <a:latin typeface="Cambria Math" panose="02040503050406030204" pitchFamily="18" charset="0"/>
                                      <a:ea typeface="Cambria Math" panose="02040503050406030204" pitchFamily="18" charset="0"/>
                                    </a:rPr>
                                    <m:t>𝜙</m:t>
                                  </m:r>
                                </m:sub>
                                <m:sup>
                                  <m:r>
                                    <a:rPr lang="en-AU" sz="2400" i="1">
                                      <a:latin typeface="Cambria Math" panose="02040503050406030204" pitchFamily="18" charset="0"/>
                                      <a:ea typeface="Cambria Math" panose="02040503050406030204" pitchFamily="18" charset="0"/>
                                    </a:rPr>
                                    <m:t>2</m:t>
                                  </m:r>
                                </m:sup>
                              </m:sSubSup>
                            </m:num>
                            <m:den>
                              <m:r>
                                <a:rPr lang="en-AU" sz="2400">
                                  <a:latin typeface="Cambria Math" panose="02040503050406030204" pitchFamily="18" charset="0"/>
                                </a:rPr>
                                <m:t>2</m:t>
                              </m:r>
                            </m:den>
                          </m:f>
                          <m:r>
                            <a:rPr lang="en-AU" sz="2400">
                              <a:latin typeface="Cambria Math" panose="02040503050406030204" pitchFamily="18" charset="0"/>
                            </a:rPr>
                            <m:t>+</m:t>
                          </m:r>
                          <m:r>
                            <m:rPr>
                              <m:sty m:val="p"/>
                            </m:rPr>
                            <a:rPr lang="en-AU" sz="2400">
                              <a:latin typeface="Cambria Math" panose="02040503050406030204" pitchFamily="18" charset="0"/>
                            </a:rPr>
                            <m:t>ln</m:t>
                          </m:r>
                          <m:f>
                            <m:fPr>
                              <m:ctrlPr>
                                <a:rPr lang="en-AU" sz="2400" i="1">
                                  <a:latin typeface="Cambria Math" panose="02040503050406030204" pitchFamily="18" charset="0"/>
                                </a:rPr>
                              </m:ctrlPr>
                            </m:fPr>
                            <m:num>
                              <m:r>
                                <a:rPr lang="en-AU" sz="2400" i="1">
                                  <a:latin typeface="Cambria Math" panose="02040503050406030204" pitchFamily="18" charset="0"/>
                                  <a:ea typeface="Cambria Math" panose="02040503050406030204" pitchFamily="18" charset="0"/>
                                </a:rPr>
                                <m:t>𝜌</m:t>
                              </m:r>
                            </m:num>
                            <m:den>
                              <m:sSub>
                                <m:sSubPr>
                                  <m:ctrlPr>
                                    <a:rPr lang="en-AU" sz="2400" i="1">
                                      <a:latin typeface="Cambria Math" panose="02040503050406030204" pitchFamily="18" charset="0"/>
                                    </a:rPr>
                                  </m:ctrlPr>
                                </m:sSubPr>
                                <m:e>
                                  <m:r>
                                    <a:rPr lang="en-AU" sz="2400" i="1">
                                      <a:latin typeface="Cambria Math" panose="02040503050406030204" pitchFamily="18" charset="0"/>
                                      <a:ea typeface="Cambria Math" panose="02040503050406030204" pitchFamily="18" charset="0"/>
                                    </a:rPr>
                                    <m:t>𝜌</m:t>
                                  </m:r>
                                </m:e>
                                <m:sub>
                                  <m:r>
                                    <a:rPr lang="en-AU" sz="2400" i="1">
                                      <a:latin typeface="Cambria Math" panose="02040503050406030204" pitchFamily="18" charset="0"/>
                                    </a:rPr>
                                    <m:t>0</m:t>
                                  </m:r>
                                </m:sub>
                              </m:sSub>
                            </m:den>
                          </m:f>
                        </m:e>
                      </m:d>
                      <m:r>
                        <a:rPr lang="en-AU" sz="2400">
                          <a:latin typeface="Cambria Math" panose="02040503050406030204" pitchFamily="18" charset="0"/>
                        </a:rPr>
                        <m:t>=0</m:t>
                      </m:r>
                    </m:oMath>
                  </m:oMathPara>
                </a14:m>
                <a:endParaRPr lang="en-US" sz="2400" dirty="0"/>
              </a:p>
              <a:p>
                <a:pPr marL="0" indent="0">
                  <a:buNone/>
                </a:pPr>
                <a:endParaRPr lang="en-US" sz="2400" dirty="0"/>
              </a:p>
            </p:txBody>
          </p:sp>
        </mc:Choice>
        <mc:Fallback xmlns="">
          <p:sp>
            <p:nvSpPr>
              <p:cNvPr id="6" name="Content Placeholder 2">
                <a:extLst>
                  <a:ext uri="{FF2B5EF4-FFF2-40B4-BE49-F238E27FC236}">
                    <a16:creationId xmlns:a16="http://schemas.microsoft.com/office/drawing/2014/main" id="{E119C1A0-CBCA-CA4E-B34A-DC5E966CF77A}"/>
                  </a:ext>
                </a:extLst>
              </p:cNvPr>
              <p:cNvSpPr txBox="1">
                <a:spLocks noRot="1" noChangeAspect="1" noMove="1" noResize="1" noEditPoints="1" noAdjustHandles="1" noChangeArrowheads="1" noChangeShapeType="1" noTextEdit="1"/>
              </p:cNvSpPr>
              <p:nvPr/>
            </p:nvSpPr>
            <p:spPr bwMode="auto">
              <a:xfrm>
                <a:off x="76109" y="1886017"/>
                <a:ext cx="8577350" cy="1360289"/>
              </a:xfrm>
              <a:prstGeom prst="rect">
                <a:avLst/>
              </a:prstGeom>
              <a:blipFill>
                <a:blip r:embed="rId5"/>
                <a:stretch>
                  <a:fillRect l="-1036" t="-4630"/>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AD2287ED-0867-4C49-8D57-AE7C38E88F42}"/>
                  </a:ext>
                </a:extLst>
              </p:cNvPr>
              <p:cNvSpPr txBox="1">
                <a:spLocks/>
              </p:cNvSpPr>
              <p:nvPr/>
            </p:nvSpPr>
            <p:spPr bwMode="auto">
              <a:xfrm>
                <a:off x="76109" y="3194512"/>
                <a:ext cx="9915798" cy="1328613"/>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72046" tIns="36023" rIns="72046" bIns="36023"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Arial"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Gives </a:t>
                </a:r>
                <a:r>
                  <a:rPr lang="en-US" sz="2400" i="1" dirty="0"/>
                  <a:t>Bernoulli equation </a:t>
                </a:r>
                <a14:m>
                  <m:oMath xmlns:m="http://schemas.openxmlformats.org/officeDocument/2006/math">
                    <m:r>
                      <a:rPr lang="en-AU" sz="2400">
                        <a:latin typeface="Cambria Math" panose="02040503050406030204" pitchFamily="18" charset="0"/>
                      </a:rPr>
                      <m:t>−</m:t>
                    </m:r>
                    <m:f>
                      <m:fPr>
                        <m:ctrlPr>
                          <a:rPr lang="en-AU" sz="2400" i="1">
                            <a:latin typeface="Cambria Math" panose="02040503050406030204" pitchFamily="18" charset="0"/>
                          </a:rPr>
                        </m:ctrlPr>
                      </m:fPr>
                      <m:num>
                        <m:sSubSup>
                          <m:sSubSupPr>
                            <m:ctrlPr>
                              <a:rPr lang="en-AU" sz="2400" i="1">
                                <a:latin typeface="Cambria Math" panose="02040503050406030204" pitchFamily="18" charset="0"/>
                              </a:rPr>
                            </m:ctrlPr>
                          </m:sSubSupPr>
                          <m:e>
                            <m:r>
                              <a:rPr lang="en-AU" sz="2400">
                                <a:latin typeface="Cambria Math" panose="02040503050406030204" pitchFamily="18" charset="0"/>
                              </a:rPr>
                              <m:t>𝑣</m:t>
                            </m:r>
                          </m:e>
                          <m:sub>
                            <m:r>
                              <a:rPr lang="en-AU" sz="2400">
                                <a:latin typeface="Cambria Math" panose="02040503050406030204" pitchFamily="18" charset="0"/>
                              </a:rPr>
                              <m:t>𝜙</m:t>
                            </m:r>
                          </m:sub>
                          <m:sup>
                            <m:r>
                              <a:rPr lang="en-AU" sz="2400">
                                <a:latin typeface="Cambria Math" panose="02040503050406030204" pitchFamily="18" charset="0"/>
                              </a:rPr>
                              <m:t>2</m:t>
                            </m:r>
                          </m:sup>
                        </m:sSubSup>
                      </m:num>
                      <m:den>
                        <m:r>
                          <a:rPr lang="en-AU" sz="2400">
                            <a:latin typeface="Cambria Math" panose="02040503050406030204" pitchFamily="18" charset="0"/>
                          </a:rPr>
                          <m:t>2</m:t>
                        </m:r>
                      </m:den>
                    </m:f>
                    <m:r>
                      <a:rPr lang="en-AU" sz="2400">
                        <a:latin typeface="Cambria Math" panose="02040503050406030204" pitchFamily="18" charset="0"/>
                      </a:rPr>
                      <m:t>+</m:t>
                    </m:r>
                    <m:r>
                      <m:rPr>
                        <m:sty m:val="p"/>
                      </m:rPr>
                      <a:rPr lang="en-AU" sz="2400">
                        <a:latin typeface="Cambria Math" panose="02040503050406030204" pitchFamily="18" charset="0"/>
                      </a:rPr>
                      <m:t>ln</m:t>
                    </m:r>
                    <m:f>
                      <m:fPr>
                        <m:ctrlPr>
                          <a:rPr lang="en-AU" sz="2400" i="1">
                            <a:latin typeface="Cambria Math" panose="02040503050406030204" pitchFamily="18" charset="0"/>
                          </a:rPr>
                        </m:ctrlPr>
                      </m:fPr>
                      <m:num>
                        <m:r>
                          <a:rPr lang="en-AU" sz="2400">
                            <a:latin typeface="Cambria Math" panose="02040503050406030204" pitchFamily="18" charset="0"/>
                          </a:rPr>
                          <m:t>𝜌</m:t>
                        </m:r>
                      </m:num>
                      <m:den>
                        <m:sSub>
                          <m:sSubPr>
                            <m:ctrlPr>
                              <a:rPr lang="en-AU" sz="2400" i="1">
                                <a:latin typeface="Cambria Math" panose="02040503050406030204" pitchFamily="18" charset="0"/>
                              </a:rPr>
                            </m:ctrlPr>
                          </m:sSubPr>
                          <m:e>
                            <m:r>
                              <a:rPr lang="en-AU" sz="2400">
                                <a:latin typeface="Cambria Math" panose="02040503050406030204" pitchFamily="18" charset="0"/>
                              </a:rPr>
                              <m:t>𝜌</m:t>
                            </m:r>
                          </m:e>
                          <m:sub>
                            <m:r>
                              <a:rPr lang="en-AU" sz="2400">
                                <a:latin typeface="Cambria Math" panose="02040503050406030204" pitchFamily="18" charset="0"/>
                              </a:rPr>
                              <m:t>0</m:t>
                            </m:r>
                          </m:sub>
                        </m:sSub>
                      </m:den>
                    </m:f>
                    <m:r>
                      <a:rPr lang="en-AU" sz="2400">
                        <a:latin typeface="Cambria Math" panose="02040503050406030204" pitchFamily="18" charset="0"/>
                      </a:rPr>
                      <m:t>=0</m:t>
                    </m:r>
                  </m:oMath>
                </a14:m>
                <a:r>
                  <a:rPr lang="en-US" sz="2400" dirty="0"/>
                  <a:t>: in agreement with, e.g., </a:t>
                </a:r>
                <a:r>
                  <a:rPr lang="en-US" sz="2400" dirty="0" err="1"/>
                  <a:t>McClements</a:t>
                </a:r>
                <a:r>
                  <a:rPr lang="en-US" sz="2400" dirty="0"/>
                  <a:t> &amp; Hole, Phys. Plasmas </a:t>
                </a:r>
                <a:r>
                  <a:rPr lang="en-US" sz="2400" b="1" dirty="0"/>
                  <a:t>17</a:t>
                </a:r>
                <a:r>
                  <a:rPr lang="en-US" sz="2400" dirty="0"/>
                  <a:t>, 082509 (2010)’s </a:t>
                </a:r>
                <a:r>
                  <a:rPr lang="en-US" sz="2400" i="1" dirty="0"/>
                  <a:t>ideal MHD </a:t>
                </a:r>
                <a:r>
                  <a:rPr lang="en-US" sz="2400" dirty="0"/>
                  <a:t>result ✔️</a:t>
                </a:r>
              </a:p>
              <a:p>
                <a:pPr marL="0" indent="0">
                  <a:buNone/>
                </a:pPr>
                <a:endParaRPr lang="en-US" sz="2400" dirty="0"/>
              </a:p>
            </p:txBody>
          </p:sp>
        </mc:Choice>
        <mc:Fallback xmlns="">
          <p:sp>
            <p:nvSpPr>
              <p:cNvPr id="7" name="Content Placeholder 2">
                <a:extLst>
                  <a:ext uri="{FF2B5EF4-FFF2-40B4-BE49-F238E27FC236}">
                    <a16:creationId xmlns:a16="http://schemas.microsoft.com/office/drawing/2014/main" id="{AD2287ED-0867-4C49-8D57-AE7C38E88F42}"/>
                  </a:ext>
                </a:extLst>
              </p:cNvPr>
              <p:cNvSpPr txBox="1">
                <a:spLocks noRot="1" noChangeAspect="1" noMove="1" noResize="1" noEditPoints="1" noAdjustHandles="1" noChangeArrowheads="1" noChangeShapeType="1" noTextEdit="1"/>
              </p:cNvSpPr>
              <p:nvPr/>
            </p:nvSpPr>
            <p:spPr bwMode="auto">
              <a:xfrm>
                <a:off x="76109" y="3194512"/>
                <a:ext cx="9915798" cy="1328613"/>
              </a:xfrm>
              <a:prstGeom prst="rect">
                <a:avLst/>
              </a:prstGeom>
              <a:blipFill>
                <a:blip r:embed="rId6"/>
                <a:stretch>
                  <a:fillRect l="-895"/>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xmlns:a14="http://schemas.microsoft.com/office/drawing/2010/main" val="1"/>
                </a:ext>
              </a:extLst>
            </p:spPr>
            <p:txBody>
              <a:bodyPr/>
              <a:lstStyle/>
              <a:p>
                <a:r>
                  <a:rPr lang="en-US">
                    <a:noFill/>
                  </a:rPr>
                  <a:t> </a:t>
                </a:r>
              </a:p>
            </p:txBody>
          </p:sp>
        </mc:Fallback>
      </mc:AlternateContent>
    </p:spTree>
    <p:extLst>
      <p:ext uri="{BB962C8B-B14F-4D97-AF65-F5344CB8AC3E}">
        <p14:creationId xmlns:p14="http://schemas.microsoft.com/office/powerpoint/2010/main" val="26371638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6938</TotalTime>
  <Words>1484</Words>
  <Application>Microsoft Macintosh PowerPoint</Application>
  <PresentationFormat>A4 Paper (210x297 mm)</PresentationFormat>
  <Paragraphs>164</Paragraphs>
  <Slides>16</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ＭＳ Ｐゴシック</vt:lpstr>
      <vt:lpstr>ＭＳ Ｐゴシック</vt:lpstr>
      <vt:lpstr>Arial</vt:lpstr>
      <vt:lpstr>Calibri</vt:lpstr>
      <vt:lpstr>Calibri Light</vt:lpstr>
      <vt:lpstr>Cambria Math</vt:lpstr>
      <vt:lpstr>Times New Roman</vt:lpstr>
      <vt:lpstr>Wingdings</vt:lpstr>
      <vt:lpstr>Office Theme</vt:lpstr>
      <vt:lpstr>PP11.00062   Multiregion Relaxed MHD toroidal states with flow   Robert L Dewar1,2, Zhisong Qu1, Naoki Sato3, Stuart Hudson4, Matthew J. Hole1, Joshua W. Burby2 1Australian Natl Univ, 2MSRI Berkeley, 3Kyoto University, 4Princeton Plasma Phys Lab </vt:lpstr>
      <vt:lpstr>PowerPoint Presentation</vt:lpstr>
      <vt:lpstr>MRxMHD:  M stands for Multi-region (aka waterbag); Rx stands for (Taylor) Relaxed; MH for Magneto-Hydro;  D stands for  Dynamics </vt:lpstr>
      <vt:lpstr>PowerPoint Presentation</vt:lpstr>
      <vt:lpstr>PowerPoint Presentation</vt:lpstr>
      <vt:lpstr>PowerPoint Presentation</vt:lpstr>
      <vt:lpstr>kinetic energy – MHD potential energy + Lagrange multiplier constraint terms:</vt:lpstr>
      <vt:lpstr>PowerPoint Presentation</vt:lpstr>
      <vt:lpstr>Define vorticity "ω"≡∇×"v" and take to be piecewise-constant &amp; vertical:      "ω" _i=〖2Ω〗_i e_Z⟺v=Ω_i R"e" _ϕ⟹"ω" _i×"v"=〖-〖2Ω〗_i^2 R"e" 〗_R=-∇v_ϕ^2</vt:lpstr>
      <vt:lpstr>Seek general static solution of Compressible Euler Fluid equation. in arbitrary toroid Ω  (Sato &amp; Dewar 2017 https://arxiv.org/pdf/1708.06193.pdf):</vt:lpstr>
      <vt:lpstr>Nonlinear Beltrami from fluid energy relaxation Extremize energy with entropy and fluid vorticity constraints:</vt:lpstr>
      <vt:lpstr>PowerPoint Presentation</vt:lpstr>
      <vt:lpstr>Questions re 3D Euler flow equilibria</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Multiregion Relaxed MHD toroidal states with flow  Robert L Dewar1,2, Zhisong Qu1, Naoki Sato3, Stuart Hudson4, Matthew J. Hole1 1Australian Natl Univ, 2MSRI Berkeley, 3Kyoto University, 4Princeton Plasma Phys Lab </dc:title>
  <dc:creator>Robert L Dewar</dc:creator>
  <cp:lastModifiedBy>Robert L Dewar</cp:lastModifiedBy>
  <cp:revision>82</cp:revision>
  <cp:lastPrinted>2018-11-01T21:17:23Z</cp:lastPrinted>
  <dcterms:created xsi:type="dcterms:W3CDTF">2018-10-31T03:47:46Z</dcterms:created>
  <dcterms:modified xsi:type="dcterms:W3CDTF">2018-11-05T00:23:09Z</dcterms:modified>
</cp:coreProperties>
</file>