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3" r:id="rId2"/>
    <p:sldId id="330" r:id="rId3"/>
    <p:sldId id="301" r:id="rId4"/>
    <p:sldId id="332" r:id="rId5"/>
    <p:sldId id="302" r:id="rId6"/>
    <p:sldId id="328" r:id="rId7"/>
    <p:sldId id="303" r:id="rId8"/>
    <p:sldId id="329" r:id="rId9"/>
    <p:sldId id="331" r:id="rId10"/>
    <p:sldId id="260" r:id="rId11"/>
    <p:sldId id="265" r:id="rId12"/>
    <p:sldId id="267" r:id="rId13"/>
    <p:sldId id="266" r:id="rId14"/>
    <p:sldId id="308" r:id="rId15"/>
    <p:sldId id="325" r:id="rId16"/>
    <p:sldId id="299" r:id="rId17"/>
  </p:sldIdLst>
  <p:sldSz cx="9144000" cy="6858000" type="screen4x3"/>
  <p:notesSz cx="6858000" cy="9144000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ull name" initials="MM" lastIdx="4" clrIdx="0"/>
  <p:cmAuthor id="1" name="Robert Dewar" initials="RD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720AB0"/>
    <a:srgbClr val="D56214"/>
    <a:srgbClr val="527688"/>
    <a:srgbClr val="5E889D"/>
    <a:srgbClr val="94B0BE"/>
    <a:srgbClr val="4E3721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39" autoAdjust="0"/>
    <p:restoredTop sz="86472" autoAdjust="0"/>
  </p:normalViewPr>
  <p:slideViewPr>
    <p:cSldViewPr>
      <p:cViewPr varScale="1">
        <p:scale>
          <a:sx n="80" d="100"/>
          <a:sy n="80" d="100"/>
        </p:scale>
        <p:origin x="26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917F23C-5A86-2B42-8BA3-3B6324AB602D}" type="datetimeFigureOut">
              <a:rPr lang="en-US"/>
              <a:pPr>
                <a:defRPr/>
              </a:pPr>
              <a:t>5/28/18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4D13B88-5EB9-3241-A275-FD502F839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388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noProof="0"/>
              <a:t>Click to edit Master text styles</a:t>
            </a:r>
          </a:p>
          <a:p>
            <a:pPr lvl="1"/>
            <a:r>
              <a:rPr lang="en-AU" altLang="en-US" noProof="0"/>
              <a:t>Second level</a:t>
            </a:r>
          </a:p>
          <a:p>
            <a:pPr lvl="2"/>
            <a:r>
              <a:rPr lang="en-AU" altLang="en-US" noProof="0"/>
              <a:t>Third level</a:t>
            </a:r>
          </a:p>
          <a:p>
            <a:pPr lvl="3"/>
            <a:r>
              <a:rPr lang="en-AU" altLang="en-US" noProof="0"/>
              <a:t>Fourth level</a:t>
            </a:r>
          </a:p>
          <a:p>
            <a:pPr lvl="4"/>
            <a:r>
              <a:rPr lang="en-AU" alt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5405A84-E31B-C148-8753-6CF9470411F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49843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itchFamily="34" charset="-128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Arial" charset="0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Arial" charset="0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Arial" charset="0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Arial" charset="0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05A84-E31B-C148-8753-6CF9470411F9}" type="slidenum">
              <a:rPr lang="en-AU" smtClean="0"/>
              <a:pPr>
                <a:defRPr/>
              </a:pPr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22027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604BE-0F0D-D04A-8219-1C702BFC3B16}" type="slidenum">
              <a:rPr lang="en-AU" altLang="x-none" smtClean="0"/>
              <a:pPr/>
              <a:t>12</a:t>
            </a:fld>
            <a:endParaRPr lang="en-AU" altLang="x-none"/>
          </a:p>
        </p:txBody>
      </p:sp>
    </p:spTree>
    <p:extLst>
      <p:ext uri="{BB962C8B-B14F-4D97-AF65-F5344CB8AC3E}">
        <p14:creationId xmlns:p14="http://schemas.microsoft.com/office/powerpoint/2010/main" val="660079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05A84-E31B-C148-8753-6CF9470411F9}" type="slidenum">
              <a:rPr lang="en-AU" smtClean="0"/>
              <a:pPr>
                <a:defRPr/>
              </a:pPr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8459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05A84-E31B-C148-8753-6CF9470411F9}" type="slidenum">
              <a:rPr lang="en-AU" smtClean="0"/>
              <a:pPr>
                <a:defRPr/>
              </a:pPr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6421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05A84-E31B-C148-8753-6CF9470411F9}" type="slidenum">
              <a:rPr lang="en-AU" smtClean="0"/>
              <a:pPr>
                <a:defRPr/>
              </a:pPr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4641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05A84-E31B-C148-8753-6CF9470411F9}" type="slidenum">
              <a:rPr lang="en-AU" smtClean="0"/>
              <a:pPr>
                <a:defRPr/>
              </a:pPr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5879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05A84-E31B-C148-8753-6CF9470411F9}" type="slidenum">
              <a:rPr lang="en-AU" smtClean="0"/>
              <a:pPr>
                <a:defRPr/>
              </a:pPr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0910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05A84-E31B-C148-8753-6CF9470411F9}" type="slidenum">
              <a:rPr lang="en-AU" smtClean="0"/>
              <a:pPr>
                <a:defRPr/>
              </a:pPr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6180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43EA09-E4D9-3F49-9BA8-B447F6E8EEE0}" type="slidenum">
              <a:rPr lang="en-AU" altLang="x-none"/>
              <a:pPr/>
              <a:t>10</a:t>
            </a:fld>
            <a:endParaRPr lang="en-AU" altLang="x-none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854411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604BE-0F0D-D04A-8219-1C702BFC3B16}" type="slidenum">
              <a:rPr lang="en-AU" altLang="x-none" smtClean="0"/>
              <a:pPr/>
              <a:t>11</a:t>
            </a:fld>
            <a:endParaRPr lang="en-AU" altLang="x-none"/>
          </a:p>
        </p:txBody>
      </p:sp>
    </p:spTree>
    <p:extLst>
      <p:ext uri="{BB962C8B-B14F-4D97-AF65-F5344CB8AC3E}">
        <p14:creationId xmlns:p14="http://schemas.microsoft.com/office/powerpoint/2010/main" val="4205319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4652434"/>
            <a:ext cx="9144000" cy="2205567"/>
          </a:xfrm>
          <a:prstGeom prst="rect">
            <a:avLst/>
          </a:prstGeom>
          <a:solidFill>
            <a:srgbClr val="94B0B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1"/>
            <a:ext cx="9144000" cy="766233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pic>
        <p:nvPicPr>
          <p:cNvPr id="6" name="Picture 9" descr="ANU_LOGO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6418"/>
            <a:ext cx="1511300" cy="52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652963"/>
            <a:ext cx="8280400" cy="523220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en-AU" altLang="en-US" noProof="0"/>
              <a:t>Click to edit Master subtitle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5" y="1916799"/>
            <a:ext cx="8207375" cy="646331"/>
          </a:xfr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AU" altLang="en-US" noProof="0"/>
              <a:t>Click to edit Master title style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6285"/>
            <a:ext cx="2133600" cy="476249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6285"/>
            <a:ext cx="2895600" cy="476249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AU" altLang="en-US"/>
              <a:t>Footer text goes in here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6285"/>
            <a:ext cx="2133600" cy="476249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BBAD7B-F985-1D4F-8D4E-E809D5E6DA3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3949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Footer text goes in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D31F3-FE59-4947-8BF0-66D7F37E8DC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6937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765175"/>
            <a:ext cx="2058988" cy="53609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765175"/>
            <a:ext cx="6029325" cy="53609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Footer text goes in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7CC58-8CE2-3448-9C12-6A1C2FA4A74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4874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Footer text goes in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03069-661B-0E4E-8938-6E4DB7F5D66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3149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Footer text goes in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B1C0F-1A95-774B-AD69-44701A5E8AF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4878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Footer text goes in here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1C5E4-917B-0443-88C3-828797A69C7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130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0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0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Footer text goes in here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7A64E-296B-824A-9EAF-955FEB463E3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9874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Footer text goes in here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84640-3097-9A48-B80A-872B85298EF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2904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Footer text goes in here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B0189-FC2F-E54E-936F-B0D1F9627D3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7368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057401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Footer text goes in here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76CDF-A194-264E-B94F-F389113D08E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0944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057401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Footer text goes in here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A257E-ECD0-1D4D-B961-F1C98B4B5E1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3997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0" y="6597651"/>
            <a:ext cx="9144000" cy="260349"/>
          </a:xfrm>
          <a:prstGeom prst="rect">
            <a:avLst/>
          </a:prstGeom>
          <a:solidFill>
            <a:srgbClr val="94B0B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64117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5585"/>
            <a:ext cx="8229600" cy="4210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24525" y="6597652"/>
            <a:ext cx="2133600" cy="196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5288" y="6597652"/>
            <a:ext cx="5040312" cy="196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AU" altLang="en-US"/>
              <a:t>Footer text goes in here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1014" y="6597651"/>
            <a:ext cx="58578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4A53FEAF-E7EE-944B-8283-DB3D8F666ED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0" y="1"/>
            <a:ext cx="9144000" cy="766233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pic>
        <p:nvPicPr>
          <p:cNvPr id="1033" name="Picture 9" descr="ANU_LOGO_WHIT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6418"/>
            <a:ext cx="1511300" cy="52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527688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527688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527688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527688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527688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527688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527688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527688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527688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5.pn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Relationship Id="rId9" Type="http://schemas.openxmlformats.org/officeDocument/2006/relationships/image" Target="../media/image1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pn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13" Type="http://schemas.openxmlformats.org/officeDocument/2006/relationships/image" Target="../media/image41.jpg"/><Relationship Id="rId3" Type="http://schemas.openxmlformats.org/officeDocument/2006/relationships/image" Target="../media/image31.jpg"/><Relationship Id="rId7" Type="http://schemas.openxmlformats.org/officeDocument/2006/relationships/image" Target="../media/image35.jpg"/><Relationship Id="rId12" Type="http://schemas.openxmlformats.org/officeDocument/2006/relationships/image" Target="../media/image40.jpg"/><Relationship Id="rId2" Type="http://schemas.openxmlformats.org/officeDocument/2006/relationships/image" Target="../media/image13.png"/><Relationship Id="rId16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11" Type="http://schemas.openxmlformats.org/officeDocument/2006/relationships/image" Target="../media/image39.jpg"/><Relationship Id="rId5" Type="http://schemas.openxmlformats.org/officeDocument/2006/relationships/image" Target="../media/image33.jpg"/><Relationship Id="rId15" Type="http://schemas.openxmlformats.org/officeDocument/2006/relationships/image" Target="../media/image250.png"/><Relationship Id="rId10" Type="http://schemas.openxmlformats.org/officeDocument/2006/relationships/image" Target="../media/image38.jpg"/><Relationship Id="rId4" Type="http://schemas.openxmlformats.org/officeDocument/2006/relationships/image" Target="../media/image32.jpg"/><Relationship Id="rId9" Type="http://schemas.openxmlformats.org/officeDocument/2006/relationships/image" Target="../media/image37.jpg"/><Relationship Id="rId1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26468" y="3522607"/>
            <a:ext cx="7291062" cy="104028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charset="0"/>
              </a:rPr>
              <a:t>Robert L. Dewar,</a:t>
            </a:r>
            <a:r>
              <a:rPr lang="en-US" baseline="30000" dirty="0">
                <a:ea typeface="ＭＳ Ｐゴシック" charset="0"/>
              </a:rPr>
              <a:t>1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Zhisong</a:t>
            </a:r>
            <a:r>
              <a:rPr lang="en-US" dirty="0">
                <a:ea typeface="ＭＳ Ｐゴシック" charset="0"/>
              </a:rPr>
              <a:t> Qu,</a:t>
            </a:r>
            <a:r>
              <a:rPr lang="en-US" baseline="30000" dirty="0">
                <a:ea typeface="ＭＳ Ｐゴシック" charset="0"/>
              </a:rPr>
              <a:t>1</a:t>
            </a:r>
            <a:r>
              <a:rPr lang="en-US" dirty="0">
                <a:ea typeface="ＭＳ Ｐゴシック" charset="0"/>
              </a:rPr>
              <a:t> Naoki Sato,</a:t>
            </a:r>
            <a:r>
              <a:rPr lang="en-US" baseline="30000" dirty="0">
                <a:ea typeface="ＭＳ Ｐゴシック" charset="0"/>
              </a:rPr>
              <a:t>2</a:t>
            </a:r>
            <a:endParaRPr lang="en-US" dirty="0">
              <a:ea typeface="ＭＳ Ｐゴシック" charset="0"/>
            </a:endParaRPr>
          </a:p>
          <a:p>
            <a:pPr eaLnBrk="1" hangingPunct="1">
              <a:defRPr/>
            </a:pPr>
            <a:r>
              <a:rPr lang="en-US" dirty="0">
                <a:ea typeface="ＭＳ Ｐゴシック" charset="0"/>
              </a:rPr>
              <a:t>Stuart Hudson,</a:t>
            </a:r>
            <a:r>
              <a:rPr lang="en-US" baseline="30000" dirty="0">
                <a:ea typeface="ＭＳ Ｐゴシック" charset="0"/>
              </a:rPr>
              <a:t>3</a:t>
            </a:r>
            <a:r>
              <a:rPr lang="en-US" dirty="0">
                <a:ea typeface="ＭＳ Ｐゴシック" charset="0"/>
              </a:rPr>
              <a:t> Matthew Hole</a:t>
            </a:r>
            <a:r>
              <a:rPr lang="en-US" baseline="30000" dirty="0">
                <a:ea typeface="ＭＳ Ｐゴシック" charset="0"/>
              </a:rPr>
              <a:t>1</a:t>
            </a:r>
            <a:endParaRPr lang="en-US" b="1" baseline="30000" dirty="0">
              <a:ea typeface="ＭＳ Ｐゴシック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23528" y="1268760"/>
            <a:ext cx="8496943" cy="1512168"/>
          </a:xfrm>
        </p:spPr>
        <p:txBody>
          <a:bodyPr>
            <a:normAutofit/>
          </a:bodyPr>
          <a:lstStyle/>
          <a:p>
            <a:r>
              <a:rPr lang="en-AU" b="1" dirty="0" err="1"/>
              <a:t>Multiregion</a:t>
            </a:r>
            <a:r>
              <a:rPr lang="en-AU" b="1" dirty="0"/>
              <a:t> Relaxed MHD toroidal states with flow </a:t>
            </a:r>
            <a:endParaRPr lang="en-AU" sz="4400" dirty="0"/>
          </a:p>
        </p:txBody>
      </p:sp>
      <p:sp>
        <p:nvSpPr>
          <p:cNvPr id="2" name="Rectangle 1"/>
          <p:cNvSpPr/>
          <p:nvPr/>
        </p:nvSpPr>
        <p:spPr>
          <a:xfrm>
            <a:off x="1871699" y="4869160"/>
            <a:ext cx="5400600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2400" i="1" baseline="30000" dirty="0">
                <a:ea typeface="ＭＳ Ｐゴシック" charset="0"/>
              </a:rPr>
              <a:t>1</a:t>
            </a:r>
            <a:r>
              <a:rPr lang="en-US" sz="2400" i="1" dirty="0">
                <a:ea typeface="ＭＳ Ｐゴシック" charset="0"/>
              </a:rPr>
              <a:t>Mathematical Sciences Institute, ANU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400" i="1" baseline="30000" dirty="0">
                <a:ea typeface="ＭＳ Ｐゴシック" charset="0"/>
              </a:rPr>
              <a:t>2</a:t>
            </a:r>
            <a:r>
              <a:rPr lang="en-US" sz="2400" i="1" dirty="0">
                <a:ea typeface="ＭＳ Ｐゴシック" charset="0"/>
              </a:rPr>
              <a:t>University of Kyoto</a:t>
            </a:r>
            <a:br>
              <a:rPr lang="en-US" sz="2400" i="1" dirty="0">
                <a:ea typeface="ＭＳ Ｐゴシック" charset="0"/>
              </a:rPr>
            </a:br>
            <a:r>
              <a:rPr lang="en-US" sz="2400" i="1" baseline="30000" dirty="0">
                <a:ea typeface="ＭＳ Ｐゴシック" charset="0"/>
              </a:rPr>
              <a:t>3</a:t>
            </a:r>
            <a:r>
              <a:rPr lang="en-US" sz="2400" i="1" dirty="0">
                <a:ea typeface="ＭＳ Ｐゴシック" charset="0"/>
              </a:rPr>
              <a:t>Princeton Plasma Physics Laboratory</a:t>
            </a:r>
            <a:endParaRPr lang="en-US" sz="2400" dirty="0"/>
          </a:p>
        </p:txBody>
      </p:sp>
      <p:pic>
        <p:nvPicPr>
          <p:cNvPr id="5" name="Picture 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945" y="2280242"/>
            <a:ext cx="2286000" cy="13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2996952"/>
            <a:ext cx="1108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Tokamak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89177" y="2996952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W7X </a:t>
            </a:r>
            <a:r>
              <a:rPr lang="en-US" dirty="0" err="1"/>
              <a:t>stellarator</a:t>
            </a:r>
            <a:endParaRPr lang="en-US" dirty="0"/>
          </a:p>
          <a:p>
            <a:r>
              <a:rPr lang="en-US" dirty="0"/>
              <a:t>Germany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E221-151F-0449-8E81-A7E6796DBECA}" type="slidenum">
              <a:rPr lang="en-AU" altLang="x-none"/>
              <a:pPr/>
              <a:t>10</a:t>
            </a:fld>
            <a:endParaRPr lang="en-AU" alt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23528" y="980728"/>
                <a:ext cx="4176464" cy="50894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dirty="0"/>
                  <a:t>Starting equation: </a:t>
                </a:r>
              </a:p>
              <a:p>
                <a:endParaRPr lang="en-AU" dirty="0"/>
              </a:p>
              <a:p>
                <a14:m>
                  <m:oMath xmlns:m="http://schemas.openxmlformats.org/officeDocument/2006/math">
                    <m:r>
                      <a:rPr lang="en-AU" b="0" i="0" smtClean="0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AU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AU" b="0" dirty="0"/>
                  <a:t> (</a:t>
                </a:r>
                <a:r>
                  <a:rPr lang="en-AU" dirty="0"/>
                  <a:t>Vorticity-free)</a:t>
                </a:r>
                <a:endParaRPr lang="en-AU" b="0" dirty="0"/>
              </a:p>
              <a:p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AU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/2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p>
                    </m:sSup>
                  </m:oMath>
                </a14:m>
                <a:r>
                  <a:rPr lang="en-AU" dirty="0"/>
                  <a:t> (Bernoulli relationship)</a:t>
                </a:r>
              </a:p>
              <a:p>
                <a14:m>
                  <m:oMath xmlns:m="http://schemas.openxmlformats.org/officeDocument/2006/math">
                    <m:r>
                      <a:rPr lang="en-AU" b="0" i="0" smtClean="0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AU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AU" dirty="0"/>
                  <a:t> (Continuity) </a:t>
                </a:r>
              </a:p>
              <a:p>
                <a:endParaRPr lang="en-AU" dirty="0"/>
              </a:p>
              <a:p>
                <a:r>
                  <a:rPr lang="en-AU" dirty="0"/>
                  <a:t>We get that</a:t>
                </a:r>
                <a:endParaRPr lang="en-AU" baseline="30000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0" smtClean="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A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AU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  <m:d>
                        <m:d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0" smtClean="0">
                              <a:latin typeface="Cambria Math" panose="02040503050406030204" pitchFamily="18" charset="0"/>
                            </a:rPr>
                            <m:t>𝛻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=0,  ∗</m:t>
                      </m:r>
                    </m:oMath>
                  </m:oMathPara>
                </a14:m>
                <a:endParaRPr lang="en-AU" b="0" dirty="0"/>
              </a:p>
              <a:p>
                <a:endParaRPr lang="en-AU" b="0" dirty="0"/>
              </a:p>
              <a:p>
                <a:r>
                  <a:rPr lang="en-AU" dirty="0"/>
                  <a:t>where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AU" dirty="0"/>
                  <a:t> is a </a:t>
                </a:r>
                <a:r>
                  <a:rPr lang="en-AU"/>
                  <a:t>single valued per </a:t>
                </a:r>
                <a:r>
                  <a:rPr lang="en-AU" dirty="0"/>
                  <a:t>function and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>
                              <a:latin typeface="Cambria Math" panose="02040503050406030204" pitchFamily="18" charset="0"/>
                            </a:rPr>
                            <m:t>𝛻</m:t>
                          </m:r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AU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AU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AU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AU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AU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AU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AU" i="1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AU" dirty="0"/>
              </a:p>
              <a:p>
                <a:endParaRPr lang="en-AU" dirty="0"/>
              </a:p>
              <a:p>
                <a:r>
                  <a:rPr lang="en-AU" dirty="0"/>
                  <a:t>This ensures that the toroidal and poloidal loop integral </a:t>
                </a:r>
                <a14:m>
                  <m:oMath xmlns:m="http://schemas.openxmlformats.org/officeDocument/2006/math">
                    <m:nary>
                      <m:naryPr>
                        <m:chr m:val="∮"/>
                        <m:limLoc m:val="undOvr"/>
                        <m:subHide m:val="on"/>
                        <m:supHide m:val="on"/>
                        <m:ctrlPr>
                          <a:rPr lang="en-AU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AU" b="1" i="1" dirty="0" smtClean="0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AU" b="1" i="1" dirty="0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AU" b="1" i="1" dirty="0" smtClean="0">
                            <a:latin typeface="Cambria Math" panose="02040503050406030204" pitchFamily="18" charset="0"/>
                          </a:rPr>
                          <m:t>𝒅𝒍</m:t>
                        </m:r>
                      </m:e>
                    </m:nary>
                  </m:oMath>
                </a14:m>
                <a:r>
                  <a:rPr lang="en-AU" dirty="0"/>
                  <a:t> equal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en-AU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en-AU" dirty="0"/>
                  <a:t>, the toroidal and poloidal vorticity flux, respectively.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980728"/>
                <a:ext cx="4176464" cy="5089470"/>
              </a:xfrm>
              <a:prstGeom prst="rect">
                <a:avLst/>
              </a:prstGeom>
              <a:blipFill>
                <a:blip r:embed="rId3"/>
                <a:stretch>
                  <a:fillRect l="-1168" t="-719" r="-438" b="-359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932040" y="908720"/>
                <a:ext cx="3960440" cy="50782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dirty="0"/>
                  <a:t>Using the </a:t>
                </a:r>
                <a:r>
                  <a:rPr lang="en-AU" dirty="0" err="1"/>
                  <a:t>Chebyshev</a:t>
                </a:r>
                <a:r>
                  <a:rPr lang="en-AU" dirty="0"/>
                  <a:t>-Fourier reps in SPEC, writing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AU" dirty="0"/>
                  <a:t> into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AU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func>
                            <m:funcPr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AU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AU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</m:e>
                      </m:nary>
                    </m:oMath>
                  </m:oMathPara>
                </a14:m>
                <a:endParaRPr lang="en-AU" b="0" dirty="0"/>
              </a:p>
              <a:p>
                <a:r>
                  <a:rPr lang="en-AU" dirty="0"/>
                  <a:t>casting the equation * into matrix form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AU" sz="200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AU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ba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AU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AU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bar>
                        <m:bar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AU" sz="20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AU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AU" sz="2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AU" sz="2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ba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AU" sz="20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AU" sz="20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AU" sz="2000" b="1" dirty="0"/>
              </a:p>
              <a:p>
                <a:endParaRPr lang="en-AU" dirty="0"/>
              </a:p>
              <a:p>
                <a:r>
                  <a:rPr lang="en-AU" dirty="0"/>
                  <a:t>in which matrix </a:t>
                </a:r>
                <a14:m>
                  <m:oMath xmlns:m="http://schemas.openxmlformats.org/officeDocument/2006/math">
                    <m:r>
                      <a:rPr lang="en-AU" b="0" i="1" u="sng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AU" dirty="0"/>
                  <a:t> and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AU" dirty="0"/>
                  <a:t> depend on </a:t>
                </a:r>
                <a14:m>
                  <m:oMath xmlns:m="http://schemas.openxmlformats.org/officeDocument/2006/math">
                    <m:r>
                      <a:rPr lang="en-AU" b="0" i="1" u="sng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AU" dirty="0"/>
                  <a:t> due to the Boltzmann exponential factor, and are calculated iteratively by taking the last solution of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AU" dirty="0"/>
                  <a:t> until converged. </a:t>
                </a:r>
              </a:p>
              <a:p>
                <a:endParaRPr lang="en-AU" dirty="0"/>
              </a:p>
              <a:p>
                <a:r>
                  <a:rPr lang="en-AU" dirty="0"/>
                  <a:t>The boundary condition 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AU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=0.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908720"/>
                <a:ext cx="3960440" cy="5078250"/>
              </a:xfrm>
              <a:prstGeom prst="rect">
                <a:avLst/>
              </a:prstGeom>
              <a:blipFill>
                <a:blip r:embed="rId4"/>
                <a:stretch>
                  <a:fillRect l="-1231" t="-600" r="-153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86199" y="5949280"/>
                <a:ext cx="4317849" cy="643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2000" dirty="0"/>
                  <a:t>Force Balance: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[[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AU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AU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AU" sz="20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AU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AU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AU" sz="20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</m:sup>
                    </m:sSup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]]=0</m:t>
                    </m:r>
                  </m:oMath>
                </a14:m>
                <a:endParaRPr lang="en-AU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199" y="5949280"/>
                <a:ext cx="4317849" cy="643766"/>
              </a:xfrm>
              <a:prstGeom prst="rect">
                <a:avLst/>
              </a:prstGeom>
              <a:blipFill>
                <a:blip r:embed="rId5"/>
                <a:stretch>
                  <a:fillRect l="-1412" b="-566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D299CCFB-1EA3-8E49-9EFE-736FB8F5961F}"/>
              </a:ext>
            </a:extLst>
          </p:cNvPr>
          <p:cNvSpPr/>
          <p:nvPr/>
        </p:nvSpPr>
        <p:spPr>
          <a:xfrm>
            <a:off x="2195736" y="93484"/>
            <a:ext cx="6837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Preliminary SPECF implementation I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FC6BB-8C27-F94A-91F2-E83A92A465D1}" type="slidenum">
              <a:rPr lang="en-AU" altLang="x-none" smtClean="0"/>
              <a:pPr/>
              <a:t>11</a:t>
            </a:fld>
            <a:endParaRPr lang="en-AU" alt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9512" y="860519"/>
                <a:ext cx="893469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Case1: Axisymmetric test case (</a:t>
                </a:r>
                <a:r>
                  <a:rPr lang="en-US" dirty="0">
                    <a:solidFill>
                      <a:srgbClr val="FF0000"/>
                    </a:solidFill>
                  </a:rPr>
                  <a:t>this is some random geometry…)</a:t>
                </a:r>
              </a:p>
              <a:p>
                <a:r>
                  <a:rPr lang="en-US" b="0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AU" dirty="0"/>
                  <a:t> is low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dirty="0"/>
                  <a:t>, the exponential factor to pressure does not influence force balance</a:t>
                </a:r>
              </a:p>
              <a:p>
                <a:r>
                  <a:rPr lang="en-US" dirty="0"/>
                  <a:t>So we need high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AU" dirty="0"/>
                  <a:t> (in our case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~1/3</m:t>
                    </m:r>
                  </m:oMath>
                </a14:m>
                <a:r>
                  <a:rPr lang="en-AU" dirty="0"/>
                  <a:t>)</a:t>
                </a:r>
              </a:p>
              <a:p>
                <a:r>
                  <a:rPr lang="en-US" dirty="0"/>
                  <a:t>Constrain rotational transform (Helicity is not </a:t>
                </a:r>
                <a:r>
                  <a:rPr lang="en-US" dirty="0" err="1"/>
                  <a:t>avaliable</a:t>
                </a:r>
                <a:r>
                  <a:rPr lang="en-US" dirty="0"/>
                  <a:t> currently)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860519"/>
                <a:ext cx="8934690" cy="1200329"/>
              </a:xfrm>
              <a:prstGeom prst="rect">
                <a:avLst/>
              </a:prstGeom>
              <a:blipFill>
                <a:blip r:embed="rId3"/>
                <a:stretch>
                  <a:fillRect l="-546" t="-2538" b="-710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2987824" y="2533546"/>
            <a:ext cx="0" cy="37444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3895" y="2533546"/>
            <a:ext cx="0" cy="37444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57736" y="2204864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flow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3851920" y="2204864"/>
            <a:ext cx="172835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Toroidal flow</a:t>
            </a:r>
          </a:p>
          <a:p>
            <a:pPr algn="ctr"/>
            <a:r>
              <a:rPr lang="en-US" sz="1600" dirty="0"/>
              <a:t>Max Mach</a:t>
            </a:r>
            <a:r>
              <a:rPr lang="en-US" sz="1600" baseline="30000" dirty="0"/>
              <a:t>2</a:t>
            </a:r>
            <a:r>
              <a:rPr lang="en-US" sz="1600" dirty="0"/>
              <a:t> ~ 0.7</a:t>
            </a:r>
            <a:endParaRPr lang="en-A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876256" y="2204864"/>
            <a:ext cx="172835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Poloidal flow</a:t>
            </a:r>
          </a:p>
          <a:p>
            <a:pPr algn="ctr"/>
            <a:r>
              <a:rPr lang="en-US" sz="1600" dirty="0"/>
              <a:t>Max Mach</a:t>
            </a:r>
            <a:r>
              <a:rPr lang="en-US" sz="1600" baseline="30000" dirty="0"/>
              <a:t>2</a:t>
            </a:r>
            <a:r>
              <a:rPr lang="en-US" sz="1600" dirty="0"/>
              <a:t> ~ 0.7</a:t>
            </a:r>
            <a:endParaRPr lang="en-AU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646688"/>
            <a:ext cx="2600884" cy="19506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972" y="4653136"/>
            <a:ext cx="2555776" cy="19168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972" y="2746098"/>
            <a:ext cx="2447458" cy="19005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754998"/>
            <a:ext cx="2444300" cy="18981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" y="3284984"/>
            <a:ext cx="2859292" cy="214446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284656" y="2899265"/>
            <a:ext cx="10499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Force balance</a:t>
            </a:r>
          </a:p>
          <a:p>
            <a:r>
              <a:rPr lang="en-US" sz="1400" dirty="0"/>
              <a:t>not much</a:t>
            </a:r>
          </a:p>
          <a:p>
            <a:r>
              <a:rPr lang="en-US" sz="1400" dirty="0"/>
              <a:t>changed</a:t>
            </a:r>
            <a:endParaRPr lang="en-A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8329215" y="2847241"/>
            <a:ext cx="87075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Force</a:t>
            </a:r>
          </a:p>
          <a:p>
            <a:r>
              <a:rPr lang="en-US" sz="1400" dirty="0"/>
              <a:t>balance </a:t>
            </a:r>
          </a:p>
          <a:p>
            <a:r>
              <a:rPr lang="en-US" sz="1400" dirty="0"/>
              <a:t>changed</a:t>
            </a:r>
            <a:endParaRPr lang="en-AU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433118" y="5630649"/>
            <a:ext cx="22419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I know I need to add many interfaces to match Michael’s solution…</a:t>
            </a:r>
            <a:endParaRPr lang="en-AU" sz="14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47864" y="6509140"/>
            <a:ext cx="5596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No flow at core because </a:t>
            </a:r>
            <a:r>
              <a:rPr lang="en-US" b="1" dirty="0" err="1">
                <a:solidFill>
                  <a:srgbClr val="C00000"/>
                </a:solidFill>
              </a:rPr>
              <a:t>illly</a:t>
            </a:r>
            <a:r>
              <a:rPr lang="en-US" b="1" dirty="0">
                <a:solidFill>
                  <a:srgbClr val="C00000"/>
                </a:solidFill>
              </a:rPr>
              <a:t> defined vorticity flux</a:t>
            </a:r>
            <a:endParaRPr lang="en-AU" b="1" dirty="0">
              <a:solidFill>
                <a:srgbClr val="C0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4788024" y="5783340"/>
            <a:ext cx="288032" cy="7387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7280612" y="5877272"/>
            <a:ext cx="603756" cy="6926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452320" y="4174406"/>
            <a:ext cx="1953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Flow faster in narrower region</a:t>
            </a:r>
            <a:endParaRPr lang="en-AU" sz="1600" b="1" dirty="0">
              <a:solidFill>
                <a:srgbClr val="FF00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8309761" y="4778568"/>
            <a:ext cx="84145" cy="7386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407674" y="4481304"/>
                <a:ext cx="19532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AU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7674" y="4481304"/>
                <a:ext cx="1953270" cy="338554"/>
              </a:xfrm>
              <a:prstGeom prst="rect">
                <a:avLst/>
              </a:prstGeom>
              <a:blipFill>
                <a:blip r:embed="rId9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>
            <a:stCxn id="33" idx="2"/>
          </p:cNvCxnSpPr>
          <p:nvPr/>
        </p:nvCxnSpPr>
        <p:spPr>
          <a:xfrm>
            <a:off x="3384309" y="4819858"/>
            <a:ext cx="494495" cy="7916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F26BD3F0-6F02-CD43-A953-6568E2B25A5A}"/>
              </a:ext>
            </a:extLst>
          </p:cNvPr>
          <p:cNvSpPr/>
          <p:nvPr/>
        </p:nvSpPr>
        <p:spPr>
          <a:xfrm>
            <a:off x="2195736" y="93484"/>
            <a:ext cx="69509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Preliminary SPECF implementation 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76696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D000-5D8E-4740-8C73-50BC10866A03}" type="slidenum">
              <a:rPr lang="en-AU" altLang="x-none" smtClean="0"/>
              <a:pPr/>
              <a:t>12</a:t>
            </a:fld>
            <a:endParaRPr lang="en-AU" altLang="x-none"/>
          </a:p>
        </p:txBody>
      </p:sp>
      <p:sp>
        <p:nvSpPr>
          <p:cNvPr id="3" name="TextBox 2"/>
          <p:cNvSpPr txBox="1"/>
          <p:nvPr/>
        </p:nvSpPr>
        <p:spPr>
          <a:xfrm>
            <a:off x="179512" y="860519"/>
            <a:ext cx="5981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Case 2: Reverse field pinches, single helical axis (</a:t>
            </a:r>
            <a:r>
              <a:rPr lang="en-US" dirty="0" err="1"/>
              <a:t>SHAx</a:t>
            </a:r>
            <a:r>
              <a:rPr lang="en-US" dirty="0"/>
              <a:t>)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Very small</a:t>
            </a:r>
            <a:r>
              <a:rPr lang="en-US" b="0" dirty="0"/>
              <a:t> beta, flow plays no role in force balance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987824" y="2533546"/>
            <a:ext cx="0" cy="37444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093895" y="2533546"/>
            <a:ext cx="0" cy="37444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57736" y="2204864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flow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3851920" y="2204864"/>
            <a:ext cx="172835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Toroidal flow</a:t>
            </a:r>
          </a:p>
          <a:p>
            <a:pPr algn="ctr"/>
            <a:r>
              <a:rPr lang="en-US" sz="1600" dirty="0"/>
              <a:t>Max Mach</a:t>
            </a:r>
            <a:r>
              <a:rPr lang="en-US" sz="1600" baseline="30000" dirty="0"/>
              <a:t>2</a:t>
            </a:r>
            <a:r>
              <a:rPr lang="en-US" sz="1600" dirty="0"/>
              <a:t> ~ 0.7</a:t>
            </a:r>
            <a:endParaRPr lang="en-A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876256" y="2204864"/>
            <a:ext cx="172835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Poloidal flow</a:t>
            </a:r>
          </a:p>
          <a:p>
            <a:pPr algn="ctr"/>
            <a:r>
              <a:rPr lang="en-US" sz="1600" dirty="0"/>
              <a:t>Max Mach</a:t>
            </a:r>
            <a:r>
              <a:rPr lang="en-US" sz="1600" baseline="30000" dirty="0"/>
              <a:t>2</a:t>
            </a:r>
            <a:r>
              <a:rPr lang="en-US" sz="1600" dirty="0"/>
              <a:t> ~ 0.7</a:t>
            </a:r>
            <a:endParaRPr lang="en-AU" sz="16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27" y="2760892"/>
            <a:ext cx="1947319" cy="196425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816" y="4581128"/>
            <a:ext cx="1866886" cy="196001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653135"/>
            <a:ext cx="2400588" cy="180044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756" y="2830085"/>
            <a:ext cx="2430732" cy="182304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710733"/>
            <a:ext cx="2440552" cy="183041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527" y="2820416"/>
            <a:ext cx="2443625" cy="183271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D093C04-0892-F84D-AD3E-FB6A837BB193}"/>
              </a:ext>
            </a:extLst>
          </p:cNvPr>
          <p:cNvSpPr/>
          <p:nvPr/>
        </p:nvSpPr>
        <p:spPr>
          <a:xfrm>
            <a:off x="2195736" y="93484"/>
            <a:ext cx="69509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Preliminary SPECF implementation 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31703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D000-5D8E-4740-8C73-50BC10866A03}" type="slidenum">
              <a:rPr lang="en-AU" altLang="x-none" smtClean="0"/>
              <a:pPr/>
              <a:t>13</a:t>
            </a:fld>
            <a:endParaRPr lang="en-AU" alt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9512" y="860519"/>
                <a:ext cx="7048724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Case 3: </a:t>
                </a:r>
                <a:r>
                  <a:rPr lang="en-US" dirty="0" err="1"/>
                  <a:t>Stellerator</a:t>
                </a:r>
                <a:r>
                  <a:rPr lang="en-US" dirty="0"/>
                  <a:t> test case (toroidal periodicity = 5)</a:t>
                </a:r>
              </a:p>
              <a:p>
                <a:r>
                  <a:rPr lang="en-US" dirty="0"/>
                  <a:t>Note: zero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case</a:t>
                </a:r>
              </a:p>
              <a:p>
                <a:r>
                  <a:rPr lang="en-US" dirty="0"/>
                  <a:t>No viscosity is used. </a:t>
                </a:r>
                <a:r>
                  <a:rPr lang="en-US" b="1" u="sng" dirty="0"/>
                  <a:t>There is </a:t>
                </a:r>
                <a:r>
                  <a:rPr lang="en-US" b="1" u="sng" dirty="0" err="1"/>
                  <a:t>d‘Alembert's</a:t>
                </a:r>
                <a:r>
                  <a:rPr lang="en-US" b="1" u="sng" dirty="0"/>
                  <a:t> paradox in our case</a:t>
                </a:r>
                <a:r>
                  <a:rPr lang="en-US" dirty="0"/>
                  <a:t>. </a:t>
                </a:r>
              </a:p>
              <a:p>
                <a:r>
                  <a:rPr lang="en-US" dirty="0"/>
                  <a:t>One need to consider interface as a boundary layer (not finished).</a:t>
                </a:r>
              </a:p>
              <a:p>
                <a:r>
                  <a:rPr lang="en-US" dirty="0"/>
                  <a:t>But regardless of the lack of boundary layer, we get solutions.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860519"/>
                <a:ext cx="7048724" cy="1477328"/>
              </a:xfrm>
              <a:prstGeom prst="rect">
                <a:avLst/>
              </a:prstGeom>
              <a:blipFill>
                <a:blip r:embed="rId2"/>
                <a:stretch>
                  <a:fillRect l="-691" t="-2058" b="-535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2" t="18183" r="28411" b="22861"/>
          <a:stretch/>
        </p:blipFill>
        <p:spPr>
          <a:xfrm>
            <a:off x="4006969" y="2328540"/>
            <a:ext cx="1141095" cy="11410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2" t="28075" r="24199" b="29813"/>
          <a:stretch/>
        </p:blipFill>
        <p:spPr>
          <a:xfrm>
            <a:off x="2359272" y="2566331"/>
            <a:ext cx="1420640" cy="8523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3" t="20082" r="26305" b="23769"/>
          <a:stretch/>
        </p:blipFill>
        <p:spPr>
          <a:xfrm>
            <a:off x="7020272" y="2458070"/>
            <a:ext cx="1175795" cy="10689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4" t="17287" r="32622" b="18142"/>
          <a:stretch/>
        </p:blipFill>
        <p:spPr>
          <a:xfrm>
            <a:off x="5526404" y="2328540"/>
            <a:ext cx="928389" cy="12560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552" y="2647848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Field</a:t>
            </a:r>
          </a:p>
          <a:p>
            <a:r>
              <a:rPr lang="en-US" dirty="0" err="1"/>
              <a:t>Poincaré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584595"/>
            <a:ext cx="1835696" cy="13767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991" y="3637029"/>
            <a:ext cx="1835696" cy="13767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786" y="3627720"/>
            <a:ext cx="1835696" cy="13767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619829"/>
            <a:ext cx="1763688" cy="13227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256" y="5103303"/>
            <a:ext cx="1835696" cy="13767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346" y="5139810"/>
            <a:ext cx="1835696" cy="13767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92" y="5157192"/>
            <a:ext cx="1835696" cy="13767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13120" y="3934797"/>
                <a:ext cx="111827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Poloidal flow only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dirty="0"/>
                  <a:t> plot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20" y="3934797"/>
                <a:ext cx="1118276" cy="923330"/>
              </a:xfrm>
              <a:prstGeom prst="rect">
                <a:avLst/>
              </a:prstGeom>
              <a:blipFill>
                <a:blip r:embed="rId14"/>
                <a:stretch>
                  <a:fillRect l="-2717" t="-3289" r="-3804" b="-921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39552" y="5468523"/>
                <a:ext cx="111827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Toroidal flow only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dirty="0"/>
                  <a:t> plot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468523"/>
                <a:ext cx="1118276" cy="923330"/>
              </a:xfrm>
              <a:prstGeom prst="rect">
                <a:avLst/>
              </a:prstGeom>
              <a:blipFill>
                <a:blip r:embed="rId15"/>
                <a:stretch>
                  <a:fillRect l="-3279" t="-3289" r="-3279" b="-921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117344"/>
            <a:ext cx="1877333" cy="140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3407F1B-48F4-5B47-AA6F-1F4D573F3A59}"/>
              </a:ext>
            </a:extLst>
          </p:cNvPr>
          <p:cNvSpPr/>
          <p:nvPr/>
        </p:nvSpPr>
        <p:spPr>
          <a:xfrm>
            <a:off x="2195736" y="93484"/>
            <a:ext cx="69509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Preliminary SPECF implementation 4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20491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03069-661B-0E4E-8938-6E4DB7F5D660}" type="slidenum">
              <a:rPr lang="en-AU" smtClean="0"/>
              <a:pPr>
                <a:defRPr/>
              </a:pPr>
              <a:t>14</a:t>
            </a:fld>
            <a:endParaRPr lang="en-A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C55CFB-FEDD-2C45-A075-F88522C65393}"/>
              </a:ext>
            </a:extLst>
          </p:cNvPr>
          <p:cNvSpPr/>
          <p:nvPr/>
        </p:nvSpPr>
        <p:spPr>
          <a:xfrm>
            <a:off x="3851920" y="66443"/>
            <a:ext cx="22124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Conclusion</a:t>
            </a:r>
            <a:endParaRPr lang="en-US" sz="32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DCEB603-DA00-9B43-80C6-3516436F2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836711"/>
            <a:ext cx="8712968" cy="5760939"/>
          </a:xfrm>
        </p:spPr>
        <p:txBody>
          <a:bodyPr/>
          <a:lstStyle/>
          <a:p>
            <a:r>
              <a:rPr lang="en-US" dirty="0"/>
              <a:t>Have shown that </a:t>
            </a:r>
            <a:r>
              <a:rPr lang="en-US" dirty="0" err="1"/>
              <a:t>MRxMHD</a:t>
            </a:r>
            <a:r>
              <a:rPr lang="en-US" dirty="0"/>
              <a:t> is compatible with ideal MHD for </a:t>
            </a:r>
            <a:r>
              <a:rPr lang="en-US" i="1" dirty="0"/>
              <a:t>axisymmetric</a:t>
            </a:r>
            <a:r>
              <a:rPr lang="en-US" dirty="0"/>
              <a:t> toroidal flow equilibria</a:t>
            </a:r>
          </a:p>
          <a:p>
            <a:r>
              <a:rPr lang="en-US" dirty="0"/>
              <a:t>Have found that the most general </a:t>
            </a:r>
            <a:r>
              <a:rPr lang="en-US" i="1" dirty="0"/>
              <a:t>non</a:t>
            </a:r>
            <a:r>
              <a:rPr lang="en-US" dirty="0"/>
              <a:t>-axisymmetric “relaxed Euler flow” equilibria cannot reduce to the axisymmetric toroidal flow equilibria</a:t>
            </a:r>
          </a:p>
          <a:p>
            <a:r>
              <a:rPr lang="en-US" dirty="0"/>
              <a:t>Have implemented a preliminary version of the SPEC code with flow (SPECF)</a:t>
            </a:r>
          </a:p>
          <a:p>
            <a:r>
              <a:rPr lang="en-US" dirty="0"/>
              <a:t>Have enunciated some open questions that need to be addressed</a:t>
            </a:r>
          </a:p>
        </p:txBody>
      </p:sp>
    </p:spTree>
    <p:extLst>
      <p:ext uri="{BB962C8B-B14F-4D97-AF65-F5344CB8AC3E}">
        <p14:creationId xmlns:p14="http://schemas.microsoft.com/office/powerpoint/2010/main" val="1755847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03069-661B-0E4E-8938-6E4DB7F5D660}" type="slidenum">
              <a:rPr lang="en-AU" smtClean="0"/>
              <a:pPr>
                <a:defRPr/>
              </a:pPr>
              <a:t>15</a:t>
            </a:fld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209C0F-6B25-1E4C-B2B1-DB868285E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16632"/>
            <a:ext cx="5976664" cy="84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136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32" y="764117"/>
            <a:ext cx="8855968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 i="1" dirty="0"/>
              <a:t>kinetic energy</a:t>
            </a:r>
            <a:r>
              <a:rPr lang="en-US" sz="3200" dirty="0"/>
              <a:t> – </a:t>
            </a:r>
            <a:r>
              <a:rPr lang="en-US" sz="3200" i="1" dirty="0"/>
              <a:t>MHD</a:t>
            </a:r>
            <a:r>
              <a:rPr lang="en-US" sz="3200" dirty="0"/>
              <a:t> </a:t>
            </a:r>
            <a:r>
              <a:rPr lang="en-US" sz="3200" i="1" dirty="0"/>
              <a:t>potential energy </a:t>
            </a:r>
            <a:r>
              <a:rPr lang="en-US" sz="3200" dirty="0"/>
              <a:t>+ Lagrange multiplier constraint terms: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3577"/>
            <a:ext cx="7859216" cy="577311"/>
          </a:xfrm>
        </p:spPr>
        <p:txBody>
          <a:bodyPr/>
          <a:lstStyle/>
          <a:p>
            <a:r>
              <a:rPr lang="en-US" sz="2800" dirty="0"/>
              <a:t>MHD </a:t>
            </a:r>
            <a:r>
              <a:rPr lang="en-US" sz="2800" dirty="0" err="1"/>
              <a:t>Lagrangian</a:t>
            </a:r>
            <a:r>
              <a:rPr lang="en-US" sz="2800" dirty="0"/>
              <a:t> density in region </a:t>
            </a:r>
            <a:r>
              <a:rPr lang="en-US" sz="2800" i="1" dirty="0" err="1">
                <a:latin typeface="Times New Roman"/>
              </a:rPr>
              <a:t>i</a:t>
            </a:r>
            <a:endParaRPr lang="en-US" sz="2800" i="1" dirty="0">
              <a:latin typeface="Times New Roman"/>
            </a:endParaRP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03069-661B-0E4E-8938-6E4DB7F5D660}" type="slidenum">
              <a:rPr lang="en-AU" smtClean="0"/>
              <a:pPr>
                <a:defRPr/>
              </a:pPr>
              <a:t>16</a:t>
            </a:fld>
            <a:endParaRPr lang="en-AU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3212976"/>
            <a:ext cx="7859216" cy="577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Constrained </a:t>
            </a:r>
            <a:r>
              <a:rPr lang="en-US" sz="2800" dirty="0" err="1"/>
              <a:t>Lagrangian</a:t>
            </a:r>
            <a:r>
              <a:rPr lang="en-US" sz="2800" dirty="0"/>
              <a:t> in region </a:t>
            </a:r>
            <a:r>
              <a:rPr lang="en-US" sz="2800" i="1" dirty="0" err="1">
                <a:latin typeface="Times New Roman"/>
              </a:rPr>
              <a:t>i</a:t>
            </a:r>
            <a:endParaRPr lang="en-US" sz="2800" i="1" dirty="0">
              <a:latin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789040"/>
            <a:ext cx="7848872" cy="9178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5578666"/>
            <a:ext cx="2601732" cy="802662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" y="4797152"/>
            <a:ext cx="8291264" cy="577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/>
              <a:t>Helicity</a:t>
            </a:r>
            <a:r>
              <a:rPr lang="en-US" sz="2800" dirty="0"/>
              <a:t> and entropy </a:t>
            </a:r>
            <a:r>
              <a:rPr lang="en-US" sz="2800" i="1" dirty="0"/>
              <a:t>macroscopic </a:t>
            </a:r>
            <a:r>
              <a:rPr lang="en-US" sz="2800" dirty="0"/>
              <a:t>invariants</a:t>
            </a:r>
            <a:endParaRPr lang="en-US" sz="2800" i="1" dirty="0">
              <a:latin typeface="Times New Roman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4" y="5544346"/>
            <a:ext cx="4176464" cy="8352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3688" y="2421384"/>
            <a:ext cx="4368800" cy="863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47256" y="0"/>
            <a:ext cx="66967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Derived from </a:t>
            </a:r>
            <a:r>
              <a:rPr lang="en-US" sz="3200" dirty="0" err="1">
                <a:solidFill>
                  <a:schemeClr val="bg1"/>
                </a:solidFill>
              </a:rPr>
              <a:t>MRxMHD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Lagrangian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459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336AB-A981-2249-A8CE-19208634E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of talk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DF08C8-846C-754E-8EFC-50A296B4E9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7504" y="1915585"/>
                <a:ext cx="9036496" cy="4210049"/>
              </a:xfrm>
            </p:spPr>
            <p:txBody>
              <a:bodyPr/>
              <a:lstStyle/>
              <a:p>
                <a:r>
                  <a:rPr lang="en-US" dirty="0"/>
                  <a:t>Desiderata: Simple MHD model that can reduce to ideal MHD when appropriate but allows reconnection when not</a:t>
                </a:r>
              </a:p>
              <a:p>
                <a:r>
                  <a:rPr lang="en-US" dirty="0"/>
                  <a:t>Dynamical </a:t>
                </a:r>
                <a:r>
                  <a:rPr lang="en-US" dirty="0" err="1"/>
                  <a:t>MRxMHD</a:t>
                </a:r>
                <a:r>
                  <a:rPr lang="en-US" dirty="0"/>
                  <a:t>: Force-free magnetic field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/>
                  <a:t>Euler fluid in each relaxation region</a:t>
                </a:r>
              </a:p>
              <a:p>
                <a:r>
                  <a:rPr lang="en-US" dirty="0"/>
                  <a:t>Contrast 2 cases: Laminar flow (</a:t>
                </a:r>
                <a:r>
                  <a:rPr lang="en-US" dirty="0" err="1"/>
                  <a:t>axisymmetry</a:t>
                </a:r>
                <a:r>
                  <a:rPr lang="en-US" dirty="0"/>
                  <a:t>); Chaotic streamlines (non-</a:t>
                </a:r>
                <a:r>
                  <a:rPr lang="en-US" dirty="0" err="1"/>
                  <a:t>axisymmetry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Preliminary numerical implementation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DF08C8-846C-754E-8EFC-50A296B4E9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915585"/>
                <a:ext cx="9036496" cy="4210049"/>
              </a:xfrm>
              <a:blipFill>
                <a:blip r:embed="rId3"/>
                <a:stretch>
                  <a:fillRect l="-1262" t="-1807" r="-982" b="-6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99ACA3-B816-6349-933D-6A5910C7A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03069-661B-0E4E-8938-6E4DB7F5D660}" type="slidenum">
              <a:rPr lang="en-AU" smtClean="0"/>
              <a:pPr>
                <a:defRPr/>
              </a:pPr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2834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03069-661B-0E4E-8938-6E4DB7F5D660}" type="slidenum">
              <a:rPr lang="en-AU" smtClean="0"/>
              <a:pPr>
                <a:defRPr/>
              </a:pPr>
              <a:t>3</a:t>
            </a:fld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2985220" y="2989581"/>
            <a:ext cx="6264696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Wingdings" charset="2"/>
              <a:buChar char="q"/>
            </a:pPr>
            <a:r>
              <a:rPr lang="en-US" sz="2400" dirty="0"/>
              <a:t> Within the </a:t>
            </a:r>
            <a:r>
              <a:rPr lang="en-US" sz="2400" i="1" dirty="0"/>
              <a:t>sub-regions </a:t>
            </a:r>
            <a:r>
              <a:rPr lang="en-US" sz="2400" dirty="0" err="1"/>
              <a:t>Ω</a:t>
            </a:r>
            <a:r>
              <a:rPr lang="en-US" sz="2400" i="1" baseline="-25000" dirty="0" err="1"/>
              <a:t>i</a:t>
            </a:r>
            <a:r>
              <a:rPr lang="en-US" sz="2400" dirty="0"/>
              <a:t>, use force-free magnetic fields, so no </a:t>
            </a:r>
            <a:r>
              <a:rPr lang="en-US" sz="2400" b="1" dirty="0" err="1"/>
              <a:t>j</a:t>
            </a:r>
            <a:r>
              <a:rPr lang="en-US" sz="2400" dirty="0" err="1"/>
              <a:t>X</a:t>
            </a:r>
            <a:r>
              <a:rPr lang="en-US" sz="2400" b="1" dirty="0" err="1"/>
              <a:t>B</a:t>
            </a:r>
            <a:r>
              <a:rPr lang="en-US" sz="2400" dirty="0"/>
              <a:t> force — field and fluid are </a:t>
            </a:r>
            <a:r>
              <a:rPr lang="en-US" sz="2400" i="1" dirty="0"/>
              <a:t>decoupled</a:t>
            </a:r>
          </a:p>
          <a:p>
            <a:pPr>
              <a:lnSpc>
                <a:spcPct val="120000"/>
              </a:lnSpc>
            </a:pPr>
            <a:endParaRPr lang="en-US" sz="800" i="1" dirty="0"/>
          </a:p>
          <a:p>
            <a:pPr marL="285750" indent="-285750">
              <a:lnSpc>
                <a:spcPct val="120000"/>
              </a:lnSpc>
              <a:buFont typeface="Wingdings" charset="2"/>
              <a:buChar char="q"/>
            </a:pPr>
            <a:r>
              <a:rPr lang="en-US" sz="2400" dirty="0"/>
              <a:t> Scope of applicability</a:t>
            </a:r>
          </a:p>
          <a:p>
            <a:pPr>
              <a:lnSpc>
                <a:spcPct val="120000"/>
              </a:lnSpc>
            </a:pPr>
            <a:endParaRPr lang="en-US" sz="800" dirty="0"/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/>
              <a:t>“smart finite element” discretization for ideal- MHD 2D equilibrium calculations (incl. flow)</a:t>
            </a:r>
          </a:p>
          <a:p>
            <a:pPr lvl="1"/>
            <a:endParaRPr lang="en-US" sz="800" dirty="0"/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i="1" dirty="0"/>
              <a:t>new</a:t>
            </a:r>
            <a:r>
              <a:rPr lang="en-US" sz="2000" dirty="0"/>
              <a:t>, quasi-relaxed, MHD allowing islands &amp; chaos in 3D equilibrium and dynamics</a:t>
            </a:r>
          </a:p>
        </p:txBody>
      </p:sp>
      <p:pic>
        <p:nvPicPr>
          <p:cNvPr id="8" name="Picture 7" descr="topologi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64" y="3317229"/>
            <a:ext cx="2805708" cy="1767955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3347864" y="908720"/>
            <a:ext cx="201622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527688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5276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i="1" dirty="0"/>
              <a:t>Basic ideas</a:t>
            </a:r>
            <a:endParaRPr lang="en-US" sz="2800" b="1" i="1" dirty="0"/>
          </a:p>
        </p:txBody>
      </p:sp>
      <p:sp>
        <p:nvSpPr>
          <p:cNvPr id="11" name="Rectangle 10"/>
          <p:cNvSpPr/>
          <p:nvPr/>
        </p:nvSpPr>
        <p:spPr>
          <a:xfrm>
            <a:off x="220581" y="1340768"/>
            <a:ext cx="8892480" cy="1978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Wingdings" charset="2"/>
              <a:buChar char="q"/>
            </a:pPr>
            <a:r>
              <a:rPr lang="en-US" sz="2400" dirty="0"/>
              <a:t> Confinement is maintained by thin transport barriers (interfaces) </a:t>
            </a:r>
            <a:r>
              <a:rPr lang="en-US" sz="2400" dirty="0" err="1"/>
              <a:t>Γ</a:t>
            </a:r>
            <a:r>
              <a:rPr lang="en-US" sz="2400" i="1" baseline="-25000" dirty="0" err="1"/>
              <a:t>i,j</a:t>
            </a:r>
            <a:r>
              <a:rPr lang="en-US" sz="2400" dirty="0"/>
              <a:t> dividing the plasma into toroidal sub-regions</a:t>
            </a:r>
            <a:r>
              <a:rPr lang="en-US" sz="2400" i="1" dirty="0"/>
              <a:t> </a:t>
            </a:r>
            <a:r>
              <a:rPr lang="en-US" sz="2400" dirty="0" err="1"/>
              <a:t>Ω</a:t>
            </a:r>
            <a:r>
              <a:rPr lang="en-US" sz="2400" i="1" baseline="-25000" dirty="0" err="1"/>
              <a:t>i</a:t>
            </a:r>
            <a:endParaRPr lang="en-US" sz="2400" i="1" baseline="-25000" dirty="0"/>
          </a:p>
          <a:p>
            <a:endParaRPr lang="en-US" sz="1000" dirty="0"/>
          </a:p>
          <a:p>
            <a:pPr marL="285750" indent="-285750">
              <a:lnSpc>
                <a:spcPct val="120000"/>
              </a:lnSpc>
              <a:buFont typeface="Wingdings" charset="2"/>
              <a:buChar char="q"/>
            </a:pPr>
            <a:r>
              <a:rPr lang="en-US" sz="2400" dirty="0"/>
              <a:t> Force balance across </a:t>
            </a:r>
            <a:r>
              <a:rPr lang="en-US" sz="2400" i="1" dirty="0"/>
              <a:t>interfaces </a:t>
            </a:r>
            <a:r>
              <a:rPr lang="en-US" sz="2400" dirty="0" err="1"/>
              <a:t>Γ</a:t>
            </a:r>
            <a:r>
              <a:rPr lang="en-US" sz="2400" i="1" baseline="-25000" dirty="0" err="1"/>
              <a:t>i,j</a:t>
            </a:r>
            <a:r>
              <a:rPr lang="en-US" sz="2400" dirty="0"/>
              <a:t> allows stepped pressure &amp; flow profiles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35542" y="86798"/>
            <a:ext cx="5365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Laminated MHD concept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054549"/>
            <a:ext cx="3131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Interfaces may be </a:t>
            </a:r>
            <a:r>
              <a:rPr lang="en-US" dirty="0" err="1"/>
              <a:t>separ-atrices</a:t>
            </a:r>
            <a:r>
              <a:rPr lang="en-US" dirty="0"/>
              <a:t> of magnetic islands / Kelvin’s cat’s eyes in fluid</a:t>
            </a:r>
          </a:p>
        </p:txBody>
      </p:sp>
    </p:spTree>
    <p:extLst>
      <p:ext uri="{BB962C8B-B14F-4D97-AF65-F5344CB8AC3E}">
        <p14:creationId xmlns:p14="http://schemas.microsoft.com/office/powerpoint/2010/main" val="1367909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52736"/>
            <a:ext cx="8675687" cy="792088"/>
          </a:xfrm>
        </p:spPr>
        <p:txBody>
          <a:bodyPr/>
          <a:lstStyle/>
          <a:p>
            <a:r>
              <a:rPr lang="en-US" sz="2800" b="1" dirty="0" err="1"/>
              <a:t>MRxMHD</a:t>
            </a:r>
            <a:r>
              <a:rPr lang="en-US" sz="2800" dirty="0"/>
              <a:t>:  M stands for </a:t>
            </a:r>
            <a:r>
              <a:rPr lang="en-US" sz="2800" b="1" dirty="0"/>
              <a:t>Multi-region </a:t>
            </a:r>
            <a:r>
              <a:rPr lang="en-US" sz="2800" dirty="0"/>
              <a:t>(aka </a:t>
            </a:r>
            <a:r>
              <a:rPr lang="en-US" sz="2800" dirty="0" err="1"/>
              <a:t>waterbag</a:t>
            </a:r>
            <a:r>
              <a:rPr lang="en-US" sz="2800" dirty="0"/>
              <a:t>)</a:t>
            </a:r>
            <a:br>
              <a:rPr lang="en-US" sz="2800" dirty="0"/>
            </a:br>
            <a:r>
              <a:rPr lang="en-US" sz="2800" dirty="0"/>
              <a:t>Rx stands for </a:t>
            </a:r>
            <a:r>
              <a:rPr lang="en-US" sz="2800" b="1" dirty="0"/>
              <a:t>Relaxed</a:t>
            </a:r>
            <a:r>
              <a:rPr lang="en-US" sz="2800" dirty="0"/>
              <a:t>; ..D stands for </a:t>
            </a:r>
            <a:r>
              <a:rPr lang="en-US" sz="2800" b="1" dirty="0"/>
              <a:t>Dynamics </a:t>
            </a:r>
            <a:br>
              <a:rPr lang="en-US" sz="2800" b="1" dirty="0"/>
            </a:b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03069-661B-0E4E-8938-6E4DB7F5D660}" type="slidenum">
              <a:rPr lang="en-AU" smtClean="0"/>
              <a:pPr>
                <a:defRPr/>
              </a:pPr>
              <a:t>4</a:t>
            </a:fld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251520" y="2325283"/>
            <a:ext cx="8884580" cy="4040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Wingdings" charset="2"/>
              <a:buChar char="q"/>
            </a:pPr>
            <a:r>
              <a:rPr lang="en-US" sz="2400" dirty="0"/>
              <a:t> Within the </a:t>
            </a:r>
            <a:r>
              <a:rPr lang="en-US" sz="2400" i="1" dirty="0"/>
              <a:t>sub-regions </a:t>
            </a:r>
            <a:r>
              <a:rPr lang="en-US" sz="2400" dirty="0" err="1"/>
              <a:t>Ω</a:t>
            </a:r>
            <a:r>
              <a:rPr lang="en-US" sz="2400" i="1" baseline="-25000" dirty="0" err="1"/>
              <a:t>i</a:t>
            </a:r>
            <a:r>
              <a:rPr lang="en-US" sz="2400" dirty="0"/>
              <a:t> use generalized Taylor relaxation theory – relax nearly all the ideal-MHD constraints except for conservation of </a:t>
            </a:r>
            <a:r>
              <a:rPr lang="en-US" sz="2400" i="1" dirty="0"/>
              <a:t>macroscopic</a:t>
            </a:r>
            <a:r>
              <a:rPr lang="en-US" sz="2400" dirty="0"/>
              <a:t> magnetic helicity, entropy, and </a:t>
            </a:r>
            <a:r>
              <a:rPr lang="en-US" sz="2400" i="1" dirty="0"/>
              <a:t>microscopic </a:t>
            </a:r>
            <a:r>
              <a:rPr lang="en-US" sz="2400" dirty="0"/>
              <a:t>mass 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q"/>
            </a:pPr>
            <a:r>
              <a:rPr lang="en-US" sz="2400" dirty="0"/>
              <a:t> Cross-helicity not constrained, so fluid and magnetic field couple </a:t>
            </a:r>
            <a:r>
              <a:rPr lang="en-US" sz="2400" i="1" dirty="0"/>
              <a:t>only at interfaces</a:t>
            </a:r>
            <a:r>
              <a:rPr lang="en-US" sz="2400" dirty="0"/>
              <a:t>, which are current/vortex sheets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q"/>
            </a:pPr>
            <a:r>
              <a:rPr lang="en-US" sz="2400" dirty="0"/>
              <a:t> Generalize minimum energy equilibrium approach by instead extremizing the MHD action (Hamilton’s Principle)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q"/>
            </a:pPr>
            <a:r>
              <a:rPr lang="en-US" sz="2400" dirty="0"/>
              <a:t> Details in Dewar et al 2015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1520" y="1710112"/>
            <a:ext cx="8892480" cy="494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Wingdings" charset="2"/>
              <a:buChar char="q"/>
            </a:pPr>
            <a:r>
              <a:rPr lang="en-US" sz="2400" dirty="0"/>
              <a:t>Full ideal-MHD constraints </a:t>
            </a:r>
            <a:r>
              <a:rPr lang="en-US" sz="2400" i="1" dirty="0"/>
              <a:t>apply</a:t>
            </a:r>
            <a:r>
              <a:rPr lang="en-US" sz="2400" dirty="0"/>
              <a:t> </a:t>
            </a:r>
            <a:r>
              <a:rPr lang="en-US" sz="2400" i="1" dirty="0"/>
              <a:t>only within the interfaces </a:t>
            </a:r>
            <a:r>
              <a:rPr lang="en-US" sz="2400" dirty="0" err="1"/>
              <a:t>Γ</a:t>
            </a:r>
            <a:r>
              <a:rPr lang="en-US" sz="2400" i="1" baseline="-25000" dirty="0" err="1"/>
              <a:t>i,j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843808" y="26822"/>
            <a:ext cx="4285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</a:rPr>
              <a:t>MRxMHD</a:t>
            </a:r>
            <a:r>
              <a:rPr lang="en-US" sz="3600" dirty="0">
                <a:solidFill>
                  <a:schemeClr val="bg1"/>
                </a:solidFill>
              </a:rPr>
              <a:t> theory</a:t>
            </a:r>
          </a:p>
        </p:txBody>
      </p:sp>
    </p:spTree>
    <p:extLst>
      <p:ext uri="{BB962C8B-B14F-4D97-AF65-F5344CB8AC3E}">
        <p14:creationId xmlns:p14="http://schemas.microsoft.com/office/powerpoint/2010/main" val="1516834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620688"/>
            <a:ext cx="8229600" cy="1143000"/>
          </a:xfrm>
        </p:spPr>
        <p:txBody>
          <a:bodyPr/>
          <a:lstStyle/>
          <a:p>
            <a:r>
              <a:rPr lang="en-US" dirty="0"/>
              <a:t>Euler-Lagrange Equations within </a:t>
            </a:r>
            <a:r>
              <a:rPr lang="en-US" dirty="0" err="1"/>
              <a:t>Ω</a:t>
            </a:r>
            <a:r>
              <a:rPr lang="en-US" i="1" baseline="-25000" dirty="0" err="1"/>
              <a:t>i</a:t>
            </a:r>
            <a:endParaRPr lang="en-US" i="1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147248" cy="577311"/>
          </a:xfrm>
        </p:spPr>
        <p:txBody>
          <a:bodyPr/>
          <a:lstStyle/>
          <a:p>
            <a:r>
              <a:rPr lang="en-US" sz="2800" dirty="0"/>
              <a:t>Mass conservation (microscopic constraint)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03069-661B-0E4E-8938-6E4DB7F5D660}" type="slidenum">
              <a:rPr lang="en-AU" smtClean="0"/>
              <a:pPr>
                <a:defRPr/>
              </a:pPr>
              <a:t>5</a:t>
            </a:fld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2204864"/>
            <a:ext cx="2286000" cy="7493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67544" y="2924944"/>
            <a:ext cx="8147248" cy="577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/>
              <a:t>δ</a:t>
            </a:r>
            <a:r>
              <a:rPr lang="en-US" sz="2800" i="1" dirty="0" err="1"/>
              <a:t>p</a:t>
            </a:r>
            <a:r>
              <a:rPr lang="en-US" sz="2800" i="1" dirty="0"/>
              <a:t> </a:t>
            </a:r>
            <a:r>
              <a:rPr lang="en-US" sz="2800" dirty="0">
                <a:ea typeface="ＭＳ Ｐゴシック" charset="0"/>
              </a:rPr>
              <a:t>➮</a:t>
            </a:r>
            <a:r>
              <a:rPr lang="en-US" sz="2800" dirty="0"/>
              <a:t> Isothermal equation of state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3501008"/>
            <a:ext cx="3822700" cy="41910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67544" y="4077072"/>
            <a:ext cx="8147248" cy="577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/>
              <a:t>δ</a:t>
            </a:r>
            <a:r>
              <a:rPr lang="en-US" sz="2800" b="1" dirty="0" err="1"/>
              <a:t>A</a:t>
            </a:r>
            <a:r>
              <a:rPr lang="en-US" sz="2800" b="1" dirty="0"/>
              <a:t> </a:t>
            </a:r>
            <a:r>
              <a:rPr lang="en-US" sz="2800" dirty="0">
                <a:ea typeface="ＭＳ Ｐゴシック" charset="0"/>
              </a:rPr>
              <a:t>➮ </a:t>
            </a:r>
            <a:r>
              <a:rPr lang="en-US" sz="2800" dirty="0"/>
              <a:t>Beltrami equation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29208" y="5157192"/>
            <a:ext cx="8147248" cy="577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i="1" dirty="0" err="1"/>
              <a:t>ξ</a:t>
            </a:r>
            <a:r>
              <a:rPr lang="en-US" sz="2800" dirty="0"/>
              <a:t>   </a:t>
            </a:r>
            <a:r>
              <a:rPr lang="en-US" sz="2800" dirty="0">
                <a:ea typeface="ＭＳ Ｐゴシック" charset="0"/>
              </a:rPr>
              <a:t>➮ </a:t>
            </a:r>
            <a:r>
              <a:rPr lang="en-US" sz="2800" dirty="0"/>
              <a:t> Momentum equation (</a:t>
            </a:r>
            <a:r>
              <a:rPr lang="en-US" sz="2800" i="1" dirty="0"/>
              <a:t>Euler fluid</a:t>
            </a:r>
            <a:r>
              <a:rPr lang="en-US" sz="2800" dirty="0"/>
              <a:t>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80" y="5733256"/>
            <a:ext cx="3873500" cy="863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672" y="4725144"/>
            <a:ext cx="5359400" cy="3683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39752" y="44624"/>
            <a:ext cx="66967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Result:  Euler-Lagrange equations</a:t>
            </a:r>
          </a:p>
        </p:txBody>
      </p:sp>
    </p:spTree>
    <p:extLst>
      <p:ext uri="{BB962C8B-B14F-4D97-AF65-F5344CB8AC3E}">
        <p14:creationId xmlns:p14="http://schemas.microsoft.com/office/powerpoint/2010/main" val="79608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856" y="2187235"/>
                <a:ext cx="8964488" cy="1889837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Check Ideal Ohm’s Law solvability condition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: </a:t>
                </a:r>
              </a:p>
              <a:p>
                <a:pPr marL="0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AU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AU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</m:e>
                    </m:d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A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m:rPr>
                            <m:nor/>
                          </m:rPr>
                          <a:rPr lang="en-AU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A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A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den>
                        </m:f>
                        <m:f>
                          <m:fPr>
                            <m:ctrlPr>
                              <a:rPr lang="en-A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A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A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A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𝜙</m:t>
                                </m:r>
                              </m:sub>
                            </m:sSub>
                          </m:num>
                          <m:den>
                            <m:r>
                              <a:rPr lang="en-A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AU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den>
                        </m:f>
                      </m:e>
                    </m:d>
                    <m:sSub>
                      <m:sSubPr>
                        <m:ctrlP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AU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   </m:t>
                    </m:r>
                  </m:oMath>
                </a14:m>
                <a:r>
                  <a:rPr lang="en-US" dirty="0"/>
                  <a:t> ✔️✔️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/>
                  <a:t>So rigid-body flow is compatible with ideal MHD for any </a:t>
                </a:r>
                <a:r>
                  <a:rPr lang="en-US" dirty="0" err="1"/>
                  <a:t>axi</a:t>
                </a:r>
                <a:r>
                  <a:rPr lang="en-US" dirty="0"/>
                  <a:t>-symmetric </a:t>
                </a:r>
                <a:r>
                  <a:rPr lang="en-US" b="1" dirty="0"/>
                  <a:t>B</a:t>
                </a:r>
                <a:r>
                  <a:rPr lang="en-US" dirty="0"/>
                  <a:t>, </a:t>
                </a:r>
                <a:r>
                  <a:rPr lang="en-US" i="1" dirty="0"/>
                  <a:t>including</a:t>
                </a:r>
                <a:r>
                  <a:rPr lang="en-US" dirty="0"/>
                  <a:t> </a:t>
                </a:r>
                <a:r>
                  <a:rPr lang="en-US" dirty="0" err="1"/>
                  <a:t>MRxMHD’s</a:t>
                </a:r>
                <a:r>
                  <a:rPr lang="en-US" dirty="0"/>
                  <a:t> force-free Beltrami field!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856" y="2187235"/>
                <a:ext cx="8964488" cy="1889837"/>
              </a:xfrm>
              <a:blipFill>
                <a:blip r:embed="rId2"/>
                <a:stretch>
                  <a:fillRect l="-990" t="-600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03069-661B-0E4E-8938-6E4DB7F5D660}" type="slidenum">
              <a:rPr lang="en-AU" smtClean="0"/>
              <a:pPr>
                <a:defRPr/>
              </a:pPr>
              <a:t>6</a:t>
            </a:fld>
            <a:endParaRPr lang="en-A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itle 7"/>
              <p:cNvSpPr>
                <a:spLocks noGrp="1"/>
              </p:cNvSpPr>
              <p:nvPr>
                <p:ph type="title"/>
              </p:nvPr>
            </p:nvSpPr>
            <p:spPr>
              <a:xfrm>
                <a:off x="21856" y="764703"/>
                <a:ext cx="9122144" cy="1422531"/>
              </a:xfrm>
            </p:spPr>
            <p:txBody>
              <a:bodyPr/>
              <a:lstStyle/>
              <a:p>
                <a:r>
                  <a:rPr lang="en-US" dirty="0"/>
                  <a:t>Piecewise-constant </a:t>
                </a:r>
                <a:r>
                  <a:rPr lang="en-US" i="1" dirty="0"/>
                  <a:t>vorticity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en-AU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dirty="0"/>
                  <a:t>:</a:t>
                </a:r>
                <a:br>
                  <a:rPr lang="en-US" dirty="0"/>
                </a:br>
                <a:r>
                  <a:rPr lang="en-US" dirty="0"/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5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ω</m:t>
                        </m:r>
                      </m:e>
                      <m:sub>
                        <m:r>
                          <a:rPr lang="en-AU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lang="en-AU" sz="25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lang="en-AU" sz="25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AU" sz="25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l-GR" sz="25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Ω</m:t>
                        </m:r>
                      </m:e>
                      <m:sub>
                        <m:r>
                          <a:rPr lang="en-AU" sz="25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AU" sz="25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AU" sz="2500" b="1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𝐞</m:t>
                        </m:r>
                      </m:e>
                      <m:sub>
                        <m:r>
                          <a:rPr lang="en-AU" sz="25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𝑍</m:t>
                        </m:r>
                      </m:sub>
                    </m:sSub>
                    <m:r>
                      <a:rPr lang="en-AU" sz="25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⟺</m:t>
                    </m:r>
                    <m:r>
                      <a:rPr lang="en-AU" sz="25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𝐯</m:t>
                    </m:r>
                    <m:r>
                      <a:rPr lang="en-AU" sz="25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lang="en-AU" sz="25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5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AU" sz="25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AU" sz="25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en-AU" sz="2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AU" sz="25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e</m:t>
                        </m:r>
                      </m:e>
                      <m:sub>
                        <m:r>
                          <a:rPr lang="en-AU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𝜙</m:t>
                        </m:r>
                      </m:sub>
                    </m:sSub>
                    <m:r>
                      <a:rPr lang="en-AU" sz="25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⟹</m:t>
                    </m:r>
                    <m:sSub>
                      <m:sSubPr>
                        <m:ctrlP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5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ω</m:t>
                        </m:r>
                      </m:e>
                      <m:sub>
                        <m:r>
                          <a:rPr lang="en-AU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lang="en-AU" sz="25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r>
                      <m:rPr>
                        <m:nor/>
                      </m:rPr>
                      <a:rPr lang="en-AU" sz="25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v</m:t>
                    </m:r>
                    <m:r>
                      <a:rPr lang="en-AU" sz="25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lang="en-AU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5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AU" sz="25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AU" sz="25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l-GR" sz="25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AU" sz="25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AU" sz="25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AU" sz="25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m:rPr>
                            <m:nor/>
                          </m:rPr>
                          <a:rPr lang="en-AU" sz="25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en-AU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AU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en-AU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sSubSup>
                      <m:sSubSupPr>
                        <m:ctrlPr>
                          <a:rPr lang="en-AU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AU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AU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sub>
                      <m:sup>
                        <m:r>
                          <a:rPr lang="en-AU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25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>
          <p:sp>
            <p:nvSpPr>
              <p:cNvPr id="8" name="Title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1856" y="764703"/>
                <a:ext cx="9122144" cy="1422531"/>
              </a:xfrm>
              <a:blipFill>
                <a:blip r:embed="rId3"/>
                <a:stretch>
                  <a:fillRect l="-1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211450" y="27856"/>
            <a:ext cx="6932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Steady axisymmetric toroidal flow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E119C1A0-CBCA-CA4E-B34A-DC5E966CF77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4355" y="4167985"/>
                <a:ext cx="8662446" cy="13492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Arial" charset="0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Arial" charset="0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Arial" charset="0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Arial" charset="0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500" dirty="0"/>
                  <a:t>Steady toroidal Euler flow momentum equation: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/>
                        <m:t>𝛚</m:t>
                      </m:r>
                      <m:r>
                        <a:rPr lang="en-US" sz="2500"/>
                        <m:t>×</m:t>
                      </m:r>
                      <m:r>
                        <a:rPr lang="en-AU" sz="2500" b="1" i="1"/>
                        <m:t>𝐯</m:t>
                      </m:r>
                      <m:r>
                        <a:rPr lang="en-AU" sz="2500"/>
                        <m:t>+</m:t>
                      </m:r>
                      <m:r>
                        <m:rPr>
                          <m:sty m:val="p"/>
                        </m:rPr>
                        <a:rPr lang="en-AU" sz="2500"/>
                        <m:t>∇</m:t>
                      </m:r>
                      <m:d>
                        <m:dPr>
                          <m:ctrlPr>
                            <a:rPr lang="en-AU" sz="2500"/>
                          </m:ctrlPr>
                        </m:dPr>
                        <m:e>
                          <m:f>
                            <m:fPr>
                              <m:ctrlPr>
                                <a:rPr lang="en-AU" sz="2500"/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AU" sz="2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AU" sz="2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AU" sz="2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sub>
                                <m:sup>
                                  <m:r>
                                    <a:rPr lang="en-AU" sz="25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AU" sz="2500"/>
                                <m:t>2</m:t>
                              </m:r>
                            </m:den>
                          </m:f>
                          <m:r>
                            <a:rPr lang="en-AU" sz="2500"/>
                            <m:t>+</m:t>
                          </m:r>
                          <m:r>
                            <m:rPr>
                              <m:sty m:val="p"/>
                            </m:rPr>
                            <a:rPr lang="en-AU" sz="25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  <m:f>
                            <m:fPr>
                              <m:ctrlPr>
                                <a:rPr lang="en-AU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25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AU" sz="2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5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AU" sz="25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AU" sz="2500"/>
                        <m:t>=0</m:t>
                      </m:r>
                    </m:oMath>
                  </m:oMathPara>
                </a14:m>
                <a:endParaRPr lang="en-US" sz="25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E119C1A0-CBCA-CA4E-B34A-DC5E966CF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355" y="4167985"/>
                <a:ext cx="8662446" cy="1349247"/>
              </a:xfrm>
              <a:prstGeom prst="rect">
                <a:avLst/>
              </a:prstGeom>
              <a:blipFill>
                <a:blip r:embed="rId4"/>
                <a:stretch>
                  <a:fillRect l="-878" t="-2804" b="-560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AD2287ED-0867-4C49-8D57-AE7C38E88F4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5496" y="5445223"/>
                <a:ext cx="8647595" cy="11524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Arial" charset="0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Arial" charset="0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Arial" charset="0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Arial" charset="0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500" dirty="0"/>
                  <a:t>Gives </a:t>
                </a:r>
                <a:r>
                  <a:rPr lang="en-US" sz="2500" i="1" dirty="0"/>
                  <a:t>Bernoulli equation </a:t>
                </a:r>
                <a14:m>
                  <m:oMath xmlns:m="http://schemas.openxmlformats.org/officeDocument/2006/math">
                    <m:r>
                      <a:rPr lang="en-AU" sz="2500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AU" sz="2500"/>
                        </m:ctrlPr>
                      </m:fPr>
                      <m:num>
                        <m:sSubSup>
                          <m:sSubSupPr>
                            <m:ctrlPr>
                              <a:rPr lang="en-AU" sz="2500"/>
                            </m:ctrlPr>
                          </m:sSubSupPr>
                          <m:e>
                            <m:r>
                              <a:rPr lang="en-AU" sz="2500"/>
                              <m:t>𝑣</m:t>
                            </m:r>
                          </m:e>
                          <m:sub>
                            <m:r>
                              <a:rPr lang="en-AU" sz="2500"/>
                              <m:t>𝜙</m:t>
                            </m:r>
                          </m:sub>
                          <m:sup>
                            <m:r>
                              <a:rPr lang="en-AU" sz="2500"/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AU" sz="2500"/>
                          <m:t>2</m:t>
                        </m:r>
                      </m:den>
                    </m:f>
                    <m:r>
                      <a:rPr lang="en-AU" sz="2500"/>
                      <m:t>+</m:t>
                    </m:r>
                    <m:r>
                      <m:rPr>
                        <m:sty m:val="p"/>
                      </m:rPr>
                      <a:rPr lang="en-AU" sz="2500"/>
                      <m:t>ln</m:t>
                    </m:r>
                    <m:f>
                      <m:fPr>
                        <m:ctrlPr>
                          <a:rPr lang="en-AU" sz="2500"/>
                        </m:ctrlPr>
                      </m:fPr>
                      <m:num>
                        <m:r>
                          <a:rPr lang="en-AU" sz="2500"/>
                          <m:t>𝜌</m:t>
                        </m:r>
                      </m:num>
                      <m:den>
                        <m:sSub>
                          <m:sSubPr>
                            <m:ctrlPr>
                              <a:rPr lang="en-AU" sz="2500"/>
                            </m:ctrlPr>
                          </m:sSubPr>
                          <m:e>
                            <m:r>
                              <a:rPr lang="en-AU" sz="2500"/>
                              <m:t>𝜌</m:t>
                            </m:r>
                          </m:e>
                          <m:sub>
                            <m:r>
                              <a:rPr lang="en-AU" sz="2500"/>
                              <m:t>0</m:t>
                            </m:r>
                          </m:sub>
                        </m:sSub>
                      </m:den>
                    </m:f>
                    <m:r>
                      <a:rPr lang="en-AU" sz="2500" b="0" i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500" dirty="0"/>
                  <a:t>: in agreement with, e.g., </a:t>
                </a:r>
                <a:r>
                  <a:rPr lang="en-US" sz="2500" dirty="0" err="1"/>
                  <a:t>McClements</a:t>
                </a:r>
                <a:r>
                  <a:rPr lang="en-US" sz="2500" dirty="0"/>
                  <a:t> &amp; Hole 2010’s </a:t>
                </a:r>
                <a:r>
                  <a:rPr lang="en-US" sz="2500" i="1" dirty="0"/>
                  <a:t>ideal MHD </a:t>
                </a:r>
                <a:r>
                  <a:rPr lang="en-US" sz="2500" dirty="0"/>
                  <a:t>result.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AD2287ED-0867-4C49-8D57-AE7C38E88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496" y="5445223"/>
                <a:ext cx="8647595" cy="1152427"/>
              </a:xfrm>
              <a:prstGeom prst="rect">
                <a:avLst/>
              </a:prstGeom>
              <a:blipFill>
                <a:blip r:embed="rId5"/>
                <a:stretch>
                  <a:fillRect l="-880" b="-1413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7736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676456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Static solution of Compressible Euler Fluid </a:t>
            </a:r>
            <a:r>
              <a:rPr lang="en-US" dirty="0" err="1"/>
              <a:t>eqs</a:t>
            </a:r>
            <a:r>
              <a:rPr lang="en-US" dirty="0"/>
              <a:t> in </a:t>
            </a:r>
            <a:r>
              <a:rPr lang="en-US" dirty="0" err="1"/>
              <a:t>arb</a:t>
            </a:r>
            <a:r>
              <a:rPr lang="en-US" dirty="0"/>
              <a:t>. </a:t>
            </a:r>
            <a:r>
              <a:rPr lang="en-US" dirty="0" err="1"/>
              <a:t>Ω</a:t>
            </a:r>
            <a:r>
              <a:rPr lang="en-US" i="1" baseline="-25000" dirty="0"/>
              <a:t>  </a:t>
            </a:r>
            <a:r>
              <a:rPr lang="en-US" dirty="0"/>
              <a:t>(Sato &amp; Dewar </a:t>
            </a:r>
            <a:r>
              <a:rPr lang="en-US" dirty="0" err="1"/>
              <a:t>arxiv</a:t>
            </a:r>
            <a:r>
              <a:rPr lang="en-US" dirty="0"/>
              <a:t>):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72156"/>
            <a:ext cx="8892480" cy="3745076"/>
          </a:xfrm>
        </p:spPr>
        <p:txBody>
          <a:bodyPr/>
          <a:lstStyle/>
          <a:p>
            <a:r>
              <a:rPr lang="en-US" dirty="0"/>
              <a:t>Dot momentum equation                     </a:t>
            </a:r>
            <a:br>
              <a:rPr lang="en-US" dirty="0"/>
            </a:br>
            <a:r>
              <a:rPr lang="en-US" dirty="0"/>
              <a:t>with         and integrate to give </a:t>
            </a:r>
            <a:r>
              <a:rPr lang="en-US" i="1" dirty="0"/>
              <a:t>Bernoulli</a:t>
            </a:r>
            <a:r>
              <a:rPr lang="en-US" dirty="0"/>
              <a:t> </a:t>
            </a:r>
            <a:r>
              <a:rPr lang="en-US" i="1" dirty="0"/>
              <a:t>equation</a:t>
            </a:r>
            <a:br>
              <a:rPr lang="en-US" dirty="0"/>
            </a:br>
            <a:r>
              <a:rPr lang="en-US" dirty="0"/>
              <a:t>on </a:t>
            </a:r>
            <a:r>
              <a:rPr lang="en-US" i="1" dirty="0"/>
              <a:t>each</a:t>
            </a:r>
            <a:r>
              <a:rPr lang="en-US" dirty="0"/>
              <a:t> flow line. </a:t>
            </a:r>
          </a:p>
          <a:p>
            <a:r>
              <a:rPr lang="en-US" dirty="0"/>
              <a:t>Only solution valid for </a:t>
            </a:r>
            <a:r>
              <a:rPr lang="en-US" i="1" dirty="0"/>
              <a:t>arbitrarily chaotic flow </a:t>
            </a:r>
            <a:r>
              <a:rPr lang="en-US" dirty="0"/>
              <a:t>within </a:t>
            </a:r>
            <a:r>
              <a:rPr lang="en-US" dirty="0" err="1"/>
              <a:t>Ω</a:t>
            </a:r>
            <a:r>
              <a:rPr lang="en-US" dirty="0"/>
              <a:t> is (with suitable choice of global constant      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03069-661B-0E4E-8938-6E4DB7F5D660}" type="slidenum">
              <a:rPr lang="en-AU" smtClean="0"/>
              <a:pPr>
                <a:defRPr/>
              </a:pPr>
              <a:t>7</a:t>
            </a:fld>
            <a:endParaRPr lang="en-AU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51520" y="5373216"/>
            <a:ext cx="8496944" cy="52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Gives nonlinear Beltrami equation: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1916172"/>
            <a:ext cx="3263900" cy="4191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2348880"/>
            <a:ext cx="736600" cy="4699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1760" y="2780928"/>
            <a:ext cx="5041900" cy="533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1760" y="4983708"/>
            <a:ext cx="393700" cy="3175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339752" y="44624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“Relaxed” non-axisymmetric flow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7864" y="4797152"/>
            <a:ext cx="3860800" cy="5334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5656" y="5949280"/>
            <a:ext cx="51181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14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03069-661B-0E4E-8938-6E4DB7F5D660}" type="slidenum">
              <a:rPr lang="en-AU" smtClean="0"/>
              <a:pPr>
                <a:defRPr/>
              </a:pPr>
              <a:t>8</a:t>
            </a:fld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2123728" y="35912"/>
            <a:ext cx="702027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Incompatibility of the two solutions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369D45-F5A1-3949-B1C3-ECED52E246EE}"/>
              </a:ext>
            </a:extLst>
          </p:cNvPr>
          <p:cNvSpPr txBox="1"/>
          <p:nvPr/>
        </p:nvSpPr>
        <p:spPr>
          <a:xfrm>
            <a:off x="10961" y="985375"/>
            <a:ext cx="88200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Relaxed (Beltrami) fluid</a:t>
            </a:r>
            <a:r>
              <a:rPr lang="en-US" dirty="0"/>
              <a:t> </a:t>
            </a:r>
            <a:r>
              <a:rPr lang="en-US" sz="3200" dirty="0">
                <a:latin typeface="+mn-lt"/>
              </a:rPr>
              <a:t>solution: vorticity </a:t>
            </a:r>
            <a:r>
              <a:rPr lang="en-US" sz="3200" i="1" dirty="0">
                <a:latin typeface="+mn-lt"/>
              </a:rPr>
              <a:t>parallel</a:t>
            </a:r>
            <a:r>
              <a:rPr lang="en-US" sz="3200" dirty="0">
                <a:latin typeface="+mn-lt"/>
              </a:rPr>
              <a:t> to flow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565AE4-164F-A345-B67C-B05517C6CF05}"/>
              </a:ext>
            </a:extLst>
          </p:cNvPr>
          <p:cNvSpPr txBox="1"/>
          <p:nvPr/>
        </p:nvSpPr>
        <p:spPr>
          <a:xfrm>
            <a:off x="10235" y="2207766"/>
            <a:ext cx="86179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Rigid toroidal flow solution: vorticity </a:t>
            </a:r>
            <a:r>
              <a:rPr lang="en-US" sz="3200" i="1" dirty="0">
                <a:latin typeface="+mn-lt"/>
              </a:rPr>
              <a:t>perpendicular</a:t>
            </a:r>
            <a:r>
              <a:rPr lang="en-US" sz="3200" dirty="0">
                <a:latin typeface="+mn-lt"/>
              </a:rPr>
              <a:t> to flow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1414E8-1029-0746-9A7A-E499293703D3}"/>
              </a:ext>
            </a:extLst>
          </p:cNvPr>
          <p:cNvSpPr txBox="1"/>
          <p:nvPr/>
        </p:nvSpPr>
        <p:spPr>
          <a:xfrm>
            <a:off x="10235" y="3465153"/>
            <a:ext cx="92031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1" dirty="0">
                <a:latin typeface="+mn-lt"/>
              </a:rPr>
              <a:t>Toroidal</a:t>
            </a:r>
            <a:r>
              <a:rPr lang="en-US" sz="3200" dirty="0">
                <a:latin typeface="+mn-lt"/>
              </a:rPr>
              <a:t> kinetic energy terms in Bernoulli</a:t>
            </a:r>
          </a:p>
          <a:p>
            <a:r>
              <a:rPr lang="en-US" sz="3200" dirty="0">
                <a:latin typeface="+mn-lt"/>
              </a:rPr>
              <a:t>    equations have </a:t>
            </a:r>
            <a:r>
              <a:rPr lang="en-US" sz="3200" i="1" dirty="0">
                <a:latin typeface="+mn-lt"/>
              </a:rPr>
              <a:t>opposite</a:t>
            </a:r>
            <a:r>
              <a:rPr lang="en-US" sz="3200" dirty="0">
                <a:latin typeface="+mn-lt"/>
              </a:rPr>
              <a:t> signs in the two </a:t>
            </a:r>
            <a:r>
              <a:rPr lang="en-US" sz="3200" dirty="0" err="1">
                <a:latin typeface="+mn-lt"/>
              </a:rPr>
              <a:t>solns</a:t>
            </a:r>
            <a:r>
              <a:rPr lang="en-US" sz="3200" dirty="0">
                <a:latin typeface="+mn-lt"/>
              </a:rPr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2447013-26CC-C647-94D3-EC0ACECB86A1}"/>
                  </a:ext>
                </a:extLst>
              </p:cNvPr>
              <p:cNvSpPr txBox="1"/>
              <p:nvPr/>
            </p:nvSpPr>
            <p:spPr>
              <a:xfrm>
                <a:off x="60006" y="4722540"/>
                <a:ext cx="833390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>
                    <a:latin typeface="+mn-lt"/>
                  </a:rPr>
                  <a:t>Unlike rigid toroidal flow, relaxed fluid does </a:t>
                </a:r>
                <a:r>
                  <a:rPr lang="en-US" sz="3200" i="1" dirty="0">
                    <a:latin typeface="+mn-lt"/>
                  </a:rPr>
                  <a:t>not</a:t>
                </a:r>
                <a:r>
                  <a:rPr lang="en-US" sz="3200" dirty="0">
                    <a:latin typeface="+mn-lt"/>
                  </a:rPr>
                  <a:t> in general satisfy ideal Ohm’s Law solvability condition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AU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AU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AU" sz="3200" b="1" i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AU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AU" sz="32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</m:e>
                    </m:d>
                    <m:r>
                      <a:rPr lang="en-AU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 dirty="0">
                    <a:latin typeface="+mn-lt"/>
                  </a:rPr>
                  <a:t>.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2447013-26CC-C647-94D3-EC0ACECB86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6" y="4722540"/>
                <a:ext cx="8333901" cy="1569660"/>
              </a:xfrm>
              <a:prstGeom prst="rect">
                <a:avLst/>
              </a:prstGeom>
              <a:blipFill>
                <a:blip r:embed="rId3"/>
                <a:stretch>
                  <a:fillRect l="-1522" t="-5691" r="-2740" b="-1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2904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B73E0-9E21-254E-9B94-B3A9E2339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3728" y="0"/>
            <a:ext cx="7020272" cy="76470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Open questions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8BC4BF-A0E8-FF44-87E0-06AA07C61F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1" y="1052736"/>
                <a:ext cx="8229600" cy="5328592"/>
              </a:xfrm>
            </p:spPr>
            <p:txBody>
              <a:bodyPr/>
              <a:lstStyle/>
              <a:p>
                <a:r>
                  <a:rPr lang="en-US" dirty="0"/>
                  <a:t>Are there steady 3-D </a:t>
                </a:r>
                <a:r>
                  <a:rPr lang="en-US" dirty="0" err="1"/>
                  <a:t>MRxMHD</a:t>
                </a:r>
                <a:r>
                  <a:rPr lang="en-US" dirty="0"/>
                  <a:t> solution that satisfy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A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A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AU" b="1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A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AU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</m:e>
                    </m:d>
                    <m:r>
                      <a:rPr lang="en-A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Can fluid relaxation be related to inverse cascade theory?</a:t>
                </a:r>
              </a:p>
              <a:p>
                <a:r>
                  <a:rPr lang="en-US" dirty="0"/>
                  <a:t>Do adjacent non-axisymmetric layers with different mean velocities necessarily exchange angular momentum or is there a </a:t>
                </a:r>
                <a:r>
                  <a:rPr lang="en-US" dirty="0" err="1"/>
                  <a:t>d’Alembert’s</a:t>
                </a:r>
                <a:r>
                  <a:rPr lang="en-US" dirty="0"/>
                  <a:t> paradox? — Do non-axisymmetric steady flow equilibria </a:t>
                </a:r>
                <a:r>
                  <a:rPr lang="en-US" i="1" dirty="0"/>
                  <a:t>exist</a:t>
                </a:r>
                <a:r>
                  <a:rPr lang="en-US" dirty="0"/>
                  <a:t> in general, or only oscillatory solutions?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8BC4BF-A0E8-FF44-87E0-06AA07C61F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1" y="1052736"/>
                <a:ext cx="8229600" cy="5328592"/>
              </a:xfrm>
              <a:blipFill>
                <a:blip r:embed="rId3"/>
                <a:stretch>
                  <a:fillRect l="-1852" t="-1429" r="-2160" b="-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91C0EF-1408-6B4A-A7E4-D385BC4E7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03069-661B-0E4E-8938-6E4DB7F5D660}" type="slidenum">
              <a:rPr lang="en-AU" smtClean="0"/>
              <a:pPr>
                <a:defRPr/>
              </a:pPr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3960140"/>
      </p:ext>
    </p:extLst>
  </p:cSld>
  <p:clrMapOvr>
    <a:masterClrMapping/>
  </p:clrMapOvr>
</p:sld>
</file>

<file path=ppt/theme/theme1.xml><?xml version="1.0" encoding="utf-8"?>
<a:theme xmlns:a="http://schemas.openxmlformats.org/drawingml/2006/main" name="ANUPowerpointTemplate2010">
  <a:themeElements>
    <a:clrScheme name="ANUPowerpointTemplate201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NUPowerpointTemplate2010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ANUPowerpointTemplate20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UPowerpointTemplate201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UPowerpointTemplate201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UPowerpointTemplate201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UPowerpointTemplate201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UPowerpointTemplate201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UPowerpointTemplate201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UPowerpointTemplate201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UPowerpointTemplate201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UPowerpointTemplate201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UPowerpointTemplate201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UPowerpointTemplate201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ANUPowerpointTemplate2010</Template>
  <TotalTime>50869</TotalTime>
  <Words>1065</Words>
  <Application>Microsoft Macintosh PowerPoint</Application>
  <PresentationFormat>On-screen Show (4:3)</PresentationFormat>
  <Paragraphs>163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ＭＳ Ｐゴシック</vt:lpstr>
      <vt:lpstr>ＭＳ Ｐゴシック</vt:lpstr>
      <vt:lpstr>Arial</vt:lpstr>
      <vt:lpstr>Cambria Math</vt:lpstr>
      <vt:lpstr>Times New Roman</vt:lpstr>
      <vt:lpstr>Wingdings</vt:lpstr>
      <vt:lpstr>ANUPowerpointTemplate2010</vt:lpstr>
      <vt:lpstr>Multiregion Relaxed MHD toroidal states with flow </vt:lpstr>
      <vt:lpstr>Plan of talk</vt:lpstr>
      <vt:lpstr>PowerPoint Presentation</vt:lpstr>
      <vt:lpstr>MRxMHD:  M stands for Multi-region (aka waterbag) Rx stands for Relaxed; ..D stands for Dynamics  </vt:lpstr>
      <vt:lpstr>Euler-Lagrange Equations within Ωi</vt:lpstr>
      <vt:lpstr>Piecewise-constant vorticity "ω"≡∇×"v":   "ω" _i=〖2Ω〗_i e_Z⟺v=Ω_i R"e" _ϕ⟹"ω" _i×"v"=〖-〖2Ω〗_i^2 R"e" 〗_R=-∇v_ϕ^2</vt:lpstr>
      <vt:lpstr>Static solution of Compressible Euler Fluid eqs in arb. Ω  (Sato &amp; Dewar arxiv):</vt:lpstr>
      <vt:lpstr>PowerPoint Presentation</vt:lpstr>
      <vt:lpstr>Open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Abstract</vt:lpstr>
      <vt:lpstr>kinetic energy – MHD potential energy + Lagrange multiplier constraint terms:</vt:lpstr>
    </vt:vector>
  </TitlesOfParts>
  <Company>The Australian National University</Company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u4031391</dc:creator>
  <cp:lastModifiedBy>Robert L Dewar</cp:lastModifiedBy>
  <cp:revision>481</cp:revision>
  <dcterms:created xsi:type="dcterms:W3CDTF">2010-10-19T05:25:31Z</dcterms:created>
  <dcterms:modified xsi:type="dcterms:W3CDTF">2018-05-29T05:57:20Z</dcterms:modified>
</cp:coreProperties>
</file>