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0" r:id="rId1"/>
  </p:sldMasterIdLst>
  <p:notesMasterIdLst>
    <p:notesMasterId r:id="rId88"/>
  </p:notesMasterIdLst>
  <p:handoutMasterIdLst>
    <p:handoutMasterId r:id="rId89"/>
  </p:handoutMasterIdLst>
  <p:sldIdLst>
    <p:sldId id="1482" r:id="rId2"/>
    <p:sldId id="1637" r:id="rId3"/>
    <p:sldId id="2000" r:id="rId4"/>
    <p:sldId id="2006" r:id="rId5"/>
    <p:sldId id="2007" r:id="rId6"/>
    <p:sldId id="2008" r:id="rId7"/>
    <p:sldId id="2009" r:id="rId8"/>
    <p:sldId id="2010" r:id="rId9"/>
    <p:sldId id="2011" r:id="rId10"/>
    <p:sldId id="2012" r:id="rId11"/>
    <p:sldId id="2001" r:id="rId12"/>
    <p:sldId id="2004" r:id="rId13"/>
    <p:sldId id="2039" r:id="rId14"/>
    <p:sldId id="2003" r:id="rId15"/>
    <p:sldId id="2013" r:id="rId16"/>
    <p:sldId id="2014" r:id="rId17"/>
    <p:sldId id="2015" r:id="rId18"/>
    <p:sldId id="2016" r:id="rId19"/>
    <p:sldId id="2017" r:id="rId20"/>
    <p:sldId id="2018" r:id="rId21"/>
    <p:sldId id="2019" r:id="rId22"/>
    <p:sldId id="2020" r:id="rId23"/>
    <p:sldId id="2022" r:id="rId24"/>
    <p:sldId id="2023" r:id="rId25"/>
    <p:sldId id="2024" r:id="rId26"/>
    <p:sldId id="2025" r:id="rId27"/>
    <p:sldId id="2026" r:id="rId28"/>
    <p:sldId id="2028" r:id="rId29"/>
    <p:sldId id="2029" r:id="rId30"/>
    <p:sldId id="2030" r:id="rId31"/>
    <p:sldId id="2031" r:id="rId32"/>
    <p:sldId id="2032" r:id="rId33"/>
    <p:sldId id="2033" r:id="rId34"/>
    <p:sldId id="2040" r:id="rId35"/>
    <p:sldId id="2041" r:id="rId36"/>
    <p:sldId id="2052" r:id="rId37"/>
    <p:sldId id="2044" r:id="rId38"/>
    <p:sldId id="2045" r:id="rId39"/>
    <p:sldId id="2047" r:id="rId40"/>
    <p:sldId id="2048" r:id="rId41"/>
    <p:sldId id="2049" r:id="rId42"/>
    <p:sldId id="2098" r:id="rId43"/>
    <p:sldId id="2050" r:id="rId44"/>
    <p:sldId id="2092" r:id="rId45"/>
    <p:sldId id="2093" r:id="rId46"/>
    <p:sldId id="2095" r:id="rId47"/>
    <p:sldId id="2042" r:id="rId48"/>
    <p:sldId id="2096" r:id="rId49"/>
    <p:sldId id="2097" r:id="rId50"/>
    <p:sldId id="2099" r:id="rId51"/>
    <p:sldId id="2100" r:id="rId52"/>
    <p:sldId id="2053" r:id="rId53"/>
    <p:sldId id="2054" r:id="rId54"/>
    <p:sldId id="2055" r:id="rId55"/>
    <p:sldId id="2056" r:id="rId56"/>
    <p:sldId id="2057" r:id="rId57"/>
    <p:sldId id="2058" r:id="rId58"/>
    <p:sldId id="2059" r:id="rId59"/>
    <p:sldId id="2060" r:id="rId60"/>
    <p:sldId id="2061" r:id="rId61"/>
    <p:sldId id="2065" r:id="rId62"/>
    <p:sldId id="2066" r:id="rId63"/>
    <p:sldId id="2067" r:id="rId64"/>
    <p:sldId id="2068" r:id="rId65"/>
    <p:sldId id="2087" r:id="rId66"/>
    <p:sldId id="2083" r:id="rId67"/>
    <p:sldId id="2084" r:id="rId68"/>
    <p:sldId id="2104" r:id="rId69"/>
    <p:sldId id="2102" r:id="rId70"/>
    <p:sldId id="2103" r:id="rId71"/>
    <p:sldId id="2081" r:id="rId72"/>
    <p:sldId id="2088" r:id="rId73"/>
    <p:sldId id="2101" r:id="rId74"/>
    <p:sldId id="2038" r:id="rId75"/>
    <p:sldId id="2089" r:id="rId76"/>
    <p:sldId id="2078" r:id="rId77"/>
    <p:sldId id="2071" r:id="rId78"/>
    <p:sldId id="2072" r:id="rId79"/>
    <p:sldId id="2073" r:id="rId80"/>
    <p:sldId id="2074" r:id="rId81"/>
    <p:sldId id="2075" r:id="rId82"/>
    <p:sldId id="2076" r:id="rId83"/>
    <p:sldId id="2077" r:id="rId84"/>
    <p:sldId id="2035" r:id="rId85"/>
    <p:sldId id="2036" r:id="rId86"/>
    <p:sldId id="2037" r:id="rId87"/>
  </p:sldIdLst>
  <p:sldSz cx="9144000" cy="6858000" type="screen4x3"/>
  <p:notesSz cx="7315200" cy="9601200"/>
  <p:defaultTextStyle>
    <a:defPPr>
      <a:defRPr lang="en-US"/>
    </a:defPPr>
    <a:lvl1pPr algn="l" rtl="0" fontAlgn="base">
      <a:spcBef>
        <a:spcPct val="0"/>
      </a:spcBef>
      <a:spcAft>
        <a:spcPct val="0"/>
      </a:spcAft>
      <a:defRPr sz="1200" b="1" i="1" kern="1200">
        <a:solidFill>
          <a:srgbClr val="1822CD"/>
        </a:solidFill>
        <a:latin typeface="Helvetica" pitchFamily="34" charset="0"/>
        <a:ea typeface="+mn-ea"/>
        <a:cs typeface="Arial" pitchFamily="34" charset="0"/>
      </a:defRPr>
    </a:lvl1pPr>
    <a:lvl2pPr marL="455613" indent="1588" algn="l" rtl="0" fontAlgn="base">
      <a:spcBef>
        <a:spcPct val="0"/>
      </a:spcBef>
      <a:spcAft>
        <a:spcPct val="0"/>
      </a:spcAft>
      <a:defRPr sz="1200" b="1" i="1" kern="1200">
        <a:solidFill>
          <a:srgbClr val="1822CD"/>
        </a:solidFill>
        <a:latin typeface="Helvetica" pitchFamily="34" charset="0"/>
        <a:ea typeface="+mn-ea"/>
        <a:cs typeface="Arial" pitchFamily="34" charset="0"/>
      </a:defRPr>
    </a:lvl2pPr>
    <a:lvl3pPr marL="912813" indent="1588" algn="l" rtl="0" fontAlgn="base">
      <a:spcBef>
        <a:spcPct val="0"/>
      </a:spcBef>
      <a:spcAft>
        <a:spcPct val="0"/>
      </a:spcAft>
      <a:defRPr sz="1200" b="1" i="1" kern="1200">
        <a:solidFill>
          <a:srgbClr val="1822CD"/>
        </a:solidFill>
        <a:latin typeface="Helvetica" pitchFamily="34" charset="0"/>
        <a:ea typeface="+mn-ea"/>
        <a:cs typeface="Arial" pitchFamily="34" charset="0"/>
      </a:defRPr>
    </a:lvl3pPr>
    <a:lvl4pPr marL="1370013" indent="1588" algn="l" rtl="0" fontAlgn="base">
      <a:spcBef>
        <a:spcPct val="0"/>
      </a:spcBef>
      <a:spcAft>
        <a:spcPct val="0"/>
      </a:spcAft>
      <a:defRPr sz="1200" b="1" i="1" kern="1200">
        <a:solidFill>
          <a:srgbClr val="1822CD"/>
        </a:solidFill>
        <a:latin typeface="Helvetica" pitchFamily="34" charset="0"/>
        <a:ea typeface="+mn-ea"/>
        <a:cs typeface="Arial" pitchFamily="34" charset="0"/>
      </a:defRPr>
    </a:lvl4pPr>
    <a:lvl5pPr marL="1827213" indent="1588" algn="l" rtl="0" fontAlgn="base">
      <a:spcBef>
        <a:spcPct val="0"/>
      </a:spcBef>
      <a:spcAft>
        <a:spcPct val="0"/>
      </a:spcAft>
      <a:defRPr sz="1200" b="1" i="1" kern="1200">
        <a:solidFill>
          <a:srgbClr val="1822CD"/>
        </a:solidFill>
        <a:latin typeface="Helvetica" pitchFamily="34" charset="0"/>
        <a:ea typeface="+mn-ea"/>
        <a:cs typeface="Arial" pitchFamily="34" charset="0"/>
      </a:defRPr>
    </a:lvl5pPr>
    <a:lvl6pPr marL="2286000" algn="l" defTabSz="914400" rtl="0" eaLnBrk="1" latinLnBrk="0" hangingPunct="1">
      <a:defRPr sz="1200" b="1" i="1" kern="1200">
        <a:solidFill>
          <a:srgbClr val="1822CD"/>
        </a:solidFill>
        <a:latin typeface="Helvetica" pitchFamily="34" charset="0"/>
        <a:ea typeface="+mn-ea"/>
        <a:cs typeface="Arial" pitchFamily="34" charset="0"/>
      </a:defRPr>
    </a:lvl6pPr>
    <a:lvl7pPr marL="2743200" algn="l" defTabSz="914400" rtl="0" eaLnBrk="1" latinLnBrk="0" hangingPunct="1">
      <a:defRPr sz="1200" b="1" i="1" kern="1200">
        <a:solidFill>
          <a:srgbClr val="1822CD"/>
        </a:solidFill>
        <a:latin typeface="Helvetica" pitchFamily="34" charset="0"/>
        <a:ea typeface="+mn-ea"/>
        <a:cs typeface="Arial" pitchFamily="34" charset="0"/>
      </a:defRPr>
    </a:lvl7pPr>
    <a:lvl8pPr marL="3200400" algn="l" defTabSz="914400" rtl="0" eaLnBrk="1" latinLnBrk="0" hangingPunct="1">
      <a:defRPr sz="1200" b="1" i="1" kern="1200">
        <a:solidFill>
          <a:srgbClr val="1822CD"/>
        </a:solidFill>
        <a:latin typeface="Helvetica" pitchFamily="34" charset="0"/>
        <a:ea typeface="+mn-ea"/>
        <a:cs typeface="Arial" pitchFamily="34" charset="0"/>
      </a:defRPr>
    </a:lvl8pPr>
    <a:lvl9pPr marL="3657600" algn="l" defTabSz="914400" rtl="0" eaLnBrk="1" latinLnBrk="0" hangingPunct="1">
      <a:defRPr sz="1200" b="1" i="1" kern="1200">
        <a:solidFill>
          <a:srgbClr val="1822CD"/>
        </a:solidFill>
        <a:latin typeface="Helvetica"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D6D6F5"/>
    <a:srgbClr val="FF0000"/>
    <a:srgbClr val="FFCCCC"/>
    <a:srgbClr val="FFCC99"/>
    <a:srgbClr val="FF9900"/>
    <a:srgbClr val="FF3300"/>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3680" autoAdjust="0"/>
    <p:restoredTop sz="92261" autoAdjust="0"/>
  </p:normalViewPr>
  <p:slideViewPr>
    <p:cSldViewPr>
      <p:cViewPr varScale="1">
        <p:scale>
          <a:sx n="155" d="100"/>
          <a:sy n="155" d="100"/>
        </p:scale>
        <p:origin x="-2290" y="-77"/>
      </p:cViewPr>
      <p:guideLst>
        <p:guide orient="horz" pos="422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5" d="100"/>
          <a:sy n="85" d="100"/>
        </p:scale>
        <p:origin x="-3126"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image" Target="../media/image90.wmf"/><Relationship Id="rId1" Type="http://schemas.openxmlformats.org/officeDocument/2006/relationships/image" Target="../media/image89.wmf"/><Relationship Id="rId5" Type="http://schemas.openxmlformats.org/officeDocument/2006/relationships/image" Target="../media/image93.wmf"/><Relationship Id="rId4" Type="http://schemas.openxmlformats.org/officeDocument/2006/relationships/image" Target="../media/image9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4.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image" Target="../media/image101.wmf"/><Relationship Id="rId1" Type="http://schemas.openxmlformats.org/officeDocument/2006/relationships/image" Target="../media/image100.wmf"/><Relationship Id="rId4" Type="http://schemas.openxmlformats.org/officeDocument/2006/relationships/image" Target="../media/image103.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image" Target="../media/image107.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6637" tIns="48319" rIns="96637" bIns="48319" numCol="1" anchor="t" anchorCtr="0" compatLnSpc="1">
            <a:prstTxWarp prst="textNoShape">
              <a:avLst/>
            </a:prstTxWarp>
          </a:bodyPr>
          <a:lstStyle>
            <a:lvl1pPr defTabSz="966703">
              <a:spcBef>
                <a:spcPct val="0"/>
              </a:spcBef>
              <a:buFontTx/>
              <a:buNone/>
              <a:defRPr b="0" i="0">
                <a:solidFill>
                  <a:schemeClr val="tx1"/>
                </a:solidFill>
                <a:latin typeface="Times New Roman" pitchFamily="18" charset="0"/>
                <a:cs typeface="+mn-cs"/>
              </a:defRPr>
            </a:lvl1pPr>
          </a:lstStyle>
          <a:p>
            <a:pPr>
              <a:defRPr/>
            </a:pPr>
            <a:endParaRPr lang="en-US"/>
          </a:p>
        </p:txBody>
      </p:sp>
      <p:sp>
        <p:nvSpPr>
          <p:cNvPr id="23555" name="Rectangle 3"/>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6637" tIns="48319" rIns="96637" bIns="48319" numCol="1" anchor="t" anchorCtr="0" compatLnSpc="1">
            <a:prstTxWarp prst="textNoShape">
              <a:avLst/>
            </a:prstTxWarp>
          </a:bodyPr>
          <a:lstStyle>
            <a:lvl1pPr algn="r" defTabSz="966703">
              <a:spcBef>
                <a:spcPct val="0"/>
              </a:spcBef>
              <a:buFontTx/>
              <a:buNone/>
              <a:defRPr b="0" i="0">
                <a:solidFill>
                  <a:schemeClr val="tx1"/>
                </a:solidFill>
                <a:latin typeface="Times New Roman" pitchFamily="18" charset="0"/>
                <a:cs typeface="+mn-cs"/>
              </a:defRPr>
            </a:lvl1pPr>
          </a:lstStyle>
          <a:p>
            <a:pPr>
              <a:defRPr/>
            </a:pPr>
            <a:endParaRPr lang="en-US"/>
          </a:p>
        </p:txBody>
      </p:sp>
      <p:sp>
        <p:nvSpPr>
          <p:cNvPr id="23556" name="Rectangle 4"/>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6637" tIns="48319" rIns="96637" bIns="48319" numCol="1" anchor="b" anchorCtr="0" compatLnSpc="1">
            <a:prstTxWarp prst="textNoShape">
              <a:avLst/>
            </a:prstTxWarp>
          </a:bodyPr>
          <a:lstStyle>
            <a:lvl1pPr defTabSz="966703">
              <a:spcBef>
                <a:spcPct val="0"/>
              </a:spcBef>
              <a:buFontTx/>
              <a:buNone/>
              <a:defRPr b="0" i="0">
                <a:solidFill>
                  <a:schemeClr val="tx1"/>
                </a:solidFill>
                <a:latin typeface="Times New Roman" pitchFamily="18" charset="0"/>
                <a:cs typeface="+mn-cs"/>
              </a:defRPr>
            </a:lvl1pPr>
          </a:lstStyle>
          <a:p>
            <a:pPr>
              <a:defRPr/>
            </a:pPr>
            <a:endParaRPr lang="en-US"/>
          </a:p>
        </p:txBody>
      </p:sp>
      <p:sp>
        <p:nvSpPr>
          <p:cNvPr id="23557" name="Rectangle 5"/>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6637" tIns="48319" rIns="96637" bIns="48319" numCol="1" anchor="b" anchorCtr="0" compatLnSpc="1">
            <a:prstTxWarp prst="textNoShape">
              <a:avLst/>
            </a:prstTxWarp>
          </a:bodyPr>
          <a:lstStyle>
            <a:lvl1pPr algn="r" defTabSz="966703">
              <a:spcBef>
                <a:spcPct val="0"/>
              </a:spcBef>
              <a:buFontTx/>
              <a:buNone/>
              <a:defRPr b="0" i="0">
                <a:solidFill>
                  <a:schemeClr val="tx1"/>
                </a:solidFill>
                <a:latin typeface="Times New Roman" pitchFamily="18" charset="0"/>
                <a:cs typeface="+mn-cs"/>
              </a:defRPr>
            </a:lvl1pPr>
          </a:lstStyle>
          <a:p>
            <a:pPr>
              <a:defRPr/>
            </a:pPr>
            <a:fld id="{F2465BA7-E832-480C-8AB8-64B623D7475F}" type="slidenum">
              <a:rPr lang="en-US"/>
              <a:pPr>
                <a:defRPr/>
              </a:pPr>
              <a:t>‹#›</a:t>
            </a:fld>
            <a:endParaRPr lang="en-US"/>
          </a:p>
        </p:txBody>
      </p:sp>
    </p:spTree>
    <p:extLst>
      <p:ext uri="{BB962C8B-B14F-4D97-AF65-F5344CB8AC3E}">
        <p14:creationId xmlns:p14="http://schemas.microsoft.com/office/powerpoint/2010/main" val="3082371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3133725" cy="476250"/>
          </a:xfrm>
          <a:prstGeom prst="rect">
            <a:avLst/>
          </a:prstGeom>
          <a:noFill/>
          <a:ln w="9525">
            <a:noFill/>
            <a:miter lim="800000"/>
            <a:headEnd/>
            <a:tailEnd/>
          </a:ln>
          <a:effectLst/>
        </p:spPr>
        <p:txBody>
          <a:bodyPr vert="horz" wrap="square" lIns="95652" tIns="47826" rIns="95652" bIns="47826" numCol="1" anchor="t" anchorCtr="0" compatLnSpc="1">
            <a:prstTxWarp prst="textNoShape">
              <a:avLst/>
            </a:prstTxWarp>
          </a:bodyPr>
          <a:lstStyle>
            <a:lvl1pPr>
              <a:spcBef>
                <a:spcPct val="0"/>
              </a:spcBef>
              <a:buFontTx/>
              <a:buNone/>
              <a:defRPr b="0" i="0">
                <a:solidFill>
                  <a:schemeClr val="tx1"/>
                </a:solidFill>
                <a:latin typeface="Times New Roman" pitchFamily="18" charset="0"/>
                <a:cs typeface="+mn-cs"/>
              </a:defRPr>
            </a:lvl1pPr>
          </a:lstStyle>
          <a:p>
            <a:pPr>
              <a:defRPr/>
            </a:pPr>
            <a:endParaRPr lang="en-US"/>
          </a:p>
        </p:txBody>
      </p:sp>
      <p:sp>
        <p:nvSpPr>
          <p:cNvPr id="30723" name="Rectangle 3"/>
          <p:cNvSpPr>
            <a:spLocks noGrp="1" noChangeArrowheads="1"/>
          </p:cNvSpPr>
          <p:nvPr>
            <p:ph type="dt" idx="1"/>
          </p:nvPr>
        </p:nvSpPr>
        <p:spPr bwMode="auto">
          <a:xfrm>
            <a:off x="4181475" y="0"/>
            <a:ext cx="3133725" cy="476250"/>
          </a:xfrm>
          <a:prstGeom prst="rect">
            <a:avLst/>
          </a:prstGeom>
          <a:noFill/>
          <a:ln w="9525">
            <a:noFill/>
            <a:miter lim="800000"/>
            <a:headEnd/>
            <a:tailEnd/>
          </a:ln>
          <a:effectLst/>
        </p:spPr>
        <p:txBody>
          <a:bodyPr vert="horz" wrap="square" lIns="95652" tIns="47826" rIns="95652" bIns="47826" numCol="1" anchor="t" anchorCtr="0" compatLnSpc="1">
            <a:prstTxWarp prst="textNoShape">
              <a:avLst/>
            </a:prstTxWarp>
          </a:bodyPr>
          <a:lstStyle>
            <a:lvl1pPr algn="r">
              <a:spcBef>
                <a:spcPct val="0"/>
              </a:spcBef>
              <a:buFontTx/>
              <a:buNone/>
              <a:defRPr b="0" i="0">
                <a:solidFill>
                  <a:schemeClr val="tx1"/>
                </a:solidFill>
                <a:latin typeface="Times New Roman" pitchFamily="18" charset="0"/>
                <a:cs typeface="+mn-cs"/>
              </a:defRPr>
            </a:lvl1pPr>
          </a:lstStyle>
          <a:p>
            <a:pPr>
              <a:defRPr/>
            </a:pPr>
            <a:endParaRPr lang="en-US"/>
          </a:p>
        </p:txBody>
      </p:sp>
      <p:sp>
        <p:nvSpPr>
          <p:cNvPr id="143364" name="Rectangle 4"/>
          <p:cNvSpPr>
            <a:spLocks noGrp="1" noRot="1" noChangeAspect="1" noChangeArrowheads="1" noTextEdit="1"/>
          </p:cNvSpPr>
          <p:nvPr>
            <p:ph type="sldImg" idx="2"/>
          </p:nvPr>
        </p:nvSpPr>
        <p:spPr bwMode="auto">
          <a:xfrm>
            <a:off x="1228725" y="712788"/>
            <a:ext cx="4857750" cy="36449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p:cNvSpPr>
            <a:spLocks noGrp="1" noChangeArrowheads="1"/>
          </p:cNvSpPr>
          <p:nvPr>
            <p:ph type="body" sz="quarter" idx="3"/>
          </p:nvPr>
        </p:nvSpPr>
        <p:spPr bwMode="auto">
          <a:xfrm>
            <a:off x="966788" y="4595813"/>
            <a:ext cx="5381625" cy="4279900"/>
          </a:xfrm>
          <a:prstGeom prst="rect">
            <a:avLst/>
          </a:prstGeom>
          <a:noFill/>
          <a:ln w="9525">
            <a:noFill/>
            <a:miter lim="800000"/>
            <a:headEnd/>
            <a:tailEnd/>
          </a:ln>
          <a:effectLst/>
        </p:spPr>
        <p:txBody>
          <a:bodyPr vert="horz" wrap="square" lIns="95652" tIns="47826" rIns="95652" bIns="4782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26" name="Rectangle 6"/>
          <p:cNvSpPr>
            <a:spLocks noGrp="1" noChangeArrowheads="1"/>
          </p:cNvSpPr>
          <p:nvPr>
            <p:ph type="ftr" sz="quarter" idx="4"/>
          </p:nvPr>
        </p:nvSpPr>
        <p:spPr bwMode="auto">
          <a:xfrm>
            <a:off x="0" y="9112250"/>
            <a:ext cx="3133725" cy="476250"/>
          </a:xfrm>
          <a:prstGeom prst="rect">
            <a:avLst/>
          </a:prstGeom>
          <a:noFill/>
          <a:ln w="9525">
            <a:noFill/>
            <a:miter lim="800000"/>
            <a:headEnd/>
            <a:tailEnd/>
          </a:ln>
          <a:effectLst/>
        </p:spPr>
        <p:txBody>
          <a:bodyPr vert="horz" wrap="square" lIns="95652" tIns="47826" rIns="95652" bIns="47826" numCol="1" anchor="b" anchorCtr="0" compatLnSpc="1">
            <a:prstTxWarp prst="textNoShape">
              <a:avLst/>
            </a:prstTxWarp>
          </a:bodyPr>
          <a:lstStyle>
            <a:lvl1pPr>
              <a:spcBef>
                <a:spcPct val="0"/>
              </a:spcBef>
              <a:buFontTx/>
              <a:buNone/>
              <a:defRPr b="0" i="0">
                <a:solidFill>
                  <a:schemeClr val="tx1"/>
                </a:solidFill>
                <a:latin typeface="Times New Roman" pitchFamily="18" charset="0"/>
                <a:cs typeface="+mn-cs"/>
              </a:defRPr>
            </a:lvl1pPr>
          </a:lstStyle>
          <a:p>
            <a:pPr>
              <a:defRPr/>
            </a:pPr>
            <a:endParaRPr lang="en-US"/>
          </a:p>
        </p:txBody>
      </p:sp>
      <p:sp>
        <p:nvSpPr>
          <p:cNvPr id="30727" name="Rectangle 7"/>
          <p:cNvSpPr>
            <a:spLocks noGrp="1" noChangeArrowheads="1"/>
          </p:cNvSpPr>
          <p:nvPr>
            <p:ph type="sldNum" sz="quarter" idx="5"/>
          </p:nvPr>
        </p:nvSpPr>
        <p:spPr bwMode="auto">
          <a:xfrm>
            <a:off x="4181475" y="9112250"/>
            <a:ext cx="3133725" cy="476250"/>
          </a:xfrm>
          <a:prstGeom prst="rect">
            <a:avLst/>
          </a:prstGeom>
          <a:noFill/>
          <a:ln w="9525">
            <a:noFill/>
            <a:miter lim="800000"/>
            <a:headEnd/>
            <a:tailEnd/>
          </a:ln>
          <a:effectLst/>
        </p:spPr>
        <p:txBody>
          <a:bodyPr vert="horz" wrap="square" lIns="95652" tIns="47826" rIns="95652" bIns="47826" numCol="1" anchor="b" anchorCtr="0" compatLnSpc="1">
            <a:prstTxWarp prst="textNoShape">
              <a:avLst/>
            </a:prstTxWarp>
          </a:bodyPr>
          <a:lstStyle>
            <a:lvl1pPr algn="r">
              <a:spcBef>
                <a:spcPct val="0"/>
              </a:spcBef>
              <a:buFontTx/>
              <a:buNone/>
              <a:defRPr b="0" i="0">
                <a:solidFill>
                  <a:schemeClr val="tx1"/>
                </a:solidFill>
                <a:latin typeface="Times New Roman" pitchFamily="18" charset="0"/>
                <a:cs typeface="+mn-cs"/>
              </a:defRPr>
            </a:lvl1pPr>
          </a:lstStyle>
          <a:p>
            <a:pPr>
              <a:defRPr/>
            </a:pPr>
            <a:fld id="{B072B307-128D-4BB2-A90A-51B2A7ADB4B0}" type="slidenum">
              <a:rPr lang="en-US"/>
              <a:pPr>
                <a:defRPr/>
              </a:pPr>
              <a:t>‹#›</a:t>
            </a:fld>
            <a:endParaRPr lang="en-US"/>
          </a:p>
        </p:txBody>
      </p:sp>
    </p:spTree>
    <p:extLst>
      <p:ext uri="{BB962C8B-B14F-4D97-AF65-F5344CB8AC3E}">
        <p14:creationId xmlns:p14="http://schemas.microsoft.com/office/powerpoint/2010/main" val="42534296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5613"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2813"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0013"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7213"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4932" algn="l" defTabSz="913972" rtl="0" eaLnBrk="1" latinLnBrk="0" hangingPunct="1">
      <a:defRPr sz="1200" kern="1200">
        <a:solidFill>
          <a:schemeClr val="tx1"/>
        </a:solidFill>
        <a:latin typeface="+mn-lt"/>
        <a:ea typeface="+mn-ea"/>
        <a:cs typeface="+mn-cs"/>
      </a:defRPr>
    </a:lvl6pPr>
    <a:lvl7pPr marL="2741916" algn="l" defTabSz="913972" rtl="0" eaLnBrk="1" latinLnBrk="0" hangingPunct="1">
      <a:defRPr sz="1200" kern="1200">
        <a:solidFill>
          <a:schemeClr val="tx1"/>
        </a:solidFill>
        <a:latin typeface="+mn-lt"/>
        <a:ea typeface="+mn-ea"/>
        <a:cs typeface="+mn-cs"/>
      </a:defRPr>
    </a:lvl7pPr>
    <a:lvl8pPr marL="3198904" algn="l" defTabSz="913972" rtl="0" eaLnBrk="1" latinLnBrk="0" hangingPunct="1">
      <a:defRPr sz="1200" kern="1200">
        <a:solidFill>
          <a:schemeClr val="tx1"/>
        </a:solidFill>
        <a:latin typeface="+mn-lt"/>
        <a:ea typeface="+mn-ea"/>
        <a:cs typeface="+mn-cs"/>
      </a:defRPr>
    </a:lvl8pPr>
    <a:lvl9pPr marL="3655888" algn="l" defTabSz="91397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 name="Slide Number Placeholder 3"/>
          <p:cNvSpPr>
            <a:spLocks noGrp="1"/>
          </p:cNvSpPr>
          <p:nvPr>
            <p:ph type="sldNum" sz="quarter" idx="5"/>
          </p:nvPr>
        </p:nvSpPr>
        <p:spPr/>
        <p:txBody>
          <a:bodyPr/>
          <a:lstStyle/>
          <a:p>
            <a:pPr>
              <a:defRPr/>
            </a:pPr>
            <a:fld id="{84CC441C-AD0F-4C31-8EBE-0336AF7166B6}"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 name="Slide Number Placeholder 3"/>
          <p:cNvSpPr>
            <a:spLocks noGrp="1"/>
          </p:cNvSpPr>
          <p:nvPr>
            <p:ph type="sldNum" sz="quarter" idx="5"/>
          </p:nvPr>
        </p:nvSpPr>
        <p:spPr/>
        <p:txBody>
          <a:bodyPr/>
          <a:lstStyle/>
          <a:p>
            <a:pPr>
              <a:defRPr/>
            </a:pPr>
            <a:fld id="{073D5B91-D023-421E-84B7-FC3FD96DA20A}" type="slidenum">
              <a:rPr lang="en-US" smtClean="0"/>
              <a:pPr>
                <a:defRPr/>
              </a:pPr>
              <a:t>19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What is changing as Reynolds number is increased ???</a:t>
            </a:r>
          </a:p>
          <a:p>
            <a:r>
              <a:rPr lang="en-US" altLang="en-US" b="1" smtClean="0"/>
              <a:t>Finer scales are apparent (Intermittency also apparent)</a:t>
            </a:r>
          </a:p>
          <a:p>
            <a:r>
              <a:rPr lang="en-US" altLang="en-US" b="1" smtClean="0"/>
              <a:t>(In a movie, could possibly see faster small scales?)</a:t>
            </a:r>
          </a:p>
          <a:p>
            <a:r>
              <a:rPr lang="en-US" altLang="en-US" b="1" smtClean="0"/>
              <a:t>And – what is happening to flow issuing into stationary fluid? Spreading out </a:t>
            </a:r>
            <a:r>
              <a:rPr lang="en-US" altLang="en-US" b="1" smtClean="0">
                <a:sym typeface="Wingdings" pitchFamily="2" charset="2"/>
              </a:rPr>
              <a:t> transport / entrainment</a:t>
            </a:r>
          </a:p>
          <a:p>
            <a:r>
              <a:rPr lang="en-US" altLang="en-US" b="1" smtClean="0">
                <a:sym typeface="Wingdings" pitchFamily="2" charset="2"/>
              </a:rPr>
              <a:t>Faster flow, comparable spread  larger momentum transport</a:t>
            </a:r>
            <a:endParaRPr lang="en-US" altLang="en-US" b="1" smtClean="0"/>
          </a:p>
        </p:txBody>
      </p:sp>
      <p:sp>
        <p:nvSpPr>
          <p:cNvPr id="4" name="Slide Number Placeholder 3"/>
          <p:cNvSpPr>
            <a:spLocks noGrp="1"/>
          </p:cNvSpPr>
          <p:nvPr>
            <p:ph type="sldNum" sz="quarter" idx="5"/>
          </p:nvPr>
        </p:nvSpPr>
        <p:spPr/>
        <p:txBody>
          <a:bodyPr/>
          <a:lstStyle/>
          <a:p>
            <a:pPr>
              <a:defRPr/>
            </a:pPr>
            <a:fld id="{3E25FB8C-9A71-4961-8367-C78255183C92}" type="slidenum">
              <a:rPr lang="en-US" smtClean="0"/>
              <a:pPr>
                <a:defRPr/>
              </a:pPr>
              <a:t>20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If small scales become non-space filling </a:t>
            </a:r>
            <a:r>
              <a:rPr lang="en-US" altLang="en-US" smtClean="0">
                <a:sym typeface="Wingdings" pitchFamily="2" charset="2"/>
              </a:rPr>
              <a:t> intermittency</a:t>
            </a:r>
          </a:p>
          <a:p>
            <a:r>
              <a:rPr lang="en-US" altLang="en-US" smtClean="0">
                <a:sym typeface="Wingdings" pitchFamily="2" charset="2"/>
              </a:rPr>
              <a:t>Intermittency at small scales does lead to corrections to K41</a:t>
            </a:r>
            <a:endParaRPr lang="en-US" altLang="en-US" smtClean="0"/>
          </a:p>
        </p:txBody>
      </p:sp>
      <p:sp>
        <p:nvSpPr>
          <p:cNvPr id="4" name="Slide Number Placeholder 3"/>
          <p:cNvSpPr>
            <a:spLocks noGrp="1"/>
          </p:cNvSpPr>
          <p:nvPr>
            <p:ph type="sldNum" sz="quarter" idx="5"/>
          </p:nvPr>
        </p:nvSpPr>
        <p:spPr/>
        <p:txBody>
          <a:bodyPr/>
          <a:lstStyle/>
          <a:p>
            <a:pPr>
              <a:defRPr/>
            </a:pPr>
            <a:fld id="{CED165AC-79CB-43DA-8347-65650D24DD40}" type="slidenum">
              <a:rPr lang="en-US" smtClean="0"/>
              <a:pPr>
                <a:defRPr/>
              </a:pPr>
              <a:t>23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E_inj = integral (d/dt U_0^2 / \Delta-k)</a:t>
            </a:r>
          </a:p>
        </p:txBody>
      </p:sp>
      <p:sp>
        <p:nvSpPr>
          <p:cNvPr id="4" name="Slide Number Placeholder 3"/>
          <p:cNvSpPr>
            <a:spLocks noGrp="1"/>
          </p:cNvSpPr>
          <p:nvPr>
            <p:ph type="sldNum" sz="quarter" idx="5"/>
          </p:nvPr>
        </p:nvSpPr>
        <p:spPr/>
        <p:txBody>
          <a:bodyPr/>
          <a:lstStyle/>
          <a:p>
            <a:pPr>
              <a:defRPr/>
            </a:pPr>
            <a:fld id="{90BEE118-D9C6-42C8-AAD7-ACADAB96AC4D}" type="slidenum">
              <a:rPr lang="en-US" smtClean="0"/>
              <a:pPr>
                <a:defRPr/>
              </a:pPr>
              <a:t>26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Energy density ~ 1/Delta-k</a:t>
            </a:r>
          </a:p>
        </p:txBody>
      </p:sp>
      <p:sp>
        <p:nvSpPr>
          <p:cNvPr id="4" name="Slide Number Placeholder 3"/>
          <p:cNvSpPr>
            <a:spLocks noGrp="1"/>
          </p:cNvSpPr>
          <p:nvPr>
            <p:ph type="sldNum" sz="quarter" idx="5"/>
          </p:nvPr>
        </p:nvSpPr>
        <p:spPr/>
        <p:txBody>
          <a:bodyPr/>
          <a:lstStyle/>
          <a:p>
            <a:pPr>
              <a:defRPr/>
            </a:pPr>
            <a:fld id="{2A6B1092-6A70-451F-B599-5BAB6B2801EC}" type="slidenum">
              <a:rPr lang="en-US" smtClean="0"/>
              <a:pPr>
                <a:defRPr/>
              </a:pPr>
              <a:t>27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Energy density ~ 1/Delta-k</a:t>
            </a:r>
          </a:p>
        </p:txBody>
      </p:sp>
      <p:sp>
        <p:nvSpPr>
          <p:cNvPr id="4" name="Slide Number Placeholder 3"/>
          <p:cNvSpPr>
            <a:spLocks noGrp="1"/>
          </p:cNvSpPr>
          <p:nvPr>
            <p:ph type="sldNum" sz="quarter" idx="5"/>
          </p:nvPr>
        </p:nvSpPr>
        <p:spPr/>
        <p:txBody>
          <a:bodyPr/>
          <a:lstStyle/>
          <a:p>
            <a:pPr>
              <a:defRPr/>
            </a:pPr>
            <a:fld id="{5254B4F4-070A-410C-A8EB-12F316AA8061}" type="slidenum">
              <a:rPr lang="en-US" smtClean="0"/>
              <a:pPr>
                <a:defRPr/>
              </a:pPr>
              <a:t>28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Energy density ~ 1/Delta-k</a:t>
            </a:r>
          </a:p>
          <a:p>
            <a:r>
              <a:rPr lang="en-US" altLang="en-US" smtClean="0"/>
              <a:t>Forcing at large scales</a:t>
            </a:r>
          </a:p>
          <a:p>
            <a:r>
              <a:rPr lang="en-US" altLang="en-US" smtClean="0"/>
              <a:t>Viscosity at all scales but really only strong at small scales (~k^2)</a:t>
            </a:r>
          </a:p>
        </p:txBody>
      </p:sp>
      <p:sp>
        <p:nvSpPr>
          <p:cNvPr id="4" name="Slide Number Placeholder 3"/>
          <p:cNvSpPr>
            <a:spLocks noGrp="1"/>
          </p:cNvSpPr>
          <p:nvPr>
            <p:ph type="sldNum" sz="quarter" idx="5"/>
          </p:nvPr>
        </p:nvSpPr>
        <p:spPr/>
        <p:txBody>
          <a:bodyPr/>
          <a:lstStyle/>
          <a:p>
            <a:pPr>
              <a:defRPr/>
            </a:pPr>
            <a:fld id="{A158BF8A-C05F-4A1F-8F62-DC9D980C290F}" type="slidenum">
              <a:rPr lang="en-US" smtClean="0"/>
              <a:pPr>
                <a:defRPr/>
              </a:pPr>
              <a:t>29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Energy density ~ 1/Delta-k</a:t>
            </a:r>
          </a:p>
        </p:txBody>
      </p:sp>
      <p:sp>
        <p:nvSpPr>
          <p:cNvPr id="4" name="Slide Number Placeholder 3"/>
          <p:cNvSpPr>
            <a:spLocks noGrp="1"/>
          </p:cNvSpPr>
          <p:nvPr>
            <p:ph type="sldNum" sz="quarter" idx="5"/>
          </p:nvPr>
        </p:nvSpPr>
        <p:spPr/>
        <p:txBody>
          <a:bodyPr/>
          <a:lstStyle/>
          <a:p>
            <a:pPr>
              <a:defRPr/>
            </a:pPr>
            <a:fld id="{64E53CC2-79DF-4038-8898-F0AA3305B0FB}" type="slidenum">
              <a:rPr lang="en-US" smtClean="0"/>
              <a:pPr>
                <a:defRPr/>
              </a:pPr>
              <a:t>30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Energy density ~ 1/Delta-k</a:t>
            </a:r>
          </a:p>
        </p:txBody>
      </p:sp>
      <p:sp>
        <p:nvSpPr>
          <p:cNvPr id="4" name="Slide Number Placeholder 3"/>
          <p:cNvSpPr>
            <a:spLocks noGrp="1"/>
          </p:cNvSpPr>
          <p:nvPr>
            <p:ph type="sldNum" sz="quarter" idx="5"/>
          </p:nvPr>
        </p:nvSpPr>
        <p:spPr/>
        <p:txBody>
          <a:bodyPr/>
          <a:lstStyle/>
          <a:p>
            <a:pPr>
              <a:defRPr/>
            </a:pPr>
            <a:fld id="{B51179E2-7424-47E8-A0EB-9176E3023CB9}" type="slidenum">
              <a:rPr lang="en-US" smtClean="0"/>
              <a:pPr>
                <a:defRPr/>
              </a:pPr>
              <a:t>31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Separation in forcing scale and dissipation scale increases with Reynolds number</a:t>
            </a:r>
          </a:p>
          <a:p>
            <a:r>
              <a:rPr lang="en-US" altLang="en-US" smtClean="0"/>
              <a:t>In plot, wavenumber normalized by Kolmogorov scale, larger Re goes to lower normalized k.</a:t>
            </a:r>
          </a:p>
          <a:p>
            <a:r>
              <a:rPr lang="en-US" altLang="en-US" smtClean="0"/>
              <a:t>Alternatively, for fixed forcing scale L, increasing Re leads to smaller dissipation scale</a:t>
            </a:r>
          </a:p>
          <a:p>
            <a:r>
              <a:rPr lang="en-US" altLang="en-US" smtClean="0"/>
              <a:t>Walk through scaling of ell_k, tau_k, v_k with viscosity &amp; forcing rate/dissipation rate</a:t>
            </a:r>
          </a:p>
        </p:txBody>
      </p:sp>
      <p:sp>
        <p:nvSpPr>
          <p:cNvPr id="4" name="Slide Number Placeholder 3"/>
          <p:cNvSpPr>
            <a:spLocks noGrp="1"/>
          </p:cNvSpPr>
          <p:nvPr>
            <p:ph type="sldNum" sz="quarter" idx="5"/>
          </p:nvPr>
        </p:nvSpPr>
        <p:spPr/>
        <p:txBody>
          <a:bodyPr/>
          <a:lstStyle/>
          <a:p>
            <a:pPr>
              <a:defRPr/>
            </a:pPr>
            <a:fld id="{0A9D163D-9619-4553-BB2B-AB8B7EBFF7EF}" type="slidenum">
              <a:rPr lang="en-US" smtClean="0"/>
              <a:pPr>
                <a:defRPr/>
              </a:pPr>
              <a:t>32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 name="Slide Number Placeholder 3"/>
          <p:cNvSpPr>
            <a:spLocks noGrp="1"/>
          </p:cNvSpPr>
          <p:nvPr>
            <p:ph type="sldNum" sz="quarter" idx="5"/>
          </p:nvPr>
        </p:nvSpPr>
        <p:spPr/>
        <p:txBody>
          <a:bodyPr/>
          <a:lstStyle/>
          <a:p>
            <a:pPr>
              <a:defRPr/>
            </a:pPr>
            <a:fld id="{1FC63FE3-70AD-479B-B05C-03D5016741AC}"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Separation in forcing scale and dissipation scale increases with Reynolds number</a:t>
            </a:r>
          </a:p>
          <a:p>
            <a:r>
              <a:rPr lang="en-US" altLang="en-US" smtClean="0"/>
              <a:t>In plot, wavenumber normalized by Kolmogorov scale, larger Re goes to lower normalized k.</a:t>
            </a:r>
          </a:p>
          <a:p>
            <a:r>
              <a:rPr lang="en-US" altLang="en-US" smtClean="0"/>
              <a:t>Alternatively, for fixed forcing scale L, increasing Re leads to smaller dissipation scale</a:t>
            </a:r>
          </a:p>
          <a:p>
            <a:r>
              <a:rPr lang="en-US" altLang="en-US" smtClean="0"/>
              <a:t>Walk through scaling of ell_k, tau_k, v_k with viscosity &amp; forcing rate/dissipation rate</a:t>
            </a:r>
          </a:p>
        </p:txBody>
      </p:sp>
      <p:sp>
        <p:nvSpPr>
          <p:cNvPr id="4" name="Slide Number Placeholder 3"/>
          <p:cNvSpPr>
            <a:spLocks noGrp="1"/>
          </p:cNvSpPr>
          <p:nvPr>
            <p:ph type="sldNum" sz="quarter" idx="5"/>
          </p:nvPr>
        </p:nvSpPr>
        <p:spPr/>
        <p:txBody>
          <a:bodyPr/>
          <a:lstStyle/>
          <a:p>
            <a:pPr>
              <a:defRPr/>
            </a:pPr>
            <a:fld id="{7DE8FA00-010C-46EC-ADA2-FA36AF55EFDA}" type="slidenum">
              <a:rPr lang="en-US" smtClean="0"/>
              <a:pPr>
                <a:defRPr/>
              </a:pPr>
              <a:t>33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Perpendicular cross section size</a:t>
            </a:r>
          </a:p>
          <a:p>
            <a:r>
              <a:rPr lang="en-US" altLang="en-US" smtClean="0"/>
              <a:t>Turbulence is transporting energy and particles from hot core to cooler edge, mixing them together</a:t>
            </a:r>
          </a:p>
          <a:p>
            <a:endParaRPr lang="en-US" altLang="en-US" smtClean="0"/>
          </a:p>
        </p:txBody>
      </p:sp>
      <p:sp>
        <p:nvSpPr>
          <p:cNvPr id="4" name="Slide Number Placeholder 3"/>
          <p:cNvSpPr>
            <a:spLocks noGrp="1"/>
          </p:cNvSpPr>
          <p:nvPr>
            <p:ph type="sldNum" sz="quarter" idx="5"/>
          </p:nvPr>
        </p:nvSpPr>
        <p:spPr/>
        <p:txBody>
          <a:bodyPr/>
          <a:lstStyle/>
          <a:p>
            <a:pPr>
              <a:defRPr/>
            </a:pPr>
            <a:fld id="{13AAD304-7D34-47DC-8C0F-A3E3CE3E5518}" type="slidenum">
              <a:rPr lang="en-US" smtClean="0"/>
              <a:pPr>
                <a:defRPr/>
              </a:pPr>
              <a:t>44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ln/>
        </p:spPr>
      </p:sp>
      <p:sp>
        <p:nvSpPr>
          <p:cNvPr id="173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 name="Slide Number Placeholder 3"/>
          <p:cNvSpPr>
            <a:spLocks noGrp="1"/>
          </p:cNvSpPr>
          <p:nvPr>
            <p:ph type="sldNum" sz="quarter" idx="5"/>
          </p:nvPr>
        </p:nvSpPr>
        <p:spPr/>
        <p:txBody>
          <a:bodyPr/>
          <a:lstStyle/>
          <a:p>
            <a:pPr>
              <a:defRPr/>
            </a:pPr>
            <a:fld id="{A10CC1A2-03A0-4552-80E5-F02A0441F47E}" type="slidenum">
              <a:rPr lang="en-US" smtClean="0"/>
              <a:pPr>
                <a:defRPr/>
              </a:pPr>
              <a:t>45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 name="Slide Number Placeholder 3"/>
          <p:cNvSpPr>
            <a:spLocks noGrp="1"/>
          </p:cNvSpPr>
          <p:nvPr>
            <p:ph type="sldNum" sz="quarter" idx="5"/>
          </p:nvPr>
        </p:nvSpPr>
        <p:spPr/>
        <p:txBody>
          <a:bodyPr/>
          <a:lstStyle/>
          <a:p>
            <a:pPr>
              <a:defRPr/>
            </a:pPr>
            <a:fld id="{DA6042FB-0913-47B8-8E6D-25E5E64AD8A8}" type="slidenum">
              <a:rPr lang="en-US" smtClean="0"/>
              <a:pPr>
                <a:defRPr/>
              </a:pPr>
              <a:t>46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Spectra only covers ~order of magnitude (not &gt;4 like high Re neutral fluids)</a:t>
            </a:r>
          </a:p>
        </p:txBody>
      </p:sp>
      <p:sp>
        <p:nvSpPr>
          <p:cNvPr id="4" name="Slide Number Placeholder 3"/>
          <p:cNvSpPr>
            <a:spLocks noGrp="1"/>
          </p:cNvSpPr>
          <p:nvPr>
            <p:ph type="sldNum" sz="quarter" idx="5"/>
          </p:nvPr>
        </p:nvSpPr>
        <p:spPr/>
        <p:txBody>
          <a:bodyPr/>
          <a:lstStyle/>
          <a:p>
            <a:pPr>
              <a:defRPr/>
            </a:pPr>
            <a:fld id="{B67DE2D0-AAC3-4AA9-B9BC-37B0C3ECF15C}" type="slidenum">
              <a:rPr lang="en-US" smtClean="0"/>
              <a:pPr>
                <a:defRPr/>
              </a:pPr>
              <a:t>50</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p:txBody>
          <a:bodyPr/>
          <a:lstStyle>
            <a:lvl1pPr defTabSz="978311" eaLnBrk="0" hangingPunct="0">
              <a:defRPr sz="1500">
                <a:solidFill>
                  <a:schemeClr val="tx1"/>
                </a:solidFill>
                <a:latin typeface="Arial" pitchFamily="34" charset="0"/>
              </a:defRPr>
            </a:lvl1pPr>
            <a:lvl2pPr marL="785333" indent="-302052" defTabSz="978311" eaLnBrk="0" hangingPunct="0">
              <a:defRPr sz="1500">
                <a:solidFill>
                  <a:schemeClr val="tx1"/>
                </a:solidFill>
                <a:latin typeface="Arial" pitchFamily="34" charset="0"/>
              </a:defRPr>
            </a:lvl2pPr>
            <a:lvl3pPr marL="1208206" indent="-241641" defTabSz="978311" eaLnBrk="0" hangingPunct="0">
              <a:defRPr sz="1500">
                <a:solidFill>
                  <a:schemeClr val="tx1"/>
                </a:solidFill>
                <a:latin typeface="Arial" pitchFamily="34" charset="0"/>
              </a:defRPr>
            </a:lvl3pPr>
            <a:lvl4pPr marL="1691487" indent="-241641" defTabSz="978311" eaLnBrk="0" hangingPunct="0">
              <a:defRPr sz="1500">
                <a:solidFill>
                  <a:schemeClr val="tx1"/>
                </a:solidFill>
                <a:latin typeface="Arial" pitchFamily="34" charset="0"/>
              </a:defRPr>
            </a:lvl4pPr>
            <a:lvl5pPr marL="2174769" indent="-241641" defTabSz="978311" eaLnBrk="0" hangingPunct="0">
              <a:defRPr sz="1500">
                <a:solidFill>
                  <a:schemeClr val="tx1"/>
                </a:solidFill>
                <a:latin typeface="Arial" pitchFamily="34" charset="0"/>
              </a:defRPr>
            </a:lvl5pPr>
            <a:lvl6pPr marL="2658052" indent="-241641" defTabSz="978311" eaLnBrk="0" fontAlgn="base" hangingPunct="0">
              <a:spcBef>
                <a:spcPct val="0"/>
              </a:spcBef>
              <a:spcAft>
                <a:spcPct val="0"/>
              </a:spcAft>
              <a:defRPr sz="1500">
                <a:solidFill>
                  <a:schemeClr val="tx1"/>
                </a:solidFill>
                <a:latin typeface="Arial" pitchFamily="34" charset="0"/>
              </a:defRPr>
            </a:lvl6pPr>
            <a:lvl7pPr marL="3141334" indent="-241641" defTabSz="978311" eaLnBrk="0" fontAlgn="base" hangingPunct="0">
              <a:spcBef>
                <a:spcPct val="0"/>
              </a:spcBef>
              <a:spcAft>
                <a:spcPct val="0"/>
              </a:spcAft>
              <a:defRPr sz="1500">
                <a:solidFill>
                  <a:schemeClr val="tx1"/>
                </a:solidFill>
                <a:latin typeface="Arial" pitchFamily="34" charset="0"/>
              </a:defRPr>
            </a:lvl7pPr>
            <a:lvl8pPr marL="3624616" indent="-241641" defTabSz="978311" eaLnBrk="0" fontAlgn="base" hangingPunct="0">
              <a:spcBef>
                <a:spcPct val="0"/>
              </a:spcBef>
              <a:spcAft>
                <a:spcPct val="0"/>
              </a:spcAft>
              <a:defRPr sz="1500">
                <a:solidFill>
                  <a:schemeClr val="tx1"/>
                </a:solidFill>
                <a:latin typeface="Arial" pitchFamily="34" charset="0"/>
              </a:defRPr>
            </a:lvl8pPr>
            <a:lvl9pPr marL="4107898" indent="-241641" defTabSz="978311" eaLnBrk="0" fontAlgn="base" hangingPunct="0">
              <a:spcBef>
                <a:spcPct val="0"/>
              </a:spcBef>
              <a:spcAft>
                <a:spcPct val="0"/>
              </a:spcAft>
              <a:defRPr sz="1500">
                <a:solidFill>
                  <a:schemeClr val="tx1"/>
                </a:solidFill>
                <a:latin typeface="Arial" pitchFamily="34" charset="0"/>
              </a:defRPr>
            </a:lvl9pPr>
          </a:lstStyle>
          <a:p>
            <a:pPr eaLnBrk="1" hangingPunct="1">
              <a:defRPr/>
            </a:pPr>
            <a:fld id="{1D37C8F2-4EC1-49ED-BDDF-9B6FA261F14B}" type="slidenum">
              <a:rPr lang="en-US" altLang="en-US" sz="1300">
                <a:solidFill>
                  <a:prstClr val="black"/>
                </a:solidFill>
                <a:latin typeface="Times New Roman" pitchFamily="18" charset="0"/>
              </a:rPr>
              <a:pPr eaLnBrk="1" hangingPunct="1">
                <a:defRPr/>
              </a:pPr>
              <a:t>53</a:t>
            </a:fld>
            <a:endParaRPr lang="en-US" altLang="en-US" sz="1300">
              <a:solidFill>
                <a:prstClr val="black"/>
              </a:solidFill>
              <a:latin typeface="Times New Roman" pitchFamily="18" charset="0"/>
            </a:endParaRPr>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p:txBody>
          <a:bodyPr/>
          <a:lstStyle>
            <a:lvl1pPr defTabSz="978311" eaLnBrk="0" hangingPunct="0">
              <a:defRPr sz="1500">
                <a:solidFill>
                  <a:schemeClr val="tx1"/>
                </a:solidFill>
                <a:latin typeface="Arial" pitchFamily="34" charset="0"/>
              </a:defRPr>
            </a:lvl1pPr>
            <a:lvl2pPr marL="785333" indent="-302052" defTabSz="978311" eaLnBrk="0" hangingPunct="0">
              <a:defRPr sz="1500">
                <a:solidFill>
                  <a:schemeClr val="tx1"/>
                </a:solidFill>
                <a:latin typeface="Arial" pitchFamily="34" charset="0"/>
              </a:defRPr>
            </a:lvl2pPr>
            <a:lvl3pPr marL="1208206" indent="-241641" defTabSz="978311" eaLnBrk="0" hangingPunct="0">
              <a:defRPr sz="1500">
                <a:solidFill>
                  <a:schemeClr val="tx1"/>
                </a:solidFill>
                <a:latin typeface="Arial" pitchFamily="34" charset="0"/>
              </a:defRPr>
            </a:lvl3pPr>
            <a:lvl4pPr marL="1691487" indent="-241641" defTabSz="978311" eaLnBrk="0" hangingPunct="0">
              <a:defRPr sz="1500">
                <a:solidFill>
                  <a:schemeClr val="tx1"/>
                </a:solidFill>
                <a:latin typeface="Arial" pitchFamily="34" charset="0"/>
              </a:defRPr>
            </a:lvl4pPr>
            <a:lvl5pPr marL="2174769" indent="-241641" defTabSz="978311" eaLnBrk="0" hangingPunct="0">
              <a:defRPr sz="1500">
                <a:solidFill>
                  <a:schemeClr val="tx1"/>
                </a:solidFill>
                <a:latin typeface="Arial" pitchFamily="34" charset="0"/>
              </a:defRPr>
            </a:lvl5pPr>
            <a:lvl6pPr marL="2658052" indent="-241641" defTabSz="978311" eaLnBrk="0" fontAlgn="base" hangingPunct="0">
              <a:spcBef>
                <a:spcPct val="0"/>
              </a:spcBef>
              <a:spcAft>
                <a:spcPct val="0"/>
              </a:spcAft>
              <a:defRPr sz="1500">
                <a:solidFill>
                  <a:schemeClr val="tx1"/>
                </a:solidFill>
                <a:latin typeface="Arial" pitchFamily="34" charset="0"/>
              </a:defRPr>
            </a:lvl6pPr>
            <a:lvl7pPr marL="3141334" indent="-241641" defTabSz="978311" eaLnBrk="0" fontAlgn="base" hangingPunct="0">
              <a:spcBef>
                <a:spcPct val="0"/>
              </a:spcBef>
              <a:spcAft>
                <a:spcPct val="0"/>
              </a:spcAft>
              <a:defRPr sz="1500">
                <a:solidFill>
                  <a:schemeClr val="tx1"/>
                </a:solidFill>
                <a:latin typeface="Arial" pitchFamily="34" charset="0"/>
              </a:defRPr>
            </a:lvl7pPr>
            <a:lvl8pPr marL="3624616" indent="-241641" defTabSz="978311" eaLnBrk="0" fontAlgn="base" hangingPunct="0">
              <a:spcBef>
                <a:spcPct val="0"/>
              </a:spcBef>
              <a:spcAft>
                <a:spcPct val="0"/>
              </a:spcAft>
              <a:defRPr sz="1500">
                <a:solidFill>
                  <a:schemeClr val="tx1"/>
                </a:solidFill>
                <a:latin typeface="Arial" pitchFamily="34" charset="0"/>
              </a:defRPr>
            </a:lvl8pPr>
            <a:lvl9pPr marL="4107898" indent="-241641" defTabSz="978311" eaLnBrk="0" fontAlgn="base" hangingPunct="0">
              <a:spcBef>
                <a:spcPct val="0"/>
              </a:spcBef>
              <a:spcAft>
                <a:spcPct val="0"/>
              </a:spcAft>
              <a:defRPr sz="1500">
                <a:solidFill>
                  <a:schemeClr val="tx1"/>
                </a:solidFill>
                <a:latin typeface="Arial" pitchFamily="34" charset="0"/>
              </a:defRPr>
            </a:lvl9pPr>
          </a:lstStyle>
          <a:p>
            <a:pPr eaLnBrk="1" hangingPunct="1">
              <a:defRPr/>
            </a:pPr>
            <a:fld id="{957B952F-FA38-4DE9-A5F9-CBAC0281C03C}" type="slidenum">
              <a:rPr lang="en-US" altLang="en-US" sz="1300">
                <a:solidFill>
                  <a:prstClr val="black"/>
                </a:solidFill>
                <a:latin typeface="Times New Roman" pitchFamily="18" charset="0"/>
              </a:rPr>
              <a:pPr eaLnBrk="1" hangingPunct="1">
                <a:defRPr/>
              </a:pPr>
              <a:t>54</a:t>
            </a:fld>
            <a:endParaRPr lang="en-US" altLang="en-US" sz="1300">
              <a:solidFill>
                <a:prstClr val="black"/>
              </a:solidFill>
              <a:latin typeface="Times New Roman" pitchFamily="18" charset="0"/>
            </a:endParaRPr>
          </a:p>
        </p:txBody>
      </p:sp>
      <p:sp>
        <p:nvSpPr>
          <p:cNvPr id="942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p:txBody>
          <a:bodyPr/>
          <a:lstStyle>
            <a:lvl1pPr defTabSz="978311" eaLnBrk="0" hangingPunct="0">
              <a:defRPr sz="1500">
                <a:solidFill>
                  <a:schemeClr val="tx1"/>
                </a:solidFill>
                <a:latin typeface="Arial" pitchFamily="34" charset="0"/>
              </a:defRPr>
            </a:lvl1pPr>
            <a:lvl2pPr marL="785333" indent="-302052" defTabSz="978311" eaLnBrk="0" hangingPunct="0">
              <a:defRPr sz="1500">
                <a:solidFill>
                  <a:schemeClr val="tx1"/>
                </a:solidFill>
                <a:latin typeface="Arial" pitchFamily="34" charset="0"/>
              </a:defRPr>
            </a:lvl2pPr>
            <a:lvl3pPr marL="1208206" indent="-241641" defTabSz="978311" eaLnBrk="0" hangingPunct="0">
              <a:defRPr sz="1500">
                <a:solidFill>
                  <a:schemeClr val="tx1"/>
                </a:solidFill>
                <a:latin typeface="Arial" pitchFamily="34" charset="0"/>
              </a:defRPr>
            </a:lvl3pPr>
            <a:lvl4pPr marL="1691487" indent="-241641" defTabSz="978311" eaLnBrk="0" hangingPunct="0">
              <a:defRPr sz="1500">
                <a:solidFill>
                  <a:schemeClr val="tx1"/>
                </a:solidFill>
                <a:latin typeface="Arial" pitchFamily="34" charset="0"/>
              </a:defRPr>
            </a:lvl4pPr>
            <a:lvl5pPr marL="2174769" indent="-241641" defTabSz="978311" eaLnBrk="0" hangingPunct="0">
              <a:defRPr sz="1500">
                <a:solidFill>
                  <a:schemeClr val="tx1"/>
                </a:solidFill>
                <a:latin typeface="Arial" pitchFamily="34" charset="0"/>
              </a:defRPr>
            </a:lvl5pPr>
            <a:lvl6pPr marL="2658052" indent="-241641" defTabSz="978311" eaLnBrk="0" fontAlgn="base" hangingPunct="0">
              <a:spcBef>
                <a:spcPct val="0"/>
              </a:spcBef>
              <a:spcAft>
                <a:spcPct val="0"/>
              </a:spcAft>
              <a:defRPr sz="1500">
                <a:solidFill>
                  <a:schemeClr val="tx1"/>
                </a:solidFill>
                <a:latin typeface="Arial" pitchFamily="34" charset="0"/>
              </a:defRPr>
            </a:lvl6pPr>
            <a:lvl7pPr marL="3141334" indent="-241641" defTabSz="978311" eaLnBrk="0" fontAlgn="base" hangingPunct="0">
              <a:spcBef>
                <a:spcPct val="0"/>
              </a:spcBef>
              <a:spcAft>
                <a:spcPct val="0"/>
              </a:spcAft>
              <a:defRPr sz="1500">
                <a:solidFill>
                  <a:schemeClr val="tx1"/>
                </a:solidFill>
                <a:latin typeface="Arial" pitchFamily="34" charset="0"/>
              </a:defRPr>
            </a:lvl7pPr>
            <a:lvl8pPr marL="3624616" indent="-241641" defTabSz="978311" eaLnBrk="0" fontAlgn="base" hangingPunct="0">
              <a:spcBef>
                <a:spcPct val="0"/>
              </a:spcBef>
              <a:spcAft>
                <a:spcPct val="0"/>
              </a:spcAft>
              <a:defRPr sz="1500">
                <a:solidFill>
                  <a:schemeClr val="tx1"/>
                </a:solidFill>
                <a:latin typeface="Arial" pitchFamily="34" charset="0"/>
              </a:defRPr>
            </a:lvl8pPr>
            <a:lvl9pPr marL="4107898" indent="-241641" defTabSz="978311" eaLnBrk="0" fontAlgn="base" hangingPunct="0">
              <a:spcBef>
                <a:spcPct val="0"/>
              </a:spcBef>
              <a:spcAft>
                <a:spcPct val="0"/>
              </a:spcAft>
              <a:defRPr sz="1500">
                <a:solidFill>
                  <a:schemeClr val="tx1"/>
                </a:solidFill>
                <a:latin typeface="Arial" pitchFamily="34" charset="0"/>
              </a:defRPr>
            </a:lvl9pPr>
          </a:lstStyle>
          <a:p>
            <a:pPr eaLnBrk="1" hangingPunct="1">
              <a:defRPr/>
            </a:pPr>
            <a:fld id="{F341BEF5-79DC-48FE-A8BA-661F2B9DB5E1}" type="slidenum">
              <a:rPr lang="en-US" altLang="en-US" sz="1300">
                <a:solidFill>
                  <a:prstClr val="black"/>
                </a:solidFill>
                <a:latin typeface="Times New Roman" pitchFamily="18" charset="0"/>
              </a:rPr>
              <a:pPr eaLnBrk="1" hangingPunct="1">
                <a:defRPr/>
              </a:pPr>
              <a:t>55</a:t>
            </a:fld>
            <a:endParaRPr lang="en-US" altLang="en-US" sz="1300">
              <a:solidFill>
                <a:prstClr val="black"/>
              </a:solidFill>
              <a:latin typeface="Times New Roman" pitchFamily="18" charset="0"/>
            </a:endParaRPr>
          </a:p>
        </p:txBody>
      </p:sp>
      <p:sp>
        <p:nvSpPr>
          <p:cNvPr id="952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p:txBody>
          <a:bodyPr/>
          <a:lstStyle>
            <a:lvl1pPr defTabSz="978311" eaLnBrk="0" hangingPunct="0">
              <a:defRPr sz="1500">
                <a:solidFill>
                  <a:schemeClr val="tx1"/>
                </a:solidFill>
                <a:latin typeface="Arial" pitchFamily="34" charset="0"/>
              </a:defRPr>
            </a:lvl1pPr>
            <a:lvl2pPr marL="785333" indent="-302052" defTabSz="978311" eaLnBrk="0" hangingPunct="0">
              <a:defRPr sz="1500">
                <a:solidFill>
                  <a:schemeClr val="tx1"/>
                </a:solidFill>
                <a:latin typeface="Arial" pitchFamily="34" charset="0"/>
              </a:defRPr>
            </a:lvl2pPr>
            <a:lvl3pPr marL="1208206" indent="-241641" defTabSz="978311" eaLnBrk="0" hangingPunct="0">
              <a:defRPr sz="1500">
                <a:solidFill>
                  <a:schemeClr val="tx1"/>
                </a:solidFill>
                <a:latin typeface="Arial" pitchFamily="34" charset="0"/>
              </a:defRPr>
            </a:lvl3pPr>
            <a:lvl4pPr marL="1691487" indent="-241641" defTabSz="978311" eaLnBrk="0" hangingPunct="0">
              <a:defRPr sz="1500">
                <a:solidFill>
                  <a:schemeClr val="tx1"/>
                </a:solidFill>
                <a:latin typeface="Arial" pitchFamily="34" charset="0"/>
              </a:defRPr>
            </a:lvl4pPr>
            <a:lvl5pPr marL="2174769" indent="-241641" defTabSz="978311" eaLnBrk="0" hangingPunct="0">
              <a:defRPr sz="1500">
                <a:solidFill>
                  <a:schemeClr val="tx1"/>
                </a:solidFill>
                <a:latin typeface="Arial" pitchFamily="34" charset="0"/>
              </a:defRPr>
            </a:lvl5pPr>
            <a:lvl6pPr marL="2658052" indent="-241641" defTabSz="978311" eaLnBrk="0" fontAlgn="base" hangingPunct="0">
              <a:spcBef>
                <a:spcPct val="0"/>
              </a:spcBef>
              <a:spcAft>
                <a:spcPct val="0"/>
              </a:spcAft>
              <a:defRPr sz="1500">
                <a:solidFill>
                  <a:schemeClr val="tx1"/>
                </a:solidFill>
                <a:latin typeface="Arial" pitchFamily="34" charset="0"/>
              </a:defRPr>
            </a:lvl6pPr>
            <a:lvl7pPr marL="3141334" indent="-241641" defTabSz="978311" eaLnBrk="0" fontAlgn="base" hangingPunct="0">
              <a:spcBef>
                <a:spcPct val="0"/>
              </a:spcBef>
              <a:spcAft>
                <a:spcPct val="0"/>
              </a:spcAft>
              <a:defRPr sz="1500">
                <a:solidFill>
                  <a:schemeClr val="tx1"/>
                </a:solidFill>
                <a:latin typeface="Arial" pitchFamily="34" charset="0"/>
              </a:defRPr>
            </a:lvl7pPr>
            <a:lvl8pPr marL="3624616" indent="-241641" defTabSz="978311" eaLnBrk="0" fontAlgn="base" hangingPunct="0">
              <a:spcBef>
                <a:spcPct val="0"/>
              </a:spcBef>
              <a:spcAft>
                <a:spcPct val="0"/>
              </a:spcAft>
              <a:defRPr sz="1500">
                <a:solidFill>
                  <a:schemeClr val="tx1"/>
                </a:solidFill>
                <a:latin typeface="Arial" pitchFamily="34" charset="0"/>
              </a:defRPr>
            </a:lvl8pPr>
            <a:lvl9pPr marL="4107898" indent="-241641" defTabSz="978311" eaLnBrk="0" fontAlgn="base" hangingPunct="0">
              <a:spcBef>
                <a:spcPct val="0"/>
              </a:spcBef>
              <a:spcAft>
                <a:spcPct val="0"/>
              </a:spcAft>
              <a:defRPr sz="1500">
                <a:solidFill>
                  <a:schemeClr val="tx1"/>
                </a:solidFill>
                <a:latin typeface="Arial" pitchFamily="34" charset="0"/>
              </a:defRPr>
            </a:lvl9pPr>
          </a:lstStyle>
          <a:p>
            <a:pPr eaLnBrk="1" hangingPunct="1">
              <a:defRPr/>
            </a:pPr>
            <a:fld id="{CD98B427-2C33-4A76-9ABD-4EA9BB1D04B4}" type="slidenum">
              <a:rPr lang="en-US" altLang="en-US" sz="1300">
                <a:solidFill>
                  <a:prstClr val="black"/>
                </a:solidFill>
                <a:latin typeface="Times New Roman" pitchFamily="18" charset="0"/>
              </a:rPr>
              <a:pPr eaLnBrk="1" hangingPunct="1">
                <a:defRPr/>
              </a:pPr>
              <a:t>56</a:t>
            </a:fld>
            <a:endParaRPr lang="en-US" altLang="en-US" sz="1300">
              <a:solidFill>
                <a:prstClr val="black"/>
              </a:solidFill>
              <a:latin typeface="Times New Roman" pitchFamily="18" charset="0"/>
            </a:endParaRPr>
          </a:p>
        </p:txBody>
      </p:sp>
      <p:sp>
        <p:nvSpPr>
          <p:cNvPr id="962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p:txBody>
          <a:bodyPr/>
          <a:lstStyle>
            <a:lvl1pPr defTabSz="978311" eaLnBrk="0" hangingPunct="0">
              <a:defRPr sz="1500">
                <a:solidFill>
                  <a:schemeClr val="tx1"/>
                </a:solidFill>
                <a:latin typeface="Arial" pitchFamily="34" charset="0"/>
              </a:defRPr>
            </a:lvl1pPr>
            <a:lvl2pPr marL="785333" indent="-302052" defTabSz="978311" eaLnBrk="0" hangingPunct="0">
              <a:defRPr sz="1500">
                <a:solidFill>
                  <a:schemeClr val="tx1"/>
                </a:solidFill>
                <a:latin typeface="Arial" pitchFamily="34" charset="0"/>
              </a:defRPr>
            </a:lvl2pPr>
            <a:lvl3pPr marL="1208206" indent="-241641" defTabSz="978311" eaLnBrk="0" hangingPunct="0">
              <a:defRPr sz="1500">
                <a:solidFill>
                  <a:schemeClr val="tx1"/>
                </a:solidFill>
                <a:latin typeface="Arial" pitchFamily="34" charset="0"/>
              </a:defRPr>
            </a:lvl3pPr>
            <a:lvl4pPr marL="1691487" indent="-241641" defTabSz="978311" eaLnBrk="0" hangingPunct="0">
              <a:defRPr sz="1500">
                <a:solidFill>
                  <a:schemeClr val="tx1"/>
                </a:solidFill>
                <a:latin typeface="Arial" pitchFamily="34" charset="0"/>
              </a:defRPr>
            </a:lvl4pPr>
            <a:lvl5pPr marL="2174769" indent="-241641" defTabSz="978311" eaLnBrk="0" hangingPunct="0">
              <a:defRPr sz="1500">
                <a:solidFill>
                  <a:schemeClr val="tx1"/>
                </a:solidFill>
                <a:latin typeface="Arial" pitchFamily="34" charset="0"/>
              </a:defRPr>
            </a:lvl5pPr>
            <a:lvl6pPr marL="2658052" indent="-241641" defTabSz="978311" eaLnBrk="0" fontAlgn="base" hangingPunct="0">
              <a:spcBef>
                <a:spcPct val="0"/>
              </a:spcBef>
              <a:spcAft>
                <a:spcPct val="0"/>
              </a:spcAft>
              <a:defRPr sz="1500">
                <a:solidFill>
                  <a:schemeClr val="tx1"/>
                </a:solidFill>
                <a:latin typeface="Arial" pitchFamily="34" charset="0"/>
              </a:defRPr>
            </a:lvl6pPr>
            <a:lvl7pPr marL="3141334" indent="-241641" defTabSz="978311" eaLnBrk="0" fontAlgn="base" hangingPunct="0">
              <a:spcBef>
                <a:spcPct val="0"/>
              </a:spcBef>
              <a:spcAft>
                <a:spcPct val="0"/>
              </a:spcAft>
              <a:defRPr sz="1500">
                <a:solidFill>
                  <a:schemeClr val="tx1"/>
                </a:solidFill>
                <a:latin typeface="Arial" pitchFamily="34" charset="0"/>
              </a:defRPr>
            </a:lvl7pPr>
            <a:lvl8pPr marL="3624616" indent="-241641" defTabSz="978311" eaLnBrk="0" fontAlgn="base" hangingPunct="0">
              <a:spcBef>
                <a:spcPct val="0"/>
              </a:spcBef>
              <a:spcAft>
                <a:spcPct val="0"/>
              </a:spcAft>
              <a:defRPr sz="1500">
                <a:solidFill>
                  <a:schemeClr val="tx1"/>
                </a:solidFill>
                <a:latin typeface="Arial" pitchFamily="34" charset="0"/>
              </a:defRPr>
            </a:lvl8pPr>
            <a:lvl9pPr marL="4107898" indent="-241641" defTabSz="978311" eaLnBrk="0" fontAlgn="base" hangingPunct="0">
              <a:spcBef>
                <a:spcPct val="0"/>
              </a:spcBef>
              <a:spcAft>
                <a:spcPct val="0"/>
              </a:spcAft>
              <a:defRPr sz="1500">
                <a:solidFill>
                  <a:schemeClr val="tx1"/>
                </a:solidFill>
                <a:latin typeface="Arial" pitchFamily="34" charset="0"/>
              </a:defRPr>
            </a:lvl9pPr>
          </a:lstStyle>
          <a:p>
            <a:pPr eaLnBrk="1" hangingPunct="1">
              <a:defRPr/>
            </a:pPr>
            <a:fld id="{55EB567E-91B1-4BEE-B7F8-28A14CE668C0}" type="slidenum">
              <a:rPr lang="en-US" altLang="en-US" sz="1300">
                <a:solidFill>
                  <a:prstClr val="black"/>
                </a:solidFill>
                <a:latin typeface="Times New Roman" pitchFamily="18" charset="0"/>
              </a:rPr>
              <a:pPr eaLnBrk="1" hangingPunct="1">
                <a:defRPr/>
              </a:pPr>
              <a:t>57</a:t>
            </a:fld>
            <a:endParaRPr lang="en-US" altLang="en-US" sz="1300">
              <a:solidFill>
                <a:prstClr val="black"/>
              </a:solidFill>
              <a:latin typeface="Times New Roman" pitchFamily="18" charset="0"/>
            </a:endParaRPr>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 name="Slide Number Placeholder 3"/>
          <p:cNvSpPr>
            <a:spLocks noGrp="1"/>
          </p:cNvSpPr>
          <p:nvPr>
            <p:ph type="sldNum" sz="quarter" idx="5"/>
          </p:nvPr>
        </p:nvSpPr>
        <p:spPr/>
        <p:txBody>
          <a:bodyPr/>
          <a:lstStyle/>
          <a:p>
            <a:pPr>
              <a:defRPr/>
            </a:pPr>
            <a:fld id="{700C0553-977C-4532-B3E0-D4F46B5942AD}" type="slidenum">
              <a:rPr lang="en-US" smtClean="0"/>
              <a:pPr>
                <a:defRPr/>
              </a:pPr>
              <a:t>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D0917AA3-6925-479D-922D-9C5DE5926C8E}" type="slidenum">
              <a:rPr lang="en-US" smtClean="0">
                <a:solidFill>
                  <a:prstClr val="black"/>
                </a:solidFill>
              </a:rPr>
              <a:pPr>
                <a:defRPr/>
              </a:pPr>
              <a:t>58</a:t>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6A9735AE-CA4F-4BDC-A113-92DFA334DE23}" type="slidenum">
              <a:rPr lang="en-US">
                <a:solidFill>
                  <a:prstClr val="black"/>
                </a:solidFill>
              </a:rPr>
              <a:pPr>
                <a:defRPr/>
              </a:pPr>
              <a:t>59</a:t>
            </a:fld>
            <a:endParaRPr 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p:txBody>
          <a:bodyPr/>
          <a:lstStyle>
            <a:lvl1pPr defTabSz="978311" eaLnBrk="0" hangingPunct="0">
              <a:defRPr sz="1500">
                <a:solidFill>
                  <a:schemeClr val="tx1"/>
                </a:solidFill>
                <a:latin typeface="Arial" pitchFamily="34" charset="0"/>
              </a:defRPr>
            </a:lvl1pPr>
            <a:lvl2pPr marL="785333" indent="-302052" defTabSz="978311" eaLnBrk="0" hangingPunct="0">
              <a:defRPr sz="1500">
                <a:solidFill>
                  <a:schemeClr val="tx1"/>
                </a:solidFill>
                <a:latin typeface="Arial" pitchFamily="34" charset="0"/>
              </a:defRPr>
            </a:lvl2pPr>
            <a:lvl3pPr marL="1208206" indent="-241641" defTabSz="978311" eaLnBrk="0" hangingPunct="0">
              <a:defRPr sz="1500">
                <a:solidFill>
                  <a:schemeClr val="tx1"/>
                </a:solidFill>
                <a:latin typeface="Arial" pitchFamily="34" charset="0"/>
              </a:defRPr>
            </a:lvl3pPr>
            <a:lvl4pPr marL="1691487" indent="-241641" defTabSz="978311" eaLnBrk="0" hangingPunct="0">
              <a:defRPr sz="1500">
                <a:solidFill>
                  <a:schemeClr val="tx1"/>
                </a:solidFill>
                <a:latin typeface="Arial" pitchFamily="34" charset="0"/>
              </a:defRPr>
            </a:lvl4pPr>
            <a:lvl5pPr marL="2174769" indent="-241641" defTabSz="978311" eaLnBrk="0" hangingPunct="0">
              <a:defRPr sz="1500">
                <a:solidFill>
                  <a:schemeClr val="tx1"/>
                </a:solidFill>
                <a:latin typeface="Arial" pitchFamily="34" charset="0"/>
              </a:defRPr>
            </a:lvl5pPr>
            <a:lvl6pPr marL="2658052" indent="-241641" defTabSz="978311" eaLnBrk="0" fontAlgn="base" hangingPunct="0">
              <a:spcBef>
                <a:spcPct val="0"/>
              </a:spcBef>
              <a:spcAft>
                <a:spcPct val="0"/>
              </a:spcAft>
              <a:defRPr sz="1500">
                <a:solidFill>
                  <a:schemeClr val="tx1"/>
                </a:solidFill>
                <a:latin typeface="Arial" pitchFamily="34" charset="0"/>
              </a:defRPr>
            </a:lvl6pPr>
            <a:lvl7pPr marL="3141334" indent="-241641" defTabSz="978311" eaLnBrk="0" fontAlgn="base" hangingPunct="0">
              <a:spcBef>
                <a:spcPct val="0"/>
              </a:spcBef>
              <a:spcAft>
                <a:spcPct val="0"/>
              </a:spcAft>
              <a:defRPr sz="1500">
                <a:solidFill>
                  <a:schemeClr val="tx1"/>
                </a:solidFill>
                <a:latin typeface="Arial" pitchFamily="34" charset="0"/>
              </a:defRPr>
            </a:lvl7pPr>
            <a:lvl8pPr marL="3624616" indent="-241641" defTabSz="978311" eaLnBrk="0" fontAlgn="base" hangingPunct="0">
              <a:spcBef>
                <a:spcPct val="0"/>
              </a:spcBef>
              <a:spcAft>
                <a:spcPct val="0"/>
              </a:spcAft>
              <a:defRPr sz="1500">
                <a:solidFill>
                  <a:schemeClr val="tx1"/>
                </a:solidFill>
                <a:latin typeface="Arial" pitchFamily="34" charset="0"/>
              </a:defRPr>
            </a:lvl8pPr>
            <a:lvl9pPr marL="4107898" indent="-241641" defTabSz="978311" eaLnBrk="0" fontAlgn="base" hangingPunct="0">
              <a:spcBef>
                <a:spcPct val="0"/>
              </a:spcBef>
              <a:spcAft>
                <a:spcPct val="0"/>
              </a:spcAft>
              <a:defRPr sz="1500">
                <a:solidFill>
                  <a:schemeClr val="tx1"/>
                </a:solidFill>
                <a:latin typeface="Arial" pitchFamily="34" charset="0"/>
              </a:defRPr>
            </a:lvl9pPr>
          </a:lstStyle>
          <a:p>
            <a:pPr eaLnBrk="1" hangingPunct="1">
              <a:defRPr/>
            </a:pPr>
            <a:fld id="{B76809F7-AB19-421D-8452-9C9FDE0FBFEE}" type="slidenum">
              <a:rPr lang="en-US" altLang="en-US" sz="1300">
                <a:solidFill>
                  <a:prstClr val="black"/>
                </a:solidFill>
                <a:latin typeface="Times New Roman" pitchFamily="18" charset="0"/>
              </a:rPr>
              <a:pPr eaLnBrk="1" hangingPunct="1">
                <a:defRPr/>
              </a:pPr>
              <a:t>60</a:t>
            </a:fld>
            <a:endParaRPr lang="en-US" altLang="en-US" sz="1300">
              <a:solidFill>
                <a:prstClr val="black"/>
              </a:solidFill>
              <a:latin typeface="Times New Roman" pitchFamily="18" charset="0"/>
            </a:endParaRPr>
          </a:p>
        </p:txBody>
      </p:sp>
      <p:sp>
        <p:nvSpPr>
          <p:cNvPr id="1003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p:txBody>
          <a:bodyPr/>
          <a:lstStyle>
            <a:lvl1pPr defTabSz="978311" eaLnBrk="0" hangingPunct="0">
              <a:defRPr sz="1500">
                <a:solidFill>
                  <a:schemeClr val="tx1"/>
                </a:solidFill>
                <a:latin typeface="Arial" pitchFamily="34" charset="0"/>
              </a:defRPr>
            </a:lvl1pPr>
            <a:lvl2pPr marL="785333" indent="-302052" defTabSz="978311" eaLnBrk="0" hangingPunct="0">
              <a:defRPr sz="1500">
                <a:solidFill>
                  <a:schemeClr val="tx1"/>
                </a:solidFill>
                <a:latin typeface="Arial" pitchFamily="34" charset="0"/>
              </a:defRPr>
            </a:lvl2pPr>
            <a:lvl3pPr marL="1208206" indent="-241641" defTabSz="978311" eaLnBrk="0" hangingPunct="0">
              <a:defRPr sz="1500">
                <a:solidFill>
                  <a:schemeClr val="tx1"/>
                </a:solidFill>
                <a:latin typeface="Arial" pitchFamily="34" charset="0"/>
              </a:defRPr>
            </a:lvl3pPr>
            <a:lvl4pPr marL="1691487" indent="-241641" defTabSz="978311" eaLnBrk="0" hangingPunct="0">
              <a:defRPr sz="1500">
                <a:solidFill>
                  <a:schemeClr val="tx1"/>
                </a:solidFill>
                <a:latin typeface="Arial" pitchFamily="34" charset="0"/>
              </a:defRPr>
            </a:lvl4pPr>
            <a:lvl5pPr marL="2174769" indent="-241641" defTabSz="978311" eaLnBrk="0" hangingPunct="0">
              <a:defRPr sz="1500">
                <a:solidFill>
                  <a:schemeClr val="tx1"/>
                </a:solidFill>
                <a:latin typeface="Arial" pitchFamily="34" charset="0"/>
              </a:defRPr>
            </a:lvl5pPr>
            <a:lvl6pPr marL="2658052" indent="-241641" defTabSz="978311" eaLnBrk="0" fontAlgn="base" hangingPunct="0">
              <a:spcBef>
                <a:spcPct val="0"/>
              </a:spcBef>
              <a:spcAft>
                <a:spcPct val="0"/>
              </a:spcAft>
              <a:defRPr sz="1500">
                <a:solidFill>
                  <a:schemeClr val="tx1"/>
                </a:solidFill>
                <a:latin typeface="Arial" pitchFamily="34" charset="0"/>
              </a:defRPr>
            </a:lvl6pPr>
            <a:lvl7pPr marL="3141334" indent="-241641" defTabSz="978311" eaLnBrk="0" fontAlgn="base" hangingPunct="0">
              <a:spcBef>
                <a:spcPct val="0"/>
              </a:spcBef>
              <a:spcAft>
                <a:spcPct val="0"/>
              </a:spcAft>
              <a:defRPr sz="1500">
                <a:solidFill>
                  <a:schemeClr val="tx1"/>
                </a:solidFill>
                <a:latin typeface="Arial" pitchFamily="34" charset="0"/>
              </a:defRPr>
            </a:lvl7pPr>
            <a:lvl8pPr marL="3624616" indent="-241641" defTabSz="978311" eaLnBrk="0" fontAlgn="base" hangingPunct="0">
              <a:spcBef>
                <a:spcPct val="0"/>
              </a:spcBef>
              <a:spcAft>
                <a:spcPct val="0"/>
              </a:spcAft>
              <a:defRPr sz="1500">
                <a:solidFill>
                  <a:schemeClr val="tx1"/>
                </a:solidFill>
                <a:latin typeface="Arial" pitchFamily="34" charset="0"/>
              </a:defRPr>
            </a:lvl8pPr>
            <a:lvl9pPr marL="4107898" indent="-241641" defTabSz="978311" eaLnBrk="0" fontAlgn="base" hangingPunct="0">
              <a:spcBef>
                <a:spcPct val="0"/>
              </a:spcBef>
              <a:spcAft>
                <a:spcPct val="0"/>
              </a:spcAft>
              <a:defRPr sz="1500">
                <a:solidFill>
                  <a:schemeClr val="tx1"/>
                </a:solidFill>
                <a:latin typeface="Arial" pitchFamily="34" charset="0"/>
              </a:defRPr>
            </a:lvl9pPr>
          </a:lstStyle>
          <a:p>
            <a:pPr eaLnBrk="1" hangingPunct="1">
              <a:defRPr/>
            </a:pPr>
            <a:fld id="{ECF92873-07CF-4792-AF09-ACE092745BB1}" type="slidenum">
              <a:rPr lang="en-US" altLang="en-US" sz="1300">
                <a:solidFill>
                  <a:prstClr val="black"/>
                </a:solidFill>
                <a:latin typeface="Times New Roman" pitchFamily="18" charset="0"/>
              </a:rPr>
              <a:pPr eaLnBrk="1" hangingPunct="1">
                <a:defRPr/>
              </a:pPr>
              <a:t>61</a:t>
            </a:fld>
            <a:endParaRPr lang="en-US" altLang="en-US" sz="1300">
              <a:solidFill>
                <a:prstClr val="black"/>
              </a:solidFill>
              <a:latin typeface="Times New Roman" pitchFamily="18" charset="0"/>
            </a:endParaRPr>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Rayleigh-benard, water expands (less dense) as temperature increases (buoyancy), will thermally diffuse to balance, plus viscosity will impede fluid motions until threshold surpassed</a:t>
            </a:r>
          </a:p>
        </p:txBody>
      </p:sp>
      <p:sp>
        <p:nvSpPr>
          <p:cNvPr id="4" name="Slide Number Placeholder 3"/>
          <p:cNvSpPr>
            <a:spLocks noGrp="1"/>
          </p:cNvSpPr>
          <p:nvPr>
            <p:ph type="sldNum" sz="quarter" idx="5"/>
          </p:nvPr>
        </p:nvSpPr>
        <p:spPr/>
        <p:txBody>
          <a:bodyPr/>
          <a:lstStyle/>
          <a:p>
            <a:pPr>
              <a:defRPr/>
            </a:pPr>
            <a:fld id="{1DA62EC9-33C0-4840-8F11-768D6574868C}" type="slidenum">
              <a:rPr lang="en-US" smtClean="0">
                <a:solidFill>
                  <a:prstClr val="black"/>
                </a:solidFill>
              </a:rPr>
              <a:pPr>
                <a:defRPr/>
              </a:pPr>
              <a:t>63</a:t>
            </a:fld>
            <a:endParaRPr 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 name="Slide Number Placeholder 3"/>
          <p:cNvSpPr>
            <a:spLocks noGrp="1"/>
          </p:cNvSpPr>
          <p:nvPr>
            <p:ph type="sldNum" sz="quarter" idx="5"/>
          </p:nvPr>
        </p:nvSpPr>
        <p:spPr/>
        <p:txBody>
          <a:bodyPr/>
          <a:lstStyle/>
          <a:p>
            <a:pPr>
              <a:defRPr/>
            </a:pPr>
            <a:fld id="{A8551368-D654-4B79-9F7C-F619B6DCDB13}" type="slidenum">
              <a:rPr lang="en-US" smtClean="0"/>
              <a:pPr>
                <a:defRPr/>
              </a:pPr>
              <a:t>67</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 name="Slide Number Placeholder 3"/>
          <p:cNvSpPr>
            <a:spLocks noGrp="1"/>
          </p:cNvSpPr>
          <p:nvPr>
            <p:ph type="sldNum" sz="quarter" idx="5"/>
          </p:nvPr>
        </p:nvSpPr>
        <p:spPr/>
        <p:txBody>
          <a:bodyPr/>
          <a:lstStyle/>
          <a:p>
            <a:pPr>
              <a:defRPr/>
            </a:pPr>
            <a:fld id="{AC60EA1C-703F-4FB2-8D7E-04FDEA8E8B62}" type="slidenum">
              <a:rPr lang="en-US" smtClean="0"/>
              <a:pPr>
                <a:defRPr/>
              </a:pPr>
              <a:t>68</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Multiple measurements of turbulence in interstellar media ???</a:t>
            </a:r>
          </a:p>
        </p:txBody>
      </p:sp>
      <p:sp>
        <p:nvSpPr>
          <p:cNvPr id="4" name="Slide Number Placeholder 3"/>
          <p:cNvSpPr>
            <a:spLocks noGrp="1"/>
          </p:cNvSpPr>
          <p:nvPr>
            <p:ph type="sldNum" sz="quarter" idx="5"/>
          </p:nvPr>
        </p:nvSpPr>
        <p:spPr/>
        <p:txBody>
          <a:bodyPr/>
          <a:lstStyle/>
          <a:p>
            <a:pPr>
              <a:defRPr/>
            </a:pPr>
            <a:fld id="{057D1A91-A8BA-463D-99CA-E6AEEA7B8B1D}" type="slidenum">
              <a:rPr lang="en-US" smtClean="0"/>
              <a:pPr>
                <a:defRPr/>
              </a:pPr>
              <a:t>74</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Something about general toroidal, ballooning drift wave instabilities</a:t>
            </a:r>
          </a:p>
          <a:p>
            <a:r>
              <a:rPr lang="en-US" altLang="en-US" smtClean="0"/>
              <a:t>Then, how ST configuration is so beneficial, but new instabilities develop (quite different from traditional tokamak discussions)</a:t>
            </a:r>
          </a:p>
          <a:p>
            <a:r>
              <a:rPr lang="en-US" altLang="en-US" smtClean="0"/>
              <a:t>Add more refs here? Progression slides in backup</a:t>
            </a:r>
          </a:p>
        </p:txBody>
      </p:sp>
      <p:sp>
        <p:nvSpPr>
          <p:cNvPr id="4" name="Slide Number Placeholder 3"/>
          <p:cNvSpPr>
            <a:spLocks noGrp="1"/>
          </p:cNvSpPr>
          <p:nvPr>
            <p:ph type="sldNum" sz="quarter" idx="5"/>
          </p:nvPr>
        </p:nvSpPr>
        <p:spPr/>
        <p:txBody>
          <a:bodyPr/>
          <a:lstStyle/>
          <a:p>
            <a:pPr>
              <a:defRPr/>
            </a:pPr>
            <a:fld id="{94CEE57B-AA2F-4C5F-9898-EA8BF12CA00A}" type="slidenum">
              <a:rPr lang="en-US" smtClean="0">
                <a:solidFill>
                  <a:prstClr val="black"/>
                </a:solidFill>
              </a:rPr>
              <a:pPr>
                <a:defRPr/>
              </a:pPr>
              <a:t>78</a:t>
            </a:fld>
            <a:endParaRPr lang="en-US">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Something about general toroidal, ballooning drift wave instabilities</a:t>
            </a:r>
          </a:p>
          <a:p>
            <a:r>
              <a:rPr lang="en-US" altLang="en-US" smtClean="0"/>
              <a:t>Then, how ST configuration is so beneficial, but new instabilities develop (quite different from traditional tokamak discussions)</a:t>
            </a:r>
          </a:p>
          <a:p>
            <a:r>
              <a:rPr lang="en-US" altLang="en-US" smtClean="0"/>
              <a:t>Add more refs here? Progression slides in backup</a:t>
            </a:r>
          </a:p>
        </p:txBody>
      </p:sp>
      <p:sp>
        <p:nvSpPr>
          <p:cNvPr id="4" name="Slide Number Placeholder 3"/>
          <p:cNvSpPr>
            <a:spLocks noGrp="1"/>
          </p:cNvSpPr>
          <p:nvPr>
            <p:ph type="sldNum" sz="quarter" idx="5"/>
          </p:nvPr>
        </p:nvSpPr>
        <p:spPr/>
        <p:txBody>
          <a:bodyPr/>
          <a:lstStyle/>
          <a:p>
            <a:pPr>
              <a:defRPr/>
            </a:pPr>
            <a:fld id="{F8C7B0B0-B93E-4564-AD41-3909B918AE6C}" type="slidenum">
              <a:rPr lang="en-US" smtClean="0">
                <a:solidFill>
                  <a:prstClr val="black"/>
                </a:solidFill>
              </a:rPr>
              <a:pPr>
                <a:defRPr/>
              </a:pPr>
              <a:t>79</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 name="Slide Number Placeholder 3"/>
          <p:cNvSpPr>
            <a:spLocks noGrp="1"/>
          </p:cNvSpPr>
          <p:nvPr>
            <p:ph type="sldNum" sz="quarter" idx="5"/>
          </p:nvPr>
        </p:nvSpPr>
        <p:spPr/>
        <p:txBody>
          <a:bodyPr/>
          <a:lstStyle/>
          <a:p>
            <a:pPr>
              <a:defRPr/>
            </a:pPr>
            <a:fld id="{7241CC56-D359-46B9-A446-3597EC61C282}" type="slidenum">
              <a:rPr lang="en-US" smtClean="0"/>
              <a:pPr>
                <a:defRPr/>
              </a:pPr>
              <a:t>6</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Something about general toroidal, ballooning drift wave instabilities</a:t>
            </a:r>
          </a:p>
          <a:p>
            <a:r>
              <a:rPr lang="en-US" altLang="en-US" smtClean="0"/>
              <a:t>Then, how ST configuration is so beneficial, but new instabilities develop (quite different from traditional tokamak discussions)</a:t>
            </a:r>
          </a:p>
          <a:p>
            <a:r>
              <a:rPr lang="en-US" altLang="en-US" smtClean="0"/>
              <a:t>Add more refs here? Progression slides in backup</a:t>
            </a:r>
          </a:p>
        </p:txBody>
      </p:sp>
      <p:sp>
        <p:nvSpPr>
          <p:cNvPr id="4" name="Slide Number Placeholder 3"/>
          <p:cNvSpPr>
            <a:spLocks noGrp="1"/>
          </p:cNvSpPr>
          <p:nvPr>
            <p:ph type="sldNum" sz="quarter" idx="5"/>
          </p:nvPr>
        </p:nvSpPr>
        <p:spPr/>
        <p:txBody>
          <a:bodyPr/>
          <a:lstStyle/>
          <a:p>
            <a:pPr>
              <a:defRPr/>
            </a:pPr>
            <a:fld id="{5F7CF1FD-2959-43AC-80C5-C5D519A53D99}" type="slidenum">
              <a:rPr lang="en-US" smtClean="0">
                <a:solidFill>
                  <a:prstClr val="black"/>
                </a:solidFill>
              </a:rPr>
              <a:pPr>
                <a:defRPr/>
              </a:pPr>
              <a:t>80</a:t>
            </a:fld>
            <a:endParaRPr lang="en-US">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Something about general toroidal, ballooning drift wave instabilities</a:t>
            </a:r>
          </a:p>
          <a:p>
            <a:r>
              <a:rPr lang="en-US" altLang="en-US" smtClean="0"/>
              <a:t>Then, how ST configuration is so beneficial, but new instabilities develop (quite different from traditional tokamak discussions)</a:t>
            </a:r>
          </a:p>
          <a:p>
            <a:r>
              <a:rPr lang="en-US" altLang="en-US" smtClean="0"/>
              <a:t>Add more refs here? Progression slides in backup</a:t>
            </a:r>
          </a:p>
        </p:txBody>
      </p:sp>
      <p:sp>
        <p:nvSpPr>
          <p:cNvPr id="4" name="Slide Number Placeholder 3"/>
          <p:cNvSpPr>
            <a:spLocks noGrp="1"/>
          </p:cNvSpPr>
          <p:nvPr>
            <p:ph type="sldNum" sz="quarter" idx="5"/>
          </p:nvPr>
        </p:nvSpPr>
        <p:spPr/>
        <p:txBody>
          <a:bodyPr/>
          <a:lstStyle/>
          <a:p>
            <a:pPr>
              <a:defRPr/>
            </a:pPr>
            <a:fld id="{39F9C6E3-5AB1-488C-B97A-CF94A276A71F}" type="slidenum">
              <a:rPr lang="en-US" smtClean="0">
                <a:solidFill>
                  <a:prstClr val="black"/>
                </a:solidFill>
              </a:rPr>
              <a:pPr>
                <a:defRPr/>
              </a:pPr>
              <a:t>81</a:t>
            </a:fld>
            <a:endParaRPr lang="en-US">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Something about general toroidal, ballooning drift wave instabilities</a:t>
            </a:r>
          </a:p>
          <a:p>
            <a:r>
              <a:rPr lang="en-US" altLang="en-US" smtClean="0"/>
              <a:t>Then, how ST configuration is so beneficial, but new instabilities develop (quite different from traditional tokamak discussions)</a:t>
            </a:r>
          </a:p>
          <a:p>
            <a:r>
              <a:rPr lang="en-US" altLang="en-US" smtClean="0"/>
              <a:t>Add more refs here? Progression slides in backup</a:t>
            </a:r>
          </a:p>
        </p:txBody>
      </p:sp>
      <p:sp>
        <p:nvSpPr>
          <p:cNvPr id="4" name="Slide Number Placeholder 3"/>
          <p:cNvSpPr>
            <a:spLocks noGrp="1"/>
          </p:cNvSpPr>
          <p:nvPr>
            <p:ph type="sldNum" sz="quarter" idx="5"/>
          </p:nvPr>
        </p:nvSpPr>
        <p:spPr/>
        <p:txBody>
          <a:bodyPr/>
          <a:lstStyle/>
          <a:p>
            <a:pPr>
              <a:defRPr/>
            </a:pPr>
            <a:fld id="{C5C26940-E3F5-4CFE-9258-A55A55D4A241}" type="slidenum">
              <a:rPr lang="en-US" smtClean="0">
                <a:solidFill>
                  <a:prstClr val="black"/>
                </a:solidFill>
              </a:rPr>
              <a:pPr>
                <a:defRPr/>
              </a:pPr>
              <a:t>82</a:t>
            </a:fld>
            <a:endParaRPr lang="en-US">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Something about general toroidal, ballooning drift wave instabilities</a:t>
            </a:r>
          </a:p>
          <a:p>
            <a:r>
              <a:rPr lang="en-US" altLang="en-US" smtClean="0"/>
              <a:t>Then, how ST configuration is so beneficial, but new instabilities develop (quite different from traditional tokamak discussions)</a:t>
            </a:r>
          </a:p>
          <a:p>
            <a:r>
              <a:rPr lang="en-US" altLang="en-US" smtClean="0"/>
              <a:t>Add more refs here? Progression slides in backup</a:t>
            </a:r>
          </a:p>
        </p:txBody>
      </p:sp>
      <p:sp>
        <p:nvSpPr>
          <p:cNvPr id="4" name="Slide Number Placeholder 3"/>
          <p:cNvSpPr>
            <a:spLocks noGrp="1"/>
          </p:cNvSpPr>
          <p:nvPr>
            <p:ph type="sldNum" sz="quarter" idx="5"/>
          </p:nvPr>
        </p:nvSpPr>
        <p:spPr/>
        <p:txBody>
          <a:bodyPr/>
          <a:lstStyle/>
          <a:p>
            <a:pPr>
              <a:defRPr/>
            </a:pPr>
            <a:fld id="{C880A8E3-AA6A-40CD-836E-B7217A733135}" type="slidenum">
              <a:rPr lang="en-US" smtClean="0">
                <a:solidFill>
                  <a:prstClr val="black"/>
                </a:solidFill>
              </a:rPr>
              <a:pPr>
                <a:defRPr/>
              </a:pPr>
              <a:t>83</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Combined with atmospheric turbulence, is crucial for the comfort of passengers and dryness of their clothing</a:t>
            </a:r>
          </a:p>
        </p:txBody>
      </p:sp>
      <p:sp>
        <p:nvSpPr>
          <p:cNvPr id="4" name="Slide Number Placeholder 3"/>
          <p:cNvSpPr>
            <a:spLocks noGrp="1"/>
          </p:cNvSpPr>
          <p:nvPr>
            <p:ph type="sldNum" sz="quarter" idx="5"/>
          </p:nvPr>
        </p:nvSpPr>
        <p:spPr/>
        <p:txBody>
          <a:bodyPr/>
          <a:lstStyle/>
          <a:p>
            <a:pPr>
              <a:defRPr/>
            </a:pPr>
            <a:fld id="{E47A0C20-AA9E-4EC4-9ACA-3E13D4CA998C}" type="slidenum">
              <a:rPr lang="en-US" smtClean="0"/>
              <a:pPr>
                <a:defRPr/>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L/D ~ 100-200 for non-premixed jet flames</a:t>
            </a:r>
          </a:p>
          <a:p>
            <a:r>
              <a:rPr lang="en-US" altLang="en-US" smtClean="0"/>
              <a:t>Combustors use swirl-stabilized flames that more effectively mix fuel and air</a:t>
            </a:r>
          </a:p>
          <a:p>
            <a:endParaRPr lang="en-US" altLang="en-US" smtClean="0"/>
          </a:p>
        </p:txBody>
      </p:sp>
      <p:sp>
        <p:nvSpPr>
          <p:cNvPr id="4" name="Slide Number Placeholder 3"/>
          <p:cNvSpPr>
            <a:spLocks noGrp="1"/>
          </p:cNvSpPr>
          <p:nvPr>
            <p:ph type="sldNum" sz="quarter" idx="5"/>
          </p:nvPr>
        </p:nvSpPr>
        <p:spPr/>
        <p:txBody>
          <a:bodyPr/>
          <a:lstStyle/>
          <a:p>
            <a:pPr>
              <a:defRPr/>
            </a:pPr>
            <a:fld id="{11388BCB-8609-46D4-B55A-11071AE98D0B}" type="slidenum">
              <a:rPr lang="en-US" smtClean="0"/>
              <a:pPr>
                <a:defRPr/>
              </a:pPr>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Body force, for instance gravity, JxB, qE</a:t>
            </a:r>
          </a:p>
        </p:txBody>
      </p:sp>
      <p:sp>
        <p:nvSpPr>
          <p:cNvPr id="4" name="Slide Number Placeholder 3"/>
          <p:cNvSpPr>
            <a:spLocks noGrp="1"/>
          </p:cNvSpPr>
          <p:nvPr>
            <p:ph type="sldNum" sz="quarter" idx="5"/>
          </p:nvPr>
        </p:nvSpPr>
        <p:spPr/>
        <p:txBody>
          <a:bodyPr/>
          <a:lstStyle/>
          <a:p>
            <a:pPr>
              <a:defRPr/>
            </a:pPr>
            <a:fld id="{84F76B55-2CCC-4559-8946-E7BE373B68CA}" type="slidenum">
              <a:rPr lang="en-US" smtClean="0"/>
              <a:pPr>
                <a:defRPr/>
              </a:pPr>
              <a:t>16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Body force, for instance gravity, JxB, qE</a:t>
            </a:r>
          </a:p>
          <a:p>
            <a:endParaRPr lang="en-US" altLang="en-US" smtClean="0"/>
          </a:p>
          <a:p>
            <a:r>
              <a:rPr lang="en-US" altLang="en-US" smtClean="0"/>
              <a:t>Or, for RANS, body force would be like injected NBI momentum in tokamaks</a:t>
            </a:r>
          </a:p>
        </p:txBody>
      </p:sp>
      <p:sp>
        <p:nvSpPr>
          <p:cNvPr id="4" name="Slide Number Placeholder 3"/>
          <p:cNvSpPr>
            <a:spLocks noGrp="1"/>
          </p:cNvSpPr>
          <p:nvPr>
            <p:ph type="sldNum" sz="quarter" idx="5"/>
          </p:nvPr>
        </p:nvSpPr>
        <p:spPr/>
        <p:txBody>
          <a:bodyPr/>
          <a:lstStyle/>
          <a:p>
            <a:pPr>
              <a:defRPr/>
            </a:pPr>
            <a:fld id="{3C8FDF4A-A52B-4649-BCD1-1DFC0A416DE8}" type="slidenum">
              <a:rPr lang="en-US" smtClean="0"/>
              <a:pPr>
                <a:defRPr/>
              </a:pPr>
              <a:t>17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Low mach number limit </a:t>
            </a:r>
            <a:r>
              <a:rPr lang="en-US" altLang="en-US" smtClean="0">
                <a:sym typeface="Wingdings" pitchFamily="2" charset="2"/>
              </a:rPr>
              <a:t> incompressible</a:t>
            </a:r>
          </a:p>
          <a:p>
            <a:endParaRPr lang="en-US" altLang="en-US" smtClean="0"/>
          </a:p>
        </p:txBody>
      </p:sp>
      <p:sp>
        <p:nvSpPr>
          <p:cNvPr id="4" name="Slide Number Placeholder 3"/>
          <p:cNvSpPr>
            <a:spLocks noGrp="1"/>
          </p:cNvSpPr>
          <p:nvPr>
            <p:ph type="sldNum" sz="quarter" idx="5"/>
          </p:nvPr>
        </p:nvSpPr>
        <p:spPr/>
        <p:txBody>
          <a:bodyPr/>
          <a:lstStyle/>
          <a:p>
            <a:pPr>
              <a:defRPr/>
            </a:pPr>
            <a:fld id="{51725929-1AD7-4C1A-8DFD-3DBA8C0178DD}" type="slidenum">
              <a:rPr lang="en-US" smtClean="0"/>
              <a:pPr>
                <a:defRPr/>
              </a:pPr>
              <a:t>18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55623176"/>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52400" y="1219200"/>
            <a:ext cx="8763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7" tIns="45698" rIns="91397" bIns="4569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7" name="Rectangle 137"/>
          <p:cNvSpPr>
            <a:spLocks noGrp="1" noChangeArrowheads="1"/>
          </p:cNvSpPr>
          <p:nvPr>
            <p:ph type="title"/>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7" tIns="45698" rIns="91397" bIns="45698" numCol="1" anchor="ctr" anchorCtr="0" compatLnSpc="1">
            <a:prstTxWarp prst="textNoShape">
              <a:avLst/>
            </a:prstTxWarp>
          </a:bodyPr>
          <a:lstStyle/>
          <a:p>
            <a:pPr lvl="0"/>
            <a:r>
              <a:rPr lang="en-US" altLang="en-US" smtClean="0"/>
              <a:t>Click to edit Master title style</a:t>
            </a:r>
          </a:p>
        </p:txBody>
      </p:sp>
      <p:sp>
        <p:nvSpPr>
          <p:cNvPr id="1028" name="TextBox 3"/>
          <p:cNvSpPr txBox="1">
            <a:spLocks noChangeArrowheads="1"/>
          </p:cNvSpPr>
          <p:nvPr userDrawn="1"/>
        </p:nvSpPr>
        <p:spPr bwMode="auto">
          <a:xfrm>
            <a:off x="8772525" y="6553200"/>
            <a:ext cx="371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defRPr sz="1200" b="1" i="1">
                <a:solidFill>
                  <a:srgbClr val="1822CD"/>
                </a:solidFill>
                <a:latin typeface="Helvetica" pitchFamily="34" charset="0"/>
                <a:cs typeface="Arial" charset="0"/>
              </a:defRPr>
            </a:lvl1pPr>
            <a:lvl2pPr marL="742950" indent="-285750" eaLnBrk="0" hangingPunct="0">
              <a:defRPr sz="1200" b="1" i="1">
                <a:solidFill>
                  <a:srgbClr val="1822CD"/>
                </a:solidFill>
                <a:latin typeface="Helvetica" pitchFamily="34" charset="0"/>
                <a:cs typeface="Arial" charset="0"/>
              </a:defRPr>
            </a:lvl2pPr>
            <a:lvl3pPr marL="1143000" indent="-228600" eaLnBrk="0" hangingPunct="0">
              <a:defRPr sz="1200" b="1" i="1">
                <a:solidFill>
                  <a:srgbClr val="1822CD"/>
                </a:solidFill>
                <a:latin typeface="Helvetica" pitchFamily="34" charset="0"/>
                <a:cs typeface="Arial" charset="0"/>
              </a:defRPr>
            </a:lvl3pPr>
            <a:lvl4pPr marL="1600200" indent="-228600" eaLnBrk="0" hangingPunct="0">
              <a:defRPr sz="1200" b="1" i="1">
                <a:solidFill>
                  <a:srgbClr val="1822CD"/>
                </a:solidFill>
                <a:latin typeface="Helvetica" pitchFamily="34" charset="0"/>
                <a:cs typeface="Arial" charset="0"/>
              </a:defRPr>
            </a:lvl4pPr>
            <a:lvl5pPr marL="2057400" indent="-228600" eaLnBrk="0" hangingPunct="0">
              <a:defRPr sz="1200" b="1" i="1">
                <a:solidFill>
                  <a:srgbClr val="1822CD"/>
                </a:solidFill>
                <a:latin typeface="Helvetica" pitchFamily="34" charset="0"/>
                <a:cs typeface="Arial" charset="0"/>
              </a:defRPr>
            </a:lvl5pPr>
            <a:lvl6pPr marL="2514600" indent="-228600" eaLnBrk="0" fontAlgn="base" hangingPunct="0">
              <a:spcBef>
                <a:spcPct val="0"/>
              </a:spcBef>
              <a:spcAft>
                <a:spcPct val="0"/>
              </a:spcAft>
              <a:defRPr sz="1200" b="1" i="1">
                <a:solidFill>
                  <a:srgbClr val="1822CD"/>
                </a:solidFill>
                <a:latin typeface="Helvetica" pitchFamily="34" charset="0"/>
                <a:cs typeface="Arial" charset="0"/>
              </a:defRPr>
            </a:lvl6pPr>
            <a:lvl7pPr marL="2971800" indent="-228600" eaLnBrk="0" fontAlgn="base" hangingPunct="0">
              <a:spcBef>
                <a:spcPct val="0"/>
              </a:spcBef>
              <a:spcAft>
                <a:spcPct val="0"/>
              </a:spcAft>
              <a:defRPr sz="1200" b="1" i="1">
                <a:solidFill>
                  <a:srgbClr val="1822CD"/>
                </a:solidFill>
                <a:latin typeface="Helvetica" pitchFamily="34" charset="0"/>
                <a:cs typeface="Arial" charset="0"/>
              </a:defRPr>
            </a:lvl7pPr>
            <a:lvl8pPr marL="3429000" indent="-228600" eaLnBrk="0" fontAlgn="base" hangingPunct="0">
              <a:spcBef>
                <a:spcPct val="0"/>
              </a:spcBef>
              <a:spcAft>
                <a:spcPct val="0"/>
              </a:spcAft>
              <a:defRPr sz="1200" b="1" i="1">
                <a:solidFill>
                  <a:srgbClr val="1822CD"/>
                </a:solidFill>
                <a:latin typeface="Helvetica" pitchFamily="34" charset="0"/>
                <a:cs typeface="Arial" charset="0"/>
              </a:defRPr>
            </a:lvl8pPr>
            <a:lvl9pPr marL="3886200" indent="-228600" eaLnBrk="0" fontAlgn="base" hangingPunct="0">
              <a:spcBef>
                <a:spcPct val="0"/>
              </a:spcBef>
              <a:spcAft>
                <a:spcPct val="0"/>
              </a:spcAft>
              <a:defRPr sz="1200" b="1" i="1">
                <a:solidFill>
                  <a:srgbClr val="1822CD"/>
                </a:solidFill>
                <a:latin typeface="Helvetica" pitchFamily="34" charset="0"/>
                <a:cs typeface="Arial" charset="0"/>
              </a:defRPr>
            </a:lvl9pPr>
          </a:lstStyle>
          <a:p>
            <a:pPr eaLnBrk="1" hangingPunct="1">
              <a:defRPr/>
            </a:pPr>
            <a:fld id="{AC4FB950-F9FF-4ABA-A0FD-0EA4AA8D8599}" type="slidenum">
              <a:rPr lang="en-US" altLang="en-US" smtClean="0"/>
              <a:pPr eaLnBrk="1" hangingPunct="1">
                <a:defRPr/>
              </a:pPr>
              <a:t>‹#›</a:t>
            </a:fld>
            <a:endParaRPr lang="en-US" altLang="en-US" smtClean="0"/>
          </a:p>
        </p:txBody>
      </p:sp>
    </p:spTree>
  </p:cSld>
  <p:clrMap bg1="lt1" tx1="dk1" bg2="lt2" tx2="dk2" accent1="accent1" accent2="accent2" accent3="accent3" accent4="accent4" accent5="accent5" accent6="accent6" hlink="hlink" folHlink="folHlink"/>
  <p:sldLayoutIdLst>
    <p:sldLayoutId id="2147483800" r:id="rId1"/>
  </p:sldLayoutIdLst>
  <p:hf hdr="0" ftr="0" dt="0"/>
  <p:txStyles>
    <p:titleStyle>
      <a:lvl1pPr algn="ctr" rtl="0" eaLnBrk="0" fontAlgn="base" hangingPunct="0">
        <a:spcBef>
          <a:spcPct val="0"/>
        </a:spcBef>
        <a:spcAft>
          <a:spcPct val="0"/>
        </a:spcAft>
        <a:defRPr sz="2400" b="1">
          <a:solidFill>
            <a:schemeClr val="accent2"/>
          </a:solidFill>
          <a:latin typeface="+mj-lt"/>
          <a:ea typeface="+mj-ea"/>
          <a:cs typeface="+mj-cs"/>
        </a:defRPr>
      </a:lvl1pPr>
      <a:lvl2pPr algn="ctr" rtl="0" eaLnBrk="0" fontAlgn="base" hangingPunct="0">
        <a:spcBef>
          <a:spcPct val="0"/>
        </a:spcBef>
        <a:spcAft>
          <a:spcPct val="0"/>
        </a:spcAft>
        <a:defRPr sz="2400" b="1">
          <a:solidFill>
            <a:schemeClr val="accent2"/>
          </a:solidFill>
          <a:latin typeface="Arial" charset="0"/>
        </a:defRPr>
      </a:lvl2pPr>
      <a:lvl3pPr algn="ctr" rtl="0" eaLnBrk="0" fontAlgn="base" hangingPunct="0">
        <a:spcBef>
          <a:spcPct val="0"/>
        </a:spcBef>
        <a:spcAft>
          <a:spcPct val="0"/>
        </a:spcAft>
        <a:defRPr sz="2400" b="1">
          <a:solidFill>
            <a:schemeClr val="accent2"/>
          </a:solidFill>
          <a:latin typeface="Arial" charset="0"/>
        </a:defRPr>
      </a:lvl3pPr>
      <a:lvl4pPr algn="ctr" rtl="0" eaLnBrk="0" fontAlgn="base" hangingPunct="0">
        <a:spcBef>
          <a:spcPct val="0"/>
        </a:spcBef>
        <a:spcAft>
          <a:spcPct val="0"/>
        </a:spcAft>
        <a:defRPr sz="2400" b="1">
          <a:solidFill>
            <a:schemeClr val="accent2"/>
          </a:solidFill>
          <a:latin typeface="Arial" charset="0"/>
        </a:defRPr>
      </a:lvl4pPr>
      <a:lvl5pPr algn="ctr" rtl="0" eaLnBrk="0" fontAlgn="base" hangingPunct="0">
        <a:spcBef>
          <a:spcPct val="0"/>
        </a:spcBef>
        <a:spcAft>
          <a:spcPct val="0"/>
        </a:spcAft>
        <a:defRPr sz="2400" b="1">
          <a:solidFill>
            <a:schemeClr val="accent2"/>
          </a:solidFill>
          <a:latin typeface="Arial" charset="0"/>
        </a:defRPr>
      </a:lvl5pPr>
      <a:lvl6pPr marL="456986" algn="ctr" rtl="0" eaLnBrk="0" fontAlgn="base" hangingPunct="0">
        <a:spcBef>
          <a:spcPct val="0"/>
        </a:spcBef>
        <a:spcAft>
          <a:spcPct val="0"/>
        </a:spcAft>
        <a:defRPr sz="2400" b="1">
          <a:solidFill>
            <a:schemeClr val="accent2"/>
          </a:solidFill>
          <a:latin typeface="Arial" charset="0"/>
        </a:defRPr>
      </a:lvl6pPr>
      <a:lvl7pPr marL="913972" algn="ctr" rtl="0" eaLnBrk="0" fontAlgn="base" hangingPunct="0">
        <a:spcBef>
          <a:spcPct val="0"/>
        </a:spcBef>
        <a:spcAft>
          <a:spcPct val="0"/>
        </a:spcAft>
        <a:defRPr sz="2400" b="1">
          <a:solidFill>
            <a:schemeClr val="accent2"/>
          </a:solidFill>
          <a:latin typeface="Arial" charset="0"/>
        </a:defRPr>
      </a:lvl7pPr>
      <a:lvl8pPr marL="1370959" algn="ctr" rtl="0" eaLnBrk="0" fontAlgn="base" hangingPunct="0">
        <a:spcBef>
          <a:spcPct val="0"/>
        </a:spcBef>
        <a:spcAft>
          <a:spcPct val="0"/>
        </a:spcAft>
        <a:defRPr sz="2400" b="1">
          <a:solidFill>
            <a:schemeClr val="accent2"/>
          </a:solidFill>
          <a:latin typeface="Arial" charset="0"/>
        </a:defRPr>
      </a:lvl8pPr>
      <a:lvl9pPr marL="1827945" algn="ctr" rtl="0" eaLnBrk="0" fontAlgn="base" hangingPunct="0">
        <a:spcBef>
          <a:spcPct val="0"/>
        </a:spcBef>
        <a:spcAft>
          <a:spcPct val="0"/>
        </a:spcAft>
        <a:defRPr sz="2400" b="1">
          <a:solidFill>
            <a:schemeClr val="accent2"/>
          </a:solidFill>
          <a:latin typeface="Arial" charset="0"/>
        </a:defRPr>
      </a:lvl9pPr>
    </p:titleStyle>
    <p:bodyStyle>
      <a:lvl1pPr marL="341313" indent="-341313" algn="l" rtl="0" eaLnBrk="0" fontAlgn="base" hangingPunct="0">
        <a:spcBef>
          <a:spcPct val="20000"/>
        </a:spcBef>
        <a:spcAft>
          <a:spcPct val="0"/>
        </a:spcAft>
        <a:buChar char="•"/>
        <a:defRPr sz="24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000">
          <a:solidFill>
            <a:schemeClr val="accent2"/>
          </a:solidFill>
          <a:latin typeface="+mn-lt"/>
        </a:defRPr>
      </a:lvl2pPr>
      <a:lvl3pPr marL="1141413" indent="-227013" algn="l" rtl="0" eaLnBrk="0" fontAlgn="base" hangingPunct="0">
        <a:spcBef>
          <a:spcPct val="20000"/>
        </a:spcBef>
        <a:spcAft>
          <a:spcPct val="0"/>
        </a:spcAft>
        <a:buChar char="•"/>
        <a:defRPr>
          <a:solidFill>
            <a:srgbClr val="FF0000"/>
          </a:solidFill>
          <a:latin typeface="+mn-lt"/>
        </a:defRPr>
      </a:lvl3pPr>
      <a:lvl4pPr marL="1598613" indent="-227013" algn="l" rtl="0" eaLnBrk="0" fontAlgn="base" hangingPunct="0">
        <a:spcBef>
          <a:spcPct val="20000"/>
        </a:spcBef>
        <a:spcAft>
          <a:spcPct val="0"/>
        </a:spcAft>
        <a:buChar char="–"/>
        <a:defRPr sz="1600">
          <a:solidFill>
            <a:srgbClr val="009999"/>
          </a:solidFill>
          <a:latin typeface="+mn-lt"/>
        </a:defRPr>
      </a:lvl4pPr>
      <a:lvl5pPr marL="2055813" indent="-227013" algn="l" rtl="0" eaLnBrk="0" fontAlgn="base" hangingPunct="0">
        <a:spcBef>
          <a:spcPct val="20000"/>
        </a:spcBef>
        <a:spcAft>
          <a:spcPct val="0"/>
        </a:spcAft>
        <a:buChar char="»"/>
        <a:defRPr sz="1600">
          <a:solidFill>
            <a:schemeClr val="tx1"/>
          </a:solidFill>
          <a:latin typeface="+mn-lt"/>
        </a:defRPr>
      </a:lvl5pPr>
      <a:lvl6pPr marL="2513424" indent="-228492" algn="l" rtl="0" eaLnBrk="0" fontAlgn="base" hangingPunct="0">
        <a:spcBef>
          <a:spcPct val="20000"/>
        </a:spcBef>
        <a:spcAft>
          <a:spcPct val="0"/>
        </a:spcAft>
        <a:buChar char="»"/>
        <a:defRPr sz="1600">
          <a:solidFill>
            <a:schemeClr val="tx1"/>
          </a:solidFill>
          <a:latin typeface="+mn-lt"/>
        </a:defRPr>
      </a:lvl6pPr>
      <a:lvl7pPr marL="2970411" indent="-228492" algn="l" rtl="0" eaLnBrk="0" fontAlgn="base" hangingPunct="0">
        <a:spcBef>
          <a:spcPct val="20000"/>
        </a:spcBef>
        <a:spcAft>
          <a:spcPct val="0"/>
        </a:spcAft>
        <a:buChar char="»"/>
        <a:defRPr sz="1600">
          <a:solidFill>
            <a:schemeClr val="tx1"/>
          </a:solidFill>
          <a:latin typeface="+mn-lt"/>
        </a:defRPr>
      </a:lvl7pPr>
      <a:lvl8pPr marL="3427396" indent="-228492" algn="l" rtl="0" eaLnBrk="0" fontAlgn="base" hangingPunct="0">
        <a:spcBef>
          <a:spcPct val="20000"/>
        </a:spcBef>
        <a:spcAft>
          <a:spcPct val="0"/>
        </a:spcAft>
        <a:buChar char="»"/>
        <a:defRPr sz="1600">
          <a:solidFill>
            <a:schemeClr val="tx1"/>
          </a:solidFill>
          <a:latin typeface="+mn-lt"/>
        </a:defRPr>
      </a:lvl8pPr>
      <a:lvl9pPr marL="3884382" indent="-228492"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3972" rtl="0" eaLnBrk="1" latinLnBrk="0" hangingPunct="1">
        <a:defRPr sz="1800" kern="1200">
          <a:solidFill>
            <a:schemeClr val="tx1"/>
          </a:solidFill>
          <a:latin typeface="+mn-lt"/>
          <a:ea typeface="+mn-ea"/>
          <a:cs typeface="+mn-cs"/>
        </a:defRPr>
      </a:lvl1pPr>
      <a:lvl2pPr marL="456986" algn="l" defTabSz="913972" rtl="0" eaLnBrk="1" latinLnBrk="0" hangingPunct="1">
        <a:defRPr sz="1800" kern="1200">
          <a:solidFill>
            <a:schemeClr val="tx1"/>
          </a:solidFill>
          <a:latin typeface="+mn-lt"/>
          <a:ea typeface="+mn-ea"/>
          <a:cs typeface="+mn-cs"/>
        </a:defRPr>
      </a:lvl2pPr>
      <a:lvl3pPr marL="913972" algn="l" defTabSz="913972" rtl="0" eaLnBrk="1" latinLnBrk="0" hangingPunct="1">
        <a:defRPr sz="1800" kern="1200">
          <a:solidFill>
            <a:schemeClr val="tx1"/>
          </a:solidFill>
          <a:latin typeface="+mn-lt"/>
          <a:ea typeface="+mn-ea"/>
          <a:cs typeface="+mn-cs"/>
        </a:defRPr>
      </a:lvl3pPr>
      <a:lvl4pPr marL="1370959" algn="l" defTabSz="913972" rtl="0" eaLnBrk="1" latinLnBrk="0" hangingPunct="1">
        <a:defRPr sz="1800" kern="1200">
          <a:solidFill>
            <a:schemeClr val="tx1"/>
          </a:solidFill>
          <a:latin typeface="+mn-lt"/>
          <a:ea typeface="+mn-ea"/>
          <a:cs typeface="+mn-cs"/>
        </a:defRPr>
      </a:lvl4pPr>
      <a:lvl5pPr marL="1827945" algn="l" defTabSz="913972" rtl="0" eaLnBrk="1" latinLnBrk="0" hangingPunct="1">
        <a:defRPr sz="1800" kern="1200">
          <a:solidFill>
            <a:schemeClr val="tx1"/>
          </a:solidFill>
          <a:latin typeface="+mn-lt"/>
          <a:ea typeface="+mn-ea"/>
          <a:cs typeface="+mn-cs"/>
        </a:defRPr>
      </a:lvl5pPr>
      <a:lvl6pPr marL="2284932" algn="l" defTabSz="913972" rtl="0" eaLnBrk="1" latinLnBrk="0" hangingPunct="1">
        <a:defRPr sz="1800" kern="1200">
          <a:solidFill>
            <a:schemeClr val="tx1"/>
          </a:solidFill>
          <a:latin typeface="+mn-lt"/>
          <a:ea typeface="+mn-ea"/>
          <a:cs typeface="+mn-cs"/>
        </a:defRPr>
      </a:lvl6pPr>
      <a:lvl7pPr marL="2741916" algn="l" defTabSz="913972" rtl="0" eaLnBrk="1" latinLnBrk="0" hangingPunct="1">
        <a:defRPr sz="1800" kern="1200">
          <a:solidFill>
            <a:schemeClr val="tx1"/>
          </a:solidFill>
          <a:latin typeface="+mn-lt"/>
          <a:ea typeface="+mn-ea"/>
          <a:cs typeface="+mn-cs"/>
        </a:defRPr>
      </a:lvl7pPr>
      <a:lvl8pPr marL="3198904" algn="l" defTabSz="913972" rtl="0" eaLnBrk="1" latinLnBrk="0" hangingPunct="1">
        <a:defRPr sz="1800" kern="1200">
          <a:solidFill>
            <a:schemeClr val="tx1"/>
          </a:solidFill>
          <a:latin typeface="+mn-lt"/>
          <a:ea typeface="+mn-ea"/>
          <a:cs typeface="+mn-cs"/>
        </a:defRPr>
      </a:lvl8pPr>
      <a:lvl9pPr marL="3655888" algn="l" defTabSz="91397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67.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65.wmf"/><Relationship Id="rId5" Type="http://schemas.openxmlformats.org/officeDocument/2006/relationships/oleObject" Target="../embeddings/oleObject1.bin"/><Relationship Id="rId4" Type="http://schemas.openxmlformats.org/officeDocument/2006/relationships/image" Target="../media/image66.wm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notesSlide" Target="../notesSlides/notesSlide25.xml"/><Relationship Id="rId7" Type="http://schemas.openxmlformats.org/officeDocument/2006/relationships/image" Target="../media/image82.wm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80.wmf"/><Relationship Id="rId5" Type="http://schemas.openxmlformats.org/officeDocument/2006/relationships/oleObject" Target="../embeddings/oleObject2.bin"/><Relationship Id="rId4" Type="http://schemas.openxmlformats.org/officeDocument/2006/relationships/image" Target="../media/image81.wmf"/></Relationships>
</file>

<file path=ppt/slides/_rels/slide54.xml.rels><?xml version="1.0" encoding="UTF-8" standalone="yes"?>
<Relationships xmlns="http://schemas.openxmlformats.org/package/2006/relationships"><Relationship Id="rId8" Type="http://schemas.openxmlformats.org/officeDocument/2006/relationships/image" Target="../media/image86.wmf"/><Relationship Id="rId3" Type="http://schemas.openxmlformats.org/officeDocument/2006/relationships/notesSlide" Target="../notesSlides/notesSlide26.xml"/><Relationship Id="rId7" Type="http://schemas.openxmlformats.org/officeDocument/2006/relationships/image" Target="../media/image82.wmf"/><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84.wmf"/><Relationship Id="rId5" Type="http://schemas.openxmlformats.org/officeDocument/2006/relationships/oleObject" Target="../embeddings/oleObject3.bin"/><Relationship Id="rId10" Type="http://schemas.openxmlformats.org/officeDocument/2006/relationships/image" Target="../media/image88.png"/><Relationship Id="rId4" Type="http://schemas.openxmlformats.org/officeDocument/2006/relationships/image" Target="../media/image85.wmf"/><Relationship Id="rId9" Type="http://schemas.openxmlformats.org/officeDocument/2006/relationships/image" Target="../media/image87.wmf"/></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93.wmf"/><Relationship Id="rId3" Type="http://schemas.openxmlformats.org/officeDocument/2006/relationships/notesSlide" Target="../notesSlides/notesSlide27.xml"/><Relationship Id="rId7" Type="http://schemas.openxmlformats.org/officeDocument/2006/relationships/image" Target="../media/image90.wmf"/><Relationship Id="rId12"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oleObject" Target="../embeddings/oleObject5.bin"/><Relationship Id="rId11" Type="http://schemas.openxmlformats.org/officeDocument/2006/relationships/image" Target="../media/image92.wmf"/><Relationship Id="rId5" Type="http://schemas.openxmlformats.org/officeDocument/2006/relationships/image" Target="../media/image89.wmf"/><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91.wmf"/></Relationships>
</file>

<file path=ppt/slides/_rels/slide56.xml.rels><?xml version="1.0" encoding="UTF-8" standalone="yes"?>
<Relationships xmlns="http://schemas.openxmlformats.org/package/2006/relationships"><Relationship Id="rId8" Type="http://schemas.openxmlformats.org/officeDocument/2006/relationships/image" Target="../media/image86.wmf"/><Relationship Id="rId3" Type="http://schemas.openxmlformats.org/officeDocument/2006/relationships/notesSlide" Target="../notesSlides/notesSlide28.xml"/><Relationship Id="rId7" Type="http://schemas.openxmlformats.org/officeDocument/2006/relationships/image" Target="../media/image82.wmf"/><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84.wmf"/><Relationship Id="rId11" Type="http://schemas.openxmlformats.org/officeDocument/2006/relationships/image" Target="../media/image94.png"/><Relationship Id="rId5" Type="http://schemas.openxmlformats.org/officeDocument/2006/relationships/oleObject" Target="../embeddings/oleObject9.bin"/><Relationship Id="rId10" Type="http://schemas.openxmlformats.org/officeDocument/2006/relationships/image" Target="../media/image88.png"/><Relationship Id="rId4" Type="http://schemas.openxmlformats.org/officeDocument/2006/relationships/image" Target="../media/image85.wmf"/><Relationship Id="rId9" Type="http://schemas.openxmlformats.org/officeDocument/2006/relationships/image" Target="../media/image87.wmf"/></Relationships>
</file>

<file path=ppt/slides/_rels/slide57.x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5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97.jpeg"/><Relationship Id="rId4" Type="http://schemas.openxmlformats.org/officeDocument/2006/relationships/image" Target="../media/image96.jpeg"/></Relationships>
</file>

<file path=ppt/slides/_rels/slide5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99.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82.wmf"/><Relationship Id="rId7" Type="http://schemas.openxmlformats.org/officeDocument/2006/relationships/image" Target="../media/image94.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85.wmf"/><Relationship Id="rId5" Type="http://schemas.openxmlformats.org/officeDocument/2006/relationships/image" Target="../media/image87.wmf"/><Relationship Id="rId4" Type="http://schemas.openxmlformats.org/officeDocument/2006/relationships/image" Target="../media/image86.wmf"/></Relationships>
</file>

<file path=ppt/slides/_rels/slide61.xml.rels><?xml version="1.0" encoding="UTF-8" standalone="yes"?>
<Relationships xmlns="http://schemas.openxmlformats.org/package/2006/relationships"><Relationship Id="rId8" Type="http://schemas.openxmlformats.org/officeDocument/2006/relationships/image" Target="../media/image101.wmf"/><Relationship Id="rId3" Type="http://schemas.openxmlformats.org/officeDocument/2006/relationships/notesSlide" Target="../notesSlides/notesSlide33.xml"/><Relationship Id="rId7" Type="http://schemas.openxmlformats.org/officeDocument/2006/relationships/oleObject" Target="../embeddings/oleObject11.bin"/><Relationship Id="rId12" Type="http://schemas.openxmlformats.org/officeDocument/2006/relationships/image" Target="../media/image103.wmf"/><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image" Target="../media/image100.wmf"/><Relationship Id="rId11" Type="http://schemas.openxmlformats.org/officeDocument/2006/relationships/oleObject" Target="../embeddings/oleObject13.bin"/><Relationship Id="rId5" Type="http://schemas.openxmlformats.org/officeDocument/2006/relationships/oleObject" Target="../embeddings/oleObject10.bin"/><Relationship Id="rId10" Type="http://schemas.openxmlformats.org/officeDocument/2006/relationships/image" Target="../media/image102.wmf"/><Relationship Id="rId4" Type="http://schemas.openxmlformats.org/officeDocument/2006/relationships/image" Target="../media/image81.wmf"/><Relationship Id="rId9" Type="http://schemas.openxmlformats.org/officeDocument/2006/relationships/oleObject" Target="../embeddings/oleObject12.bin"/></Relationships>
</file>

<file path=ppt/slides/_rels/slide6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oleObject" Target="../embeddings/oleObject14.bin"/><Relationship Id="rId7" Type="http://schemas.openxmlformats.org/officeDocument/2006/relationships/oleObject" Target="../embeddings/oleObject16.bin"/><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image" Target="../media/image108.png"/><Relationship Id="rId5" Type="http://schemas.openxmlformats.org/officeDocument/2006/relationships/oleObject" Target="../embeddings/oleObject15.bin"/><Relationship Id="rId4" Type="http://schemas.openxmlformats.org/officeDocument/2006/relationships/image" Target="../media/image107.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video" Target="file:///C:\Presentations\Science_on_Saturday_Jan_2014\Cy.gtc.300-0.0.mpg" TargetMode="External"/><Relationship Id="rId4" Type="http://schemas.openxmlformats.org/officeDocument/2006/relationships/image" Target="../media/image110.png"/></Relationships>
</file>

<file path=ppt/slides/_rels/slide6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xml"/><Relationship Id="rId4" Type="http://schemas.openxmlformats.org/officeDocument/2006/relationships/image" Target="../media/image116.png"/></Relationships>
</file>

<file path=ppt/slides/_rels/slide7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xml"/><Relationship Id="rId1" Type="http://schemas.openxmlformats.org/officeDocument/2006/relationships/vmlDrawing" Target="../drawings/vmlDrawing8.vml"/><Relationship Id="rId5" Type="http://schemas.openxmlformats.org/officeDocument/2006/relationships/image" Target="../media/image120.png"/><Relationship Id="rId4" Type="http://schemas.openxmlformats.org/officeDocument/2006/relationships/image" Target="../media/image119.w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125.png"/><Relationship Id="rId4" Type="http://schemas.openxmlformats.org/officeDocument/2006/relationships/image" Target="../media/image124.wmf"/></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127.jpeg"/></Relationships>
</file>

<file path=ppt/slides/_rels/slide8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29.wmf"/><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1.xml"/><Relationship Id="rId4" Type="http://schemas.openxmlformats.org/officeDocument/2006/relationships/image" Target="../media/image97.jpeg"/></Relationships>
</file>

<file path=ppt/slides/_rels/slide8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76200" y="76200"/>
            <a:ext cx="8915400" cy="1752600"/>
          </a:xfrm>
        </p:spPr>
        <p:txBody>
          <a:bodyPr/>
          <a:lstStyle/>
          <a:p>
            <a:r>
              <a:rPr lang="en-US" altLang="en-US" sz="4800" dirty="0" smtClean="0"/>
              <a:t>Intro to </a:t>
            </a:r>
            <a:r>
              <a:rPr lang="en-US" altLang="en-US" sz="4800" dirty="0" smtClean="0"/>
              <a:t>neutral &amp; magnetized </a:t>
            </a:r>
            <a:r>
              <a:rPr lang="en-US" altLang="en-US" sz="4800" dirty="0" smtClean="0"/>
              <a:t>plasma turbulence</a:t>
            </a:r>
          </a:p>
        </p:txBody>
      </p:sp>
      <p:sp>
        <p:nvSpPr>
          <p:cNvPr id="9219" name="TextBox 5"/>
          <p:cNvSpPr txBox="1">
            <a:spLocks noChangeArrowheads="1"/>
          </p:cNvSpPr>
          <p:nvPr/>
        </p:nvSpPr>
        <p:spPr bwMode="auto">
          <a:xfrm>
            <a:off x="2705724" y="5367561"/>
            <a:ext cx="3758313" cy="126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spcBef>
                <a:spcPct val="0"/>
              </a:spcBef>
              <a:buFontTx/>
              <a:buNone/>
            </a:pPr>
            <a:r>
              <a:rPr lang="en-US" altLang="en-US" i="0" dirty="0">
                <a:solidFill>
                  <a:srgbClr val="1822CD"/>
                </a:solidFill>
                <a:latin typeface="Helvetica" pitchFamily="34" charset="0"/>
              </a:rPr>
              <a:t>Walter </a:t>
            </a:r>
            <a:r>
              <a:rPr lang="en-US" altLang="en-US" i="0" dirty="0" err="1" smtClean="0">
                <a:solidFill>
                  <a:srgbClr val="1822CD"/>
                </a:solidFill>
                <a:latin typeface="Helvetica" pitchFamily="34" charset="0"/>
              </a:rPr>
              <a:t>Guttenfelder</a:t>
            </a:r>
            <a:endParaRPr lang="en-US" altLang="en-US" i="0" dirty="0" smtClean="0">
              <a:solidFill>
                <a:srgbClr val="1822CD"/>
              </a:solidFill>
              <a:latin typeface="Helvetica" pitchFamily="34" charset="0"/>
            </a:endParaRPr>
          </a:p>
          <a:p>
            <a:pPr algn="ctr" eaLnBrk="1" hangingPunct="1">
              <a:spcBef>
                <a:spcPct val="0"/>
              </a:spcBef>
              <a:buFontTx/>
              <a:buNone/>
            </a:pPr>
            <a:endParaRPr lang="en-US" altLang="en-US" sz="1600" i="0" dirty="0">
              <a:solidFill>
                <a:srgbClr val="1822CD"/>
              </a:solidFill>
              <a:latin typeface="Helvetica" pitchFamily="34" charset="0"/>
            </a:endParaRPr>
          </a:p>
          <a:p>
            <a:pPr algn="ctr" eaLnBrk="1" hangingPunct="1">
              <a:spcBef>
                <a:spcPct val="0"/>
              </a:spcBef>
              <a:buFontTx/>
              <a:buNone/>
            </a:pPr>
            <a:r>
              <a:rPr lang="en-US" altLang="en-US" sz="1800" i="0" dirty="0" smtClean="0">
                <a:solidFill>
                  <a:srgbClr val="1822CD"/>
                </a:solidFill>
                <a:latin typeface="Helvetica" pitchFamily="34" charset="0"/>
              </a:rPr>
              <a:t>PPPL Graduate Student Seminar</a:t>
            </a:r>
            <a:endParaRPr lang="en-US" altLang="en-US" sz="1800" i="0" dirty="0">
              <a:solidFill>
                <a:srgbClr val="1822CD"/>
              </a:solidFill>
              <a:latin typeface="Helvetica" pitchFamily="34" charset="0"/>
            </a:endParaRPr>
          </a:p>
          <a:p>
            <a:pPr algn="ctr" eaLnBrk="1" hangingPunct="1">
              <a:spcBef>
                <a:spcPct val="0"/>
              </a:spcBef>
              <a:buFontTx/>
              <a:buNone/>
            </a:pPr>
            <a:r>
              <a:rPr lang="en-US" altLang="en-US" sz="1800" i="0" dirty="0" smtClean="0">
                <a:solidFill>
                  <a:srgbClr val="1822CD"/>
                </a:solidFill>
                <a:latin typeface="Helvetica" pitchFamily="34" charset="0"/>
              </a:rPr>
              <a:t>Feb. 18</a:t>
            </a:r>
            <a:r>
              <a:rPr lang="en-US" altLang="en-US" sz="1800" i="0" dirty="0" smtClean="0">
                <a:solidFill>
                  <a:srgbClr val="1822CD"/>
                </a:solidFill>
                <a:latin typeface="Helvetica" pitchFamily="34" charset="0"/>
              </a:rPr>
              <a:t>, 2019</a:t>
            </a:r>
            <a:endParaRPr lang="en-US" altLang="en-US" sz="1800" i="0" dirty="0">
              <a:solidFill>
                <a:srgbClr val="1822CD"/>
              </a:solidFill>
              <a:latin typeface="Helvetica" pitchFamily="34" charset="0"/>
            </a:endParaRPr>
          </a:p>
        </p:txBody>
      </p:sp>
      <p:pic>
        <p:nvPicPr>
          <p:cNvPr id="9" name="Picture 2" descr="above the blue clouds wallpap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0" y="2286000"/>
            <a:ext cx="4424363"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286000"/>
            <a:ext cx="2822575" cy="278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286000"/>
            <a:ext cx="2725738" cy="275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endParaRPr lang="en-US" altLang="en-US" smtClean="0"/>
          </a:p>
        </p:txBody>
      </p:sp>
      <p:sp>
        <p:nvSpPr>
          <p:cNvPr id="16387" name="Content Placeholder 2"/>
          <p:cNvSpPr>
            <a:spLocks noGrp="1"/>
          </p:cNvSpPr>
          <p:nvPr>
            <p:ph idx="1"/>
          </p:nvPr>
        </p:nvSpPr>
        <p:spPr>
          <a:xfrm>
            <a:off x="4648200" y="4800600"/>
            <a:ext cx="3810000" cy="1143000"/>
          </a:xfrm>
        </p:spPr>
        <p:txBody>
          <a:bodyPr/>
          <a:lstStyle/>
          <a:p>
            <a:pPr>
              <a:buFontTx/>
              <a:buNone/>
            </a:pPr>
            <a:r>
              <a:rPr lang="en-US" altLang="en-US" smtClean="0"/>
              <a:t>	Turbulent mixing of fuel and air is critical for efficient &amp; economical jet engines</a:t>
            </a:r>
          </a:p>
        </p:txBody>
      </p:sp>
      <p:pic>
        <p:nvPicPr>
          <p:cNvPr id="16388" name="Picture 2" descr="Diagram of a typical gas turbine jet engine. Air is compressed by the fan blades as it enters the engine, and it is mixed and burned with fuel in the combustion section. The hot exhaust gases provide forward thrust and turn the turbines which drive the compressor fan blades. (Photo credit: Wiki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52400"/>
            <a:ext cx="51816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descr="http://www.sandia.gov/TNF/images/mini-SANDchn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362200"/>
            <a:ext cx="709453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8" descr="http://energy.lbl.gov/aet/combustion/workshop/Database/Hi-swir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4267200"/>
            <a:ext cx="2590800"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Box 1"/>
          <p:cNvSpPr txBox="1">
            <a:spLocks noChangeArrowheads="1"/>
          </p:cNvSpPr>
          <p:nvPr/>
        </p:nvSpPr>
        <p:spPr bwMode="auto">
          <a:xfrm>
            <a:off x="2514600" y="2366963"/>
            <a:ext cx="40481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a:solidFill>
                  <a:schemeClr val="bg1"/>
                </a:solidFill>
                <a:latin typeface="Helvetica" pitchFamily="34" charset="0"/>
              </a:rPr>
              <a:t>L/D~100-200 in non-premixed jet flames</a:t>
            </a:r>
          </a:p>
        </p:txBody>
      </p:sp>
      <p:sp>
        <p:nvSpPr>
          <p:cNvPr id="16392" name="TextBox 7"/>
          <p:cNvSpPr txBox="1">
            <a:spLocks noChangeArrowheads="1"/>
          </p:cNvSpPr>
          <p:nvPr/>
        </p:nvSpPr>
        <p:spPr bwMode="auto">
          <a:xfrm>
            <a:off x="1676400" y="4267200"/>
            <a:ext cx="2514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a:solidFill>
                  <a:schemeClr val="bg1"/>
                </a:solidFill>
                <a:latin typeface="Helvetica" pitchFamily="34" charset="0"/>
              </a:rPr>
              <a:t>L/D much smaller in swirling burner</a:t>
            </a:r>
          </a:p>
        </p:txBody>
      </p:sp>
    </p:spTree>
    <p:extLst>
      <p:ext uri="{BB962C8B-B14F-4D97-AF65-F5344CB8AC3E}">
        <p14:creationId xmlns:p14="http://schemas.microsoft.com/office/powerpoint/2010/main" val="21834050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0" y="2743200"/>
            <a:ext cx="9144000" cy="914400"/>
          </a:xfrm>
        </p:spPr>
        <p:txBody>
          <a:bodyPr/>
          <a:lstStyle/>
          <a:p>
            <a:r>
              <a:rPr lang="en-US" altLang="en-US" sz="4800" dirty="0" smtClean="0"/>
              <a:t>What is turbulence?</a:t>
            </a:r>
          </a:p>
        </p:txBody>
      </p:sp>
    </p:spTree>
    <p:extLst>
      <p:ext uri="{BB962C8B-B14F-4D97-AF65-F5344CB8AC3E}">
        <p14:creationId xmlns:p14="http://schemas.microsoft.com/office/powerpoint/2010/main" val="19257080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sz="3000" dirty="0" smtClean="0"/>
              <a:t>Concepts of turbulence to remember</a:t>
            </a:r>
          </a:p>
        </p:txBody>
      </p:sp>
      <p:sp>
        <p:nvSpPr>
          <p:cNvPr id="9219" name="Content Placeholder 2"/>
          <p:cNvSpPr>
            <a:spLocks noGrp="1"/>
          </p:cNvSpPr>
          <p:nvPr>
            <p:ph idx="1"/>
          </p:nvPr>
        </p:nvSpPr>
        <p:spPr>
          <a:xfrm>
            <a:off x="152400" y="838200"/>
            <a:ext cx="8763000" cy="4953000"/>
          </a:xfrm>
        </p:spPr>
        <p:txBody>
          <a:bodyPr/>
          <a:lstStyle/>
          <a:p>
            <a:r>
              <a:rPr lang="en-US" altLang="en-US" dirty="0" smtClean="0"/>
              <a:t>Turbulence is deterministic yet unpredictable (chaotic), appears random</a:t>
            </a:r>
          </a:p>
          <a:p>
            <a:pPr lvl="1"/>
            <a:r>
              <a:rPr lang="en-US" altLang="en-US" dirty="0" smtClean="0"/>
              <a:t>We often treat &amp; diagnose statistically, but also rely on first-principles direct numerical simulation (DNS)</a:t>
            </a:r>
          </a:p>
          <a:p>
            <a:r>
              <a:rPr lang="en-US" altLang="en-US" dirty="0" smtClean="0"/>
              <a:t>Turbulence </a:t>
            </a:r>
            <a:r>
              <a:rPr lang="en-US" altLang="en-US" dirty="0" smtClean="0"/>
              <a:t>causes </a:t>
            </a:r>
            <a:r>
              <a:rPr lang="en-US" altLang="en-US" dirty="0" smtClean="0"/>
              <a:t>increased mixing, transport </a:t>
            </a:r>
            <a:r>
              <a:rPr lang="en-US" altLang="en-US" dirty="0" smtClean="0"/>
              <a:t>larger than collisional transport</a:t>
            </a:r>
          </a:p>
          <a:p>
            <a:pPr lvl="1"/>
            <a:r>
              <a:rPr lang="en-US" altLang="en-US" b="1" dirty="0" smtClean="0"/>
              <a:t>Transport</a:t>
            </a:r>
            <a:r>
              <a:rPr lang="en-US" altLang="en-US" dirty="0" smtClean="0"/>
              <a:t> is the key application of why we care about turbulence</a:t>
            </a:r>
          </a:p>
          <a:p>
            <a:r>
              <a:rPr lang="en-US" altLang="en-US" dirty="0" smtClean="0"/>
              <a:t>Turbulence </a:t>
            </a:r>
            <a:r>
              <a:rPr lang="en-US" altLang="en-US" dirty="0" smtClean="0"/>
              <a:t>spans a wide range of spatial and temporal scales</a:t>
            </a:r>
          </a:p>
          <a:p>
            <a:pPr lvl="1"/>
            <a:r>
              <a:rPr lang="en-US" altLang="en-US" dirty="0" smtClean="0"/>
              <a:t>Or in the case of hot, low-</a:t>
            </a:r>
            <a:r>
              <a:rPr lang="en-US" altLang="en-US" dirty="0" err="1" smtClean="0"/>
              <a:t>collisionality</a:t>
            </a:r>
            <a:r>
              <a:rPr lang="en-US" altLang="en-US" dirty="0" smtClean="0"/>
              <a:t> plasma, a wide range of scales in 6D phase-space (</a:t>
            </a:r>
            <a:r>
              <a:rPr lang="en-US" altLang="en-US" b="1" dirty="0" err="1" smtClean="0"/>
              <a:t>x</a:t>
            </a:r>
            <a:r>
              <a:rPr lang="en-US" altLang="en-US" dirty="0" err="1" smtClean="0"/>
              <a:t>,</a:t>
            </a:r>
            <a:r>
              <a:rPr lang="en-US" altLang="en-US" b="1" dirty="0" err="1" smtClean="0"/>
              <a:t>v</a:t>
            </a:r>
            <a:r>
              <a:rPr lang="en-US" altLang="en-US" dirty="0" smtClean="0"/>
              <a:t>)</a:t>
            </a:r>
          </a:p>
          <a:p>
            <a:r>
              <a:rPr lang="en-US" altLang="en-US" dirty="0" smtClean="0"/>
              <a:t>Turbulence </a:t>
            </a:r>
            <a:r>
              <a:rPr lang="en-US" altLang="en-US" dirty="0"/>
              <a:t>is not a property of the </a:t>
            </a:r>
            <a:r>
              <a:rPr lang="en-US" altLang="en-US" i="1" dirty="0"/>
              <a:t>fluid</a:t>
            </a:r>
            <a:r>
              <a:rPr lang="en-US" altLang="en-US" dirty="0"/>
              <a:t>, it’s a feature of the </a:t>
            </a:r>
            <a:r>
              <a:rPr lang="en-US" altLang="en-US" i="1" dirty="0"/>
              <a:t>flow</a:t>
            </a:r>
            <a:endParaRPr lang="en-US" altLang="en-US" dirty="0"/>
          </a:p>
          <a:p>
            <a:endParaRPr lang="en-US" altLang="en-US" dirty="0"/>
          </a:p>
          <a:p>
            <a:endParaRPr lang="en-US" altLang="en-US" dirty="0" smtClean="0"/>
          </a:p>
        </p:txBody>
      </p:sp>
    </p:spTree>
    <p:extLst>
      <p:ext uri="{BB962C8B-B14F-4D97-AF65-F5344CB8AC3E}">
        <p14:creationId xmlns:p14="http://schemas.microsoft.com/office/powerpoint/2010/main" val="39018717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sz="3000" dirty="0" smtClean="0"/>
              <a:t>Concepts of turbulence to remember</a:t>
            </a:r>
          </a:p>
        </p:txBody>
      </p:sp>
      <p:sp>
        <p:nvSpPr>
          <p:cNvPr id="9219" name="Content Placeholder 2"/>
          <p:cNvSpPr>
            <a:spLocks noGrp="1"/>
          </p:cNvSpPr>
          <p:nvPr>
            <p:ph idx="1"/>
          </p:nvPr>
        </p:nvSpPr>
        <p:spPr>
          <a:xfrm>
            <a:off x="152400" y="838200"/>
            <a:ext cx="8763000" cy="4953000"/>
          </a:xfrm>
        </p:spPr>
        <p:txBody>
          <a:bodyPr/>
          <a:lstStyle/>
          <a:p>
            <a:r>
              <a:rPr lang="en-US" altLang="en-US" dirty="0" smtClean="0"/>
              <a:t>Turbulence is deterministic yet unpredictable (chaotic), appears random</a:t>
            </a:r>
          </a:p>
          <a:p>
            <a:pPr lvl="1"/>
            <a:r>
              <a:rPr lang="en-US" altLang="en-US" dirty="0" smtClean="0"/>
              <a:t>We often treat &amp; diagnose statistically, but also rely on first-principles direct numerical simulation (DNS)</a:t>
            </a:r>
          </a:p>
          <a:p>
            <a:r>
              <a:rPr lang="en-US" altLang="en-US" dirty="0" smtClean="0"/>
              <a:t>Turbulence </a:t>
            </a:r>
            <a:r>
              <a:rPr lang="en-US" altLang="en-US" dirty="0" smtClean="0"/>
              <a:t>causes </a:t>
            </a:r>
            <a:r>
              <a:rPr lang="en-US" altLang="en-US" dirty="0" smtClean="0"/>
              <a:t>increased mixing, transport </a:t>
            </a:r>
            <a:r>
              <a:rPr lang="en-US" altLang="en-US" dirty="0" smtClean="0"/>
              <a:t>larger than collisional transport</a:t>
            </a:r>
          </a:p>
          <a:p>
            <a:pPr lvl="1"/>
            <a:r>
              <a:rPr lang="en-US" altLang="en-US" b="1" dirty="0" smtClean="0"/>
              <a:t>Transport</a:t>
            </a:r>
            <a:r>
              <a:rPr lang="en-US" altLang="en-US" dirty="0" smtClean="0"/>
              <a:t> is the key application of why we care about turbulence</a:t>
            </a:r>
          </a:p>
          <a:p>
            <a:r>
              <a:rPr lang="en-US" altLang="en-US" dirty="0" smtClean="0"/>
              <a:t>Turbulence </a:t>
            </a:r>
            <a:r>
              <a:rPr lang="en-US" altLang="en-US" dirty="0" smtClean="0"/>
              <a:t>spans a wide range of spatial and temporal scales</a:t>
            </a:r>
          </a:p>
          <a:p>
            <a:pPr lvl="1"/>
            <a:r>
              <a:rPr lang="en-US" altLang="en-US" dirty="0" smtClean="0"/>
              <a:t>Or in the case of hot, low-</a:t>
            </a:r>
            <a:r>
              <a:rPr lang="en-US" altLang="en-US" dirty="0" err="1" smtClean="0"/>
              <a:t>collisionality</a:t>
            </a:r>
            <a:r>
              <a:rPr lang="en-US" altLang="en-US" dirty="0" smtClean="0"/>
              <a:t> plasma, a wide range of scales in 6D phase-space (</a:t>
            </a:r>
            <a:r>
              <a:rPr lang="en-US" altLang="en-US" b="1" dirty="0" err="1" smtClean="0"/>
              <a:t>x</a:t>
            </a:r>
            <a:r>
              <a:rPr lang="en-US" altLang="en-US" dirty="0" err="1" smtClean="0"/>
              <a:t>,</a:t>
            </a:r>
            <a:r>
              <a:rPr lang="en-US" altLang="en-US" b="1" dirty="0" err="1" smtClean="0"/>
              <a:t>v</a:t>
            </a:r>
            <a:r>
              <a:rPr lang="en-US" altLang="en-US" dirty="0" smtClean="0"/>
              <a:t>)</a:t>
            </a:r>
          </a:p>
          <a:p>
            <a:r>
              <a:rPr lang="en-US" altLang="en-US" dirty="0" smtClean="0"/>
              <a:t>Turbulence </a:t>
            </a:r>
            <a:r>
              <a:rPr lang="en-US" altLang="en-US" dirty="0"/>
              <a:t>is not a property of the </a:t>
            </a:r>
            <a:r>
              <a:rPr lang="en-US" altLang="en-US" i="1" dirty="0"/>
              <a:t>fluid</a:t>
            </a:r>
            <a:r>
              <a:rPr lang="en-US" altLang="en-US" dirty="0"/>
              <a:t>, it’s a feature of the </a:t>
            </a:r>
            <a:r>
              <a:rPr lang="en-US" altLang="en-US" i="1" dirty="0"/>
              <a:t>flow</a:t>
            </a:r>
            <a:endParaRPr lang="en-US" altLang="en-US" dirty="0"/>
          </a:p>
          <a:p>
            <a:r>
              <a:rPr lang="en-US" altLang="en-US" dirty="0"/>
              <a:t>It’s cool! “Turbulence is the most important unsolved problem in classical physics” (~Feynman</a:t>
            </a:r>
            <a:r>
              <a:rPr lang="en-US" altLang="en-US" dirty="0" smtClean="0"/>
              <a:t>)</a:t>
            </a:r>
            <a:endParaRPr lang="en-US" altLang="en-US" dirty="0" smtClean="0"/>
          </a:p>
        </p:txBody>
      </p:sp>
    </p:spTree>
    <p:extLst>
      <p:ext uri="{BB962C8B-B14F-4D97-AF65-F5344CB8AC3E}">
        <p14:creationId xmlns:p14="http://schemas.microsoft.com/office/powerpoint/2010/main" val="39614156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763000" cy="4876800"/>
          </a:xfrm>
        </p:spPr>
        <p:txBody>
          <a:bodyPr/>
          <a:lstStyle/>
          <a:p>
            <a:pPr marL="342739" indent="-342739">
              <a:defRPr/>
            </a:pPr>
            <a:r>
              <a:rPr lang="en-US" altLang="en-US" dirty="0"/>
              <a:t>Transport a result of finite average correlation between perturbed drift velocity (</a:t>
            </a:r>
            <a:r>
              <a:rPr lang="en-US" altLang="en-US" dirty="0">
                <a:latin typeface="Symbol" panose="05050102010706020507" pitchFamily="18" charset="2"/>
              </a:rPr>
              <a:t>d</a:t>
            </a:r>
            <a:r>
              <a:rPr lang="en-US" altLang="en-US" dirty="0"/>
              <a:t>v) and perturbed fluid moments (</a:t>
            </a:r>
            <a:r>
              <a:rPr lang="en-US" altLang="en-US" dirty="0" err="1">
                <a:latin typeface="Symbol" panose="05050102010706020507" pitchFamily="18" charset="2"/>
              </a:rPr>
              <a:t>d</a:t>
            </a:r>
            <a:r>
              <a:rPr lang="en-US" altLang="en-US" dirty="0" err="1"/>
              <a:t>n</a:t>
            </a:r>
            <a:r>
              <a:rPr lang="en-US" altLang="en-US" dirty="0"/>
              <a:t>, </a:t>
            </a:r>
            <a:r>
              <a:rPr lang="en-US" altLang="en-US" dirty="0" err="1">
                <a:latin typeface="Symbol" panose="05050102010706020507" pitchFamily="18" charset="2"/>
              </a:rPr>
              <a:t>d</a:t>
            </a:r>
            <a:r>
              <a:rPr lang="en-US" altLang="en-US" dirty="0" err="1"/>
              <a:t>T</a:t>
            </a:r>
            <a:r>
              <a:rPr lang="en-US" altLang="en-US" dirty="0"/>
              <a:t>, </a:t>
            </a:r>
            <a:r>
              <a:rPr lang="en-US" altLang="en-US" dirty="0">
                <a:latin typeface="Symbol" panose="05050102010706020507" pitchFamily="18" charset="2"/>
              </a:rPr>
              <a:t>d</a:t>
            </a:r>
            <a:r>
              <a:rPr lang="en-US" altLang="en-US" dirty="0"/>
              <a:t>v)</a:t>
            </a:r>
          </a:p>
          <a:p>
            <a:pPr marL="742602" lvl="1" indent="-285616">
              <a:defRPr/>
            </a:pPr>
            <a:r>
              <a:rPr lang="en-US" altLang="en-US" dirty="0"/>
              <a:t>Particle flux, </a:t>
            </a:r>
            <a:r>
              <a:rPr lang="en-US" altLang="en-US" dirty="0">
                <a:latin typeface="Symbol" panose="05050102010706020507" pitchFamily="18" charset="2"/>
              </a:rPr>
              <a:t>G </a:t>
            </a:r>
            <a:r>
              <a:rPr lang="en-US" altLang="en-US" dirty="0"/>
              <a:t>= </a:t>
            </a:r>
            <a:r>
              <a:rPr lang="en-US" altLang="en-US" dirty="0">
                <a:sym typeface="Symbol"/>
              </a:rPr>
              <a:t></a:t>
            </a:r>
            <a:r>
              <a:rPr lang="en-US" altLang="en-US" dirty="0" err="1">
                <a:latin typeface="Symbol" panose="05050102010706020507" pitchFamily="18" charset="2"/>
              </a:rPr>
              <a:t>d</a:t>
            </a:r>
            <a:r>
              <a:rPr lang="en-US" altLang="en-US" dirty="0" err="1"/>
              <a:t>v</a:t>
            </a:r>
            <a:r>
              <a:rPr lang="en-US" altLang="en-US" dirty="0" err="1">
                <a:latin typeface="Symbol" panose="05050102010706020507" pitchFamily="18" charset="2"/>
              </a:rPr>
              <a:t>d</a:t>
            </a:r>
            <a:r>
              <a:rPr lang="en-US" altLang="en-US" dirty="0" err="1"/>
              <a:t>n</a:t>
            </a:r>
            <a:r>
              <a:rPr lang="en-US" altLang="en-US" dirty="0">
                <a:sym typeface="Symbol"/>
              </a:rPr>
              <a:t></a:t>
            </a:r>
          </a:p>
          <a:p>
            <a:pPr marL="742602" lvl="1" indent="-285616">
              <a:defRPr/>
            </a:pPr>
            <a:r>
              <a:rPr lang="en-US" altLang="en-US" dirty="0">
                <a:sym typeface="Symbol"/>
              </a:rPr>
              <a:t>Heat flux, Q = 3/2n</a:t>
            </a:r>
            <a:r>
              <a:rPr lang="en-US" altLang="en-US" baseline="-25000" dirty="0">
                <a:sym typeface="Symbol"/>
              </a:rPr>
              <a:t>0</a:t>
            </a:r>
            <a:r>
              <a:rPr lang="en-US" altLang="en-US" dirty="0">
                <a:sym typeface="Symbol"/>
              </a:rPr>
              <a:t></a:t>
            </a:r>
            <a:r>
              <a:rPr lang="en-US" altLang="en-US" dirty="0">
                <a:latin typeface="Symbol" panose="05050102010706020507" pitchFamily="18" charset="2"/>
              </a:rPr>
              <a:t>d</a:t>
            </a:r>
            <a:r>
              <a:rPr lang="en-US" altLang="en-US" dirty="0"/>
              <a:t>v</a:t>
            </a:r>
            <a:r>
              <a:rPr lang="en-US" altLang="en-US" dirty="0">
                <a:latin typeface="Symbol" panose="05050102010706020507" pitchFamily="18" charset="2"/>
              </a:rPr>
              <a:t>d</a:t>
            </a:r>
            <a:r>
              <a:rPr lang="en-US" altLang="en-US" dirty="0"/>
              <a:t>T</a:t>
            </a:r>
            <a:r>
              <a:rPr lang="en-US" altLang="en-US" dirty="0">
                <a:sym typeface="Symbol"/>
              </a:rPr>
              <a:t> + 3/2T</a:t>
            </a:r>
            <a:r>
              <a:rPr lang="en-US" altLang="en-US" baseline="-25000" dirty="0">
                <a:sym typeface="Symbol"/>
              </a:rPr>
              <a:t>0</a:t>
            </a:r>
            <a:r>
              <a:rPr lang="en-US" altLang="en-US" dirty="0">
                <a:sym typeface="Symbol"/>
              </a:rPr>
              <a:t></a:t>
            </a:r>
            <a:r>
              <a:rPr lang="en-US" altLang="en-US" dirty="0">
                <a:latin typeface="Symbol" panose="05050102010706020507" pitchFamily="18" charset="2"/>
              </a:rPr>
              <a:t>d</a:t>
            </a:r>
            <a:r>
              <a:rPr lang="en-US" altLang="en-US" dirty="0"/>
              <a:t>v</a:t>
            </a:r>
            <a:r>
              <a:rPr lang="en-US" altLang="en-US" dirty="0">
                <a:latin typeface="Symbol" panose="05050102010706020507" pitchFamily="18" charset="2"/>
              </a:rPr>
              <a:t>d</a:t>
            </a:r>
            <a:r>
              <a:rPr lang="en-US" altLang="en-US" dirty="0"/>
              <a:t>n</a:t>
            </a:r>
            <a:r>
              <a:rPr lang="en-US" altLang="en-US" dirty="0">
                <a:sym typeface="Symbol"/>
              </a:rPr>
              <a:t></a:t>
            </a:r>
          </a:p>
          <a:p>
            <a:pPr marL="742602" lvl="1" indent="-285616">
              <a:defRPr/>
            </a:pPr>
            <a:r>
              <a:rPr lang="en-US" altLang="en-US" dirty="0">
                <a:sym typeface="Symbol"/>
              </a:rPr>
              <a:t>Momentum flux, </a:t>
            </a:r>
            <a:r>
              <a:rPr lang="en-US" altLang="en-US" dirty="0">
                <a:latin typeface="Symbol" panose="05050102010706020507" pitchFamily="18" charset="2"/>
                <a:sym typeface="Symbol"/>
              </a:rPr>
              <a:t>P </a:t>
            </a:r>
            <a:r>
              <a:rPr lang="en-US" altLang="en-US" dirty="0">
                <a:sym typeface="Symbol"/>
              </a:rPr>
              <a:t>~ </a:t>
            </a:r>
            <a:r>
              <a:rPr lang="en-US" altLang="en-US" dirty="0" err="1">
                <a:latin typeface="Symbol" panose="05050102010706020507" pitchFamily="18" charset="2"/>
              </a:rPr>
              <a:t>d</a:t>
            </a:r>
            <a:r>
              <a:rPr lang="en-US" altLang="en-US" dirty="0" err="1"/>
              <a:t>v</a:t>
            </a:r>
            <a:r>
              <a:rPr lang="en-US" altLang="en-US" dirty="0" err="1">
                <a:latin typeface="Symbol" panose="05050102010706020507" pitchFamily="18" charset="2"/>
              </a:rPr>
              <a:t>d</a:t>
            </a:r>
            <a:r>
              <a:rPr lang="en-US" altLang="en-US" dirty="0" err="1"/>
              <a:t>v</a:t>
            </a:r>
            <a:r>
              <a:rPr lang="en-US" altLang="en-US" dirty="0">
                <a:sym typeface="Symbol"/>
              </a:rPr>
              <a:t> </a:t>
            </a:r>
            <a:r>
              <a:rPr lang="en-US" altLang="en-US" dirty="0" smtClean="0">
                <a:sym typeface="Symbol"/>
              </a:rPr>
              <a:t>(“Reynolds stress”)</a:t>
            </a:r>
            <a:endParaRPr lang="en-US" altLang="en-US" dirty="0" smtClean="0">
              <a:sym typeface="Symbol"/>
            </a:endParaRPr>
          </a:p>
          <a:p>
            <a:pPr marL="342552" indent="-285616">
              <a:defRPr/>
            </a:pPr>
            <a:endParaRPr lang="en-US" dirty="0">
              <a:sym typeface="Symbol"/>
            </a:endParaRPr>
          </a:p>
          <a:p>
            <a:pPr marL="342739" indent="-342739">
              <a:defRPr/>
            </a:pPr>
            <a:r>
              <a:rPr lang="en-US" altLang="en-US" dirty="0"/>
              <a:t>Electrostatic turbulence often most </a:t>
            </a:r>
            <a:r>
              <a:rPr lang="en-US" altLang="en-US" dirty="0" smtClean="0"/>
              <a:t>relevant in tokamaks </a:t>
            </a:r>
            <a:r>
              <a:rPr lang="en-US" altLang="en-US" dirty="0">
                <a:sym typeface="Symbol"/>
              </a:rPr>
              <a:t> </a:t>
            </a:r>
            <a:r>
              <a:rPr lang="en-US" altLang="en-US" dirty="0"/>
              <a:t>E</a:t>
            </a:r>
            <a:r>
              <a:rPr lang="en-US" altLang="en-US" dirty="0">
                <a:sym typeface="Symbol"/>
              </a:rPr>
              <a:t></a:t>
            </a:r>
            <a:r>
              <a:rPr lang="en-US" altLang="en-US" dirty="0"/>
              <a:t>B drift from potential perturbations: </a:t>
            </a:r>
            <a:r>
              <a:rPr lang="en-US" altLang="en-US" dirty="0" err="1">
                <a:latin typeface="Symbol" panose="05050102010706020507" pitchFamily="18" charset="2"/>
              </a:rPr>
              <a:t>d</a:t>
            </a:r>
            <a:r>
              <a:rPr lang="en-US" altLang="en-US" dirty="0" err="1"/>
              <a:t>v</a:t>
            </a:r>
            <a:r>
              <a:rPr lang="en-US" altLang="en-US" baseline="-25000" dirty="0" err="1"/>
              <a:t>E</a:t>
            </a:r>
            <a:r>
              <a:rPr lang="en-US" altLang="en-US" dirty="0"/>
              <a:t>=B</a:t>
            </a:r>
            <a:r>
              <a:rPr lang="en-US" altLang="en-US" dirty="0">
                <a:sym typeface="Symbol"/>
              </a:rPr>
              <a:t>(</a:t>
            </a:r>
            <a:r>
              <a:rPr lang="en-US" altLang="en-US" dirty="0" err="1">
                <a:latin typeface="Symbol" panose="05050102010706020507" pitchFamily="18" charset="2"/>
              </a:rPr>
              <a:t>dj</a:t>
            </a:r>
            <a:r>
              <a:rPr lang="en-US" altLang="en-US" dirty="0">
                <a:latin typeface="Symbol" panose="05050102010706020507" pitchFamily="18" charset="2"/>
              </a:rPr>
              <a:t>)</a:t>
            </a:r>
            <a:r>
              <a:rPr lang="en-US" altLang="en-US" dirty="0"/>
              <a:t>/B</a:t>
            </a:r>
            <a:r>
              <a:rPr lang="en-US" altLang="en-US" baseline="30000" dirty="0"/>
              <a:t>2 </a:t>
            </a:r>
            <a:r>
              <a:rPr lang="en-US" altLang="en-US" dirty="0"/>
              <a:t>~ </a:t>
            </a:r>
            <a:r>
              <a:rPr lang="en-US" altLang="en-US" dirty="0" err="1"/>
              <a:t>k</a:t>
            </a:r>
            <a:r>
              <a:rPr lang="en-US" altLang="en-US" baseline="-25000" dirty="0" err="1">
                <a:latin typeface="Symbol" panose="05050102010706020507" pitchFamily="18" charset="2"/>
              </a:rPr>
              <a:t>q</a:t>
            </a:r>
            <a:r>
              <a:rPr lang="en-US" altLang="en-US" dirty="0">
                <a:latin typeface="Symbol" panose="05050102010706020507" pitchFamily="18" charset="2"/>
              </a:rPr>
              <a:t>(</a:t>
            </a:r>
            <a:r>
              <a:rPr lang="en-US" altLang="en-US" dirty="0" err="1">
                <a:latin typeface="Symbol" panose="05050102010706020507" pitchFamily="18" charset="2"/>
              </a:rPr>
              <a:t>dj</a:t>
            </a:r>
            <a:r>
              <a:rPr lang="en-US" altLang="en-US" dirty="0"/>
              <a:t>)/B</a:t>
            </a:r>
          </a:p>
          <a:p>
            <a:pPr marL="342739" indent="-342739">
              <a:defRPr/>
            </a:pPr>
            <a:endParaRPr lang="en-US" altLang="en-US" dirty="0"/>
          </a:p>
          <a:p>
            <a:pPr marL="342739" indent="-342739">
              <a:defRPr/>
            </a:pPr>
            <a:r>
              <a:rPr lang="en-US" altLang="en-US" dirty="0"/>
              <a:t>Can also have magnetic contributions at high beta, </a:t>
            </a:r>
            <a:r>
              <a:rPr lang="en-US" altLang="en-US" dirty="0" err="1">
                <a:latin typeface="Symbol" panose="05050102010706020507" pitchFamily="18" charset="2"/>
              </a:rPr>
              <a:t>d</a:t>
            </a:r>
            <a:r>
              <a:rPr lang="en-US" altLang="en-US" dirty="0" err="1"/>
              <a:t>v</a:t>
            </a:r>
            <a:r>
              <a:rPr lang="en-US" altLang="en-US" baseline="-25000" dirty="0" err="1"/>
              <a:t>B</a:t>
            </a:r>
            <a:r>
              <a:rPr lang="en-US" altLang="en-US" dirty="0" err="1"/>
              <a:t>~v</a:t>
            </a:r>
            <a:r>
              <a:rPr lang="en-US" altLang="en-US" baseline="-25000" dirty="0"/>
              <a:t>||</a:t>
            </a:r>
            <a:r>
              <a:rPr lang="en-US" altLang="en-US" dirty="0"/>
              <a:t>(</a:t>
            </a:r>
            <a:r>
              <a:rPr lang="en-US" altLang="en-US" dirty="0" err="1">
                <a:latin typeface="Symbol" panose="05050102010706020507" pitchFamily="18" charset="2"/>
              </a:rPr>
              <a:t>d</a:t>
            </a:r>
            <a:r>
              <a:rPr lang="en-US" altLang="en-US" dirty="0" err="1"/>
              <a:t>B</a:t>
            </a:r>
            <a:r>
              <a:rPr lang="en-US" altLang="en-US" baseline="-25000" dirty="0" err="1">
                <a:sym typeface="Symbol"/>
              </a:rPr>
              <a:t>r</a:t>
            </a:r>
            <a:r>
              <a:rPr lang="en-US" altLang="en-US" dirty="0"/>
              <a:t>/B) (magnetic “flutter” </a:t>
            </a:r>
            <a:r>
              <a:rPr lang="en-US" altLang="en-US" dirty="0" smtClean="0"/>
              <a:t>transport)</a:t>
            </a:r>
            <a:endParaRPr lang="en-US" dirty="0"/>
          </a:p>
        </p:txBody>
      </p:sp>
      <p:sp>
        <p:nvSpPr>
          <p:cNvPr id="4" name="Title 3"/>
          <p:cNvSpPr>
            <a:spLocks noGrp="1"/>
          </p:cNvSpPr>
          <p:nvPr>
            <p:ph type="title"/>
          </p:nvPr>
        </p:nvSpPr>
        <p:spPr/>
        <p:txBody>
          <a:bodyPr/>
          <a:lstStyle/>
          <a:p>
            <a:r>
              <a:rPr lang="en-US" sz="3200" dirty="0" smtClean="0"/>
              <a:t>Turbulence is an </a:t>
            </a:r>
            <a:r>
              <a:rPr lang="en-US" sz="3200" dirty="0" err="1" smtClean="0"/>
              <a:t>advective</a:t>
            </a:r>
            <a:r>
              <a:rPr lang="en-US" sz="3200" dirty="0" smtClean="0"/>
              <a:t> process</a:t>
            </a:r>
            <a:endParaRPr lang="en-US" sz="3200" dirty="0"/>
          </a:p>
        </p:txBody>
      </p:sp>
    </p:spTree>
    <p:extLst>
      <p:ext uri="{BB962C8B-B14F-4D97-AF65-F5344CB8AC3E}">
        <p14:creationId xmlns:p14="http://schemas.microsoft.com/office/powerpoint/2010/main" val="22554333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0" y="2743200"/>
            <a:ext cx="9144000" cy="914400"/>
          </a:xfrm>
        </p:spPr>
        <p:txBody>
          <a:bodyPr/>
          <a:lstStyle/>
          <a:p>
            <a:r>
              <a:rPr lang="en-US" altLang="en-US" sz="4800" smtClean="0"/>
              <a:t>Why such a broad range of scale lengths?</a:t>
            </a:r>
            <a:br>
              <a:rPr lang="en-US" altLang="en-US" sz="4800" smtClean="0"/>
            </a:br>
            <a:r>
              <a:rPr lang="en-US" altLang="en-US" sz="4800" smtClean="0"/>
              <a:t>(Enter the Reynolds number)</a:t>
            </a:r>
          </a:p>
        </p:txBody>
      </p:sp>
    </p:spTree>
    <p:extLst>
      <p:ext uri="{BB962C8B-B14F-4D97-AF65-F5344CB8AC3E}">
        <p14:creationId xmlns:p14="http://schemas.microsoft.com/office/powerpoint/2010/main" val="39040513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dirty="0" smtClean="0"/>
              <a:t>Incompressible </a:t>
            </a:r>
            <a:r>
              <a:rPr lang="en-US" altLang="en-US" dirty="0" err="1" smtClean="0"/>
              <a:t>Navier</a:t>
            </a:r>
            <a:r>
              <a:rPr lang="en-US" altLang="en-US" dirty="0" smtClean="0"/>
              <a:t>-Stokes (neutral fluids)</a:t>
            </a:r>
            <a:endParaRPr lang="en-US" altLang="en-US" dirty="0" smtClean="0"/>
          </a:p>
        </p:txBody>
      </p:sp>
      <p:sp>
        <p:nvSpPr>
          <p:cNvPr id="23555" name="Content Placeholder 2"/>
          <p:cNvSpPr>
            <a:spLocks noGrp="1"/>
          </p:cNvSpPr>
          <p:nvPr>
            <p:ph idx="1"/>
          </p:nvPr>
        </p:nvSpPr>
        <p:spPr>
          <a:xfrm>
            <a:off x="228600" y="1025525"/>
            <a:ext cx="8763000" cy="1066800"/>
          </a:xfrm>
        </p:spPr>
        <p:txBody>
          <a:bodyPr/>
          <a:lstStyle/>
          <a:p>
            <a:r>
              <a:rPr lang="en-US" altLang="en-US" smtClean="0"/>
              <a:t>Momentum conservation law:</a:t>
            </a:r>
          </a:p>
          <a:p>
            <a:endParaRPr lang="en-US" altLang="en-US" smtClean="0"/>
          </a:p>
          <a:p>
            <a:endParaRPr lang="en-US" altLang="en-US" smtClean="0"/>
          </a:p>
          <a:p>
            <a:endParaRPr lang="en-US" altLang="en-US" smtClean="0"/>
          </a:p>
          <a:p>
            <a:endParaRPr lang="en-US" altLang="en-US" smtClean="0"/>
          </a:p>
          <a:p>
            <a:endParaRPr lang="en-US" altLang="en-US" smtClean="0"/>
          </a:p>
          <a:p>
            <a:endParaRPr lang="en-US" altLang="en-US" smtClean="0"/>
          </a:p>
          <a:p>
            <a:endParaRPr lang="en-US" altLang="en-US" smtClean="0"/>
          </a:p>
          <a:p>
            <a:r>
              <a:rPr lang="en-US" altLang="en-US" smtClean="0"/>
              <a:t>Assuming incompressible, from mass conservation:</a:t>
            </a:r>
          </a:p>
        </p:txBody>
      </p:sp>
      <p:sp>
        <p:nvSpPr>
          <p:cNvPr id="5" name="TextBox 4"/>
          <p:cNvSpPr txBox="1">
            <a:spLocks noRot="1" noChangeAspect="1" noMove="1" noResize="1" noEditPoints="1" noAdjustHandles="1" noChangeArrowheads="1" noChangeShapeType="1" noTextEdit="1"/>
          </p:cNvSpPr>
          <p:nvPr/>
        </p:nvSpPr>
        <p:spPr>
          <a:xfrm>
            <a:off x="762000" y="1600200"/>
            <a:ext cx="7467600" cy="1239506"/>
          </a:xfrm>
          <a:prstGeom prst="rect">
            <a:avLst/>
          </a:prstGeom>
          <a:blipFill rotWithShape="1">
            <a:blip r:embed="rId3"/>
            <a:stretch>
              <a:fillRect/>
            </a:stretch>
          </a:blipFill>
        </p:spPr>
        <p:txBody>
          <a:bodyPr/>
          <a:lstStyle/>
          <a:p>
            <a:pPr>
              <a:defRPr/>
            </a:pPr>
            <a:r>
              <a:rPr lang="en-US">
                <a:noFill/>
              </a:rPr>
              <a:t> </a:t>
            </a:r>
          </a:p>
        </p:txBody>
      </p:sp>
      <p:sp>
        <p:nvSpPr>
          <p:cNvPr id="6" name="TextBox 5"/>
          <p:cNvSpPr txBox="1">
            <a:spLocks noRot="1" noChangeAspect="1" noMove="1" noResize="1" noEditPoints="1" noAdjustHandles="1" noChangeArrowheads="1" noChangeShapeType="1" noTextEdit="1"/>
          </p:cNvSpPr>
          <p:nvPr/>
        </p:nvSpPr>
        <p:spPr>
          <a:xfrm>
            <a:off x="1066800" y="5102637"/>
            <a:ext cx="6088168" cy="911596"/>
          </a:xfrm>
          <a:prstGeom prst="rect">
            <a:avLst/>
          </a:prstGeom>
          <a:blipFill rotWithShape="1">
            <a:blip r:embed="rId4"/>
            <a:stretch>
              <a:fillRect/>
            </a:stretch>
          </a:blipFill>
        </p:spPr>
        <p:txBody>
          <a:bodyPr/>
          <a:lstStyle/>
          <a:p>
            <a:pPr>
              <a:defRPr/>
            </a:pPr>
            <a:r>
              <a:rPr lang="en-US">
                <a:noFill/>
              </a:rPr>
              <a:t> </a:t>
            </a:r>
          </a:p>
        </p:txBody>
      </p:sp>
      <p:sp>
        <p:nvSpPr>
          <p:cNvPr id="23558" name="TextBox 6"/>
          <p:cNvSpPr txBox="1">
            <a:spLocks noChangeArrowheads="1"/>
          </p:cNvSpPr>
          <p:nvPr/>
        </p:nvSpPr>
        <p:spPr bwMode="auto">
          <a:xfrm>
            <a:off x="838200" y="2997200"/>
            <a:ext cx="1106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i="0">
                <a:solidFill>
                  <a:srgbClr val="1822CD"/>
                </a:solidFill>
                <a:latin typeface="Helvetica" pitchFamily="34" charset="0"/>
              </a:rPr>
              <a:t>Unsteady</a:t>
            </a:r>
          </a:p>
          <a:p>
            <a:pPr eaLnBrk="1" hangingPunct="1">
              <a:spcBef>
                <a:spcPct val="0"/>
              </a:spcBef>
              <a:buFontTx/>
              <a:buNone/>
            </a:pPr>
            <a:r>
              <a:rPr lang="en-US" altLang="en-US" sz="1600" i="0">
                <a:solidFill>
                  <a:srgbClr val="1822CD"/>
                </a:solidFill>
                <a:latin typeface="Helvetica" pitchFamily="34" charset="0"/>
              </a:rPr>
              <a:t>flow</a:t>
            </a:r>
          </a:p>
        </p:txBody>
      </p:sp>
      <p:sp>
        <p:nvSpPr>
          <p:cNvPr id="23559" name="TextBox 7"/>
          <p:cNvSpPr txBox="1">
            <a:spLocks noChangeArrowheads="1"/>
          </p:cNvSpPr>
          <p:nvPr/>
        </p:nvSpPr>
        <p:spPr bwMode="auto">
          <a:xfrm>
            <a:off x="2246313" y="2997200"/>
            <a:ext cx="17160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i="0">
                <a:solidFill>
                  <a:srgbClr val="1822CD"/>
                </a:solidFill>
                <a:latin typeface="Helvetica" pitchFamily="34" charset="0"/>
              </a:rPr>
              <a:t>Convective acceleration</a:t>
            </a:r>
          </a:p>
        </p:txBody>
      </p:sp>
      <p:sp>
        <p:nvSpPr>
          <p:cNvPr id="23560" name="TextBox 8"/>
          <p:cNvSpPr txBox="1">
            <a:spLocks noChangeArrowheads="1"/>
          </p:cNvSpPr>
          <p:nvPr/>
        </p:nvSpPr>
        <p:spPr bwMode="auto">
          <a:xfrm>
            <a:off x="4227513" y="2997200"/>
            <a:ext cx="1182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i="0">
                <a:solidFill>
                  <a:srgbClr val="1822CD"/>
                </a:solidFill>
                <a:latin typeface="Helvetica" pitchFamily="34" charset="0"/>
              </a:rPr>
              <a:t>Pressure force</a:t>
            </a:r>
          </a:p>
        </p:txBody>
      </p:sp>
      <p:sp>
        <p:nvSpPr>
          <p:cNvPr id="23561" name="TextBox 9"/>
          <p:cNvSpPr txBox="1">
            <a:spLocks noChangeArrowheads="1"/>
          </p:cNvSpPr>
          <p:nvPr/>
        </p:nvSpPr>
        <p:spPr bwMode="auto">
          <a:xfrm>
            <a:off x="5675313" y="2997200"/>
            <a:ext cx="1335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i="0">
                <a:solidFill>
                  <a:srgbClr val="1822CD"/>
                </a:solidFill>
                <a:latin typeface="Helvetica" pitchFamily="34" charset="0"/>
              </a:rPr>
              <a:t>Viscosity</a:t>
            </a:r>
          </a:p>
        </p:txBody>
      </p:sp>
      <p:sp>
        <p:nvSpPr>
          <p:cNvPr id="23562" name="TextBox 10"/>
          <p:cNvSpPr txBox="1">
            <a:spLocks noChangeArrowheads="1"/>
          </p:cNvSpPr>
          <p:nvPr/>
        </p:nvSpPr>
        <p:spPr bwMode="auto">
          <a:xfrm>
            <a:off x="7162800" y="2997200"/>
            <a:ext cx="1600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i="0">
                <a:solidFill>
                  <a:srgbClr val="1822CD"/>
                </a:solidFill>
                <a:latin typeface="Helvetica" pitchFamily="34" charset="0"/>
              </a:rPr>
              <a:t>Body forces (g, J</a:t>
            </a:r>
            <a:r>
              <a:rPr lang="en-US" altLang="en-US" sz="1600" i="0">
                <a:solidFill>
                  <a:srgbClr val="1822CD"/>
                </a:solidFill>
                <a:latin typeface="Helvetica" pitchFamily="34" charset="0"/>
                <a:sym typeface="Symbol" pitchFamily="18" charset="2"/>
              </a:rPr>
              <a:t></a:t>
            </a:r>
            <a:r>
              <a:rPr lang="en-US" altLang="en-US" sz="1600" i="0">
                <a:solidFill>
                  <a:srgbClr val="1822CD"/>
                </a:solidFill>
                <a:latin typeface="Helvetica" pitchFamily="34" charset="0"/>
              </a:rPr>
              <a:t>B, qE)</a:t>
            </a:r>
          </a:p>
        </p:txBody>
      </p:sp>
    </p:spTree>
    <p:extLst>
      <p:ext uri="{BB962C8B-B14F-4D97-AF65-F5344CB8AC3E}">
        <p14:creationId xmlns:p14="http://schemas.microsoft.com/office/powerpoint/2010/main" val="27628401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smtClean="0"/>
              <a:t>Consider externally forced flow, no body forces or pressure drop</a:t>
            </a:r>
          </a:p>
        </p:txBody>
      </p:sp>
      <p:sp>
        <p:nvSpPr>
          <p:cNvPr id="24579" name="Content Placeholder 2"/>
          <p:cNvSpPr>
            <a:spLocks noGrp="1"/>
          </p:cNvSpPr>
          <p:nvPr>
            <p:ph idx="1"/>
          </p:nvPr>
        </p:nvSpPr>
        <p:spPr>
          <a:xfrm>
            <a:off x="228600" y="1025525"/>
            <a:ext cx="8763000" cy="1066800"/>
          </a:xfrm>
        </p:spPr>
        <p:txBody>
          <a:bodyPr/>
          <a:lstStyle/>
          <a:p>
            <a:r>
              <a:rPr lang="en-US" altLang="en-US" smtClean="0"/>
              <a:t>Momentum conservation law:</a:t>
            </a:r>
          </a:p>
          <a:p>
            <a:endParaRPr lang="en-US" altLang="en-US" smtClean="0"/>
          </a:p>
          <a:p>
            <a:endParaRPr lang="en-US" altLang="en-US" smtClean="0"/>
          </a:p>
          <a:p>
            <a:endParaRPr lang="en-US" altLang="en-US" smtClean="0"/>
          </a:p>
          <a:p>
            <a:endParaRPr lang="en-US" altLang="en-US" smtClean="0"/>
          </a:p>
          <a:p>
            <a:endParaRPr lang="en-US" altLang="en-US" smtClean="0"/>
          </a:p>
          <a:p>
            <a:endParaRPr lang="en-US" altLang="en-US" smtClean="0"/>
          </a:p>
          <a:p>
            <a:endParaRPr lang="en-US" altLang="en-US" smtClean="0"/>
          </a:p>
          <a:p>
            <a:r>
              <a:rPr lang="en-US" altLang="en-US" smtClean="0"/>
              <a:t>Assuming incompressible, from mass conservation:</a:t>
            </a:r>
          </a:p>
        </p:txBody>
      </p:sp>
      <p:sp>
        <p:nvSpPr>
          <p:cNvPr id="5" name="TextBox 4"/>
          <p:cNvSpPr txBox="1">
            <a:spLocks noRot="1" noChangeAspect="1" noMove="1" noResize="1" noEditPoints="1" noAdjustHandles="1" noChangeArrowheads="1" noChangeShapeType="1" noTextEdit="1"/>
          </p:cNvSpPr>
          <p:nvPr/>
        </p:nvSpPr>
        <p:spPr>
          <a:xfrm>
            <a:off x="762000" y="1600200"/>
            <a:ext cx="7467600" cy="1239506"/>
          </a:xfrm>
          <a:prstGeom prst="rect">
            <a:avLst/>
          </a:prstGeom>
          <a:blipFill rotWithShape="1">
            <a:blip r:embed="rId3"/>
            <a:stretch>
              <a:fillRect/>
            </a:stretch>
          </a:blipFill>
        </p:spPr>
        <p:txBody>
          <a:bodyPr/>
          <a:lstStyle/>
          <a:p>
            <a:pPr>
              <a:defRPr/>
            </a:pPr>
            <a:r>
              <a:rPr lang="en-US">
                <a:noFill/>
              </a:rPr>
              <a:t> </a:t>
            </a:r>
          </a:p>
        </p:txBody>
      </p:sp>
      <p:sp>
        <p:nvSpPr>
          <p:cNvPr id="6" name="TextBox 5"/>
          <p:cNvSpPr txBox="1">
            <a:spLocks noRot="1" noChangeAspect="1" noMove="1" noResize="1" noEditPoints="1" noAdjustHandles="1" noChangeArrowheads="1" noChangeShapeType="1" noTextEdit="1"/>
          </p:cNvSpPr>
          <p:nvPr/>
        </p:nvSpPr>
        <p:spPr>
          <a:xfrm>
            <a:off x="1066800" y="5102637"/>
            <a:ext cx="6088168" cy="911596"/>
          </a:xfrm>
          <a:prstGeom prst="rect">
            <a:avLst/>
          </a:prstGeom>
          <a:blipFill rotWithShape="1">
            <a:blip r:embed="rId4"/>
            <a:stretch>
              <a:fillRect/>
            </a:stretch>
          </a:blipFill>
        </p:spPr>
        <p:txBody>
          <a:bodyPr/>
          <a:lstStyle/>
          <a:p>
            <a:pPr>
              <a:defRPr/>
            </a:pPr>
            <a:r>
              <a:rPr lang="en-US">
                <a:noFill/>
              </a:rPr>
              <a:t> </a:t>
            </a:r>
          </a:p>
        </p:txBody>
      </p:sp>
      <p:sp>
        <p:nvSpPr>
          <p:cNvPr id="24582" name="TextBox 6"/>
          <p:cNvSpPr txBox="1">
            <a:spLocks noChangeArrowheads="1"/>
          </p:cNvSpPr>
          <p:nvPr/>
        </p:nvSpPr>
        <p:spPr bwMode="auto">
          <a:xfrm>
            <a:off x="838200" y="2997200"/>
            <a:ext cx="1106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i="0">
                <a:solidFill>
                  <a:srgbClr val="1822CD"/>
                </a:solidFill>
                <a:latin typeface="Helvetica" pitchFamily="34" charset="0"/>
              </a:rPr>
              <a:t>Unsteady</a:t>
            </a:r>
          </a:p>
          <a:p>
            <a:pPr eaLnBrk="1" hangingPunct="1">
              <a:spcBef>
                <a:spcPct val="0"/>
              </a:spcBef>
              <a:buFontTx/>
              <a:buNone/>
            </a:pPr>
            <a:r>
              <a:rPr lang="en-US" altLang="en-US" sz="1600" i="0">
                <a:solidFill>
                  <a:srgbClr val="1822CD"/>
                </a:solidFill>
                <a:latin typeface="Helvetica" pitchFamily="34" charset="0"/>
              </a:rPr>
              <a:t>flow</a:t>
            </a:r>
          </a:p>
        </p:txBody>
      </p:sp>
      <p:sp>
        <p:nvSpPr>
          <p:cNvPr id="24583" name="TextBox 7"/>
          <p:cNvSpPr txBox="1">
            <a:spLocks noChangeArrowheads="1"/>
          </p:cNvSpPr>
          <p:nvPr/>
        </p:nvSpPr>
        <p:spPr bwMode="auto">
          <a:xfrm>
            <a:off x="2246313" y="2997200"/>
            <a:ext cx="17160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i="0">
                <a:solidFill>
                  <a:srgbClr val="1822CD"/>
                </a:solidFill>
                <a:latin typeface="Helvetica" pitchFamily="34" charset="0"/>
              </a:rPr>
              <a:t>Convective acceleration</a:t>
            </a:r>
          </a:p>
        </p:txBody>
      </p:sp>
      <p:sp>
        <p:nvSpPr>
          <p:cNvPr id="24584" name="TextBox 8"/>
          <p:cNvSpPr txBox="1">
            <a:spLocks noChangeArrowheads="1"/>
          </p:cNvSpPr>
          <p:nvPr/>
        </p:nvSpPr>
        <p:spPr bwMode="auto">
          <a:xfrm>
            <a:off x="4227513" y="2997200"/>
            <a:ext cx="1182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i="0">
                <a:solidFill>
                  <a:srgbClr val="1822CD"/>
                </a:solidFill>
                <a:latin typeface="Helvetica" pitchFamily="34" charset="0"/>
              </a:rPr>
              <a:t>Pressure force</a:t>
            </a:r>
          </a:p>
        </p:txBody>
      </p:sp>
      <p:sp>
        <p:nvSpPr>
          <p:cNvPr id="24585" name="TextBox 9"/>
          <p:cNvSpPr txBox="1">
            <a:spLocks noChangeArrowheads="1"/>
          </p:cNvSpPr>
          <p:nvPr/>
        </p:nvSpPr>
        <p:spPr bwMode="auto">
          <a:xfrm>
            <a:off x="5675313" y="2997200"/>
            <a:ext cx="1335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i="0">
                <a:solidFill>
                  <a:srgbClr val="1822CD"/>
                </a:solidFill>
                <a:latin typeface="Helvetica" pitchFamily="34" charset="0"/>
              </a:rPr>
              <a:t>Viscosity</a:t>
            </a:r>
          </a:p>
        </p:txBody>
      </p:sp>
      <p:sp>
        <p:nvSpPr>
          <p:cNvPr id="24586" name="TextBox 10"/>
          <p:cNvSpPr txBox="1">
            <a:spLocks noChangeArrowheads="1"/>
          </p:cNvSpPr>
          <p:nvPr/>
        </p:nvSpPr>
        <p:spPr bwMode="auto">
          <a:xfrm>
            <a:off x="7162800" y="2997200"/>
            <a:ext cx="1600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i="0">
                <a:solidFill>
                  <a:srgbClr val="1822CD"/>
                </a:solidFill>
                <a:latin typeface="Helvetica" pitchFamily="34" charset="0"/>
              </a:rPr>
              <a:t>Body forces (g, J</a:t>
            </a:r>
            <a:r>
              <a:rPr lang="en-US" altLang="en-US" sz="1600" i="0">
                <a:solidFill>
                  <a:srgbClr val="1822CD"/>
                </a:solidFill>
                <a:latin typeface="Helvetica" pitchFamily="34" charset="0"/>
                <a:sym typeface="Symbol" pitchFamily="18" charset="2"/>
              </a:rPr>
              <a:t></a:t>
            </a:r>
            <a:r>
              <a:rPr lang="en-US" altLang="en-US" sz="1600" i="0">
                <a:solidFill>
                  <a:srgbClr val="1822CD"/>
                </a:solidFill>
                <a:latin typeface="Helvetica" pitchFamily="34" charset="0"/>
              </a:rPr>
              <a:t>B, qE)</a:t>
            </a:r>
          </a:p>
        </p:txBody>
      </p:sp>
    </p:spTree>
    <p:extLst>
      <p:ext uri="{BB962C8B-B14F-4D97-AF65-F5344CB8AC3E}">
        <p14:creationId xmlns:p14="http://schemas.microsoft.com/office/powerpoint/2010/main" val="11894948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smtClean="0"/>
              <a:t>Use dimensionless ratios to estimate dominant dynamics</a:t>
            </a:r>
          </a:p>
        </p:txBody>
      </p:sp>
      <p:sp>
        <p:nvSpPr>
          <p:cNvPr id="25603" name="Content Placeholder 2"/>
          <p:cNvSpPr>
            <a:spLocks noGrp="1"/>
          </p:cNvSpPr>
          <p:nvPr>
            <p:ph idx="1"/>
          </p:nvPr>
        </p:nvSpPr>
        <p:spPr>
          <a:xfrm>
            <a:off x="152400" y="1066800"/>
            <a:ext cx="8763000" cy="4953000"/>
          </a:xfrm>
        </p:spPr>
        <p:txBody>
          <a:bodyPr/>
          <a:lstStyle/>
          <a:p>
            <a:r>
              <a:rPr lang="en-US" altLang="en-US" dirty="0" smtClean="0"/>
              <a:t>Reynolds number gives order-of-magnitude estimate of inertial force to viscous force</a:t>
            </a:r>
          </a:p>
          <a:p>
            <a:endParaRPr lang="en-US" altLang="en-US" dirty="0" smtClean="0"/>
          </a:p>
          <a:p>
            <a:endParaRPr lang="en-US" altLang="en-US" dirty="0" smtClean="0"/>
          </a:p>
          <a:p>
            <a:endParaRPr lang="en-US" altLang="en-US" dirty="0" smtClean="0"/>
          </a:p>
          <a:p>
            <a:endParaRPr lang="en-US" altLang="en-US" dirty="0" smtClean="0"/>
          </a:p>
          <a:p>
            <a:endParaRPr lang="en-US" altLang="en-US" dirty="0" smtClean="0"/>
          </a:p>
          <a:p>
            <a:endParaRPr lang="en-US" altLang="en-US" dirty="0" smtClean="0"/>
          </a:p>
          <a:p>
            <a:endParaRPr lang="en-US" altLang="en-US" dirty="0" smtClean="0"/>
          </a:p>
          <a:p>
            <a:pPr lvl="1"/>
            <a:r>
              <a:rPr lang="en-US" altLang="en-US" dirty="0" smtClean="0">
                <a:solidFill>
                  <a:srgbClr val="FF33CC"/>
                </a:solidFill>
              </a:rPr>
              <a:t>Analogous to magnetic Reynolds number, </a:t>
            </a:r>
            <a:r>
              <a:rPr lang="en-US" altLang="en-US" dirty="0" smtClean="0">
                <a:solidFill>
                  <a:srgbClr val="FF33CC"/>
                </a:solidFill>
              </a:rPr>
              <a:t>S=VL/</a:t>
            </a:r>
            <a:r>
              <a:rPr lang="en-US" altLang="en-US" dirty="0">
                <a:solidFill>
                  <a:srgbClr val="FF33CC"/>
                </a:solidFill>
                <a:latin typeface="Symbol" pitchFamily="18" charset="2"/>
              </a:rPr>
              <a:t>(</a:t>
            </a:r>
            <a:r>
              <a:rPr lang="en-US" altLang="en-US" dirty="0" smtClean="0">
                <a:solidFill>
                  <a:srgbClr val="FF33CC"/>
                </a:solidFill>
                <a:latin typeface="Symbol" pitchFamily="18" charset="2"/>
              </a:rPr>
              <a:t>h</a:t>
            </a:r>
            <a:r>
              <a:rPr lang="en-US" altLang="en-US" dirty="0" smtClean="0">
                <a:solidFill>
                  <a:srgbClr val="FF33CC"/>
                </a:solidFill>
              </a:rPr>
              <a:t>/</a:t>
            </a:r>
            <a:r>
              <a:rPr lang="en-US" altLang="en-US" dirty="0" smtClean="0">
                <a:solidFill>
                  <a:srgbClr val="FF33CC"/>
                </a:solidFill>
                <a:latin typeface="Symbol" pitchFamily="18" charset="2"/>
              </a:rPr>
              <a:t>m</a:t>
            </a:r>
            <a:r>
              <a:rPr lang="en-US" altLang="en-US" baseline="-25000" dirty="0" smtClean="0">
                <a:solidFill>
                  <a:srgbClr val="FF33CC"/>
                </a:solidFill>
              </a:rPr>
              <a:t>0</a:t>
            </a:r>
            <a:r>
              <a:rPr lang="en-US" altLang="en-US" dirty="0" smtClean="0">
                <a:solidFill>
                  <a:srgbClr val="FF33CC"/>
                </a:solidFill>
              </a:rPr>
              <a:t>) </a:t>
            </a:r>
            <a:r>
              <a:rPr lang="en-US" altLang="en-US" dirty="0" smtClean="0">
                <a:solidFill>
                  <a:srgbClr val="FF33CC"/>
                </a:solidFill>
              </a:rPr>
              <a:t>(reconnection)</a:t>
            </a:r>
          </a:p>
          <a:p>
            <a:endParaRPr lang="en-US" altLang="en-US" sz="1200" dirty="0" smtClean="0"/>
          </a:p>
          <a:p>
            <a:r>
              <a:rPr lang="en-US" altLang="en-US" dirty="0" smtClean="0"/>
              <a:t>For similar Reynolds numbers, we expect similar behavior, regardless of fluid type, viscosity or magnitude of V &amp; L (as long as we are at low Mach #)</a:t>
            </a:r>
          </a:p>
          <a:p>
            <a:pPr lvl="1"/>
            <a:endParaRPr lang="en-US" altLang="en-US" dirty="0" smtClean="0"/>
          </a:p>
        </p:txBody>
      </p:sp>
      <p:sp>
        <p:nvSpPr>
          <p:cNvPr id="4" name="TextBox 3"/>
          <p:cNvSpPr txBox="1">
            <a:spLocks noRot="1" noChangeAspect="1" noMove="1" noResize="1" noEditPoints="1" noAdjustHandles="1" noChangeArrowheads="1" noChangeShapeType="1" noTextEdit="1"/>
          </p:cNvSpPr>
          <p:nvPr/>
        </p:nvSpPr>
        <p:spPr>
          <a:xfrm>
            <a:off x="838200" y="2133600"/>
            <a:ext cx="3276600" cy="1163460"/>
          </a:xfrm>
          <a:prstGeom prst="rect">
            <a:avLst/>
          </a:prstGeom>
          <a:blipFill rotWithShape="1">
            <a:blip r:embed="rId3"/>
            <a:stretch>
              <a:fillRect/>
            </a:stretch>
          </a:blipFill>
        </p:spPr>
        <p:txBody>
          <a:bodyPr/>
          <a:lstStyle/>
          <a:p>
            <a:pPr>
              <a:defRPr/>
            </a:pPr>
            <a:r>
              <a:rPr lang="en-US">
                <a:noFill/>
              </a:rPr>
              <a:t> </a:t>
            </a:r>
          </a:p>
        </p:txBody>
      </p:sp>
      <p:sp>
        <p:nvSpPr>
          <p:cNvPr id="5" name="TextBox 4"/>
          <p:cNvSpPr txBox="1">
            <a:spLocks noRot="1" noChangeAspect="1" noMove="1" noResize="1" noEditPoints="1" noAdjustHandles="1" noChangeArrowheads="1" noChangeShapeType="1" noTextEdit="1"/>
          </p:cNvSpPr>
          <p:nvPr/>
        </p:nvSpPr>
        <p:spPr>
          <a:xfrm>
            <a:off x="1371600" y="3581400"/>
            <a:ext cx="2133600" cy="1012906"/>
          </a:xfrm>
          <a:prstGeom prst="rect">
            <a:avLst/>
          </a:prstGeom>
          <a:blipFill rotWithShape="1">
            <a:blip r:embed="rId4"/>
            <a:stretch>
              <a:fillRect/>
            </a:stretch>
          </a:blipFill>
          <a:ln w="28575">
            <a:solidFill>
              <a:schemeClr val="tx1"/>
            </a:solidFill>
          </a:ln>
        </p:spPr>
        <p:txBody>
          <a:bodyPr/>
          <a:lstStyle/>
          <a:p>
            <a:pPr>
              <a:defRPr/>
            </a:pPr>
            <a:r>
              <a:rPr lang="en-US">
                <a:noFill/>
              </a:rPr>
              <a:t> </a:t>
            </a:r>
          </a:p>
        </p:txBody>
      </p:sp>
      <p:sp>
        <p:nvSpPr>
          <p:cNvPr id="25606" name="TextBox 5"/>
          <p:cNvSpPr txBox="1">
            <a:spLocks noChangeArrowheads="1"/>
          </p:cNvSpPr>
          <p:nvPr/>
        </p:nvSpPr>
        <p:spPr bwMode="auto">
          <a:xfrm>
            <a:off x="6019800" y="2286000"/>
            <a:ext cx="2133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spcBef>
                <a:spcPct val="0"/>
              </a:spcBef>
              <a:buFontTx/>
              <a:buNone/>
            </a:pPr>
            <a:r>
              <a:rPr lang="en-US" altLang="en-US" sz="1800" i="0" u="sng">
                <a:solidFill>
                  <a:srgbClr val="1822CD"/>
                </a:solidFill>
                <a:latin typeface="Helvetica" pitchFamily="34" charset="0"/>
              </a:rPr>
              <a:t>Viscosities (m</a:t>
            </a:r>
            <a:r>
              <a:rPr lang="en-US" altLang="en-US" sz="1800" i="0" u="sng" baseline="30000">
                <a:solidFill>
                  <a:srgbClr val="1822CD"/>
                </a:solidFill>
                <a:latin typeface="Helvetica" pitchFamily="34" charset="0"/>
              </a:rPr>
              <a:t>2</a:t>
            </a:r>
            <a:r>
              <a:rPr lang="en-US" altLang="en-US" sz="1800" i="0" u="sng">
                <a:solidFill>
                  <a:srgbClr val="1822CD"/>
                </a:solidFill>
                <a:latin typeface="Helvetica" pitchFamily="34" charset="0"/>
              </a:rPr>
              <a:t>/s)</a:t>
            </a:r>
          </a:p>
          <a:p>
            <a:pPr eaLnBrk="1" hangingPunct="1">
              <a:spcBef>
                <a:spcPct val="0"/>
              </a:spcBef>
              <a:buFontTx/>
              <a:buNone/>
            </a:pPr>
            <a:r>
              <a:rPr lang="en-US" altLang="en-US" sz="1800" i="0">
                <a:solidFill>
                  <a:srgbClr val="1822CD"/>
                </a:solidFill>
                <a:latin typeface="Helvetica" pitchFamily="34" charset="0"/>
              </a:rPr>
              <a:t>Air	~1.5</a:t>
            </a:r>
            <a:r>
              <a:rPr lang="en-US" altLang="en-US" sz="1800" i="0">
                <a:solidFill>
                  <a:srgbClr val="1822CD"/>
                </a:solidFill>
                <a:latin typeface="Helvetica" pitchFamily="34" charset="0"/>
                <a:sym typeface="Symbol" pitchFamily="18" charset="2"/>
              </a:rPr>
              <a:t></a:t>
            </a:r>
            <a:r>
              <a:rPr lang="en-US" altLang="en-US" sz="1800" i="0">
                <a:solidFill>
                  <a:srgbClr val="1822CD"/>
                </a:solidFill>
                <a:latin typeface="Helvetica" pitchFamily="34" charset="0"/>
              </a:rPr>
              <a:t>10</a:t>
            </a:r>
            <a:r>
              <a:rPr lang="en-US" altLang="en-US" sz="1800" i="0" baseline="30000">
                <a:solidFill>
                  <a:srgbClr val="1822CD"/>
                </a:solidFill>
                <a:latin typeface="Helvetica" pitchFamily="34" charset="0"/>
              </a:rPr>
              <a:t>-5</a:t>
            </a:r>
          </a:p>
          <a:p>
            <a:pPr eaLnBrk="1" hangingPunct="1">
              <a:spcBef>
                <a:spcPct val="0"/>
              </a:spcBef>
              <a:buFontTx/>
              <a:buNone/>
            </a:pPr>
            <a:r>
              <a:rPr lang="en-US" altLang="en-US" sz="1800" i="0">
                <a:solidFill>
                  <a:srgbClr val="1822CD"/>
                </a:solidFill>
                <a:latin typeface="Helvetica" pitchFamily="34" charset="0"/>
              </a:rPr>
              <a:t>Water	~1.0</a:t>
            </a:r>
            <a:r>
              <a:rPr lang="en-US" altLang="en-US" sz="1800" i="0">
                <a:solidFill>
                  <a:srgbClr val="1822CD"/>
                </a:solidFill>
                <a:latin typeface="Helvetica" pitchFamily="34" charset="0"/>
                <a:sym typeface="Symbol" pitchFamily="18" charset="2"/>
              </a:rPr>
              <a:t></a:t>
            </a:r>
            <a:r>
              <a:rPr lang="en-US" altLang="en-US" sz="1800" i="0">
                <a:solidFill>
                  <a:srgbClr val="1822CD"/>
                </a:solidFill>
                <a:latin typeface="Helvetica" pitchFamily="34" charset="0"/>
              </a:rPr>
              <a:t>10</a:t>
            </a:r>
            <a:r>
              <a:rPr lang="en-US" altLang="en-US" sz="1800" i="0" baseline="30000">
                <a:solidFill>
                  <a:srgbClr val="1822CD"/>
                </a:solidFill>
                <a:latin typeface="Helvetica" pitchFamily="34" charset="0"/>
              </a:rPr>
              <a:t>-6</a:t>
            </a:r>
            <a:endParaRPr lang="en-US" altLang="en-US" sz="1800" i="0">
              <a:solidFill>
                <a:srgbClr val="1822CD"/>
              </a:solidFill>
              <a:latin typeface="Helvetica" pitchFamily="34" charset="0"/>
            </a:endParaRPr>
          </a:p>
        </p:txBody>
      </p:sp>
      <p:sp>
        <p:nvSpPr>
          <p:cNvPr id="25607" name="TextBox 6"/>
          <p:cNvSpPr txBox="1">
            <a:spLocks noChangeArrowheads="1"/>
          </p:cNvSpPr>
          <p:nvPr/>
        </p:nvSpPr>
        <p:spPr bwMode="auto">
          <a:xfrm>
            <a:off x="5715000" y="3657600"/>
            <a:ext cx="3048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800" i="0">
                <a:solidFill>
                  <a:srgbClr val="1822CD"/>
                </a:solidFill>
                <a:latin typeface="Helvetica" pitchFamily="34" charset="0"/>
              </a:rPr>
              <a:t>For  L~1 m scale sizes and V~10 m/s, Re~10</a:t>
            </a:r>
            <a:r>
              <a:rPr lang="en-US" altLang="en-US" sz="1800" i="0" baseline="30000">
                <a:solidFill>
                  <a:srgbClr val="1822CD"/>
                </a:solidFill>
                <a:latin typeface="Helvetica" pitchFamily="34" charset="0"/>
              </a:rPr>
              <a:t>6</a:t>
            </a:r>
            <a:r>
              <a:rPr lang="en-US" altLang="en-US" sz="1800" i="0">
                <a:solidFill>
                  <a:srgbClr val="1822CD"/>
                </a:solidFill>
                <a:latin typeface="Helvetica" pitchFamily="34" charset="0"/>
              </a:rPr>
              <a:t>-10</a:t>
            </a:r>
            <a:r>
              <a:rPr lang="en-US" altLang="en-US" sz="1800" i="0" baseline="30000">
                <a:solidFill>
                  <a:srgbClr val="1822CD"/>
                </a:solidFill>
                <a:latin typeface="Helvetica" pitchFamily="34" charset="0"/>
              </a:rPr>
              <a:t>7</a:t>
            </a:r>
          </a:p>
        </p:txBody>
      </p:sp>
    </p:spTree>
    <p:extLst>
      <p:ext uri="{BB962C8B-B14F-4D97-AF65-F5344CB8AC3E}">
        <p14:creationId xmlns:p14="http://schemas.microsoft.com/office/powerpoint/2010/main" val="34710086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0" y="0"/>
            <a:ext cx="9144000" cy="808038"/>
          </a:xfrm>
        </p:spPr>
        <p:txBody>
          <a:bodyPr/>
          <a:lstStyle/>
          <a:p>
            <a:r>
              <a:rPr lang="en-US" altLang="en-US" sz="2400" smtClean="0"/>
              <a:t>Transition from laminar to turbulent flow with increasing Re #</a:t>
            </a:r>
          </a:p>
        </p:txBody>
      </p:sp>
      <p:sp>
        <p:nvSpPr>
          <p:cNvPr id="26627" name="Content Placeholder 2"/>
          <p:cNvSpPr>
            <a:spLocks noGrp="1"/>
          </p:cNvSpPr>
          <p:nvPr>
            <p:ph idx="1"/>
          </p:nvPr>
        </p:nvSpPr>
        <p:spPr>
          <a:xfrm>
            <a:off x="7342188" y="1219200"/>
            <a:ext cx="1573212" cy="533400"/>
          </a:xfrm>
        </p:spPr>
        <p:txBody>
          <a:bodyPr/>
          <a:lstStyle/>
          <a:p>
            <a:pPr marL="0" indent="0">
              <a:buFontTx/>
              <a:buNone/>
            </a:pPr>
            <a:r>
              <a:rPr lang="en-US" altLang="en-US" sz="1800" smtClean="0"/>
              <a:t>Cylinders or spheres</a:t>
            </a:r>
          </a:p>
        </p:txBody>
      </p:sp>
      <p:pic>
        <p:nvPicPr>
          <p:cNvPr id="266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85800"/>
            <a:ext cx="320040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613" y="2895600"/>
            <a:ext cx="3176587" cy="2379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630" name="TextBox 5"/>
          <p:cNvSpPr txBox="1">
            <a:spLocks noChangeArrowheads="1"/>
          </p:cNvSpPr>
          <p:nvPr/>
        </p:nvSpPr>
        <p:spPr bwMode="auto">
          <a:xfrm>
            <a:off x="685800" y="2514600"/>
            <a:ext cx="768350"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i="0">
                <a:solidFill>
                  <a:srgbClr val="FF0000"/>
                </a:solidFill>
                <a:latin typeface="Helvetica" pitchFamily="34" charset="0"/>
              </a:rPr>
              <a:t>Re=0.16</a:t>
            </a:r>
          </a:p>
        </p:txBody>
      </p:sp>
      <p:sp>
        <p:nvSpPr>
          <p:cNvPr id="26631" name="TextBox 8"/>
          <p:cNvSpPr txBox="1">
            <a:spLocks noChangeArrowheads="1"/>
          </p:cNvSpPr>
          <p:nvPr/>
        </p:nvSpPr>
        <p:spPr bwMode="auto">
          <a:xfrm>
            <a:off x="685800" y="2928938"/>
            <a:ext cx="768350"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i="0">
                <a:solidFill>
                  <a:srgbClr val="FF0000"/>
                </a:solidFill>
                <a:latin typeface="Helvetica" pitchFamily="34" charset="0"/>
              </a:rPr>
              <a:t>Re=1.54</a:t>
            </a:r>
          </a:p>
        </p:txBody>
      </p:sp>
      <p:pic>
        <p:nvPicPr>
          <p:cNvPr id="266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5257800"/>
            <a:ext cx="2771775"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3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0" y="727075"/>
            <a:ext cx="2657475"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634" name="TextBox 11"/>
          <p:cNvSpPr txBox="1">
            <a:spLocks noChangeArrowheads="1"/>
          </p:cNvSpPr>
          <p:nvPr/>
        </p:nvSpPr>
        <p:spPr bwMode="auto">
          <a:xfrm>
            <a:off x="2611438" y="6570663"/>
            <a:ext cx="768350"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i="0">
                <a:solidFill>
                  <a:srgbClr val="FF0000"/>
                </a:solidFill>
                <a:latin typeface="Helvetica" pitchFamily="34" charset="0"/>
              </a:rPr>
              <a:t>Re=13.1</a:t>
            </a:r>
          </a:p>
        </p:txBody>
      </p:sp>
      <p:sp>
        <p:nvSpPr>
          <p:cNvPr id="26635" name="TextBox 12"/>
          <p:cNvSpPr txBox="1">
            <a:spLocks noChangeArrowheads="1"/>
          </p:cNvSpPr>
          <p:nvPr/>
        </p:nvSpPr>
        <p:spPr bwMode="auto">
          <a:xfrm>
            <a:off x="5861050" y="808038"/>
            <a:ext cx="63976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i="0">
                <a:solidFill>
                  <a:srgbClr val="FF0000"/>
                </a:solidFill>
                <a:latin typeface="Helvetica" pitchFamily="34" charset="0"/>
              </a:rPr>
              <a:t>Re=26</a:t>
            </a:r>
          </a:p>
        </p:txBody>
      </p:sp>
      <p:pic>
        <p:nvPicPr>
          <p:cNvPr id="2663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6063" y="2411413"/>
            <a:ext cx="4176712" cy="2084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637" name="TextBox 14"/>
          <p:cNvSpPr txBox="1">
            <a:spLocks noChangeArrowheads="1"/>
          </p:cNvSpPr>
          <p:nvPr/>
        </p:nvSpPr>
        <p:spPr bwMode="auto">
          <a:xfrm>
            <a:off x="7340600" y="2536825"/>
            <a:ext cx="852488" cy="2778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i="0">
                <a:solidFill>
                  <a:srgbClr val="FF0000"/>
                </a:solidFill>
                <a:latin typeface="Helvetica" pitchFamily="34" charset="0"/>
              </a:rPr>
              <a:t>Re=2,000</a:t>
            </a:r>
          </a:p>
        </p:txBody>
      </p:sp>
      <p:pic>
        <p:nvPicPr>
          <p:cNvPr id="26638"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8600" y="4572000"/>
            <a:ext cx="4648200" cy="225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639" name="TextBox 16"/>
          <p:cNvSpPr txBox="1">
            <a:spLocks noChangeArrowheads="1"/>
          </p:cNvSpPr>
          <p:nvPr/>
        </p:nvSpPr>
        <p:spPr bwMode="auto">
          <a:xfrm>
            <a:off x="7493000" y="4716463"/>
            <a:ext cx="9382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i="0">
                <a:solidFill>
                  <a:srgbClr val="FF0000"/>
                </a:solidFill>
                <a:latin typeface="Helvetica" pitchFamily="34" charset="0"/>
              </a:rPr>
              <a:t>Re=10,000</a:t>
            </a:r>
          </a:p>
        </p:txBody>
      </p:sp>
      <p:sp>
        <p:nvSpPr>
          <p:cNvPr id="26640" name="TextBox 17"/>
          <p:cNvSpPr txBox="1">
            <a:spLocks noChangeArrowheads="1"/>
          </p:cNvSpPr>
          <p:nvPr/>
        </p:nvSpPr>
        <p:spPr bwMode="auto">
          <a:xfrm>
            <a:off x="3733800" y="6553200"/>
            <a:ext cx="3686175"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chemeClr val="bg1"/>
                </a:solidFill>
                <a:latin typeface="Helvetica" pitchFamily="34" charset="0"/>
              </a:rPr>
              <a:t>“An Album of Fluid Motion”, M. Van Dyke (1982)</a:t>
            </a:r>
          </a:p>
        </p:txBody>
      </p:sp>
    </p:spTree>
    <p:extLst>
      <p:ext uri="{BB962C8B-B14F-4D97-AF65-F5344CB8AC3E}">
        <p14:creationId xmlns:p14="http://schemas.microsoft.com/office/powerpoint/2010/main" val="6919976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0"/>
            <a:ext cx="9144000" cy="914400"/>
          </a:xfrm>
        </p:spPr>
        <p:txBody>
          <a:bodyPr/>
          <a:lstStyle/>
          <a:p>
            <a:r>
              <a:rPr lang="en-US" altLang="en-US" sz="3200" dirty="0" smtClean="0"/>
              <a:t>Some additional sources &amp; references</a:t>
            </a:r>
          </a:p>
        </p:txBody>
      </p:sp>
      <p:sp>
        <p:nvSpPr>
          <p:cNvPr id="5123" name="Content Placeholder 2"/>
          <p:cNvSpPr>
            <a:spLocks noGrp="1"/>
          </p:cNvSpPr>
          <p:nvPr>
            <p:ph idx="1"/>
          </p:nvPr>
        </p:nvSpPr>
        <p:spPr>
          <a:xfrm>
            <a:off x="152400" y="762000"/>
            <a:ext cx="8763000" cy="5943600"/>
          </a:xfrm>
        </p:spPr>
        <p:txBody>
          <a:bodyPr>
            <a:normAutofit fontScale="70000" lnSpcReduction="20000"/>
          </a:bodyPr>
          <a:lstStyle/>
          <a:p>
            <a:r>
              <a:rPr lang="en-US" sz="2600" i="0" dirty="0" smtClean="0">
                <a:solidFill>
                  <a:schemeClr val="tx1"/>
                </a:solidFill>
              </a:rPr>
              <a:t>Greg Hammett has a lot of great introductory material to fusion, tokamaks, drift waves, ITG turbulence, </a:t>
            </a:r>
            <a:r>
              <a:rPr lang="en-US" sz="2600" i="0" dirty="0" err="1" smtClean="0">
                <a:solidFill>
                  <a:schemeClr val="tx1"/>
                </a:solidFill>
              </a:rPr>
              <a:t>gyrokinetics</a:t>
            </a:r>
            <a:r>
              <a:rPr lang="en-US" sz="2600" i="0" dirty="0" smtClean="0">
                <a:solidFill>
                  <a:schemeClr val="tx1"/>
                </a:solidFill>
              </a:rPr>
              <a:t>, </a:t>
            </a:r>
            <a:r>
              <a:rPr lang="en-US" sz="2600" i="0" dirty="0" err="1" smtClean="0">
                <a:solidFill>
                  <a:schemeClr val="tx1"/>
                </a:solidFill>
              </a:rPr>
              <a:t>etc</a:t>
            </a:r>
            <a:r>
              <a:rPr lang="en-US" sz="2600" i="0" dirty="0" smtClean="0">
                <a:solidFill>
                  <a:schemeClr val="tx1"/>
                </a:solidFill>
              </a:rPr>
              <a:t>… (</a:t>
            </a:r>
            <a:r>
              <a:rPr lang="en-US" sz="2600" b="0" i="1" u="sng" dirty="0" smtClean="0"/>
              <a:t>w3.pppl.gov/~</a:t>
            </a:r>
            <a:r>
              <a:rPr lang="en-US" sz="2600" b="0" i="1" u="sng" dirty="0" err="1" smtClean="0"/>
              <a:t>hammett</a:t>
            </a:r>
            <a:r>
              <a:rPr lang="en-US" sz="2600" b="0" i="1" dirty="0" smtClean="0"/>
              <a:t>)</a:t>
            </a:r>
          </a:p>
          <a:p>
            <a:pPr marL="342739" indent="-342739">
              <a:defRPr/>
            </a:pPr>
            <a:endParaRPr lang="en-US" altLang="en-US" sz="2600" dirty="0" smtClean="0"/>
          </a:p>
          <a:p>
            <a:pPr marL="342739" indent="-342739">
              <a:defRPr/>
            </a:pPr>
            <a:r>
              <a:rPr lang="en-US" altLang="en-US" sz="2600" dirty="0" smtClean="0"/>
              <a:t>Greg &amp; I recently gave five 90 minute lectures on turbulence at the 2018 Graduate Summer School (</a:t>
            </a:r>
            <a:r>
              <a:rPr lang="en-US" altLang="en-US" sz="2600" i="1" u="sng" dirty="0" smtClean="0"/>
              <a:t>gss.pppl.gov</a:t>
            </a:r>
            <a:r>
              <a:rPr lang="en-US" altLang="en-US" sz="2600" dirty="0" smtClean="0"/>
              <a:t>)</a:t>
            </a:r>
            <a:endParaRPr lang="en-US" altLang="en-US" sz="2600" dirty="0"/>
          </a:p>
          <a:p>
            <a:pPr marL="342739" indent="-342739">
              <a:defRPr/>
            </a:pPr>
            <a:endParaRPr lang="en-US" altLang="en-US" sz="2600" dirty="0" smtClean="0"/>
          </a:p>
          <a:p>
            <a:pPr marL="342739" indent="-342739">
              <a:defRPr/>
            </a:pPr>
            <a:r>
              <a:rPr lang="en-US" altLang="en-US" sz="2600" dirty="0" smtClean="0"/>
              <a:t>See </a:t>
            </a:r>
            <a:r>
              <a:rPr lang="en-US" altLang="en-US" sz="2600" dirty="0"/>
              <a:t>the following for broader reviews and thousands of useful </a:t>
            </a:r>
            <a:r>
              <a:rPr lang="en-US" altLang="en-US" sz="2600" dirty="0" smtClean="0"/>
              <a:t>references</a:t>
            </a:r>
          </a:p>
          <a:p>
            <a:pPr marL="342739" indent="-342739">
              <a:defRPr/>
            </a:pPr>
            <a:endParaRPr lang="en-US" altLang="en-US" sz="2900" dirty="0"/>
          </a:p>
          <a:p>
            <a:pPr marL="342739" indent="-342739">
              <a:defRPr/>
            </a:pPr>
            <a:r>
              <a:rPr lang="en-US" altLang="en-US" sz="2300" u="sng" dirty="0" smtClean="0"/>
              <a:t>Transport &amp; Turbulence reviews:</a:t>
            </a:r>
          </a:p>
          <a:p>
            <a:pPr marL="742602" lvl="1" indent="-285616">
              <a:defRPr/>
            </a:pPr>
            <a:r>
              <a:rPr lang="en-US" altLang="en-US" sz="1700" dirty="0" err="1" smtClean="0"/>
              <a:t>Liewer</a:t>
            </a:r>
            <a:r>
              <a:rPr lang="en-US" altLang="en-US" sz="1700" dirty="0" smtClean="0"/>
              <a:t>, Nuclear Fusion (1985)</a:t>
            </a:r>
          </a:p>
          <a:p>
            <a:pPr marL="742602" lvl="1" indent="-285616">
              <a:defRPr/>
            </a:pPr>
            <a:r>
              <a:rPr lang="en-US" altLang="en-US" sz="1700" dirty="0" err="1" smtClean="0"/>
              <a:t>Wootton</a:t>
            </a:r>
            <a:r>
              <a:rPr lang="en-US" altLang="en-US" sz="1700" dirty="0" smtClean="0"/>
              <a:t>, Phys. Fluids B (1990)</a:t>
            </a:r>
          </a:p>
          <a:p>
            <a:pPr marL="742602" lvl="1" indent="-285616">
              <a:defRPr/>
            </a:pPr>
            <a:r>
              <a:rPr lang="en-US" altLang="en-US" sz="1700" dirty="0" smtClean="0"/>
              <a:t>Carreras, IEEE Trans. Plasma Science (1997)</a:t>
            </a:r>
          </a:p>
          <a:p>
            <a:pPr marL="742602" lvl="1" indent="-285616">
              <a:defRPr/>
            </a:pPr>
            <a:r>
              <a:rPr lang="en-US" altLang="en-US" sz="1700" dirty="0" smtClean="0"/>
              <a:t>Wolf, PPCF (2003)</a:t>
            </a:r>
          </a:p>
          <a:p>
            <a:pPr marL="742602" lvl="1" indent="-285616">
              <a:defRPr/>
            </a:pPr>
            <a:r>
              <a:rPr lang="en-US" altLang="en-US" sz="1700" dirty="0" err="1" smtClean="0"/>
              <a:t>Tynan</a:t>
            </a:r>
            <a:r>
              <a:rPr lang="en-US" altLang="en-US" sz="1700" dirty="0" smtClean="0"/>
              <a:t>, PPCF (2009)</a:t>
            </a:r>
          </a:p>
          <a:p>
            <a:pPr marL="742602" lvl="1" indent="-285616">
              <a:defRPr/>
            </a:pPr>
            <a:r>
              <a:rPr lang="en-US" altLang="en-US" sz="1700" dirty="0" smtClean="0"/>
              <a:t>ITER Physics Basis (IPB), Nuclear Fusion (1999)</a:t>
            </a:r>
          </a:p>
          <a:p>
            <a:pPr marL="742602" lvl="1" indent="-285616">
              <a:defRPr/>
            </a:pPr>
            <a:r>
              <a:rPr lang="en-US" altLang="en-US" sz="1700" dirty="0" smtClean="0"/>
              <a:t>Progress in ITER Physics Basis (PIPB), Nuclear Fusion (2007)</a:t>
            </a:r>
          </a:p>
          <a:p>
            <a:pPr marL="342739" indent="-342739">
              <a:defRPr/>
            </a:pPr>
            <a:r>
              <a:rPr lang="en-US" altLang="en-US" sz="2300" u="sng" dirty="0" smtClean="0"/>
              <a:t>Drift wave reviews:</a:t>
            </a:r>
          </a:p>
          <a:p>
            <a:pPr marL="742602" lvl="1" indent="-285616">
              <a:defRPr/>
            </a:pPr>
            <a:r>
              <a:rPr lang="en-US" altLang="en-US" sz="1700" dirty="0" smtClean="0"/>
              <a:t>Horton, Rev. Modern Physics (1999)</a:t>
            </a:r>
          </a:p>
          <a:p>
            <a:pPr marL="742602" lvl="1" indent="-285616">
              <a:defRPr/>
            </a:pPr>
            <a:r>
              <a:rPr lang="en-US" altLang="en-US" sz="1700" dirty="0" smtClean="0"/>
              <a:t>Tang, Nuclear Fusion (1978)</a:t>
            </a:r>
          </a:p>
          <a:p>
            <a:pPr marL="342739" indent="-342739">
              <a:defRPr/>
            </a:pPr>
            <a:r>
              <a:rPr lang="en-US" altLang="en-US" sz="2300" u="sng" dirty="0" err="1" smtClean="0"/>
              <a:t>Gyrokinetic</a:t>
            </a:r>
            <a:r>
              <a:rPr lang="en-US" altLang="en-US" sz="2300" u="sng" dirty="0" smtClean="0"/>
              <a:t> simulation review:</a:t>
            </a:r>
          </a:p>
          <a:p>
            <a:pPr marL="742602" lvl="1" indent="-285616">
              <a:defRPr/>
            </a:pPr>
            <a:r>
              <a:rPr lang="en-US" altLang="en-US" sz="1700" dirty="0" err="1" smtClean="0"/>
              <a:t>Garbet</a:t>
            </a:r>
            <a:r>
              <a:rPr lang="en-US" altLang="en-US" sz="1700" dirty="0" smtClean="0"/>
              <a:t>, Nuclear Fusion (2010)</a:t>
            </a:r>
          </a:p>
          <a:p>
            <a:pPr marL="342739" indent="-342739">
              <a:defRPr/>
            </a:pPr>
            <a:r>
              <a:rPr lang="en-US" altLang="en-US" sz="2300" u="sng" dirty="0" smtClean="0"/>
              <a:t>Zonal flow/GAM reviews:</a:t>
            </a:r>
          </a:p>
          <a:p>
            <a:pPr marL="742602" lvl="1" indent="-285616">
              <a:defRPr/>
            </a:pPr>
            <a:r>
              <a:rPr lang="en-US" altLang="en-US" sz="1700" dirty="0" smtClean="0"/>
              <a:t>Diamond et al., PPCF (2005)</a:t>
            </a:r>
          </a:p>
          <a:p>
            <a:pPr marL="742602" lvl="1" indent="-285616">
              <a:defRPr/>
            </a:pPr>
            <a:r>
              <a:rPr lang="en-US" altLang="en-US" sz="1700" dirty="0" smtClean="0"/>
              <a:t>Fujisawa, Nuclear Fusion (2009)</a:t>
            </a:r>
          </a:p>
          <a:p>
            <a:pPr marL="342739" indent="-342739">
              <a:defRPr/>
            </a:pPr>
            <a:r>
              <a:rPr lang="en-US" altLang="en-US" sz="2300" u="sng" dirty="0" smtClean="0"/>
              <a:t>Measurement techniques:</a:t>
            </a:r>
          </a:p>
          <a:p>
            <a:pPr marL="742602" lvl="1" indent="-285616">
              <a:defRPr/>
            </a:pPr>
            <a:r>
              <a:rPr lang="en-US" altLang="en-US" sz="1700" dirty="0" err="1" smtClean="0"/>
              <a:t>Bretz</a:t>
            </a:r>
            <a:r>
              <a:rPr lang="en-US" altLang="en-US" sz="1700" dirty="0" smtClean="0"/>
              <a:t>, RSI (1997)</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smtClean="0"/>
              <a:t>Increasing Re # in jet flow (what is changing?)</a:t>
            </a:r>
          </a:p>
        </p:txBody>
      </p:sp>
      <p:sp>
        <p:nvSpPr>
          <p:cNvPr id="27651" name="Content Placeholder 2"/>
          <p:cNvSpPr>
            <a:spLocks noGrp="1"/>
          </p:cNvSpPr>
          <p:nvPr>
            <p:ph idx="1"/>
          </p:nvPr>
        </p:nvSpPr>
        <p:spPr/>
        <p:txBody>
          <a:bodyPr/>
          <a:lstStyle/>
          <a:p>
            <a:endParaRPr lang="en-US" altLang="en-US" smtClean="0"/>
          </a:p>
        </p:txBody>
      </p:sp>
      <p:pic>
        <p:nvPicPr>
          <p:cNvPr id="276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8267700" cy="5653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653" name="TextBox 4"/>
          <p:cNvSpPr txBox="1">
            <a:spLocks noChangeArrowheads="1"/>
          </p:cNvSpPr>
          <p:nvPr/>
        </p:nvSpPr>
        <p:spPr bwMode="auto">
          <a:xfrm>
            <a:off x="2895600" y="1295400"/>
            <a:ext cx="852488"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i="0">
                <a:solidFill>
                  <a:srgbClr val="FF0000"/>
                </a:solidFill>
                <a:latin typeface="Helvetica" pitchFamily="34" charset="0"/>
              </a:rPr>
              <a:t>Re=2,300</a:t>
            </a:r>
          </a:p>
        </p:txBody>
      </p:sp>
      <p:sp>
        <p:nvSpPr>
          <p:cNvPr id="27654" name="TextBox 5"/>
          <p:cNvSpPr txBox="1">
            <a:spLocks noChangeArrowheads="1"/>
          </p:cNvSpPr>
          <p:nvPr/>
        </p:nvSpPr>
        <p:spPr bwMode="auto">
          <a:xfrm>
            <a:off x="7543800" y="1371600"/>
            <a:ext cx="9382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i="0">
                <a:solidFill>
                  <a:srgbClr val="FF0000"/>
                </a:solidFill>
                <a:latin typeface="Helvetica" pitchFamily="34" charset="0"/>
              </a:rPr>
              <a:t>Re=10,000</a:t>
            </a:r>
          </a:p>
        </p:txBody>
      </p:sp>
      <p:sp>
        <p:nvSpPr>
          <p:cNvPr id="27655" name="TextBox 3"/>
          <p:cNvSpPr txBox="1">
            <a:spLocks noChangeArrowheads="1"/>
          </p:cNvSpPr>
          <p:nvPr/>
        </p:nvSpPr>
        <p:spPr bwMode="auto">
          <a:xfrm>
            <a:off x="3748088" y="6643688"/>
            <a:ext cx="26384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P. Dimotakis, J. Fluid Mech (2000)</a:t>
            </a:r>
          </a:p>
        </p:txBody>
      </p:sp>
    </p:spTree>
    <p:extLst>
      <p:ext uri="{BB962C8B-B14F-4D97-AF65-F5344CB8AC3E}">
        <p14:creationId xmlns:p14="http://schemas.microsoft.com/office/powerpoint/2010/main" val="28475238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smtClean="0"/>
              <a:t>For large Reynolds #, we expect a large range of scale lengths</a:t>
            </a:r>
          </a:p>
        </p:txBody>
      </p:sp>
      <p:sp>
        <p:nvSpPr>
          <p:cNvPr id="3" name="Content Placeholder 2"/>
          <p:cNvSpPr>
            <a:spLocks noGrp="1" noRot="1" noChangeAspect="1" noMove="1" noResize="1" noEditPoints="1" noAdjustHandles="1" noChangeArrowheads="1" noChangeShapeType="1" noTextEdit="1"/>
          </p:cNvSpPr>
          <p:nvPr>
            <p:ph idx="1"/>
          </p:nvPr>
        </p:nvSpPr>
        <p:spPr>
          <a:xfrm>
            <a:off x="152400" y="1066800"/>
            <a:ext cx="8763000" cy="4953000"/>
          </a:xfrm>
          <a:blipFill rotWithShape="1">
            <a:blip r:embed="rId2"/>
            <a:stretch>
              <a:fillRect l="-1043" t="-1107" r="-1182"/>
            </a:stretch>
          </a:blipFill>
          <a:extLst/>
        </p:spPr>
        <p:txBody>
          <a:bodyPr/>
          <a:lstStyle/>
          <a:p>
            <a:pPr>
              <a:defRPr/>
            </a:pPr>
            <a:r>
              <a:rPr lang="en-US">
                <a:noFill/>
              </a:rPr>
              <a:t> </a:t>
            </a:r>
          </a:p>
        </p:txBody>
      </p:sp>
    </p:spTree>
    <p:extLst>
      <p:ext uri="{BB962C8B-B14F-4D97-AF65-F5344CB8AC3E}">
        <p14:creationId xmlns:p14="http://schemas.microsoft.com/office/powerpoint/2010/main" val="42376143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0" y="2743200"/>
            <a:ext cx="9144000" cy="914400"/>
          </a:xfrm>
        </p:spPr>
        <p:txBody>
          <a:bodyPr/>
          <a:lstStyle/>
          <a:p>
            <a:r>
              <a:rPr lang="en-US" altLang="en-US" sz="4800" smtClean="0"/>
              <a:t>Kolmogorov scaling</a:t>
            </a:r>
            <a:br>
              <a:rPr lang="en-US" altLang="en-US" sz="4800" smtClean="0"/>
            </a:br>
            <a:r>
              <a:rPr lang="en-US" altLang="en-US" sz="4800" smtClean="0"/>
              <a:t>(energy cascade through the inertial range)</a:t>
            </a:r>
          </a:p>
        </p:txBody>
      </p:sp>
    </p:spTree>
    <p:extLst>
      <p:ext uri="{BB962C8B-B14F-4D97-AF65-F5344CB8AC3E}">
        <p14:creationId xmlns:p14="http://schemas.microsoft.com/office/powerpoint/2010/main" val="25698910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en-US" smtClean="0"/>
              <a:t>E.g., imagine there are eddies distributed at various scale lengths</a:t>
            </a:r>
          </a:p>
        </p:txBody>
      </p:sp>
      <p:sp>
        <p:nvSpPr>
          <p:cNvPr id="32771" name="Content Placeholder 2"/>
          <p:cNvSpPr>
            <a:spLocks noGrp="1"/>
          </p:cNvSpPr>
          <p:nvPr>
            <p:ph idx="1"/>
          </p:nvPr>
        </p:nvSpPr>
        <p:spPr>
          <a:xfrm>
            <a:off x="152400" y="1295400"/>
            <a:ext cx="8763000" cy="609600"/>
          </a:xfrm>
        </p:spPr>
        <p:txBody>
          <a:bodyPr/>
          <a:lstStyle/>
          <a:p>
            <a:r>
              <a:rPr lang="en-US" altLang="en-US" smtClean="0"/>
              <a:t>Of course these different wavenumber eddies are not spatially separated but co-exist in space</a:t>
            </a:r>
          </a:p>
        </p:txBody>
      </p:sp>
      <p:pic>
        <p:nvPicPr>
          <p:cNvPr id="32772" name="Picture 2" descr="Image result for richardson cascade"/>
          <p:cNvPicPr>
            <a:picLocks noChangeAspect="1" noChangeArrowheads="1"/>
          </p:cNvPicPr>
          <p:nvPr/>
        </p:nvPicPr>
        <p:blipFill>
          <a:blip r:embed="rId3">
            <a:extLst>
              <a:ext uri="{28A0092B-C50C-407E-A947-70E740481C1C}">
                <a14:useLocalDpi xmlns:a14="http://schemas.microsoft.com/office/drawing/2010/main" val="0"/>
              </a:ext>
            </a:extLst>
          </a:blip>
          <a:srcRect l="10069" r="23848" b="11426"/>
          <a:stretch>
            <a:fillRect/>
          </a:stretch>
        </p:blipFill>
        <p:spPr bwMode="auto">
          <a:xfrm>
            <a:off x="2438400" y="2133600"/>
            <a:ext cx="47244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Box 3"/>
          <p:cNvSpPr txBox="1">
            <a:spLocks noChangeArrowheads="1"/>
          </p:cNvSpPr>
          <p:nvPr/>
        </p:nvSpPr>
        <p:spPr bwMode="auto">
          <a:xfrm>
            <a:off x="914400" y="2838450"/>
            <a:ext cx="1143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i="0">
                <a:solidFill>
                  <a:srgbClr val="1822CD"/>
                </a:solidFill>
                <a:latin typeface="Helvetica" pitchFamily="34" charset="0"/>
              </a:rPr>
              <a:t>Increasing wavenumber  (k) eddies</a:t>
            </a:r>
          </a:p>
        </p:txBody>
      </p:sp>
      <p:cxnSp>
        <p:nvCxnSpPr>
          <p:cNvPr id="32774" name="Straight Arrow Connector 9"/>
          <p:cNvCxnSpPr>
            <a:cxnSpLocks noChangeShapeType="1"/>
          </p:cNvCxnSpPr>
          <p:nvPr/>
        </p:nvCxnSpPr>
        <p:spPr bwMode="auto">
          <a:xfrm>
            <a:off x="1485900" y="3581400"/>
            <a:ext cx="0" cy="2514600"/>
          </a:xfrm>
          <a:prstGeom prst="straightConnector1">
            <a:avLst/>
          </a:prstGeom>
          <a:noFill/>
          <a:ln w="38100" algn="ctr">
            <a:solidFill>
              <a:schemeClr val="accent2"/>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6946033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en-US" smtClean="0"/>
              <a:t>Want to predict distribution of energy with scale length (or wavenumber)</a:t>
            </a:r>
          </a:p>
        </p:txBody>
      </p:sp>
      <p:pic>
        <p:nvPicPr>
          <p:cNvPr id="33795" name="Picture 4" descr="Image result for richardson cascade"/>
          <p:cNvPicPr>
            <a:picLocks noChangeAspect="1" noChangeArrowheads="1"/>
          </p:cNvPicPr>
          <p:nvPr/>
        </p:nvPicPr>
        <p:blipFill>
          <a:blip r:embed="rId2">
            <a:extLst>
              <a:ext uri="{28A0092B-C50C-407E-A947-70E740481C1C}">
                <a14:useLocalDpi xmlns:a14="http://schemas.microsoft.com/office/drawing/2010/main" val="0"/>
              </a:ext>
            </a:extLst>
          </a:blip>
          <a:srcRect t="16196" b="11552"/>
          <a:stretch>
            <a:fillRect/>
          </a:stretch>
        </p:blipFill>
        <p:spPr bwMode="auto">
          <a:xfrm>
            <a:off x="3124200" y="1739900"/>
            <a:ext cx="5943600" cy="336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Rot="1" noChangeAspect="1" noMove="1" noResize="1" noEditPoints="1" noAdjustHandles="1" noChangeArrowheads="1" noChangeShapeType="1" noTextEdit="1"/>
          </p:cNvSpPr>
          <p:nvPr/>
        </p:nvSpPr>
        <p:spPr>
          <a:xfrm>
            <a:off x="152400" y="2159064"/>
            <a:ext cx="2733248" cy="954107"/>
          </a:xfrm>
          <a:prstGeom prst="rect">
            <a:avLst/>
          </a:prstGeom>
          <a:blipFill rotWithShape="1">
            <a:blip r:embed="rId3"/>
            <a:stretch>
              <a:fillRect/>
            </a:stretch>
          </a:blipFill>
        </p:spPr>
        <p:txBody>
          <a:bodyPr/>
          <a:lstStyle/>
          <a:p>
            <a:pPr>
              <a:defRPr/>
            </a:pPr>
            <a:r>
              <a:rPr lang="en-US">
                <a:noFill/>
              </a:rPr>
              <a:t> </a:t>
            </a:r>
          </a:p>
        </p:txBody>
      </p:sp>
      <p:sp>
        <p:nvSpPr>
          <p:cNvPr id="14" name="TextBox 13"/>
          <p:cNvSpPr txBox="1">
            <a:spLocks noRot="1" noChangeAspect="1" noMove="1" noResize="1" noEditPoints="1" noAdjustHandles="1" noChangeArrowheads="1" noChangeShapeType="1" noTextEdit="1"/>
          </p:cNvSpPr>
          <p:nvPr/>
        </p:nvSpPr>
        <p:spPr>
          <a:xfrm>
            <a:off x="152400" y="3302064"/>
            <a:ext cx="2172325" cy="549446"/>
          </a:xfrm>
          <a:prstGeom prst="rect">
            <a:avLst/>
          </a:prstGeom>
          <a:blipFill rotWithShape="1">
            <a:blip r:embed="rId4"/>
            <a:stretch>
              <a:fillRect/>
            </a:stretch>
          </a:blipFill>
        </p:spPr>
        <p:txBody>
          <a:bodyPr/>
          <a:lstStyle/>
          <a:p>
            <a:pPr>
              <a:defRPr/>
            </a:pPr>
            <a:r>
              <a:rPr lang="en-US">
                <a:noFill/>
              </a:rPr>
              <a:t> </a:t>
            </a:r>
          </a:p>
        </p:txBody>
      </p:sp>
      <p:sp>
        <p:nvSpPr>
          <p:cNvPr id="15" name="TextBox 14"/>
          <p:cNvSpPr txBox="1">
            <a:spLocks noRot="1" noChangeAspect="1" noMove="1" noResize="1" noEditPoints="1" noAdjustHandles="1" noChangeArrowheads="1" noChangeShapeType="1" noTextEdit="1"/>
          </p:cNvSpPr>
          <p:nvPr/>
        </p:nvSpPr>
        <p:spPr>
          <a:xfrm>
            <a:off x="152400" y="4251154"/>
            <a:ext cx="2074542" cy="549446"/>
          </a:xfrm>
          <a:prstGeom prst="rect">
            <a:avLst/>
          </a:prstGeom>
          <a:blipFill rotWithShape="1">
            <a:blip r:embed="rId5"/>
            <a:stretch>
              <a:fillRect/>
            </a:stretch>
          </a:blipFill>
        </p:spPr>
        <p:txBody>
          <a:bodyPr/>
          <a:lstStyle/>
          <a:p>
            <a:pPr>
              <a:defRPr/>
            </a:pPr>
            <a:r>
              <a:rPr lang="en-US">
                <a:noFill/>
              </a:rPr>
              <a:t> </a:t>
            </a:r>
          </a:p>
        </p:txBody>
      </p:sp>
      <p:sp>
        <p:nvSpPr>
          <p:cNvPr id="33799" name="Content Placeholder 2"/>
          <p:cNvSpPr>
            <a:spLocks noGrp="1"/>
          </p:cNvSpPr>
          <p:nvPr>
            <p:ph idx="1"/>
          </p:nvPr>
        </p:nvSpPr>
        <p:spPr>
          <a:xfrm>
            <a:off x="304800" y="1295400"/>
            <a:ext cx="4191000" cy="533400"/>
          </a:xfrm>
        </p:spPr>
        <p:txBody>
          <a:bodyPr/>
          <a:lstStyle/>
          <a:p>
            <a:pPr marL="0" indent="0">
              <a:buFontTx/>
              <a:buNone/>
            </a:pPr>
            <a:r>
              <a:rPr lang="en-US" altLang="en-US" smtClean="0"/>
              <a:t>Turbulent energy spectrum</a:t>
            </a:r>
          </a:p>
        </p:txBody>
      </p:sp>
      <p:sp>
        <p:nvSpPr>
          <p:cNvPr id="33800" name="Rectangle 8"/>
          <p:cNvSpPr>
            <a:spLocks noChangeArrowheads="1"/>
          </p:cNvSpPr>
          <p:nvPr/>
        </p:nvSpPr>
        <p:spPr bwMode="auto">
          <a:xfrm>
            <a:off x="3124200" y="1828800"/>
            <a:ext cx="1044575" cy="330200"/>
          </a:xfrm>
          <a:prstGeom prst="rect">
            <a:avLst/>
          </a:prstGeom>
          <a:noFill/>
          <a:ln w="28575" algn="ctr">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endParaRPr lang="en-US" altLang="en-US" sz="1200">
              <a:solidFill>
                <a:srgbClr val="1822CD"/>
              </a:solidFill>
              <a:latin typeface="Helvetica" pitchFamily="34" charset="0"/>
            </a:endParaRPr>
          </a:p>
        </p:txBody>
      </p:sp>
      <p:sp>
        <p:nvSpPr>
          <p:cNvPr id="33801" name="Rectangle 16"/>
          <p:cNvSpPr>
            <a:spLocks noChangeArrowheads="1"/>
          </p:cNvSpPr>
          <p:nvPr/>
        </p:nvSpPr>
        <p:spPr bwMode="auto">
          <a:xfrm>
            <a:off x="7696200" y="4495800"/>
            <a:ext cx="838200" cy="330200"/>
          </a:xfrm>
          <a:prstGeom prst="rect">
            <a:avLst/>
          </a:prstGeom>
          <a:noFill/>
          <a:ln w="28575" algn="ctr">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endParaRPr lang="en-US" altLang="en-US" sz="1200">
              <a:solidFill>
                <a:srgbClr val="1822CD"/>
              </a:solidFill>
              <a:latin typeface="Helvetica" pitchFamily="34" charset="0"/>
            </a:endParaRPr>
          </a:p>
        </p:txBody>
      </p:sp>
      <p:sp>
        <p:nvSpPr>
          <p:cNvPr id="33802" name="TextBox 9"/>
          <p:cNvSpPr txBox="1">
            <a:spLocks noChangeArrowheads="1"/>
          </p:cNvSpPr>
          <p:nvPr/>
        </p:nvSpPr>
        <p:spPr bwMode="auto">
          <a:xfrm rot="1823708">
            <a:off x="4060825" y="2584450"/>
            <a:ext cx="4495800"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4800">
                <a:solidFill>
                  <a:srgbClr val="1822CD"/>
                </a:solidFill>
                <a:latin typeface="Helvetica" pitchFamily="34" charset="0"/>
              </a:rPr>
              <a:t> </a:t>
            </a:r>
          </a:p>
        </p:txBody>
      </p:sp>
      <p:sp>
        <p:nvSpPr>
          <p:cNvPr id="33803" name="TextBox 10"/>
          <p:cNvSpPr txBox="1">
            <a:spLocks noChangeArrowheads="1"/>
          </p:cNvSpPr>
          <p:nvPr/>
        </p:nvSpPr>
        <p:spPr bwMode="auto">
          <a:xfrm>
            <a:off x="7696200" y="3200400"/>
            <a:ext cx="1468438"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4000">
                <a:solidFill>
                  <a:srgbClr val="1822CD"/>
                </a:solidFill>
                <a:latin typeface="Helvetica" pitchFamily="34" charset="0"/>
              </a:rPr>
              <a:t>         </a:t>
            </a:r>
          </a:p>
        </p:txBody>
      </p:sp>
    </p:spTree>
    <p:extLst>
      <p:ext uri="{BB962C8B-B14F-4D97-AF65-F5344CB8AC3E}">
        <p14:creationId xmlns:p14="http://schemas.microsoft.com/office/powerpoint/2010/main" val="23980844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sz="2800" smtClean="0"/>
              <a:t>A.N. Kolmogorov (1941) provides a well known derivation of turbulent energy spectrum</a:t>
            </a:r>
          </a:p>
        </p:txBody>
      </p:sp>
      <p:sp>
        <p:nvSpPr>
          <p:cNvPr id="3" name="Content Placeholder 2"/>
          <p:cNvSpPr>
            <a:spLocks noGrp="1"/>
          </p:cNvSpPr>
          <p:nvPr>
            <p:ph idx="1"/>
          </p:nvPr>
        </p:nvSpPr>
        <p:spPr/>
        <p:txBody>
          <a:bodyPr/>
          <a:lstStyle/>
          <a:p>
            <a:pPr marL="0" indent="0">
              <a:buFontTx/>
              <a:buNone/>
              <a:defRPr/>
            </a:pPr>
            <a:r>
              <a:rPr lang="en-US" sz="2000" b="1" u="sng" dirty="0" smtClean="0"/>
              <a:t>Assumptions</a:t>
            </a:r>
          </a:p>
          <a:p>
            <a:pPr>
              <a:defRPr/>
            </a:pPr>
            <a:r>
              <a:rPr lang="en-US" sz="2000" dirty="0" smtClean="0"/>
              <a:t>For </a:t>
            </a:r>
            <a:r>
              <a:rPr lang="en-US" sz="2000" dirty="0" smtClean="0"/>
              <a:t>sufficient separation of scales (L &gt;&gt; l &gt;&gt; </a:t>
            </a:r>
            <a:r>
              <a:rPr lang="en-US" sz="2000" dirty="0" smtClean="0">
                <a:latin typeface="Script MT Bold"/>
              </a:rPr>
              <a:t>l</a:t>
            </a:r>
            <a:r>
              <a:rPr lang="en-US" sz="2000" baseline="-25000" dirty="0" smtClean="0">
                <a:latin typeface="Symbol" panose="05050102010706020507" pitchFamily="18" charset="2"/>
              </a:rPr>
              <a:t>n</a:t>
            </a:r>
            <a:r>
              <a:rPr lang="en-US" sz="2000" dirty="0" smtClean="0"/>
              <a:t>, i.e. </a:t>
            </a:r>
            <a:r>
              <a:rPr lang="en-US" sz="2000" dirty="0" smtClean="0"/>
              <a:t>Re &gt;&gt;&gt;&gt; 1), assume non-linear interactions independent of energy injection or dissipation (so called “inertial range”)</a:t>
            </a:r>
          </a:p>
          <a:p>
            <a:pPr lvl="1">
              <a:defRPr/>
            </a:pPr>
            <a:r>
              <a:rPr lang="en-US" sz="1800" dirty="0"/>
              <a:t>Energy injected at large scales ~ L</a:t>
            </a:r>
            <a:r>
              <a:rPr lang="en-US" sz="1800" baseline="-25000" dirty="0"/>
              <a:t>0</a:t>
            </a:r>
            <a:r>
              <a:rPr lang="en-US" sz="1800" dirty="0"/>
              <a:t> (</a:t>
            </a:r>
            <a:r>
              <a:rPr lang="en-US" sz="1800" dirty="0" err="1"/>
              <a:t>k</a:t>
            </a:r>
            <a:r>
              <a:rPr lang="en-US" sz="1800" baseline="-25000" dirty="0" err="1"/>
              <a:t>forcing</a:t>
            </a:r>
            <a:r>
              <a:rPr lang="en-US" sz="1800" dirty="0"/>
              <a:t> ~ 1/L</a:t>
            </a:r>
            <a:r>
              <a:rPr lang="en-US" sz="1800" baseline="-25000" dirty="0"/>
              <a:t>0</a:t>
            </a:r>
            <a:r>
              <a:rPr lang="en-US" sz="1800" dirty="0"/>
              <a:t>)</a:t>
            </a:r>
          </a:p>
          <a:p>
            <a:pPr lvl="1">
              <a:defRPr/>
            </a:pPr>
            <a:r>
              <a:rPr lang="en-US" sz="1800" dirty="0"/>
              <a:t>Viscosity only matters at very small scales ~ </a:t>
            </a:r>
            <a:r>
              <a:rPr lang="en-US" sz="1800" dirty="0">
                <a:latin typeface="Script MT Bold"/>
              </a:rPr>
              <a:t>l</a:t>
            </a:r>
            <a:r>
              <a:rPr lang="en-US" sz="1800" baseline="-25000" dirty="0">
                <a:latin typeface="Symbol" panose="05050102010706020507" pitchFamily="18" charset="2"/>
              </a:rPr>
              <a:t>n</a:t>
            </a:r>
            <a:r>
              <a:rPr lang="en-US" sz="1800" dirty="0"/>
              <a:t> (</a:t>
            </a:r>
            <a:r>
              <a:rPr lang="en-US" sz="1800" dirty="0" err="1"/>
              <a:t>k</a:t>
            </a:r>
            <a:r>
              <a:rPr lang="en-US" sz="1800" baseline="-25000" dirty="0" err="1">
                <a:latin typeface="Symbol" panose="05050102010706020507" pitchFamily="18" charset="2"/>
              </a:rPr>
              <a:t>n</a:t>
            </a:r>
            <a:r>
              <a:rPr lang="en-US" sz="1800" baseline="-25000" dirty="0">
                <a:latin typeface="Symbol" panose="05050102010706020507" pitchFamily="18" charset="2"/>
              </a:rPr>
              <a:t> </a:t>
            </a:r>
            <a:r>
              <a:rPr lang="en-US" sz="1800" dirty="0"/>
              <a:t>~1/</a:t>
            </a:r>
            <a:r>
              <a:rPr lang="en-US" sz="1800" dirty="0">
                <a:latin typeface="Script MT Bold"/>
              </a:rPr>
              <a:t>l</a:t>
            </a:r>
            <a:r>
              <a:rPr lang="en-US" sz="1800" baseline="-25000" dirty="0">
                <a:latin typeface="Symbol" panose="05050102010706020507" pitchFamily="18" charset="2"/>
              </a:rPr>
              <a:t>n</a:t>
            </a:r>
            <a:r>
              <a:rPr lang="en-US" sz="1800" dirty="0"/>
              <a:t>)</a:t>
            </a:r>
            <a:endParaRPr lang="en-US" sz="1600" dirty="0"/>
          </a:p>
          <a:p>
            <a:pPr>
              <a:defRPr/>
            </a:pPr>
            <a:r>
              <a:rPr lang="en-US" sz="2000" dirty="0" smtClean="0"/>
              <a:t>Turbulence </a:t>
            </a:r>
            <a:r>
              <a:rPr lang="en-US" sz="2000" dirty="0" smtClean="0"/>
              <a:t>assumed to be homogeneous and isotropic in the inertial </a:t>
            </a:r>
            <a:r>
              <a:rPr lang="en-US" sz="2000" dirty="0" smtClean="0"/>
              <a:t>range</a:t>
            </a:r>
            <a:endParaRPr lang="en-US" sz="2000" dirty="0" smtClean="0"/>
          </a:p>
          <a:p>
            <a:pPr>
              <a:defRPr/>
            </a:pPr>
            <a:r>
              <a:rPr lang="en-US" sz="2000" dirty="0" smtClean="0"/>
              <a:t>Assume that interactions occur locally in wavenumber space (for interacting triads </a:t>
            </a:r>
            <a:r>
              <a:rPr lang="en-US" sz="2000" b="1" dirty="0" smtClean="0"/>
              <a:t>k</a:t>
            </a:r>
            <a:r>
              <a:rPr lang="en-US" sz="2000" baseline="-25000" dirty="0" smtClean="0"/>
              <a:t>1</a:t>
            </a:r>
            <a:r>
              <a:rPr lang="en-US" sz="2000" dirty="0" smtClean="0"/>
              <a:t>+</a:t>
            </a:r>
            <a:r>
              <a:rPr lang="en-US" sz="2000" b="1" dirty="0" smtClean="0"/>
              <a:t>k</a:t>
            </a:r>
            <a:r>
              <a:rPr lang="en-US" sz="2000" baseline="-25000" dirty="0" smtClean="0"/>
              <a:t>2</a:t>
            </a:r>
            <a:r>
              <a:rPr lang="en-US" sz="2000" dirty="0" smtClean="0"/>
              <a:t>=</a:t>
            </a:r>
            <a:r>
              <a:rPr lang="en-US" sz="2000" b="1" dirty="0" smtClean="0"/>
              <a:t>k</a:t>
            </a:r>
            <a:r>
              <a:rPr lang="en-US" sz="2000" baseline="-25000" dirty="0" smtClean="0"/>
              <a:t>3</a:t>
            </a:r>
            <a:r>
              <a:rPr lang="en-US" sz="2000" dirty="0" smtClean="0"/>
              <a:t>, |</a:t>
            </a:r>
            <a:r>
              <a:rPr lang="en-US" sz="2000" b="1" dirty="0" smtClean="0"/>
              <a:t>k</a:t>
            </a:r>
            <a:r>
              <a:rPr lang="en-US" sz="2000" baseline="-25000" dirty="0" smtClean="0"/>
              <a:t>1</a:t>
            </a:r>
            <a:r>
              <a:rPr lang="en-US" sz="2000" dirty="0" smtClean="0"/>
              <a:t>|~|</a:t>
            </a:r>
            <a:r>
              <a:rPr lang="en-US" sz="2000" b="1" dirty="0" smtClean="0"/>
              <a:t>k</a:t>
            </a:r>
            <a:r>
              <a:rPr lang="en-US" sz="2000" baseline="-25000" dirty="0" smtClean="0"/>
              <a:t>2</a:t>
            </a:r>
            <a:r>
              <a:rPr lang="en-US" sz="2000" dirty="0" smtClean="0"/>
              <a:t>|~|</a:t>
            </a:r>
            <a:r>
              <a:rPr lang="en-US" sz="2000" b="1" dirty="0" smtClean="0"/>
              <a:t>k</a:t>
            </a:r>
            <a:r>
              <a:rPr lang="en-US" sz="2000" baseline="-25000" dirty="0" smtClean="0"/>
              <a:t>3</a:t>
            </a:r>
            <a:r>
              <a:rPr lang="en-US" sz="2000" dirty="0" smtClean="0"/>
              <a:t>|)</a:t>
            </a:r>
          </a:p>
          <a:p>
            <a:pPr>
              <a:defRPr/>
            </a:pPr>
            <a:endParaRPr lang="en-US" sz="2000" dirty="0" smtClean="0"/>
          </a:p>
        </p:txBody>
      </p:sp>
      <p:pic>
        <p:nvPicPr>
          <p:cNvPr id="3000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7290" y="5029200"/>
            <a:ext cx="4800600" cy="1441467"/>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0462473"/>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smtClean="0"/>
              <a:t>Energy injection occurs at large scales (low k)</a:t>
            </a:r>
          </a:p>
        </p:txBody>
      </p:sp>
      <p:sp>
        <p:nvSpPr>
          <p:cNvPr id="35843" name="Content Placeholder 2"/>
          <p:cNvSpPr>
            <a:spLocks noGrp="1"/>
          </p:cNvSpPr>
          <p:nvPr>
            <p:ph idx="1"/>
          </p:nvPr>
        </p:nvSpPr>
        <p:spPr>
          <a:xfrm>
            <a:off x="152400" y="1219200"/>
            <a:ext cx="8763000" cy="914400"/>
          </a:xfrm>
        </p:spPr>
        <p:txBody>
          <a:bodyPr/>
          <a:lstStyle/>
          <a:p>
            <a:endParaRPr lang="en-US" altLang="en-US" smtClean="0"/>
          </a:p>
        </p:txBody>
      </p:sp>
      <p:pic>
        <p:nvPicPr>
          <p:cNvPr id="35844" name="Picture 4" descr="Image result for richardson cascade"/>
          <p:cNvPicPr>
            <a:picLocks noChangeAspect="1" noChangeArrowheads="1"/>
          </p:cNvPicPr>
          <p:nvPr/>
        </p:nvPicPr>
        <p:blipFill>
          <a:blip r:embed="rId3">
            <a:extLst>
              <a:ext uri="{28A0092B-C50C-407E-A947-70E740481C1C}">
                <a14:useLocalDpi xmlns:a14="http://schemas.microsoft.com/office/drawing/2010/main" val="0"/>
              </a:ext>
            </a:extLst>
          </a:blip>
          <a:srcRect b="11552"/>
          <a:stretch>
            <a:fillRect/>
          </a:stretch>
        </p:blipFill>
        <p:spPr bwMode="auto">
          <a:xfrm>
            <a:off x="3124200" y="987425"/>
            <a:ext cx="5943600"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845" name="Straight Arrow Connector 6"/>
          <p:cNvCxnSpPr>
            <a:cxnSpLocks noChangeShapeType="1"/>
          </p:cNvCxnSpPr>
          <p:nvPr/>
        </p:nvCxnSpPr>
        <p:spPr bwMode="auto">
          <a:xfrm flipV="1">
            <a:off x="4164013" y="2514600"/>
            <a:ext cx="0" cy="3505200"/>
          </a:xfrm>
          <a:prstGeom prst="straightConnector1">
            <a:avLst/>
          </a:prstGeom>
          <a:noFill/>
          <a:ln w="635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9" name="TextBox 8"/>
          <p:cNvSpPr txBox="1">
            <a:spLocks noRot="1" noChangeAspect="1" noMove="1" noResize="1" noEditPoints="1" noAdjustHandles="1" noChangeArrowheads="1" noChangeShapeType="1" noTextEdit="1"/>
          </p:cNvSpPr>
          <p:nvPr/>
        </p:nvSpPr>
        <p:spPr>
          <a:xfrm>
            <a:off x="152400" y="5791200"/>
            <a:ext cx="3078279" cy="1037913"/>
          </a:xfrm>
          <a:prstGeom prst="rect">
            <a:avLst/>
          </a:prstGeom>
          <a:blipFill rotWithShape="1">
            <a:blip r:embed="rId4"/>
            <a:stretch>
              <a:fillRect/>
            </a:stretch>
          </a:blipFill>
        </p:spPr>
        <p:txBody>
          <a:bodyPr/>
          <a:lstStyle/>
          <a:p>
            <a:pPr>
              <a:defRPr/>
            </a:pPr>
            <a:r>
              <a:rPr lang="en-US">
                <a:noFill/>
              </a:rPr>
              <a:t> </a:t>
            </a:r>
          </a:p>
        </p:txBody>
      </p:sp>
    </p:spTree>
    <p:extLst>
      <p:ext uri="{BB962C8B-B14F-4D97-AF65-F5344CB8AC3E}">
        <p14:creationId xmlns:p14="http://schemas.microsoft.com/office/powerpoint/2010/main" val="19193525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ltLang="en-US" smtClean="0"/>
              <a:t>Viscous dissipation strong at small scales (high k)</a:t>
            </a:r>
          </a:p>
        </p:txBody>
      </p:sp>
      <p:sp>
        <p:nvSpPr>
          <p:cNvPr id="36867" name="Content Placeholder 2"/>
          <p:cNvSpPr>
            <a:spLocks noGrp="1"/>
          </p:cNvSpPr>
          <p:nvPr>
            <p:ph idx="1"/>
          </p:nvPr>
        </p:nvSpPr>
        <p:spPr>
          <a:xfrm>
            <a:off x="152400" y="1219200"/>
            <a:ext cx="8763000" cy="914400"/>
          </a:xfrm>
        </p:spPr>
        <p:txBody>
          <a:bodyPr/>
          <a:lstStyle/>
          <a:p>
            <a:endParaRPr lang="en-US" altLang="en-US" smtClean="0"/>
          </a:p>
        </p:txBody>
      </p:sp>
      <p:pic>
        <p:nvPicPr>
          <p:cNvPr id="36868" name="Picture 4" descr="Image result for richardson cascade"/>
          <p:cNvPicPr>
            <a:picLocks noChangeAspect="1" noChangeArrowheads="1"/>
          </p:cNvPicPr>
          <p:nvPr/>
        </p:nvPicPr>
        <p:blipFill>
          <a:blip r:embed="rId3">
            <a:extLst>
              <a:ext uri="{28A0092B-C50C-407E-A947-70E740481C1C}">
                <a14:useLocalDpi xmlns:a14="http://schemas.microsoft.com/office/drawing/2010/main" val="0"/>
              </a:ext>
            </a:extLst>
          </a:blip>
          <a:srcRect b="11552"/>
          <a:stretch>
            <a:fillRect/>
          </a:stretch>
        </p:blipFill>
        <p:spPr bwMode="auto">
          <a:xfrm>
            <a:off x="3124200" y="987425"/>
            <a:ext cx="5943600"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6869" name="Straight Arrow Connector 6"/>
          <p:cNvCxnSpPr>
            <a:cxnSpLocks noChangeShapeType="1"/>
          </p:cNvCxnSpPr>
          <p:nvPr/>
        </p:nvCxnSpPr>
        <p:spPr bwMode="auto">
          <a:xfrm>
            <a:off x="7391400" y="4343400"/>
            <a:ext cx="0" cy="1676400"/>
          </a:xfrm>
          <a:prstGeom prst="straightConnector1">
            <a:avLst/>
          </a:prstGeom>
          <a:noFill/>
          <a:ln w="635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9" name="TextBox 8"/>
          <p:cNvSpPr txBox="1">
            <a:spLocks noRot="1" noChangeAspect="1" noMove="1" noResize="1" noEditPoints="1" noAdjustHandles="1" noChangeArrowheads="1" noChangeShapeType="1" noTextEdit="1"/>
          </p:cNvSpPr>
          <p:nvPr/>
        </p:nvSpPr>
        <p:spPr>
          <a:xfrm>
            <a:off x="5204734" y="6020234"/>
            <a:ext cx="3024866" cy="532966"/>
          </a:xfrm>
          <a:prstGeom prst="rect">
            <a:avLst/>
          </a:prstGeom>
          <a:blipFill rotWithShape="1">
            <a:blip r:embed="rId4"/>
            <a:stretch>
              <a:fillRect/>
            </a:stretch>
          </a:blipFill>
        </p:spPr>
        <p:txBody>
          <a:bodyPr/>
          <a:lstStyle/>
          <a:p>
            <a:pPr>
              <a:defRPr/>
            </a:pPr>
            <a:r>
              <a:rPr lang="en-US">
                <a:noFill/>
              </a:rPr>
              <a:t> </a:t>
            </a:r>
          </a:p>
        </p:txBody>
      </p:sp>
    </p:spTree>
    <p:extLst>
      <p:ext uri="{BB962C8B-B14F-4D97-AF65-F5344CB8AC3E}">
        <p14:creationId xmlns:p14="http://schemas.microsoft.com/office/powerpoint/2010/main" val="183287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ltLang="en-US" dirty="0" smtClean="0"/>
              <a:t>Constant </a:t>
            </a:r>
            <a:r>
              <a:rPr lang="en-US" altLang="en-US" dirty="0" smtClean="0"/>
              <a:t>forward energy cascade (from large eddies to small eddies) </a:t>
            </a:r>
            <a:r>
              <a:rPr lang="en-US" altLang="en-US" dirty="0" smtClean="0"/>
              <a:t>through the “inertial range”</a:t>
            </a:r>
          </a:p>
        </p:txBody>
      </p:sp>
      <p:pic>
        <p:nvPicPr>
          <p:cNvPr id="38916" name="Picture 4" descr="Image result for richardson cascade"/>
          <p:cNvPicPr>
            <a:picLocks noChangeAspect="1" noChangeArrowheads="1"/>
          </p:cNvPicPr>
          <p:nvPr/>
        </p:nvPicPr>
        <p:blipFill>
          <a:blip r:embed="rId3">
            <a:extLst>
              <a:ext uri="{28A0092B-C50C-407E-A947-70E740481C1C}">
                <a14:useLocalDpi xmlns:a14="http://schemas.microsoft.com/office/drawing/2010/main" val="0"/>
              </a:ext>
            </a:extLst>
          </a:blip>
          <a:srcRect b="11552"/>
          <a:stretch>
            <a:fillRect/>
          </a:stretch>
        </p:blipFill>
        <p:spPr bwMode="auto">
          <a:xfrm>
            <a:off x="3124200" y="987425"/>
            <a:ext cx="5943600"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917" name="Straight Arrow Connector 6"/>
          <p:cNvCxnSpPr>
            <a:cxnSpLocks noChangeShapeType="1"/>
          </p:cNvCxnSpPr>
          <p:nvPr/>
        </p:nvCxnSpPr>
        <p:spPr bwMode="auto">
          <a:xfrm>
            <a:off x="4572000" y="3886200"/>
            <a:ext cx="1981200" cy="0"/>
          </a:xfrm>
          <a:prstGeom prst="straightConnector1">
            <a:avLst/>
          </a:prstGeom>
          <a:noFill/>
          <a:ln w="635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0" name="TextBox 9"/>
          <p:cNvSpPr txBox="1">
            <a:spLocks noRot="1" noChangeAspect="1" noMove="1" noResize="1" noEditPoints="1" noAdjustHandles="1" noChangeArrowheads="1" noChangeShapeType="1" noTextEdit="1"/>
          </p:cNvSpPr>
          <p:nvPr/>
        </p:nvSpPr>
        <p:spPr>
          <a:xfrm>
            <a:off x="4590330" y="3962400"/>
            <a:ext cx="2133981" cy="563039"/>
          </a:xfrm>
          <a:prstGeom prst="rect">
            <a:avLst/>
          </a:prstGeom>
          <a:blipFill rotWithShape="1">
            <a:blip r:embed="rId4"/>
            <a:stretch>
              <a:fillRect/>
            </a:stretch>
          </a:blipFill>
        </p:spPr>
        <p:txBody>
          <a:bodyPr/>
          <a:lstStyle/>
          <a:p>
            <a:pPr>
              <a:defRPr/>
            </a:pPr>
            <a:r>
              <a:rPr lang="en-US">
                <a:noFill/>
              </a:rPr>
              <a:t> </a:t>
            </a:r>
          </a:p>
        </p:txBody>
      </p:sp>
      <p:sp>
        <p:nvSpPr>
          <p:cNvPr id="4" name="Content Placeholder 3"/>
          <p:cNvSpPr>
            <a:spLocks noGrp="1"/>
          </p:cNvSpPr>
          <p:nvPr>
            <p:ph idx="1"/>
          </p:nvPr>
        </p:nvSpPr>
        <p:spPr>
          <a:xfrm>
            <a:off x="170730" y="5257800"/>
            <a:ext cx="8839200" cy="1371600"/>
          </a:xfrm>
        </p:spPr>
        <p:txBody>
          <a:bodyPr/>
          <a:lstStyle/>
          <a:p>
            <a:r>
              <a:rPr lang="en-US" sz="1800" dirty="0" smtClean="0"/>
              <a:t>NL v</a:t>
            </a:r>
            <a:r>
              <a:rPr lang="en-US" sz="1800" dirty="0" smtClean="0">
                <a:sym typeface="Symbol"/>
              </a:rPr>
              <a:t>v </a:t>
            </a:r>
            <a:r>
              <a:rPr lang="en-US" sz="1800" dirty="0" smtClean="0"/>
              <a:t>interactions </a:t>
            </a:r>
            <a:r>
              <a:rPr lang="en-US" sz="1800" dirty="0"/>
              <a:t>occur </a:t>
            </a:r>
            <a:r>
              <a:rPr lang="en-US" sz="1800" u="sng" dirty="0" smtClean="0"/>
              <a:t>locally </a:t>
            </a:r>
            <a:r>
              <a:rPr lang="en-US" sz="1800" u="sng" dirty="0"/>
              <a:t>in wavenumber </a:t>
            </a:r>
            <a:r>
              <a:rPr lang="en-US" sz="1800" u="sng" dirty="0" smtClean="0"/>
              <a:t>space </a:t>
            </a:r>
            <a:r>
              <a:rPr lang="en-US" altLang="en-US" sz="1800" dirty="0"/>
              <a:t>(e.g. between ~k/2 &lt; ~2*k</a:t>
            </a:r>
            <a:r>
              <a:rPr lang="en-US" altLang="en-US" sz="1800" dirty="0" smtClean="0"/>
              <a:t>)</a:t>
            </a:r>
          </a:p>
          <a:p>
            <a:pPr lvl="1"/>
            <a:r>
              <a:rPr lang="en-US" altLang="en-US" sz="1600" dirty="0"/>
              <a:t>Very large eddy will not distort smaller eddy very much (~rigid </a:t>
            </a:r>
            <a:r>
              <a:rPr lang="en-US" altLang="en-US" sz="1600" dirty="0" smtClean="0"/>
              <a:t>translation/rotation)</a:t>
            </a:r>
          </a:p>
          <a:p>
            <a:pPr lvl="1"/>
            <a:r>
              <a:rPr lang="en-US" altLang="en-US" sz="1600" dirty="0" smtClean="0"/>
              <a:t>Smaller </a:t>
            </a:r>
            <a:r>
              <a:rPr lang="en-US" altLang="en-US" sz="1600" dirty="0"/>
              <a:t>eddies will not distort much larger eddies as they don’t act coherently</a:t>
            </a:r>
            <a:endParaRPr lang="en-US" sz="1600" dirty="0" smtClean="0"/>
          </a:p>
          <a:p>
            <a:endParaRPr lang="en-US" sz="1800" dirty="0"/>
          </a:p>
        </p:txBody>
      </p:sp>
    </p:spTree>
    <p:extLst>
      <p:ext uri="{BB962C8B-B14F-4D97-AF65-F5344CB8AC3E}">
        <p14:creationId xmlns:p14="http://schemas.microsoft.com/office/powerpoint/2010/main" val="11234299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en-US" smtClean="0"/>
              <a:t>Consider a Fokker-Plank / advection equation for energy transfer through k-space</a:t>
            </a:r>
          </a:p>
        </p:txBody>
      </p:sp>
      <p:sp>
        <p:nvSpPr>
          <p:cNvPr id="39939" name="Content Placeholder 2"/>
          <p:cNvSpPr>
            <a:spLocks noGrp="1"/>
          </p:cNvSpPr>
          <p:nvPr>
            <p:ph idx="1"/>
          </p:nvPr>
        </p:nvSpPr>
        <p:spPr>
          <a:xfrm>
            <a:off x="152400" y="1219200"/>
            <a:ext cx="2819400" cy="2819400"/>
          </a:xfrm>
        </p:spPr>
        <p:txBody>
          <a:bodyPr/>
          <a:lstStyle/>
          <a:p>
            <a:endParaRPr lang="en-US" altLang="en-US" sz="2000" smtClean="0"/>
          </a:p>
        </p:txBody>
      </p:sp>
      <p:pic>
        <p:nvPicPr>
          <p:cNvPr id="39940" name="Picture 4" descr="Image result for richardson cascade"/>
          <p:cNvPicPr>
            <a:picLocks noChangeAspect="1" noChangeArrowheads="1"/>
          </p:cNvPicPr>
          <p:nvPr/>
        </p:nvPicPr>
        <p:blipFill>
          <a:blip r:embed="rId3">
            <a:extLst>
              <a:ext uri="{28A0092B-C50C-407E-A947-70E740481C1C}">
                <a14:useLocalDpi xmlns:a14="http://schemas.microsoft.com/office/drawing/2010/main" val="0"/>
              </a:ext>
            </a:extLst>
          </a:blip>
          <a:srcRect b="11552"/>
          <a:stretch>
            <a:fillRect/>
          </a:stretch>
        </p:blipFill>
        <p:spPr bwMode="auto">
          <a:xfrm>
            <a:off x="3124200" y="987425"/>
            <a:ext cx="5943600"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9941" name="Straight Arrow Connector 6"/>
          <p:cNvCxnSpPr>
            <a:cxnSpLocks noChangeShapeType="1"/>
          </p:cNvCxnSpPr>
          <p:nvPr/>
        </p:nvCxnSpPr>
        <p:spPr bwMode="auto">
          <a:xfrm>
            <a:off x="4572000" y="3886200"/>
            <a:ext cx="1981200" cy="0"/>
          </a:xfrm>
          <a:prstGeom prst="straightConnector1">
            <a:avLst/>
          </a:prstGeom>
          <a:noFill/>
          <a:ln w="635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6" name="TextBox 5"/>
          <p:cNvSpPr txBox="1">
            <a:spLocks noRot="1" noChangeAspect="1" noMove="1" noResize="1" noEditPoints="1" noAdjustHandles="1" noChangeArrowheads="1" noChangeShapeType="1" noTextEdit="1"/>
          </p:cNvSpPr>
          <p:nvPr/>
        </p:nvSpPr>
        <p:spPr>
          <a:xfrm>
            <a:off x="442391" y="5487268"/>
            <a:ext cx="7939609" cy="911596"/>
          </a:xfrm>
          <a:prstGeom prst="rect">
            <a:avLst/>
          </a:prstGeom>
          <a:blipFill rotWithShape="1">
            <a:blip r:embed="rId4"/>
            <a:stretch>
              <a:fillRect/>
            </a:stretch>
          </a:blipFill>
        </p:spPr>
        <p:txBody>
          <a:bodyPr/>
          <a:lstStyle/>
          <a:p>
            <a:pPr>
              <a:defRPr/>
            </a:pPr>
            <a:r>
              <a:rPr lang="en-US">
                <a:noFill/>
              </a:rPr>
              <a:t> </a:t>
            </a:r>
          </a:p>
        </p:txBody>
      </p:sp>
      <p:sp>
        <p:nvSpPr>
          <p:cNvPr id="9" name="TextBox 8"/>
          <p:cNvSpPr txBox="1">
            <a:spLocks noRot="1" noChangeAspect="1" noMove="1" noResize="1" noEditPoints="1" noAdjustHandles="1" noChangeArrowheads="1" noChangeShapeType="1" noTextEdit="1"/>
          </p:cNvSpPr>
          <p:nvPr/>
        </p:nvSpPr>
        <p:spPr>
          <a:xfrm>
            <a:off x="346128" y="4179121"/>
            <a:ext cx="2585708" cy="926279"/>
          </a:xfrm>
          <a:prstGeom prst="rect">
            <a:avLst/>
          </a:prstGeom>
          <a:blipFill rotWithShape="1">
            <a:blip r:embed="rId5"/>
            <a:stretch>
              <a:fillRect/>
            </a:stretch>
          </a:blipFill>
        </p:spPr>
        <p:txBody>
          <a:bodyPr/>
          <a:lstStyle/>
          <a:p>
            <a:pPr>
              <a:defRPr/>
            </a:pPr>
            <a:r>
              <a:rPr lang="en-US">
                <a:noFill/>
              </a:rPr>
              <a:t> </a:t>
            </a:r>
          </a:p>
        </p:txBody>
      </p:sp>
      <p:sp>
        <p:nvSpPr>
          <p:cNvPr id="10" name="TextBox 9"/>
          <p:cNvSpPr txBox="1">
            <a:spLocks noRot="1" noChangeAspect="1" noMove="1" noResize="1" noEditPoints="1" noAdjustHandles="1" noChangeArrowheads="1" noChangeShapeType="1" noTextEdit="1"/>
          </p:cNvSpPr>
          <p:nvPr/>
        </p:nvSpPr>
        <p:spPr>
          <a:xfrm>
            <a:off x="4590330" y="3962400"/>
            <a:ext cx="2146485" cy="565348"/>
          </a:xfrm>
          <a:prstGeom prst="rect">
            <a:avLst/>
          </a:prstGeom>
          <a:blipFill rotWithShape="1">
            <a:blip r:embed="rId6"/>
            <a:stretch>
              <a:fillRect/>
            </a:stretch>
          </a:blipFill>
        </p:spPr>
        <p:txBody>
          <a:bodyPr/>
          <a:lstStyle/>
          <a:p>
            <a:pPr>
              <a:defRPr/>
            </a:pPr>
            <a:r>
              <a:rPr lang="en-US">
                <a:noFill/>
              </a:rPr>
              <a:t> </a:t>
            </a:r>
          </a:p>
        </p:txBody>
      </p:sp>
      <p:sp>
        <p:nvSpPr>
          <p:cNvPr id="39945" name="TextBox 3"/>
          <p:cNvSpPr txBox="1">
            <a:spLocks noChangeArrowheads="1"/>
          </p:cNvSpPr>
          <p:nvPr/>
        </p:nvSpPr>
        <p:spPr bwMode="auto">
          <a:xfrm>
            <a:off x="5562600" y="6400800"/>
            <a:ext cx="1822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i="0" dirty="0">
                <a:solidFill>
                  <a:srgbClr val="1822CD"/>
                </a:solidFill>
                <a:latin typeface="Helvetica" pitchFamily="34" charset="0"/>
              </a:rPr>
              <a:t>(Hammett class notes)</a:t>
            </a:r>
          </a:p>
        </p:txBody>
      </p:sp>
    </p:spTree>
    <p:extLst>
      <p:ext uri="{BB962C8B-B14F-4D97-AF65-F5344CB8AC3E}">
        <p14:creationId xmlns:p14="http://schemas.microsoft.com/office/powerpoint/2010/main" val="11721243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Neutral fluid turbulence</a:t>
            </a:r>
          </a:p>
          <a:p>
            <a:pPr lvl="1"/>
            <a:r>
              <a:rPr lang="en-US" dirty="0" smtClean="0"/>
              <a:t>Examples &amp; concepts</a:t>
            </a:r>
          </a:p>
          <a:p>
            <a:pPr lvl="1"/>
            <a:r>
              <a:rPr lang="en-US" dirty="0" smtClean="0"/>
              <a:t>Energy cascade</a:t>
            </a:r>
          </a:p>
          <a:p>
            <a:endParaRPr lang="en-US" dirty="0" smtClean="0"/>
          </a:p>
          <a:p>
            <a:r>
              <a:rPr lang="en-US" dirty="0" smtClean="0"/>
              <a:t>Magnetized plasma turbulence (e.g. in MFE)</a:t>
            </a:r>
          </a:p>
          <a:p>
            <a:pPr lvl="1"/>
            <a:r>
              <a:rPr lang="en-US" dirty="0" smtClean="0"/>
              <a:t>Examples (measurements &amp; simulations)</a:t>
            </a:r>
          </a:p>
          <a:p>
            <a:pPr lvl="1"/>
            <a:r>
              <a:rPr lang="en-US" dirty="0" smtClean="0"/>
              <a:t>Micro-instabilities (ITG dynamics)</a:t>
            </a:r>
          </a:p>
          <a:p>
            <a:pPr lvl="1"/>
            <a:r>
              <a:rPr lang="en-US" dirty="0" smtClean="0"/>
              <a:t>Saturation (zonal flows)</a:t>
            </a:r>
          </a:p>
        </p:txBody>
      </p:sp>
    </p:spTree>
    <p:extLst>
      <p:ext uri="{BB962C8B-B14F-4D97-AF65-F5344CB8AC3E}">
        <p14:creationId xmlns:p14="http://schemas.microsoft.com/office/powerpoint/2010/main" val="34647696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smtClean="0"/>
              <a:t>Consider a Fokker-Plank / advection equation for energy transfer through k-space</a:t>
            </a:r>
          </a:p>
        </p:txBody>
      </p:sp>
      <p:sp>
        <p:nvSpPr>
          <p:cNvPr id="40963" name="Content Placeholder 2"/>
          <p:cNvSpPr>
            <a:spLocks noGrp="1"/>
          </p:cNvSpPr>
          <p:nvPr>
            <p:ph idx="1"/>
          </p:nvPr>
        </p:nvSpPr>
        <p:spPr>
          <a:xfrm>
            <a:off x="152400" y="1219200"/>
            <a:ext cx="2819400" cy="2819400"/>
          </a:xfrm>
        </p:spPr>
        <p:txBody>
          <a:bodyPr/>
          <a:lstStyle/>
          <a:p>
            <a:endParaRPr lang="en-US" altLang="en-US" sz="2000" smtClean="0"/>
          </a:p>
        </p:txBody>
      </p:sp>
      <p:pic>
        <p:nvPicPr>
          <p:cNvPr id="40964" name="Picture 4" descr="Image result for richardson cascade"/>
          <p:cNvPicPr>
            <a:picLocks noChangeAspect="1" noChangeArrowheads="1"/>
          </p:cNvPicPr>
          <p:nvPr/>
        </p:nvPicPr>
        <p:blipFill>
          <a:blip r:embed="rId3">
            <a:extLst>
              <a:ext uri="{28A0092B-C50C-407E-A947-70E740481C1C}">
                <a14:useLocalDpi xmlns:a14="http://schemas.microsoft.com/office/drawing/2010/main" val="0"/>
              </a:ext>
            </a:extLst>
          </a:blip>
          <a:srcRect b="11552"/>
          <a:stretch>
            <a:fillRect/>
          </a:stretch>
        </p:blipFill>
        <p:spPr bwMode="auto">
          <a:xfrm>
            <a:off x="3124200" y="987425"/>
            <a:ext cx="5943600"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0965" name="Straight Arrow Connector 6"/>
          <p:cNvCxnSpPr>
            <a:cxnSpLocks noChangeShapeType="1"/>
          </p:cNvCxnSpPr>
          <p:nvPr/>
        </p:nvCxnSpPr>
        <p:spPr bwMode="auto">
          <a:xfrm>
            <a:off x="4572000" y="3886200"/>
            <a:ext cx="1981200" cy="0"/>
          </a:xfrm>
          <a:prstGeom prst="straightConnector1">
            <a:avLst/>
          </a:prstGeom>
          <a:noFill/>
          <a:ln w="635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9" name="TextBox 8"/>
          <p:cNvSpPr txBox="1">
            <a:spLocks noRot="1" noChangeAspect="1" noMove="1" noResize="1" noEditPoints="1" noAdjustHandles="1" noChangeArrowheads="1" noChangeShapeType="1" noTextEdit="1"/>
          </p:cNvSpPr>
          <p:nvPr/>
        </p:nvSpPr>
        <p:spPr>
          <a:xfrm>
            <a:off x="346128" y="4179121"/>
            <a:ext cx="2585708" cy="926279"/>
          </a:xfrm>
          <a:prstGeom prst="rect">
            <a:avLst/>
          </a:prstGeom>
          <a:blipFill rotWithShape="1">
            <a:blip r:embed="rId4"/>
            <a:stretch>
              <a:fillRect/>
            </a:stretch>
          </a:blipFill>
        </p:spPr>
        <p:txBody>
          <a:bodyPr/>
          <a:lstStyle/>
          <a:p>
            <a:pPr>
              <a:defRPr/>
            </a:pPr>
            <a:r>
              <a:rPr lang="en-US">
                <a:noFill/>
              </a:rPr>
              <a:t> </a:t>
            </a:r>
          </a:p>
        </p:txBody>
      </p:sp>
      <p:sp>
        <p:nvSpPr>
          <p:cNvPr id="10" name="TextBox 9"/>
          <p:cNvSpPr txBox="1">
            <a:spLocks noRot="1" noChangeAspect="1" noMove="1" noResize="1" noEditPoints="1" noAdjustHandles="1" noChangeArrowheads="1" noChangeShapeType="1" noTextEdit="1"/>
          </p:cNvSpPr>
          <p:nvPr/>
        </p:nvSpPr>
        <p:spPr>
          <a:xfrm>
            <a:off x="4590330" y="3962400"/>
            <a:ext cx="2146485" cy="565348"/>
          </a:xfrm>
          <a:prstGeom prst="rect">
            <a:avLst/>
          </a:prstGeom>
          <a:blipFill rotWithShape="1">
            <a:blip r:embed="rId5"/>
            <a:stretch>
              <a:fillRect/>
            </a:stretch>
          </a:blipFill>
        </p:spPr>
        <p:txBody>
          <a:bodyPr/>
          <a:lstStyle/>
          <a:p>
            <a:pPr>
              <a:defRPr/>
            </a:pPr>
            <a:r>
              <a:rPr lang="en-US">
                <a:noFill/>
              </a:rPr>
              <a:t> </a:t>
            </a:r>
          </a:p>
        </p:txBody>
      </p:sp>
      <p:sp>
        <p:nvSpPr>
          <p:cNvPr id="11" name="TextBox 10"/>
          <p:cNvSpPr txBox="1">
            <a:spLocks noRot="1" noChangeAspect="1" noMove="1" noResize="1" noEditPoints="1" noAdjustHandles="1" noChangeArrowheads="1" noChangeShapeType="1" noTextEdit="1"/>
          </p:cNvSpPr>
          <p:nvPr/>
        </p:nvSpPr>
        <p:spPr>
          <a:xfrm>
            <a:off x="2286000" y="5474521"/>
            <a:ext cx="6836487" cy="926279"/>
          </a:xfrm>
          <a:prstGeom prst="rect">
            <a:avLst/>
          </a:prstGeom>
          <a:blipFill rotWithShape="1">
            <a:blip r:embed="rId6"/>
            <a:stretch>
              <a:fillRect/>
            </a:stretch>
          </a:blipFill>
        </p:spPr>
        <p:txBody>
          <a:bodyPr/>
          <a:lstStyle/>
          <a:p>
            <a:pPr>
              <a:defRPr/>
            </a:pPr>
            <a:r>
              <a:rPr lang="en-US">
                <a:noFill/>
              </a:rPr>
              <a:t> </a:t>
            </a:r>
          </a:p>
        </p:txBody>
      </p:sp>
      <p:cxnSp>
        <p:nvCxnSpPr>
          <p:cNvPr id="40969" name="Straight Connector 4"/>
          <p:cNvCxnSpPr>
            <a:cxnSpLocks noChangeShapeType="1"/>
          </p:cNvCxnSpPr>
          <p:nvPr/>
        </p:nvCxnSpPr>
        <p:spPr bwMode="auto">
          <a:xfrm>
            <a:off x="4724400" y="6400800"/>
            <a:ext cx="2819400" cy="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7524268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ltLang="en-US" sz="2800" smtClean="0"/>
              <a:t>Constant cascade of energy through the inertial range gives Kolmogorov spectrum E(k)~</a:t>
            </a:r>
            <a:r>
              <a:rPr lang="en-US" altLang="en-US" sz="2800" smtClean="0">
                <a:latin typeface="Symbol" pitchFamily="18" charset="2"/>
              </a:rPr>
              <a:t>e</a:t>
            </a:r>
            <a:r>
              <a:rPr lang="en-US" altLang="en-US" sz="2800" baseline="30000" smtClean="0"/>
              <a:t>2/3</a:t>
            </a:r>
            <a:r>
              <a:rPr lang="en-US" altLang="en-US" sz="2800" smtClean="0"/>
              <a:t>k</a:t>
            </a:r>
            <a:r>
              <a:rPr lang="en-US" altLang="en-US" sz="2800" baseline="30000" smtClean="0"/>
              <a:t>-5/3</a:t>
            </a:r>
          </a:p>
        </p:txBody>
      </p:sp>
      <p:sp>
        <p:nvSpPr>
          <p:cNvPr id="9" name="TextBox 8"/>
          <p:cNvSpPr txBox="1">
            <a:spLocks noRot="1" noChangeAspect="1" noMove="1" noResize="1" noEditPoints="1" noAdjustHandles="1" noChangeArrowheads="1" noChangeShapeType="1" noTextEdit="1"/>
          </p:cNvSpPr>
          <p:nvPr/>
        </p:nvSpPr>
        <p:spPr>
          <a:xfrm>
            <a:off x="2388790" y="4179121"/>
            <a:ext cx="4164410" cy="926279"/>
          </a:xfrm>
          <a:prstGeom prst="rect">
            <a:avLst/>
          </a:prstGeom>
          <a:blipFill rotWithShape="1">
            <a:blip r:embed="rId3"/>
            <a:stretch>
              <a:fillRect/>
            </a:stretch>
          </a:blipFill>
          <a:ln w="25400">
            <a:noFill/>
          </a:ln>
        </p:spPr>
        <p:txBody>
          <a:bodyPr/>
          <a:lstStyle/>
          <a:p>
            <a:pPr>
              <a:defRPr/>
            </a:pPr>
            <a:r>
              <a:rPr lang="en-US">
                <a:noFill/>
              </a:rPr>
              <a:t> </a:t>
            </a:r>
          </a:p>
        </p:txBody>
      </p:sp>
      <p:sp>
        <p:nvSpPr>
          <p:cNvPr id="10" name="TextBox 9"/>
          <p:cNvSpPr txBox="1">
            <a:spLocks noRot="1" noChangeAspect="1" noMove="1" noResize="1" noEditPoints="1" noAdjustHandles="1" noChangeArrowheads="1" noChangeShapeType="1" noTextEdit="1"/>
          </p:cNvSpPr>
          <p:nvPr/>
        </p:nvSpPr>
        <p:spPr>
          <a:xfrm>
            <a:off x="609600" y="1295400"/>
            <a:ext cx="7596888" cy="775982"/>
          </a:xfrm>
          <a:prstGeom prst="rect">
            <a:avLst/>
          </a:prstGeom>
          <a:blipFill rotWithShape="1">
            <a:blip r:embed="rId4"/>
            <a:stretch>
              <a:fillRect/>
            </a:stretch>
          </a:blipFill>
        </p:spPr>
        <p:txBody>
          <a:bodyPr/>
          <a:lstStyle/>
          <a:p>
            <a:pPr>
              <a:defRPr/>
            </a:pPr>
            <a:r>
              <a:rPr lang="en-US">
                <a:noFill/>
              </a:rPr>
              <a:t> </a:t>
            </a:r>
          </a:p>
        </p:txBody>
      </p:sp>
      <p:sp>
        <p:nvSpPr>
          <p:cNvPr id="11" name="TextBox 10"/>
          <p:cNvSpPr txBox="1">
            <a:spLocks noRot="1" noChangeAspect="1" noMove="1" noResize="1" noEditPoints="1" noAdjustHandles="1" noChangeArrowheads="1" noChangeShapeType="1" noTextEdit="1"/>
          </p:cNvSpPr>
          <p:nvPr/>
        </p:nvSpPr>
        <p:spPr>
          <a:xfrm>
            <a:off x="641684" y="2269954"/>
            <a:ext cx="8377422" cy="549446"/>
          </a:xfrm>
          <a:prstGeom prst="rect">
            <a:avLst/>
          </a:prstGeom>
          <a:blipFill rotWithShape="1">
            <a:blip r:embed="rId5"/>
            <a:stretch>
              <a:fillRect t="-7692" r="-1091" b="-27473"/>
            </a:stretch>
          </a:blipFill>
        </p:spPr>
        <p:txBody>
          <a:bodyPr/>
          <a:lstStyle/>
          <a:p>
            <a:pPr>
              <a:defRPr/>
            </a:pPr>
            <a:r>
              <a:rPr lang="en-US">
                <a:noFill/>
              </a:rPr>
              <a:t> </a:t>
            </a:r>
          </a:p>
        </p:txBody>
      </p:sp>
      <p:sp>
        <p:nvSpPr>
          <p:cNvPr id="12" name="TextBox 11"/>
          <p:cNvSpPr txBox="1">
            <a:spLocks noRot="1" noChangeAspect="1" noMove="1" noResize="1" noEditPoints="1" noAdjustHandles="1" noChangeArrowheads="1" noChangeShapeType="1" noTextEdit="1"/>
          </p:cNvSpPr>
          <p:nvPr/>
        </p:nvSpPr>
        <p:spPr>
          <a:xfrm>
            <a:off x="609600" y="3167374"/>
            <a:ext cx="3502113" cy="795026"/>
          </a:xfrm>
          <a:prstGeom prst="rect">
            <a:avLst/>
          </a:prstGeom>
          <a:blipFill rotWithShape="1">
            <a:blip r:embed="rId6"/>
            <a:stretch>
              <a:fillRect/>
            </a:stretch>
          </a:blipFill>
        </p:spPr>
        <p:txBody>
          <a:bodyPr/>
          <a:lstStyle/>
          <a:p>
            <a:pPr>
              <a:defRPr/>
            </a:pPr>
            <a:r>
              <a:rPr lang="en-US">
                <a:noFill/>
              </a:rPr>
              <a:t> </a:t>
            </a:r>
          </a:p>
        </p:txBody>
      </p:sp>
      <p:sp>
        <p:nvSpPr>
          <p:cNvPr id="13" name="TextBox 12"/>
          <p:cNvSpPr txBox="1">
            <a:spLocks noRot="1" noChangeAspect="1" noMove="1" noResize="1" noEditPoints="1" noAdjustHandles="1" noChangeArrowheads="1" noChangeShapeType="1" noTextEdit="1"/>
          </p:cNvSpPr>
          <p:nvPr/>
        </p:nvSpPr>
        <p:spPr>
          <a:xfrm>
            <a:off x="2743200" y="5257800"/>
            <a:ext cx="3512436" cy="667170"/>
          </a:xfrm>
          <a:prstGeom prst="rect">
            <a:avLst/>
          </a:prstGeom>
          <a:blipFill rotWithShape="1">
            <a:blip r:embed="rId7"/>
            <a:stretch>
              <a:fillRect/>
            </a:stretch>
          </a:blipFill>
          <a:ln w="25400">
            <a:solidFill>
              <a:srgbClr val="FF0000"/>
            </a:solidFill>
          </a:ln>
        </p:spPr>
        <p:txBody>
          <a:bodyPr/>
          <a:lstStyle/>
          <a:p>
            <a:pPr>
              <a:defRPr/>
            </a:pPr>
            <a:r>
              <a:rPr lang="en-US">
                <a:noFill/>
              </a:rPr>
              <a:t> </a:t>
            </a:r>
          </a:p>
        </p:txBody>
      </p:sp>
      <p:sp>
        <p:nvSpPr>
          <p:cNvPr id="41992" name="TextBox 4"/>
          <p:cNvSpPr txBox="1">
            <a:spLocks noChangeArrowheads="1"/>
          </p:cNvSpPr>
          <p:nvPr/>
        </p:nvSpPr>
        <p:spPr bwMode="auto">
          <a:xfrm>
            <a:off x="76201" y="6172200"/>
            <a:ext cx="894290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2000" dirty="0">
                <a:solidFill>
                  <a:srgbClr val="FF33CC"/>
                </a:solidFill>
                <a:latin typeface="Helvetica" pitchFamily="34" charset="0"/>
              </a:rPr>
              <a:t>Energy cascades </a:t>
            </a:r>
            <a:r>
              <a:rPr lang="en-US" altLang="en-US" sz="2000" dirty="0" smtClean="0">
                <a:solidFill>
                  <a:srgbClr val="FF33CC"/>
                </a:solidFill>
                <a:latin typeface="Helvetica" pitchFamily="34" charset="0"/>
              </a:rPr>
              <a:t>also important </a:t>
            </a:r>
            <a:r>
              <a:rPr lang="en-US" altLang="en-US" sz="2000" dirty="0">
                <a:solidFill>
                  <a:srgbClr val="FF33CC"/>
                </a:solidFill>
                <a:latin typeface="Helvetica" pitchFamily="34" charset="0"/>
              </a:rPr>
              <a:t>in plasma </a:t>
            </a:r>
            <a:r>
              <a:rPr lang="en-US" altLang="en-US" sz="2000" dirty="0" smtClean="0">
                <a:solidFill>
                  <a:srgbClr val="FF33CC"/>
                </a:solidFill>
                <a:latin typeface="Helvetica" pitchFamily="34" charset="0"/>
              </a:rPr>
              <a:t>turbulence, </a:t>
            </a:r>
            <a:r>
              <a:rPr lang="en-US" altLang="en-US" sz="2000" u="sng" dirty="0" smtClean="0">
                <a:solidFill>
                  <a:srgbClr val="FF33CC"/>
                </a:solidFill>
                <a:latin typeface="Helvetica" pitchFamily="34" charset="0"/>
              </a:rPr>
              <a:t>but</a:t>
            </a:r>
            <a:r>
              <a:rPr lang="en-US" altLang="en-US" sz="2000" dirty="0" smtClean="0">
                <a:solidFill>
                  <a:srgbClr val="FF33CC"/>
                </a:solidFill>
                <a:latin typeface="Helvetica" pitchFamily="34" charset="0"/>
              </a:rPr>
              <a:t> driving and dissipation can co-exist at similar scales</a:t>
            </a:r>
            <a:endParaRPr lang="en-US" altLang="en-US" sz="2000" dirty="0">
              <a:solidFill>
                <a:srgbClr val="FF33CC"/>
              </a:solidFill>
              <a:latin typeface="Helvetica" pitchFamily="34" charset="0"/>
            </a:endParaRPr>
          </a:p>
        </p:txBody>
      </p:sp>
    </p:spTree>
    <p:extLst>
      <p:ext uri="{BB962C8B-B14F-4D97-AF65-F5344CB8AC3E}">
        <p14:creationId xmlns:p14="http://schemas.microsoft.com/office/powerpoint/2010/main" val="7538183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ltLang="en-US" smtClean="0"/>
              <a:t>Significant experimental evidence supports inertial cascade at large Reynolds #</a:t>
            </a:r>
          </a:p>
        </p:txBody>
      </p:sp>
      <p:sp>
        <p:nvSpPr>
          <p:cNvPr id="3" name="Content Placeholder 2"/>
          <p:cNvSpPr>
            <a:spLocks noGrp="1"/>
          </p:cNvSpPr>
          <p:nvPr>
            <p:ph idx="1"/>
          </p:nvPr>
        </p:nvSpPr>
        <p:spPr>
          <a:xfrm>
            <a:off x="304800" y="1676400"/>
            <a:ext cx="3810000" cy="3581400"/>
          </a:xfrm>
        </p:spPr>
        <p:txBody>
          <a:bodyPr/>
          <a:lstStyle/>
          <a:p>
            <a:pPr marL="0" indent="0">
              <a:buFontTx/>
              <a:buNone/>
              <a:defRPr/>
            </a:pPr>
            <a:r>
              <a:rPr lang="en-US" u="sng" dirty="0" smtClean="0"/>
              <a:t>Kolmogorov scales</a:t>
            </a:r>
          </a:p>
          <a:p>
            <a:pPr marL="0" indent="0">
              <a:buFontTx/>
              <a:buNone/>
              <a:defRPr/>
            </a:pPr>
            <a:r>
              <a:rPr lang="en-US" dirty="0" smtClean="0"/>
              <a:t>    </a:t>
            </a:r>
            <a:r>
              <a:rPr lang="en-US" dirty="0" err="1" smtClean="0">
                <a:latin typeface="Script MT Bold" panose="03040602040607080904" pitchFamily="66" charset="0"/>
              </a:rPr>
              <a:t>l</a:t>
            </a:r>
            <a:r>
              <a:rPr lang="en-US" baseline="-25000" dirty="0" err="1" smtClean="0"/>
              <a:t>K</a:t>
            </a:r>
            <a:r>
              <a:rPr lang="en-US" baseline="-25000" dirty="0" smtClean="0"/>
              <a:t> </a:t>
            </a:r>
            <a:r>
              <a:rPr lang="en-US" dirty="0" smtClean="0"/>
              <a:t>= (</a:t>
            </a:r>
            <a:r>
              <a:rPr lang="en-US" dirty="0" smtClean="0">
                <a:latin typeface="Symbol" panose="05050102010706020507" pitchFamily="18" charset="2"/>
              </a:rPr>
              <a:t>n</a:t>
            </a:r>
            <a:r>
              <a:rPr lang="en-US" baseline="30000" dirty="0" smtClean="0"/>
              <a:t>3</a:t>
            </a:r>
            <a:r>
              <a:rPr lang="en-US" dirty="0" smtClean="0"/>
              <a:t>/</a:t>
            </a:r>
            <a:r>
              <a:rPr lang="en-US" dirty="0" smtClean="0">
                <a:latin typeface="Symbol" panose="05050102010706020507" pitchFamily="18" charset="2"/>
              </a:rPr>
              <a:t>e</a:t>
            </a:r>
            <a:r>
              <a:rPr lang="en-US" dirty="0" smtClean="0"/>
              <a:t>)</a:t>
            </a:r>
            <a:r>
              <a:rPr lang="en-US" baseline="30000" dirty="0" smtClean="0"/>
              <a:t>1/4</a:t>
            </a:r>
          </a:p>
          <a:p>
            <a:pPr marL="0" indent="0">
              <a:buFontTx/>
              <a:buNone/>
              <a:defRPr/>
            </a:pPr>
            <a:r>
              <a:rPr lang="en-US" dirty="0" smtClean="0">
                <a:latin typeface="Symbol" panose="05050102010706020507" pitchFamily="18" charset="2"/>
              </a:rPr>
              <a:t>    </a:t>
            </a:r>
            <a:r>
              <a:rPr lang="en-US" dirty="0" err="1" smtClean="0">
                <a:latin typeface="Symbol" panose="05050102010706020507" pitchFamily="18" charset="2"/>
              </a:rPr>
              <a:t>t</a:t>
            </a:r>
            <a:r>
              <a:rPr lang="en-US" baseline="-25000" dirty="0" err="1" smtClean="0"/>
              <a:t>K</a:t>
            </a:r>
            <a:r>
              <a:rPr lang="en-US" baseline="-25000" dirty="0" smtClean="0"/>
              <a:t> </a:t>
            </a:r>
            <a:r>
              <a:rPr lang="en-US" dirty="0" smtClean="0"/>
              <a:t>= (</a:t>
            </a:r>
            <a:r>
              <a:rPr lang="en-US" dirty="0" smtClean="0">
                <a:latin typeface="Symbol" panose="05050102010706020507" pitchFamily="18" charset="2"/>
              </a:rPr>
              <a:t>n</a:t>
            </a:r>
            <a:r>
              <a:rPr lang="en-US" dirty="0" smtClean="0"/>
              <a:t>/</a:t>
            </a:r>
            <a:r>
              <a:rPr lang="en-US" dirty="0" smtClean="0">
                <a:latin typeface="Symbol" panose="05050102010706020507" pitchFamily="18" charset="2"/>
              </a:rPr>
              <a:t>e</a:t>
            </a:r>
            <a:r>
              <a:rPr lang="en-US" dirty="0" smtClean="0"/>
              <a:t>)</a:t>
            </a:r>
            <a:r>
              <a:rPr lang="en-US" baseline="30000" dirty="0" smtClean="0"/>
              <a:t>1/2</a:t>
            </a:r>
          </a:p>
          <a:p>
            <a:pPr marL="0" indent="0">
              <a:buFontTx/>
              <a:buNone/>
              <a:defRPr/>
            </a:pPr>
            <a:r>
              <a:rPr lang="en-US" dirty="0" smtClean="0"/>
              <a:t>    </a:t>
            </a:r>
            <a:r>
              <a:rPr lang="en-US" dirty="0" err="1" smtClean="0"/>
              <a:t>v</a:t>
            </a:r>
            <a:r>
              <a:rPr lang="en-US" baseline="-25000" dirty="0" err="1" smtClean="0"/>
              <a:t>K</a:t>
            </a:r>
            <a:r>
              <a:rPr lang="en-US" baseline="-25000" dirty="0" smtClean="0"/>
              <a:t> </a:t>
            </a:r>
            <a:r>
              <a:rPr lang="en-US" dirty="0" smtClean="0"/>
              <a:t>= (</a:t>
            </a:r>
            <a:r>
              <a:rPr lang="en-US" dirty="0" smtClean="0">
                <a:latin typeface="Symbol" panose="05050102010706020507" pitchFamily="18" charset="2"/>
              </a:rPr>
              <a:t>ne</a:t>
            </a:r>
            <a:r>
              <a:rPr lang="en-US" dirty="0" smtClean="0"/>
              <a:t>)</a:t>
            </a:r>
            <a:r>
              <a:rPr lang="en-US" baseline="30000" dirty="0" smtClean="0"/>
              <a:t>1/4</a:t>
            </a:r>
          </a:p>
          <a:p>
            <a:pPr>
              <a:defRPr/>
            </a:pPr>
            <a:endParaRPr lang="en-US" dirty="0" smtClean="0"/>
          </a:p>
          <a:p>
            <a:pPr marL="0" indent="0">
              <a:buFontTx/>
              <a:buNone/>
              <a:defRPr/>
            </a:pPr>
            <a:r>
              <a:rPr lang="en-US" dirty="0" smtClean="0"/>
              <a:t>Ratio of Kolmogorov / </a:t>
            </a:r>
            <a:r>
              <a:rPr lang="en-US" u="sng" dirty="0" smtClean="0"/>
              <a:t>integral scales</a:t>
            </a:r>
            <a:endParaRPr lang="en-US" u="sng" dirty="0"/>
          </a:p>
          <a:p>
            <a:pPr marL="0" indent="0">
              <a:buFontTx/>
              <a:buNone/>
              <a:defRPr/>
            </a:pPr>
            <a:r>
              <a:rPr lang="en-US" dirty="0" smtClean="0"/>
              <a:t>    </a:t>
            </a:r>
            <a:r>
              <a:rPr lang="en-US" dirty="0" err="1" smtClean="0">
                <a:latin typeface="Script MT Bold" panose="03040602040607080904" pitchFamily="66" charset="0"/>
              </a:rPr>
              <a:t>l</a:t>
            </a:r>
            <a:r>
              <a:rPr lang="en-US" baseline="-25000" dirty="0" err="1" smtClean="0"/>
              <a:t>K</a:t>
            </a:r>
            <a:r>
              <a:rPr lang="en-US" dirty="0" smtClean="0"/>
              <a:t>/</a:t>
            </a:r>
            <a:r>
              <a:rPr lang="en-US" dirty="0" smtClean="0">
                <a:latin typeface="Script MT Bold" panose="03040602040607080904" pitchFamily="66" charset="0"/>
              </a:rPr>
              <a:t>l</a:t>
            </a:r>
            <a:r>
              <a:rPr lang="en-US" baseline="-25000" dirty="0" smtClean="0"/>
              <a:t>int     </a:t>
            </a:r>
            <a:r>
              <a:rPr lang="en-US" dirty="0" smtClean="0"/>
              <a:t>~ Re</a:t>
            </a:r>
            <a:r>
              <a:rPr lang="en-US" baseline="30000" dirty="0" smtClean="0"/>
              <a:t>-3/4</a:t>
            </a:r>
          </a:p>
          <a:p>
            <a:pPr marL="0" indent="0">
              <a:buFontTx/>
              <a:buNone/>
              <a:defRPr/>
            </a:pPr>
            <a:r>
              <a:rPr lang="en-US" dirty="0" smtClean="0">
                <a:latin typeface="Symbol" panose="05050102010706020507" pitchFamily="18" charset="2"/>
              </a:rPr>
              <a:t>    </a:t>
            </a:r>
            <a:r>
              <a:rPr lang="en-US" dirty="0" err="1" smtClean="0">
                <a:latin typeface="Symbol" panose="05050102010706020507" pitchFamily="18" charset="2"/>
              </a:rPr>
              <a:t>t</a:t>
            </a:r>
            <a:r>
              <a:rPr lang="en-US" baseline="-25000" dirty="0" err="1" smtClean="0"/>
              <a:t>K</a:t>
            </a:r>
            <a:r>
              <a:rPr lang="en-US" dirty="0" err="1" smtClean="0"/>
              <a:t>u</a:t>
            </a:r>
            <a:r>
              <a:rPr lang="en-US" dirty="0" smtClean="0"/>
              <a:t>/</a:t>
            </a:r>
            <a:r>
              <a:rPr lang="en-US" dirty="0" smtClean="0">
                <a:latin typeface="Script MT Bold" panose="03040602040607080904" pitchFamily="66" charset="0"/>
              </a:rPr>
              <a:t>l</a:t>
            </a:r>
            <a:r>
              <a:rPr lang="en-US" baseline="-25000" dirty="0" smtClean="0"/>
              <a:t>int  </a:t>
            </a:r>
            <a:r>
              <a:rPr lang="en-US" dirty="0" smtClean="0"/>
              <a:t>~ Re</a:t>
            </a:r>
            <a:r>
              <a:rPr lang="en-US" baseline="30000" dirty="0" smtClean="0"/>
              <a:t>-1/2</a:t>
            </a:r>
          </a:p>
          <a:p>
            <a:pPr marL="0" indent="0">
              <a:buFontTx/>
              <a:buNone/>
              <a:defRPr/>
            </a:pPr>
            <a:r>
              <a:rPr lang="en-US" dirty="0" smtClean="0"/>
              <a:t>    </a:t>
            </a:r>
            <a:r>
              <a:rPr lang="en-US" dirty="0" err="1" smtClean="0"/>
              <a:t>v</a:t>
            </a:r>
            <a:r>
              <a:rPr lang="en-US" baseline="-25000" dirty="0" err="1" smtClean="0"/>
              <a:t>K</a:t>
            </a:r>
            <a:r>
              <a:rPr lang="en-US" dirty="0" smtClean="0"/>
              <a:t>/u    ~ Re</a:t>
            </a:r>
            <a:r>
              <a:rPr lang="en-US" baseline="30000" dirty="0" smtClean="0"/>
              <a:t>-1/4</a:t>
            </a:r>
            <a:endParaRPr lang="en-US" baseline="30000" dirty="0"/>
          </a:p>
        </p:txBody>
      </p:sp>
      <p:pic>
        <p:nvPicPr>
          <p:cNvPr id="43012" name="Picture 6" descr="Image result for saddoughi kolmogorov"/>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914400"/>
            <a:ext cx="4800600" cy="573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Box 6"/>
          <p:cNvSpPr txBox="1">
            <a:spLocks noChangeArrowheads="1"/>
          </p:cNvSpPr>
          <p:nvPr/>
        </p:nvSpPr>
        <p:spPr bwMode="auto">
          <a:xfrm>
            <a:off x="5219700" y="6581775"/>
            <a:ext cx="2886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S.G. Saddoughi, J. Fluid Mech (1994)</a:t>
            </a:r>
          </a:p>
        </p:txBody>
      </p:sp>
      <p:sp>
        <p:nvSpPr>
          <p:cNvPr id="8" name="TextBox 7"/>
          <p:cNvSpPr txBox="1">
            <a:spLocks noRot="1" noChangeAspect="1" noMove="1" noResize="1" noEditPoints="1" noAdjustHandles="1" noChangeArrowheads="1" noChangeShapeType="1" noTextEdit="1"/>
          </p:cNvSpPr>
          <p:nvPr/>
        </p:nvSpPr>
        <p:spPr>
          <a:xfrm>
            <a:off x="5048395" y="990600"/>
            <a:ext cx="3609321" cy="410882"/>
          </a:xfrm>
          <a:prstGeom prst="rect">
            <a:avLst/>
          </a:prstGeom>
          <a:blipFill rotWithShape="1">
            <a:blip r:embed="rId4"/>
            <a:stretch>
              <a:fillRect b="-1408"/>
            </a:stretch>
          </a:blipFill>
          <a:ln w="25400">
            <a:solidFill>
              <a:srgbClr val="FF0000"/>
            </a:solidFill>
          </a:ln>
        </p:spPr>
        <p:txBody>
          <a:bodyPr/>
          <a:lstStyle/>
          <a:p>
            <a:pPr>
              <a:defRPr/>
            </a:pPr>
            <a:r>
              <a:rPr lang="en-US">
                <a:noFill/>
              </a:rPr>
              <a:t> </a:t>
            </a:r>
          </a:p>
        </p:txBody>
      </p:sp>
    </p:spTree>
    <p:extLst>
      <p:ext uri="{BB962C8B-B14F-4D97-AF65-F5344CB8AC3E}">
        <p14:creationId xmlns:p14="http://schemas.microsoft.com/office/powerpoint/2010/main" val="12425442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smtClean="0"/>
              <a:t>Significant experimental evidence supports inertial cascade at large Reynolds #</a:t>
            </a:r>
          </a:p>
        </p:txBody>
      </p:sp>
      <p:sp>
        <p:nvSpPr>
          <p:cNvPr id="3" name="Content Placeholder 2"/>
          <p:cNvSpPr>
            <a:spLocks noGrp="1"/>
          </p:cNvSpPr>
          <p:nvPr>
            <p:ph idx="1"/>
          </p:nvPr>
        </p:nvSpPr>
        <p:spPr>
          <a:xfrm>
            <a:off x="304800" y="1676400"/>
            <a:ext cx="3810000" cy="3581400"/>
          </a:xfrm>
        </p:spPr>
        <p:txBody>
          <a:bodyPr/>
          <a:lstStyle/>
          <a:p>
            <a:pPr marL="0" indent="0">
              <a:buFontTx/>
              <a:buNone/>
              <a:defRPr/>
            </a:pPr>
            <a:r>
              <a:rPr lang="en-US" u="sng" dirty="0" smtClean="0"/>
              <a:t>Kolmogorov scales</a:t>
            </a:r>
          </a:p>
          <a:p>
            <a:pPr marL="0" indent="0">
              <a:buFontTx/>
              <a:buNone/>
              <a:defRPr/>
            </a:pPr>
            <a:r>
              <a:rPr lang="en-US" dirty="0" smtClean="0"/>
              <a:t>    </a:t>
            </a:r>
            <a:r>
              <a:rPr lang="en-US" dirty="0" err="1" smtClean="0">
                <a:latin typeface="Script MT Bold" panose="03040602040607080904" pitchFamily="66" charset="0"/>
              </a:rPr>
              <a:t>l</a:t>
            </a:r>
            <a:r>
              <a:rPr lang="en-US" baseline="-25000" dirty="0" err="1" smtClean="0"/>
              <a:t>K</a:t>
            </a:r>
            <a:r>
              <a:rPr lang="en-US" baseline="-25000" dirty="0" smtClean="0"/>
              <a:t> </a:t>
            </a:r>
            <a:r>
              <a:rPr lang="en-US" dirty="0" smtClean="0"/>
              <a:t>= (</a:t>
            </a:r>
            <a:r>
              <a:rPr lang="en-US" dirty="0" smtClean="0">
                <a:latin typeface="Symbol" panose="05050102010706020507" pitchFamily="18" charset="2"/>
              </a:rPr>
              <a:t>n</a:t>
            </a:r>
            <a:r>
              <a:rPr lang="en-US" baseline="30000" dirty="0" smtClean="0"/>
              <a:t>3</a:t>
            </a:r>
            <a:r>
              <a:rPr lang="en-US" dirty="0" smtClean="0"/>
              <a:t>/</a:t>
            </a:r>
            <a:r>
              <a:rPr lang="en-US" dirty="0" smtClean="0">
                <a:latin typeface="Symbol" panose="05050102010706020507" pitchFamily="18" charset="2"/>
              </a:rPr>
              <a:t>e</a:t>
            </a:r>
            <a:r>
              <a:rPr lang="en-US" dirty="0" smtClean="0"/>
              <a:t>)</a:t>
            </a:r>
            <a:r>
              <a:rPr lang="en-US" baseline="30000" dirty="0" smtClean="0"/>
              <a:t>1/4</a:t>
            </a:r>
          </a:p>
          <a:p>
            <a:pPr marL="0" indent="0">
              <a:buFontTx/>
              <a:buNone/>
              <a:defRPr/>
            </a:pPr>
            <a:r>
              <a:rPr lang="en-US" dirty="0" smtClean="0">
                <a:latin typeface="Symbol" panose="05050102010706020507" pitchFamily="18" charset="2"/>
              </a:rPr>
              <a:t>    </a:t>
            </a:r>
            <a:r>
              <a:rPr lang="en-US" dirty="0" err="1" smtClean="0">
                <a:latin typeface="Symbol" panose="05050102010706020507" pitchFamily="18" charset="2"/>
              </a:rPr>
              <a:t>t</a:t>
            </a:r>
            <a:r>
              <a:rPr lang="en-US" baseline="-25000" dirty="0" err="1" smtClean="0"/>
              <a:t>K</a:t>
            </a:r>
            <a:r>
              <a:rPr lang="en-US" baseline="-25000" dirty="0" smtClean="0"/>
              <a:t> </a:t>
            </a:r>
            <a:r>
              <a:rPr lang="en-US" dirty="0" smtClean="0"/>
              <a:t>= (</a:t>
            </a:r>
            <a:r>
              <a:rPr lang="en-US" dirty="0" smtClean="0">
                <a:latin typeface="Symbol" panose="05050102010706020507" pitchFamily="18" charset="2"/>
              </a:rPr>
              <a:t>n</a:t>
            </a:r>
            <a:r>
              <a:rPr lang="en-US" dirty="0" smtClean="0"/>
              <a:t>/</a:t>
            </a:r>
            <a:r>
              <a:rPr lang="en-US" dirty="0" smtClean="0">
                <a:latin typeface="Symbol" panose="05050102010706020507" pitchFamily="18" charset="2"/>
              </a:rPr>
              <a:t>e</a:t>
            </a:r>
            <a:r>
              <a:rPr lang="en-US" dirty="0" smtClean="0"/>
              <a:t>)</a:t>
            </a:r>
            <a:r>
              <a:rPr lang="en-US" baseline="30000" dirty="0" smtClean="0"/>
              <a:t>1/2</a:t>
            </a:r>
          </a:p>
          <a:p>
            <a:pPr marL="0" indent="0">
              <a:buFontTx/>
              <a:buNone/>
              <a:defRPr/>
            </a:pPr>
            <a:r>
              <a:rPr lang="en-US" dirty="0" smtClean="0"/>
              <a:t>    </a:t>
            </a:r>
            <a:r>
              <a:rPr lang="en-US" dirty="0" err="1" smtClean="0"/>
              <a:t>v</a:t>
            </a:r>
            <a:r>
              <a:rPr lang="en-US" baseline="-25000" dirty="0" err="1" smtClean="0"/>
              <a:t>K</a:t>
            </a:r>
            <a:r>
              <a:rPr lang="en-US" baseline="-25000" dirty="0" smtClean="0"/>
              <a:t> </a:t>
            </a:r>
            <a:r>
              <a:rPr lang="en-US" dirty="0" smtClean="0"/>
              <a:t>= (</a:t>
            </a:r>
            <a:r>
              <a:rPr lang="en-US" dirty="0" smtClean="0">
                <a:latin typeface="Symbol" panose="05050102010706020507" pitchFamily="18" charset="2"/>
              </a:rPr>
              <a:t>ne</a:t>
            </a:r>
            <a:r>
              <a:rPr lang="en-US" dirty="0" smtClean="0"/>
              <a:t>)</a:t>
            </a:r>
            <a:r>
              <a:rPr lang="en-US" baseline="30000" dirty="0" smtClean="0"/>
              <a:t>1/4</a:t>
            </a:r>
          </a:p>
          <a:p>
            <a:pPr>
              <a:defRPr/>
            </a:pPr>
            <a:endParaRPr lang="en-US" dirty="0" smtClean="0"/>
          </a:p>
          <a:p>
            <a:pPr marL="0" indent="0">
              <a:buFontTx/>
              <a:buNone/>
              <a:defRPr/>
            </a:pPr>
            <a:r>
              <a:rPr lang="en-US" dirty="0" smtClean="0"/>
              <a:t>Ratio of Kolmogorov / </a:t>
            </a:r>
            <a:r>
              <a:rPr lang="en-US" u="sng" dirty="0" smtClean="0"/>
              <a:t>integral scales</a:t>
            </a:r>
            <a:endParaRPr lang="en-US" u="sng" dirty="0"/>
          </a:p>
          <a:p>
            <a:pPr marL="0" indent="0">
              <a:buFontTx/>
              <a:buNone/>
              <a:defRPr/>
            </a:pPr>
            <a:r>
              <a:rPr lang="en-US" dirty="0" smtClean="0"/>
              <a:t>    </a:t>
            </a:r>
            <a:r>
              <a:rPr lang="en-US" dirty="0" err="1" smtClean="0">
                <a:latin typeface="Script MT Bold" panose="03040602040607080904" pitchFamily="66" charset="0"/>
              </a:rPr>
              <a:t>l</a:t>
            </a:r>
            <a:r>
              <a:rPr lang="en-US" baseline="-25000" dirty="0" err="1" smtClean="0"/>
              <a:t>K</a:t>
            </a:r>
            <a:r>
              <a:rPr lang="en-US" dirty="0" smtClean="0"/>
              <a:t>/</a:t>
            </a:r>
            <a:r>
              <a:rPr lang="en-US" dirty="0" smtClean="0">
                <a:latin typeface="Script MT Bold" panose="03040602040607080904" pitchFamily="66" charset="0"/>
              </a:rPr>
              <a:t>l</a:t>
            </a:r>
            <a:r>
              <a:rPr lang="en-US" baseline="-25000" dirty="0" smtClean="0"/>
              <a:t>int     </a:t>
            </a:r>
            <a:r>
              <a:rPr lang="en-US" dirty="0" smtClean="0"/>
              <a:t>~ Re</a:t>
            </a:r>
            <a:r>
              <a:rPr lang="en-US" baseline="30000" dirty="0" smtClean="0"/>
              <a:t>-3/4</a:t>
            </a:r>
          </a:p>
          <a:p>
            <a:pPr marL="0" indent="0">
              <a:buFontTx/>
              <a:buNone/>
              <a:defRPr/>
            </a:pPr>
            <a:r>
              <a:rPr lang="en-US" dirty="0" smtClean="0">
                <a:latin typeface="Symbol" panose="05050102010706020507" pitchFamily="18" charset="2"/>
              </a:rPr>
              <a:t>    </a:t>
            </a:r>
            <a:r>
              <a:rPr lang="en-US" dirty="0" err="1" smtClean="0">
                <a:latin typeface="Symbol" panose="05050102010706020507" pitchFamily="18" charset="2"/>
              </a:rPr>
              <a:t>t</a:t>
            </a:r>
            <a:r>
              <a:rPr lang="en-US" baseline="-25000" dirty="0" err="1" smtClean="0"/>
              <a:t>K</a:t>
            </a:r>
            <a:r>
              <a:rPr lang="en-US" dirty="0" err="1" smtClean="0"/>
              <a:t>u</a:t>
            </a:r>
            <a:r>
              <a:rPr lang="en-US" dirty="0" smtClean="0"/>
              <a:t>/</a:t>
            </a:r>
            <a:r>
              <a:rPr lang="en-US" dirty="0" smtClean="0">
                <a:latin typeface="Script MT Bold" panose="03040602040607080904" pitchFamily="66" charset="0"/>
              </a:rPr>
              <a:t>l</a:t>
            </a:r>
            <a:r>
              <a:rPr lang="en-US" baseline="-25000" dirty="0" smtClean="0"/>
              <a:t>int  </a:t>
            </a:r>
            <a:r>
              <a:rPr lang="en-US" dirty="0" smtClean="0"/>
              <a:t>~ Re</a:t>
            </a:r>
            <a:r>
              <a:rPr lang="en-US" baseline="30000" dirty="0" smtClean="0"/>
              <a:t>-1/2</a:t>
            </a:r>
          </a:p>
          <a:p>
            <a:pPr marL="0" indent="0">
              <a:buFontTx/>
              <a:buNone/>
              <a:defRPr/>
            </a:pPr>
            <a:r>
              <a:rPr lang="en-US" dirty="0" smtClean="0"/>
              <a:t>    </a:t>
            </a:r>
            <a:r>
              <a:rPr lang="en-US" dirty="0" err="1" smtClean="0"/>
              <a:t>v</a:t>
            </a:r>
            <a:r>
              <a:rPr lang="en-US" baseline="-25000" dirty="0" err="1" smtClean="0"/>
              <a:t>K</a:t>
            </a:r>
            <a:r>
              <a:rPr lang="en-US" dirty="0" smtClean="0"/>
              <a:t>/u    ~ Re</a:t>
            </a:r>
            <a:r>
              <a:rPr lang="en-US" baseline="30000" dirty="0" smtClean="0"/>
              <a:t>-1/4</a:t>
            </a:r>
            <a:endParaRPr lang="en-US" baseline="30000" dirty="0"/>
          </a:p>
        </p:txBody>
      </p:sp>
      <p:pic>
        <p:nvPicPr>
          <p:cNvPr id="44036" name="Picture 6" descr="Image result for saddoughi kolmogorov"/>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914400"/>
            <a:ext cx="4800600" cy="573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Box 6"/>
          <p:cNvSpPr txBox="1">
            <a:spLocks noChangeArrowheads="1"/>
          </p:cNvSpPr>
          <p:nvPr/>
        </p:nvSpPr>
        <p:spPr bwMode="auto">
          <a:xfrm>
            <a:off x="5219700" y="6581775"/>
            <a:ext cx="2886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S.G. Saddoughi, J. Fluid Mech (1994)</a:t>
            </a:r>
          </a:p>
        </p:txBody>
      </p:sp>
      <p:sp>
        <p:nvSpPr>
          <p:cNvPr id="8" name="TextBox 7"/>
          <p:cNvSpPr txBox="1">
            <a:spLocks noRot="1" noChangeAspect="1" noMove="1" noResize="1" noEditPoints="1" noAdjustHandles="1" noChangeArrowheads="1" noChangeShapeType="1" noTextEdit="1"/>
          </p:cNvSpPr>
          <p:nvPr/>
        </p:nvSpPr>
        <p:spPr>
          <a:xfrm>
            <a:off x="5048395" y="990600"/>
            <a:ext cx="3609321" cy="410882"/>
          </a:xfrm>
          <a:prstGeom prst="rect">
            <a:avLst/>
          </a:prstGeom>
          <a:blipFill rotWithShape="1">
            <a:blip r:embed="rId4"/>
            <a:stretch>
              <a:fillRect b="-1408"/>
            </a:stretch>
          </a:blipFill>
          <a:ln w="25400">
            <a:solidFill>
              <a:srgbClr val="FF0000"/>
            </a:solidFill>
          </a:ln>
        </p:spPr>
        <p:txBody>
          <a:bodyPr/>
          <a:lstStyle/>
          <a:p>
            <a:pPr>
              <a:defRPr/>
            </a:pPr>
            <a:r>
              <a:rPr lang="en-US">
                <a:noFill/>
              </a:rPr>
              <a:t> </a:t>
            </a:r>
          </a:p>
        </p:txBody>
      </p:sp>
      <p:sp>
        <p:nvSpPr>
          <p:cNvPr id="44039" name="Rectangle 3"/>
          <p:cNvSpPr>
            <a:spLocks noChangeArrowheads="1"/>
          </p:cNvSpPr>
          <p:nvPr/>
        </p:nvSpPr>
        <p:spPr bwMode="auto">
          <a:xfrm>
            <a:off x="685800" y="4648200"/>
            <a:ext cx="2057400" cy="990600"/>
          </a:xfrm>
          <a:prstGeom prst="rect">
            <a:avLst/>
          </a:prstGeom>
          <a:noFill/>
          <a:ln w="38100" algn="ctr">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endParaRPr lang="en-US" altLang="en-US" sz="1200">
              <a:solidFill>
                <a:srgbClr val="1822CD"/>
              </a:solidFill>
              <a:latin typeface="Helvetica" pitchFamily="34" charset="0"/>
            </a:endParaRPr>
          </a:p>
        </p:txBody>
      </p:sp>
      <p:sp>
        <p:nvSpPr>
          <p:cNvPr id="44040" name="TextBox 4"/>
          <p:cNvSpPr txBox="1">
            <a:spLocks noChangeArrowheads="1"/>
          </p:cNvSpPr>
          <p:nvPr/>
        </p:nvSpPr>
        <p:spPr bwMode="auto">
          <a:xfrm>
            <a:off x="304800" y="5675313"/>
            <a:ext cx="3276600" cy="954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a:solidFill>
                  <a:srgbClr val="FF0000"/>
                </a:solidFill>
                <a:latin typeface="Helvetica" pitchFamily="34" charset="0"/>
              </a:rPr>
              <a:t>Too expensive to do direction numerical simulation (DNS) of N-S for realistic applications </a:t>
            </a:r>
            <a:r>
              <a:rPr lang="en-US" altLang="en-US" sz="1400">
                <a:solidFill>
                  <a:srgbClr val="FF0000"/>
                </a:solidFill>
                <a:latin typeface="Helvetica" pitchFamily="34" charset="0"/>
                <a:sym typeface="Wingdings" pitchFamily="2" charset="2"/>
              </a:rPr>
              <a:t> look to modeling</a:t>
            </a:r>
            <a:endParaRPr lang="en-US" altLang="en-US" sz="1400">
              <a:solidFill>
                <a:srgbClr val="FF0000"/>
              </a:solidFill>
              <a:latin typeface="Helvetica" pitchFamily="34" charset="0"/>
            </a:endParaRPr>
          </a:p>
        </p:txBody>
      </p:sp>
    </p:spTree>
    <p:extLst>
      <p:ext uri="{BB962C8B-B14F-4D97-AF65-F5344CB8AC3E}">
        <p14:creationId xmlns:p14="http://schemas.microsoft.com/office/powerpoint/2010/main" val="24233470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0" y="2743200"/>
            <a:ext cx="9144000" cy="914400"/>
          </a:xfrm>
        </p:spPr>
        <p:txBody>
          <a:bodyPr/>
          <a:lstStyle/>
          <a:p>
            <a:r>
              <a:rPr lang="en-US" altLang="en-US" sz="4800" dirty="0" smtClean="0"/>
              <a:t>How does </a:t>
            </a:r>
            <a:r>
              <a:rPr lang="en-US" altLang="en-US" sz="4800" dirty="0" smtClean="0"/>
              <a:t>plasma dynamics </a:t>
            </a:r>
            <a:r>
              <a:rPr lang="en-US" altLang="en-US" sz="4800" dirty="0" smtClean="0"/>
              <a:t>change </a:t>
            </a:r>
            <a:r>
              <a:rPr lang="en-US" altLang="en-US" sz="4800" dirty="0" smtClean="0"/>
              <a:t>turbulence?</a:t>
            </a:r>
            <a:endParaRPr lang="en-US" altLang="en-US" sz="4800" dirty="0" smtClean="0"/>
          </a:p>
        </p:txBody>
      </p:sp>
    </p:spTree>
    <p:extLst>
      <p:ext uri="{BB962C8B-B14F-4D97-AF65-F5344CB8AC3E}">
        <p14:creationId xmlns:p14="http://schemas.microsoft.com/office/powerpoint/2010/main" val="24435459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0" y="0"/>
            <a:ext cx="9144000" cy="762000"/>
          </a:xfrm>
        </p:spPr>
        <p:txBody>
          <a:bodyPr/>
          <a:lstStyle/>
          <a:p>
            <a:r>
              <a:rPr lang="en-US" altLang="en-US" smtClean="0"/>
              <a:t>New dynamics arise in plasma turbulence</a:t>
            </a:r>
          </a:p>
        </p:txBody>
      </p:sp>
      <p:sp>
        <p:nvSpPr>
          <p:cNvPr id="69635" name="Content Placeholder 2"/>
          <p:cNvSpPr>
            <a:spLocks noGrp="1"/>
          </p:cNvSpPr>
          <p:nvPr>
            <p:ph idx="1"/>
          </p:nvPr>
        </p:nvSpPr>
        <p:spPr>
          <a:xfrm>
            <a:off x="152400" y="609600"/>
            <a:ext cx="8839200" cy="5410200"/>
          </a:xfrm>
        </p:spPr>
        <p:txBody>
          <a:bodyPr/>
          <a:lstStyle/>
          <a:p>
            <a:r>
              <a:rPr lang="en-US" altLang="en-US" sz="2000" dirty="0" smtClean="0"/>
              <a:t>New forces &amp; interactions through charged particle motion</a:t>
            </a:r>
          </a:p>
          <a:p>
            <a:pPr lvl="1"/>
            <a:r>
              <a:rPr lang="en-US" altLang="en-US" sz="1800" dirty="0" smtClean="0"/>
              <a:t> </a:t>
            </a:r>
            <a:r>
              <a:rPr lang="en-US" altLang="en-US" sz="1800" dirty="0" err="1" smtClean="0">
                <a:latin typeface="Symbol" pitchFamily="18" charset="2"/>
              </a:rPr>
              <a:t>d</a:t>
            </a:r>
            <a:r>
              <a:rPr lang="en-US" altLang="en-US" sz="1800" dirty="0" err="1" smtClean="0"/>
              <a:t>n</a:t>
            </a:r>
            <a:r>
              <a:rPr lang="en-US" altLang="en-US" sz="1800" baseline="-25000" dirty="0" err="1" smtClean="0"/>
              <a:t>e,i</a:t>
            </a:r>
            <a:r>
              <a:rPr lang="en-US" altLang="en-US" sz="1800" dirty="0" smtClean="0"/>
              <a:t> &amp; </a:t>
            </a:r>
            <a:r>
              <a:rPr lang="en-US" altLang="en-US" sz="1800" dirty="0" err="1" smtClean="0"/>
              <a:t>q</a:t>
            </a:r>
            <a:r>
              <a:rPr lang="en-US" altLang="en-US" sz="1800" dirty="0" err="1" smtClean="0">
                <a:latin typeface="Symbol" pitchFamily="18" charset="2"/>
              </a:rPr>
              <a:t>d</a:t>
            </a:r>
            <a:r>
              <a:rPr lang="en-US" altLang="en-US" sz="1800" dirty="0" err="1" smtClean="0"/>
              <a:t>v</a:t>
            </a:r>
            <a:r>
              <a:rPr lang="en-US" altLang="en-US" sz="1800" baseline="-25000" dirty="0" err="1" smtClean="0"/>
              <a:t>e,i</a:t>
            </a:r>
            <a:r>
              <a:rPr lang="en-US" altLang="en-US" sz="1800" dirty="0" smtClean="0"/>
              <a:t> </a:t>
            </a:r>
            <a:r>
              <a:rPr lang="en-US" altLang="en-US" sz="1800" dirty="0" smtClean="0">
                <a:sym typeface="Wingdings" pitchFamily="2" charset="2"/>
              </a:rPr>
              <a:t> </a:t>
            </a:r>
            <a:r>
              <a:rPr lang="en-US" altLang="en-US" sz="1800" dirty="0" err="1" smtClean="0">
                <a:latin typeface="Symbol" pitchFamily="18" charset="2"/>
              </a:rPr>
              <a:t>d</a:t>
            </a:r>
            <a:r>
              <a:rPr lang="en-US" altLang="en-US" sz="1800" dirty="0" err="1" smtClean="0"/>
              <a:t>E</a:t>
            </a:r>
            <a:r>
              <a:rPr lang="en-US" altLang="en-US" sz="1800" dirty="0" smtClean="0"/>
              <a:t>, </a:t>
            </a:r>
            <a:r>
              <a:rPr lang="en-US" altLang="en-US" sz="1800" dirty="0" err="1" smtClean="0">
                <a:latin typeface="Symbol" pitchFamily="18" charset="2"/>
              </a:rPr>
              <a:t>d</a:t>
            </a:r>
            <a:r>
              <a:rPr lang="en-US" altLang="en-US" sz="1800" dirty="0" err="1" smtClean="0"/>
              <a:t>j</a:t>
            </a:r>
            <a:r>
              <a:rPr lang="en-US" altLang="en-US" sz="1800" dirty="0" smtClean="0"/>
              <a:t>, </a:t>
            </a:r>
            <a:r>
              <a:rPr lang="en-US" altLang="en-US" sz="1800" dirty="0" smtClean="0">
                <a:latin typeface="Symbol" pitchFamily="18" charset="2"/>
              </a:rPr>
              <a:t>d</a:t>
            </a:r>
            <a:r>
              <a:rPr lang="en-US" altLang="en-US" sz="1800" dirty="0" smtClean="0"/>
              <a:t>B </a:t>
            </a:r>
            <a:r>
              <a:rPr lang="en-US" altLang="en-US" sz="1800" dirty="0" smtClean="0">
                <a:sym typeface="Wingdings" pitchFamily="2" charset="2"/>
              </a:rPr>
              <a:t> q[</a:t>
            </a:r>
            <a:r>
              <a:rPr lang="en-US" altLang="en-US" sz="1800" dirty="0" err="1" smtClean="0">
                <a:sym typeface="Wingdings" pitchFamily="2" charset="2"/>
              </a:rPr>
              <a:t>E+</a:t>
            </a:r>
            <a:r>
              <a:rPr lang="en-US" altLang="en-US" sz="1800" dirty="0" err="1" smtClean="0">
                <a:latin typeface="Symbol" pitchFamily="18" charset="2"/>
                <a:sym typeface="Wingdings" pitchFamily="2" charset="2"/>
              </a:rPr>
              <a:t>d</a:t>
            </a:r>
            <a:r>
              <a:rPr lang="en-US" altLang="en-US" sz="1800" dirty="0" err="1" smtClean="0">
                <a:sym typeface="Wingdings" pitchFamily="2" charset="2"/>
              </a:rPr>
              <a:t>E</a:t>
            </a:r>
            <a:r>
              <a:rPr lang="en-US" altLang="en-US" sz="1800" dirty="0" smtClean="0">
                <a:sym typeface="Wingdings" pitchFamily="2" charset="2"/>
              </a:rPr>
              <a:t> + (</a:t>
            </a:r>
            <a:r>
              <a:rPr lang="en-US" altLang="en-US" sz="1800" dirty="0" err="1" smtClean="0">
                <a:sym typeface="Wingdings" pitchFamily="2" charset="2"/>
              </a:rPr>
              <a:t>v+</a:t>
            </a:r>
            <a:r>
              <a:rPr lang="en-US" altLang="en-US" sz="1800" dirty="0" err="1" smtClean="0">
                <a:latin typeface="Symbol" pitchFamily="18" charset="2"/>
                <a:sym typeface="Wingdings" pitchFamily="2" charset="2"/>
              </a:rPr>
              <a:t>d</a:t>
            </a:r>
            <a:r>
              <a:rPr lang="en-US" altLang="en-US" sz="1800" dirty="0" err="1" smtClean="0">
                <a:sym typeface="Wingdings" pitchFamily="2" charset="2"/>
              </a:rPr>
              <a:t>v</a:t>
            </a:r>
            <a:r>
              <a:rPr lang="en-US" altLang="en-US" sz="1800" dirty="0" smtClean="0">
                <a:sym typeface="Wingdings" pitchFamily="2" charset="2"/>
              </a:rPr>
              <a:t>)</a:t>
            </a:r>
            <a:r>
              <a:rPr lang="en-US" altLang="en-US" sz="1800" dirty="0" smtClean="0">
                <a:sym typeface="Symbol" pitchFamily="18" charset="2"/>
              </a:rPr>
              <a:t>(</a:t>
            </a:r>
            <a:r>
              <a:rPr lang="en-US" altLang="en-US" sz="1800" dirty="0" err="1" smtClean="0">
                <a:sym typeface="Symbol" pitchFamily="18" charset="2"/>
              </a:rPr>
              <a:t>B+</a:t>
            </a:r>
            <a:r>
              <a:rPr lang="en-US" altLang="en-US" sz="1800" dirty="0" err="1" smtClean="0">
                <a:latin typeface="Symbol" pitchFamily="18" charset="2"/>
                <a:sym typeface="Wingdings" pitchFamily="2" charset="2"/>
              </a:rPr>
              <a:t>d</a:t>
            </a:r>
            <a:r>
              <a:rPr lang="en-US" altLang="en-US" sz="1800" dirty="0" err="1" smtClean="0">
                <a:sym typeface="Wingdings" pitchFamily="2" charset="2"/>
              </a:rPr>
              <a:t>B</a:t>
            </a:r>
            <a:r>
              <a:rPr lang="en-US" altLang="en-US" sz="1800" dirty="0" smtClean="0">
                <a:sym typeface="Wingdings" pitchFamily="2" charset="2"/>
              </a:rPr>
              <a:t>)]</a:t>
            </a:r>
          </a:p>
          <a:p>
            <a:pPr lvl="1"/>
            <a:r>
              <a:rPr lang="en-US" altLang="en-US" sz="1800" dirty="0" smtClean="0">
                <a:sym typeface="Wingdings" pitchFamily="2" charset="2"/>
              </a:rPr>
              <a:t>Turbulent dynamos </a:t>
            </a:r>
            <a:r>
              <a:rPr lang="en-US" altLang="en-US" sz="1800" dirty="0" err="1" smtClean="0">
                <a:latin typeface="Symbol" pitchFamily="18" charset="2"/>
              </a:rPr>
              <a:t>d</a:t>
            </a:r>
            <a:r>
              <a:rPr lang="en-US" altLang="en-US" sz="1800" dirty="0" err="1" smtClean="0">
                <a:sym typeface="Wingdings" pitchFamily="2" charset="2"/>
              </a:rPr>
              <a:t>j</a:t>
            </a:r>
            <a:r>
              <a:rPr lang="en-US" altLang="en-US" sz="1800" dirty="0" err="1" smtClean="0">
                <a:sym typeface="Symbol"/>
              </a:rPr>
              <a:t></a:t>
            </a:r>
            <a:r>
              <a:rPr lang="en-US" altLang="en-US" sz="1800" dirty="0" err="1" smtClean="0">
                <a:latin typeface="Symbol" pitchFamily="18" charset="2"/>
              </a:rPr>
              <a:t>d</a:t>
            </a:r>
            <a:r>
              <a:rPr lang="en-US" altLang="en-US" sz="1800" dirty="0" err="1" smtClean="0">
                <a:sym typeface="Wingdings" pitchFamily="2" charset="2"/>
              </a:rPr>
              <a:t>B</a:t>
            </a:r>
            <a:r>
              <a:rPr lang="en-US" altLang="en-US" sz="1800" dirty="0" smtClean="0">
                <a:sym typeface="Wingdings" pitchFamily="2" charset="2"/>
              </a:rPr>
              <a:t> </a:t>
            </a:r>
            <a:r>
              <a:rPr lang="en-US" altLang="en-US" sz="1800" dirty="0" smtClean="0"/>
              <a:t>in </a:t>
            </a:r>
            <a:r>
              <a:rPr lang="en-US" altLang="en-US" sz="1800" dirty="0" smtClean="0">
                <a:sym typeface="Wingdings" pitchFamily="2" charset="2"/>
              </a:rPr>
              <a:t>conductive plasma gas</a:t>
            </a:r>
            <a:endParaRPr lang="en-US" altLang="en-US" sz="1800" dirty="0" smtClean="0">
              <a:sym typeface="Wingdings" pitchFamily="2" charset="2"/>
            </a:endParaRPr>
          </a:p>
          <a:p>
            <a:pPr lvl="1"/>
            <a:r>
              <a:rPr lang="en-US" altLang="en-US" sz="1800" dirty="0" smtClean="0">
                <a:sym typeface="Wingdings" pitchFamily="2" charset="2"/>
              </a:rPr>
              <a:t>Additional body forces (neutral </a:t>
            </a:r>
            <a:r>
              <a:rPr lang="en-US" altLang="en-US" sz="1800" dirty="0" smtClean="0">
                <a:sym typeface="Wingdings" pitchFamily="2" charset="2"/>
              </a:rPr>
              <a:t>beam </a:t>
            </a:r>
            <a:r>
              <a:rPr lang="en-US" altLang="en-US" sz="1800" dirty="0" smtClean="0">
                <a:sym typeface="Wingdings" pitchFamily="2" charset="2"/>
              </a:rPr>
              <a:t>injection, RF heating, …)</a:t>
            </a:r>
            <a:endParaRPr lang="en-US" altLang="en-US" sz="1800" dirty="0" smtClean="0"/>
          </a:p>
          <a:p>
            <a:r>
              <a:rPr lang="en-US" altLang="en-US" sz="2000" dirty="0" smtClean="0"/>
              <a:t>Manipulated by externally applied E &amp; B fields</a:t>
            </a:r>
          </a:p>
          <a:p>
            <a:pPr lvl="1"/>
            <a:r>
              <a:rPr lang="en-US" altLang="en-US" sz="1800" dirty="0" smtClean="0">
                <a:sym typeface="Wingdings" pitchFamily="2" charset="2"/>
              </a:rPr>
              <a:t>Strong guide B-field  quasi-2D dynamics, changes inertial scaling</a:t>
            </a:r>
          </a:p>
          <a:p>
            <a:pPr lvl="1"/>
            <a:r>
              <a:rPr lang="en-US" altLang="en-US" sz="1800" dirty="0" smtClean="0"/>
              <a:t>Variation in equilibrium E field </a:t>
            </a:r>
            <a:r>
              <a:rPr lang="en-US" altLang="en-US" sz="1800" dirty="0" smtClean="0">
                <a:sym typeface="Wingdings" pitchFamily="2" charset="2"/>
              </a:rPr>
              <a:t> can suppress turbulence through sheared </a:t>
            </a:r>
            <a:r>
              <a:rPr lang="en-US" altLang="en-US" sz="1800" dirty="0" err="1" smtClean="0">
                <a:sym typeface="Wingdings" pitchFamily="2" charset="2"/>
              </a:rPr>
              <a:t>V</a:t>
            </a:r>
            <a:r>
              <a:rPr lang="en-US" altLang="en-US" sz="1800" baseline="-25000" dirty="0" err="1" smtClean="0">
                <a:sym typeface="Wingdings" pitchFamily="2" charset="2"/>
              </a:rPr>
              <a:t>ExB</a:t>
            </a:r>
            <a:r>
              <a:rPr lang="en-US" altLang="en-US" sz="1800" dirty="0" smtClean="0">
                <a:sym typeface="Wingdings" pitchFamily="2" charset="2"/>
              </a:rPr>
              <a:t> flows (in 2D)</a:t>
            </a:r>
            <a:endParaRPr lang="en-US" altLang="en-US" sz="1800" dirty="0" smtClean="0"/>
          </a:p>
          <a:p>
            <a:r>
              <a:rPr lang="en-US" altLang="en-US" sz="2000" dirty="0" smtClean="0"/>
              <a:t>Introduces additional scale lengths &amp; times</a:t>
            </a:r>
          </a:p>
          <a:p>
            <a:pPr lvl="1"/>
            <a:r>
              <a:rPr lang="en-US" altLang="en-US" sz="1800" dirty="0" smtClean="0"/>
              <a:t> </a:t>
            </a:r>
            <a:r>
              <a:rPr lang="en-US" altLang="en-US" sz="1800" dirty="0" err="1" smtClean="0">
                <a:latin typeface="Symbol" pitchFamily="18" charset="2"/>
              </a:rPr>
              <a:t>r</a:t>
            </a:r>
            <a:r>
              <a:rPr lang="en-US" altLang="en-US" sz="1800" baseline="-25000" dirty="0" err="1" smtClean="0"/>
              <a:t>i,e</a:t>
            </a:r>
            <a:r>
              <a:rPr lang="en-US" altLang="en-US" sz="1800" dirty="0" smtClean="0"/>
              <a:t>, c/</a:t>
            </a:r>
            <a:r>
              <a:rPr lang="en-US" altLang="en-US" sz="1800" dirty="0" err="1" smtClean="0">
                <a:latin typeface="Symbol" pitchFamily="18" charset="2"/>
              </a:rPr>
              <a:t>w</a:t>
            </a:r>
            <a:r>
              <a:rPr lang="en-US" altLang="en-US" sz="1800" baseline="-25000" dirty="0" err="1" smtClean="0"/>
              <a:t>pe</a:t>
            </a:r>
            <a:r>
              <a:rPr lang="en-US" altLang="en-US" sz="1800" dirty="0" smtClean="0"/>
              <a:t>, </a:t>
            </a:r>
            <a:r>
              <a:rPr lang="en-US" altLang="en-US" sz="1800" dirty="0" err="1" smtClean="0">
                <a:latin typeface="Symbol" panose="05050102010706020507" pitchFamily="18" charset="2"/>
              </a:rPr>
              <a:t>l</a:t>
            </a:r>
            <a:r>
              <a:rPr lang="en-US" altLang="en-US" sz="1800" baseline="-25000" dirty="0" err="1" smtClean="0"/>
              <a:t>mfp</a:t>
            </a:r>
            <a:r>
              <a:rPr lang="en-US" altLang="en-US" sz="1800" dirty="0" smtClean="0"/>
              <a:t>, </a:t>
            </a:r>
            <a:r>
              <a:rPr lang="en-US" altLang="en-US" sz="1800" dirty="0"/>
              <a:t>(</a:t>
            </a:r>
            <a:r>
              <a:rPr lang="en-US" altLang="en-US" sz="1800" dirty="0" smtClean="0">
                <a:latin typeface="Symbol" pitchFamily="18" charset="2"/>
              </a:rPr>
              <a:t>r</a:t>
            </a:r>
            <a:r>
              <a:rPr lang="en-US" altLang="en-US" sz="1800" dirty="0" smtClean="0"/>
              <a:t>/L)</a:t>
            </a:r>
            <a:r>
              <a:rPr lang="en-US" altLang="en-US" sz="1800" dirty="0" err="1" smtClean="0"/>
              <a:t>v</a:t>
            </a:r>
            <a:r>
              <a:rPr lang="en-US" altLang="en-US" sz="1800" baseline="-25000" dirty="0" err="1" smtClean="0"/>
              <a:t>T</a:t>
            </a:r>
            <a:r>
              <a:rPr lang="en-US" altLang="en-US" sz="1800" dirty="0" smtClean="0"/>
              <a:t>, </a:t>
            </a:r>
            <a:r>
              <a:rPr lang="en-US" altLang="en-US" sz="1800" dirty="0" err="1" smtClean="0">
                <a:latin typeface="Symbol" panose="05050102010706020507" pitchFamily="18" charset="2"/>
              </a:rPr>
              <a:t>n</a:t>
            </a:r>
            <a:r>
              <a:rPr lang="en-US" altLang="en-US" sz="1800" baseline="-25000" dirty="0" err="1" smtClean="0"/>
              <a:t>coll</a:t>
            </a:r>
            <a:endParaRPr lang="en-US" altLang="en-US" sz="1800" baseline="-25000" dirty="0" smtClean="0"/>
          </a:p>
          <a:p>
            <a:r>
              <a:rPr lang="en-US" altLang="en-US" sz="2000" dirty="0" smtClean="0"/>
              <a:t>High temperature plasma </a:t>
            </a:r>
            <a:r>
              <a:rPr lang="en-US" altLang="en-US" sz="2000" dirty="0" smtClean="0">
                <a:sym typeface="Wingdings" pitchFamily="2" charset="2"/>
              </a:rPr>
              <a:t></a:t>
            </a:r>
            <a:r>
              <a:rPr lang="en-US" altLang="en-US" sz="2000" dirty="0" smtClean="0"/>
              <a:t> low </a:t>
            </a:r>
            <a:r>
              <a:rPr lang="en-US" altLang="en-US" sz="2000" dirty="0" err="1" smtClean="0"/>
              <a:t>collisionality</a:t>
            </a:r>
            <a:r>
              <a:rPr lang="en-US" altLang="en-US" sz="2000" dirty="0" smtClean="0"/>
              <a:t> </a:t>
            </a:r>
            <a:r>
              <a:rPr lang="en-US" altLang="en-US" sz="2000" dirty="0" smtClean="0">
                <a:sym typeface="Wingdings" pitchFamily="2" charset="2"/>
              </a:rPr>
              <a:t> kinetic effects, additional degrees of freedom</a:t>
            </a:r>
          </a:p>
          <a:p>
            <a:pPr lvl="1"/>
            <a:r>
              <a:rPr lang="en-US" altLang="en-US" sz="1800" dirty="0" smtClean="0">
                <a:sym typeface="Wingdings" pitchFamily="2" charset="2"/>
              </a:rPr>
              <a:t>New sources of instability drive / energy injection (can occur over broad range of spatial scales)</a:t>
            </a:r>
          </a:p>
          <a:p>
            <a:pPr lvl="1"/>
            <a:r>
              <a:rPr lang="en-US" altLang="en-US" sz="1800" dirty="0" smtClean="0">
                <a:sym typeface="Wingdings" pitchFamily="2" charset="2"/>
              </a:rPr>
              <a:t>Different interpretation of spatial scale separation / Reynolds #  phase-space (</a:t>
            </a:r>
            <a:r>
              <a:rPr lang="en-US" altLang="en-US" sz="1800" b="1" dirty="0" err="1" smtClean="0">
                <a:sym typeface="Wingdings" pitchFamily="2" charset="2"/>
              </a:rPr>
              <a:t>x</a:t>
            </a:r>
            <a:r>
              <a:rPr lang="en-US" altLang="en-US" sz="1800" dirty="0" err="1" smtClean="0">
                <a:sym typeface="Wingdings" pitchFamily="2" charset="2"/>
              </a:rPr>
              <a:t>,</a:t>
            </a:r>
            <a:r>
              <a:rPr lang="en-US" altLang="en-US" sz="1800" b="1" dirty="0" err="1" smtClean="0">
                <a:sym typeface="Wingdings" pitchFamily="2" charset="2"/>
              </a:rPr>
              <a:t>v</a:t>
            </a:r>
            <a:r>
              <a:rPr lang="en-US" altLang="en-US" sz="1800" dirty="0" smtClean="0">
                <a:sym typeface="Wingdings" pitchFamily="2" charset="2"/>
              </a:rPr>
              <a:t>) scale separation / Dorland # </a:t>
            </a:r>
          </a:p>
          <a:p>
            <a:pPr lvl="1"/>
            <a:r>
              <a:rPr lang="en-US" altLang="en-US" sz="1800" dirty="0" smtClean="0">
                <a:sym typeface="Wingdings" pitchFamily="2" charset="2"/>
              </a:rPr>
              <a:t>Different cascade dynamics &amp; routes to dissipation (that still occurs through collisions / </a:t>
            </a:r>
            <a:r>
              <a:rPr lang="en-US" altLang="en-US" sz="1800" dirty="0" err="1" smtClean="0">
                <a:sym typeface="Wingdings" pitchFamily="2" charset="2"/>
              </a:rPr>
              <a:t>thermalization</a:t>
            </a:r>
            <a:r>
              <a:rPr lang="en-US" altLang="en-US" sz="1800" dirty="0" smtClean="0">
                <a:sym typeface="Wingdings" pitchFamily="2" charset="2"/>
              </a:rPr>
              <a:t>, but can occur at all spatial scales</a:t>
            </a:r>
            <a:r>
              <a:rPr lang="en-US" altLang="en-US" sz="1800" dirty="0" smtClean="0">
                <a:sym typeface="Wingdings" pitchFamily="2" charset="2"/>
              </a:rPr>
              <a:t>)</a:t>
            </a:r>
            <a:endParaRPr lang="en-US" altLang="en-US" sz="1800" dirty="0" smtClean="0"/>
          </a:p>
        </p:txBody>
      </p:sp>
    </p:spTree>
    <p:extLst>
      <p:ext uri="{BB962C8B-B14F-4D97-AF65-F5344CB8AC3E}">
        <p14:creationId xmlns:p14="http://schemas.microsoft.com/office/powerpoint/2010/main" val="18923618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0" y="2743200"/>
            <a:ext cx="9144000" cy="914400"/>
          </a:xfrm>
        </p:spPr>
        <p:txBody>
          <a:bodyPr/>
          <a:lstStyle/>
          <a:p>
            <a:r>
              <a:rPr lang="en-US" altLang="en-US" sz="4800" dirty="0" smtClean="0"/>
              <a:t>Magnetized plasma turbulence</a:t>
            </a:r>
            <a:br>
              <a:rPr lang="en-US" altLang="en-US" sz="4800" dirty="0" smtClean="0"/>
            </a:br>
            <a:r>
              <a:rPr lang="en-US" altLang="en-US" sz="4800" dirty="0" smtClean="0"/>
              <a:t>(e.g. for magnetic confinement fusion)</a:t>
            </a:r>
            <a:endParaRPr lang="en-US" altLang="en-US" sz="4800" dirty="0" smtClean="0"/>
          </a:p>
        </p:txBody>
      </p:sp>
    </p:spTree>
    <p:extLst>
      <p:ext uri="{BB962C8B-B14F-4D97-AF65-F5344CB8AC3E}">
        <p14:creationId xmlns:p14="http://schemas.microsoft.com/office/powerpoint/2010/main" val="3699727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smtClean="0"/>
              <a:t>Tokamaks</a:t>
            </a:r>
          </a:p>
        </p:txBody>
      </p:sp>
      <p:sp>
        <p:nvSpPr>
          <p:cNvPr id="18435" name="Content Placeholder 2"/>
          <p:cNvSpPr>
            <a:spLocks noGrp="1"/>
          </p:cNvSpPr>
          <p:nvPr>
            <p:ph idx="1"/>
          </p:nvPr>
        </p:nvSpPr>
        <p:spPr>
          <a:xfrm>
            <a:off x="152400" y="914400"/>
            <a:ext cx="5181600" cy="990600"/>
          </a:xfrm>
        </p:spPr>
        <p:txBody>
          <a:bodyPr/>
          <a:lstStyle/>
          <a:p>
            <a:r>
              <a:rPr lang="en-US" altLang="en-US" dirty="0" smtClean="0"/>
              <a:t>Toroidal, axisymmetric</a:t>
            </a:r>
            <a:endParaRPr lang="en-US" altLang="en-US" dirty="0" smtClean="0"/>
          </a:p>
          <a:p>
            <a:r>
              <a:rPr lang="en-US" altLang="en-US" dirty="0" smtClean="0"/>
              <a:t>Helical field lines confine plasma</a:t>
            </a:r>
          </a:p>
          <a:p>
            <a:r>
              <a:rPr lang="en-US" altLang="en-US" dirty="0" smtClean="0"/>
              <a:t>Closed, nested flux surfaces</a:t>
            </a:r>
          </a:p>
        </p:txBody>
      </p:sp>
      <p:pic>
        <p:nvPicPr>
          <p:cNvPr id="18436" name="Picture 6" descr="http://magfuzio.hu/fuzio/kepek/magneses_osszetartas_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514600"/>
            <a:ext cx="5181600" cy="415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Box 6"/>
          <p:cNvSpPr txBox="1">
            <a:spLocks noChangeArrowheads="1"/>
          </p:cNvSpPr>
          <p:nvPr/>
        </p:nvSpPr>
        <p:spPr bwMode="auto">
          <a:xfrm>
            <a:off x="6883400" y="561975"/>
            <a:ext cx="7302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a:solidFill>
                  <a:srgbClr val="1822CD"/>
                </a:solidFill>
                <a:latin typeface="Helvetica" pitchFamily="34" charset="0"/>
              </a:rPr>
              <a:t>NSTX</a:t>
            </a:r>
          </a:p>
        </p:txBody>
      </p:sp>
      <p:pic>
        <p:nvPicPr>
          <p:cNvPr id="184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0413" y="904875"/>
            <a:ext cx="2867025" cy="595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71507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smtClean="0"/>
              <a:t>Tokamaks</a:t>
            </a:r>
          </a:p>
        </p:txBody>
      </p:sp>
      <p:sp>
        <p:nvSpPr>
          <p:cNvPr id="18435" name="Content Placeholder 2"/>
          <p:cNvSpPr>
            <a:spLocks noGrp="1"/>
          </p:cNvSpPr>
          <p:nvPr>
            <p:ph idx="1"/>
          </p:nvPr>
        </p:nvSpPr>
        <p:spPr>
          <a:xfrm>
            <a:off x="152400" y="914400"/>
            <a:ext cx="5181600" cy="990600"/>
          </a:xfrm>
        </p:spPr>
        <p:txBody>
          <a:bodyPr/>
          <a:lstStyle/>
          <a:p>
            <a:r>
              <a:rPr lang="en-US" altLang="en-US" dirty="0" smtClean="0"/>
              <a:t>Toroidal, axisymmetric</a:t>
            </a:r>
            <a:endParaRPr lang="en-US" altLang="en-US" dirty="0" smtClean="0"/>
          </a:p>
          <a:p>
            <a:r>
              <a:rPr lang="en-US" altLang="en-US" dirty="0" smtClean="0"/>
              <a:t>Helical field lines confine plasma</a:t>
            </a:r>
          </a:p>
          <a:p>
            <a:r>
              <a:rPr lang="en-US" altLang="en-US" dirty="0" smtClean="0"/>
              <a:t>Closed, nested flux surfaces</a:t>
            </a:r>
          </a:p>
        </p:txBody>
      </p:sp>
      <p:pic>
        <p:nvPicPr>
          <p:cNvPr id="18436" name="Picture 6" descr="http://magfuzio.hu/fuzio/kepek/magneses_osszetartas_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514600"/>
            <a:ext cx="5181600" cy="415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Box 6"/>
          <p:cNvSpPr txBox="1">
            <a:spLocks noChangeArrowheads="1"/>
          </p:cNvSpPr>
          <p:nvPr/>
        </p:nvSpPr>
        <p:spPr bwMode="auto">
          <a:xfrm>
            <a:off x="6883400" y="561975"/>
            <a:ext cx="7302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a:solidFill>
                  <a:srgbClr val="1822CD"/>
                </a:solidFill>
                <a:latin typeface="Helvetica" pitchFamily="34" charset="0"/>
              </a:rPr>
              <a:t>NSTX</a:t>
            </a:r>
          </a:p>
        </p:txBody>
      </p:sp>
      <p:pic>
        <p:nvPicPr>
          <p:cNvPr id="184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0413" y="904875"/>
            <a:ext cx="2867025" cy="595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ight Arrow 10"/>
          <p:cNvSpPr>
            <a:spLocks noChangeArrowheads="1"/>
          </p:cNvSpPr>
          <p:nvPr/>
        </p:nvSpPr>
        <p:spPr bwMode="auto">
          <a:xfrm>
            <a:off x="7351099" y="3578737"/>
            <a:ext cx="345101" cy="336550"/>
          </a:xfrm>
          <a:prstGeom prst="rightArrow">
            <a:avLst>
              <a:gd name="adj1" fmla="val 50000"/>
              <a:gd name="adj2" fmla="val 49849"/>
            </a:avLst>
          </a:prstGeom>
          <a:solidFill>
            <a:srgbClr val="FF0000"/>
          </a:solidFill>
          <a:ln w="15875">
            <a:solidFill>
              <a:srgbClr val="FF0000"/>
            </a:solidFill>
            <a:round/>
            <a:headEnd/>
            <a:tailEnd type="triangle" w="med" len="med"/>
          </a:ln>
        </p:spPr>
        <p:txBody>
          <a:bodyPr lIns="0" tIns="0" rIns="0" bIns="0"/>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endParaRPr lang="en-US" altLang="en-US" sz="1200">
              <a:solidFill>
                <a:srgbClr val="1822CD"/>
              </a:solidFill>
              <a:latin typeface="Helvetica" pitchFamily="34" charset="0"/>
              <a:ea typeface="ＭＳ Ｐゴシック" pitchFamily="34" charset="-128"/>
            </a:endParaRPr>
          </a:p>
        </p:txBody>
      </p:sp>
      <p:sp>
        <p:nvSpPr>
          <p:cNvPr id="9" name="Right Arrow 10"/>
          <p:cNvSpPr>
            <a:spLocks noChangeArrowheads="1"/>
          </p:cNvSpPr>
          <p:nvPr/>
        </p:nvSpPr>
        <p:spPr bwMode="auto">
          <a:xfrm rot="16200000">
            <a:off x="6615769" y="2858431"/>
            <a:ext cx="1175026" cy="334963"/>
          </a:xfrm>
          <a:prstGeom prst="rightArrow">
            <a:avLst>
              <a:gd name="adj1" fmla="val 50000"/>
              <a:gd name="adj2" fmla="val 50067"/>
            </a:avLst>
          </a:prstGeom>
          <a:solidFill>
            <a:srgbClr val="FF0000"/>
          </a:solidFill>
          <a:ln w="15875">
            <a:solidFill>
              <a:srgbClr val="FF0000"/>
            </a:solidFill>
            <a:round/>
            <a:headEnd/>
            <a:tailEnd type="triangle" w="med" len="med"/>
          </a:ln>
        </p:spPr>
        <p:txBody>
          <a:bodyPr lIns="0" tIns="0" rIns="0" bIns="0"/>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endParaRPr lang="en-US" altLang="en-US" sz="1200">
              <a:solidFill>
                <a:srgbClr val="1822CD"/>
              </a:solidFill>
              <a:latin typeface="Helvetica" pitchFamily="34" charset="0"/>
              <a:ea typeface="ＭＳ Ｐゴシック" pitchFamily="34" charset="-128"/>
            </a:endParaRPr>
          </a:p>
        </p:txBody>
      </p:sp>
      <p:sp>
        <p:nvSpPr>
          <p:cNvPr id="10" name="Right Arrow 10"/>
          <p:cNvSpPr>
            <a:spLocks noChangeArrowheads="1"/>
          </p:cNvSpPr>
          <p:nvPr/>
        </p:nvSpPr>
        <p:spPr bwMode="auto">
          <a:xfrm rot="10800000">
            <a:off x="6283325" y="3581400"/>
            <a:ext cx="727075" cy="336550"/>
          </a:xfrm>
          <a:prstGeom prst="rightArrow">
            <a:avLst>
              <a:gd name="adj1" fmla="val 50000"/>
              <a:gd name="adj2" fmla="val 49849"/>
            </a:avLst>
          </a:prstGeom>
          <a:solidFill>
            <a:srgbClr val="FF0000"/>
          </a:solidFill>
          <a:ln w="15875">
            <a:solidFill>
              <a:srgbClr val="FF0000"/>
            </a:solidFill>
            <a:round/>
            <a:headEnd/>
            <a:tailEnd type="triangle" w="med" len="med"/>
          </a:ln>
        </p:spPr>
        <p:txBody>
          <a:bodyPr lIns="0" tIns="0" rIns="0" bIns="0"/>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endParaRPr lang="en-US" altLang="en-US" sz="1200">
              <a:solidFill>
                <a:srgbClr val="1822CD"/>
              </a:solidFill>
              <a:latin typeface="Helvetica" pitchFamily="34" charset="0"/>
              <a:ea typeface="ＭＳ Ｐゴシック" pitchFamily="34" charset="-128"/>
            </a:endParaRPr>
          </a:p>
        </p:txBody>
      </p:sp>
      <p:sp>
        <p:nvSpPr>
          <p:cNvPr id="11" name="TextBox 1"/>
          <p:cNvSpPr txBox="1">
            <a:spLocks noChangeArrowheads="1"/>
          </p:cNvSpPr>
          <p:nvPr/>
        </p:nvSpPr>
        <p:spPr bwMode="auto">
          <a:xfrm>
            <a:off x="7848600" y="2655887"/>
            <a:ext cx="1073150" cy="10779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3200" i="0" dirty="0">
                <a:solidFill>
                  <a:srgbClr val="FF0000"/>
                </a:solidFill>
              </a:rPr>
              <a:t>Heat</a:t>
            </a:r>
          </a:p>
          <a:p>
            <a:pPr eaLnBrk="1" hangingPunct="1">
              <a:spcBef>
                <a:spcPct val="0"/>
              </a:spcBef>
              <a:buFontTx/>
              <a:buNone/>
            </a:pPr>
            <a:r>
              <a:rPr lang="en-US" altLang="en-US" sz="3200" i="0" dirty="0">
                <a:solidFill>
                  <a:srgbClr val="FF0000"/>
                </a:solidFill>
              </a:rPr>
              <a:t>loss</a:t>
            </a:r>
            <a:endParaRPr lang="en-US" altLang="en-US" sz="3200" i="0" baseline="-25000" dirty="0">
              <a:solidFill>
                <a:srgbClr val="FF0000"/>
              </a:solidFill>
            </a:endParaRPr>
          </a:p>
        </p:txBody>
      </p:sp>
      <p:sp>
        <p:nvSpPr>
          <p:cNvPr id="13" name="Right Arrow 10"/>
          <p:cNvSpPr>
            <a:spLocks noChangeArrowheads="1"/>
          </p:cNvSpPr>
          <p:nvPr/>
        </p:nvSpPr>
        <p:spPr bwMode="auto">
          <a:xfrm rot="5400000">
            <a:off x="6653662" y="4291462"/>
            <a:ext cx="1138925" cy="336550"/>
          </a:xfrm>
          <a:prstGeom prst="rightArrow">
            <a:avLst>
              <a:gd name="adj1" fmla="val 50000"/>
              <a:gd name="adj2" fmla="val 49849"/>
            </a:avLst>
          </a:prstGeom>
          <a:solidFill>
            <a:srgbClr val="FF0000"/>
          </a:solidFill>
          <a:ln w="15875">
            <a:solidFill>
              <a:srgbClr val="FF0000"/>
            </a:solidFill>
            <a:round/>
            <a:headEnd/>
            <a:tailEnd type="triangle" w="med" len="med"/>
          </a:ln>
        </p:spPr>
        <p:txBody>
          <a:bodyPr lIns="0" tIns="0" rIns="0" bIns="0"/>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endParaRPr lang="en-US" altLang="en-US" sz="1200">
              <a:solidFill>
                <a:srgbClr val="1822CD"/>
              </a:solidFill>
              <a:latin typeface="Helvetica" pitchFamily="34" charset="0"/>
              <a:ea typeface="ＭＳ Ｐゴシック" pitchFamily="34" charset="-128"/>
            </a:endParaRPr>
          </a:p>
        </p:txBody>
      </p:sp>
    </p:spTree>
    <p:extLst>
      <p:ext uri="{BB962C8B-B14F-4D97-AF65-F5344CB8AC3E}">
        <p14:creationId xmlns:p14="http://schemas.microsoft.com/office/powerpoint/2010/main" val="35824714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dirty="0" smtClean="0"/>
              <a:t>We use 1D transport equations to </a:t>
            </a:r>
            <a:r>
              <a:rPr lang="en-US" altLang="en-US" dirty="0" smtClean="0"/>
              <a:t>interpret experiments</a:t>
            </a:r>
            <a:endParaRPr lang="en-US" altLang="en-US" dirty="0" smtClean="0"/>
          </a:p>
        </p:txBody>
      </p:sp>
      <p:sp>
        <p:nvSpPr>
          <p:cNvPr id="19459" name="Content Placeholder 2"/>
          <p:cNvSpPr>
            <a:spLocks noGrp="1"/>
          </p:cNvSpPr>
          <p:nvPr>
            <p:ph idx="1"/>
          </p:nvPr>
        </p:nvSpPr>
        <p:spPr>
          <a:xfrm>
            <a:off x="152400" y="914400"/>
            <a:ext cx="8839200" cy="3581400"/>
          </a:xfrm>
        </p:spPr>
        <p:txBody>
          <a:bodyPr/>
          <a:lstStyle/>
          <a:p>
            <a:r>
              <a:rPr lang="en-US" altLang="en-US" sz="2200" dirty="0" smtClean="0"/>
              <a:t>Take moments of kinetic equation</a:t>
            </a:r>
          </a:p>
          <a:p>
            <a:r>
              <a:rPr lang="en-US" altLang="en-US" sz="2200" dirty="0" smtClean="0"/>
              <a:t>Flux surface average, i.e. everything depends only on flux surface label (</a:t>
            </a:r>
            <a:r>
              <a:rPr lang="en-US" altLang="en-US" sz="2200" dirty="0" smtClean="0">
                <a:latin typeface="Symbol" pitchFamily="18" charset="2"/>
              </a:rPr>
              <a:t>r</a:t>
            </a:r>
            <a:r>
              <a:rPr lang="en-US" altLang="en-US" sz="2200" dirty="0" smtClean="0"/>
              <a:t>)</a:t>
            </a:r>
          </a:p>
          <a:p>
            <a:endParaRPr lang="en-US" altLang="en-US" sz="2200" dirty="0" smtClean="0"/>
          </a:p>
          <a:p>
            <a:endParaRPr lang="en-US" altLang="en-US" sz="2200" dirty="0" smtClean="0"/>
          </a:p>
        </p:txBody>
      </p:sp>
      <p:sp>
        <p:nvSpPr>
          <p:cNvPr id="5" name="TextBox 4"/>
          <p:cNvSpPr txBox="1">
            <a:spLocks noRot="1" noChangeAspect="1" noMove="1" noResize="1" noEditPoints="1" noAdjustHandles="1" noChangeArrowheads="1" noChangeShapeType="1" noTextEdit="1"/>
          </p:cNvSpPr>
          <p:nvPr/>
        </p:nvSpPr>
        <p:spPr>
          <a:xfrm>
            <a:off x="76200" y="3567276"/>
            <a:ext cx="9042283" cy="928524"/>
          </a:xfrm>
          <a:prstGeom prst="rect">
            <a:avLst/>
          </a:prstGeom>
          <a:blipFill rotWithShape="1">
            <a:blip r:embed="rId2"/>
            <a:stretch>
              <a:fillRect/>
            </a:stretch>
          </a:blipFill>
        </p:spPr>
        <p:txBody>
          <a:bodyPr/>
          <a:lstStyle/>
          <a:p>
            <a:pPr>
              <a:defRPr/>
            </a:pPr>
            <a:r>
              <a:rPr lang="en-US">
                <a:noFill/>
              </a:rPr>
              <a:t> </a:t>
            </a:r>
          </a:p>
        </p:txBody>
      </p:sp>
    </p:spTree>
    <p:extLst>
      <p:ext uri="{BB962C8B-B14F-4D97-AF65-F5344CB8AC3E}">
        <p14:creationId xmlns:p14="http://schemas.microsoft.com/office/powerpoint/2010/main" val="17756999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2743200"/>
            <a:ext cx="9144000" cy="914400"/>
          </a:xfrm>
        </p:spPr>
        <p:txBody>
          <a:bodyPr/>
          <a:lstStyle/>
          <a:p>
            <a:r>
              <a:rPr lang="en-US" altLang="en-US" sz="4800" smtClean="0"/>
              <a:t>Examples of turbulence</a:t>
            </a:r>
          </a:p>
        </p:txBody>
      </p:sp>
    </p:spTree>
    <p:extLst>
      <p:ext uri="{BB962C8B-B14F-4D97-AF65-F5344CB8AC3E}">
        <p14:creationId xmlns:p14="http://schemas.microsoft.com/office/powerpoint/2010/main" val="27570937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dirty="0" smtClean="0"/>
              <a:t>We use 1D transport equations to interpret experiments</a:t>
            </a:r>
          </a:p>
        </p:txBody>
      </p:sp>
      <p:sp>
        <p:nvSpPr>
          <p:cNvPr id="19459" name="Content Placeholder 2"/>
          <p:cNvSpPr>
            <a:spLocks noGrp="1"/>
          </p:cNvSpPr>
          <p:nvPr>
            <p:ph idx="1"/>
          </p:nvPr>
        </p:nvSpPr>
        <p:spPr>
          <a:xfrm>
            <a:off x="152400" y="914400"/>
            <a:ext cx="8839200" cy="3581400"/>
          </a:xfrm>
        </p:spPr>
        <p:txBody>
          <a:bodyPr/>
          <a:lstStyle/>
          <a:p>
            <a:r>
              <a:rPr lang="en-US" altLang="en-US" sz="2200" dirty="0" smtClean="0"/>
              <a:t>Take moments of kinetic equation</a:t>
            </a:r>
          </a:p>
          <a:p>
            <a:r>
              <a:rPr lang="en-US" altLang="en-US" sz="2200" dirty="0" smtClean="0"/>
              <a:t>Flux surface average, i.e. everything depends only on flux surface label (</a:t>
            </a:r>
            <a:r>
              <a:rPr lang="en-US" altLang="en-US" sz="2200" dirty="0" smtClean="0">
                <a:latin typeface="Symbol" pitchFamily="18" charset="2"/>
              </a:rPr>
              <a:t>r</a:t>
            </a:r>
            <a:r>
              <a:rPr lang="en-US" altLang="en-US" sz="2200" dirty="0" smtClean="0"/>
              <a:t>)</a:t>
            </a:r>
          </a:p>
          <a:p>
            <a:r>
              <a:rPr lang="en-US" altLang="en-US" sz="2200" dirty="0"/>
              <a:t>A</a:t>
            </a:r>
            <a:r>
              <a:rPr lang="en-US" altLang="en-US" sz="2200" dirty="0" smtClean="0"/>
              <a:t>verage over short space and time scales of turbulence (assume sufficient scale separation, </a:t>
            </a:r>
            <a:r>
              <a:rPr lang="en-US" altLang="en-US" sz="2200" dirty="0" err="1" smtClean="0"/>
              <a:t>e.g</a:t>
            </a:r>
            <a:r>
              <a:rPr lang="en-US" altLang="en-US" sz="2200" dirty="0" smtClean="0"/>
              <a:t> </a:t>
            </a:r>
            <a:r>
              <a:rPr lang="en-US" altLang="en-US" sz="2200" dirty="0" err="1" smtClean="0">
                <a:latin typeface="Symbol" pitchFamily="18" charset="2"/>
              </a:rPr>
              <a:t>t</a:t>
            </a:r>
            <a:r>
              <a:rPr lang="en-US" altLang="en-US" sz="2200" baseline="-25000" dirty="0" err="1" smtClean="0"/>
              <a:t>turb</a:t>
            </a:r>
            <a:r>
              <a:rPr lang="en-US" altLang="en-US" sz="2200" dirty="0" smtClean="0"/>
              <a:t> &lt;&lt; </a:t>
            </a:r>
            <a:r>
              <a:rPr lang="en-US" altLang="en-US" sz="2200" dirty="0" err="1" smtClean="0">
                <a:latin typeface="Symbol" pitchFamily="18" charset="2"/>
              </a:rPr>
              <a:t>t</a:t>
            </a:r>
            <a:r>
              <a:rPr lang="en-US" altLang="en-US" sz="2200" baseline="-25000" dirty="0" err="1" smtClean="0"/>
              <a:t>transport</a:t>
            </a:r>
            <a:r>
              <a:rPr lang="en-US" altLang="en-US" sz="2200" dirty="0" smtClean="0"/>
              <a:t>, </a:t>
            </a:r>
            <a:r>
              <a:rPr lang="en-US" altLang="en-US" sz="2200" dirty="0" err="1" smtClean="0"/>
              <a:t>L</a:t>
            </a:r>
            <a:r>
              <a:rPr lang="en-US" altLang="en-US" sz="2200" baseline="-25000" dirty="0" err="1" smtClean="0"/>
              <a:t>turb</a:t>
            </a:r>
            <a:r>
              <a:rPr lang="en-US" altLang="en-US" sz="2200" dirty="0" smtClean="0"/>
              <a:t> &lt;&lt; </a:t>
            </a:r>
            <a:r>
              <a:rPr lang="en-US" altLang="en-US" sz="2200" dirty="0" err="1" smtClean="0"/>
              <a:t>L</a:t>
            </a:r>
            <a:r>
              <a:rPr lang="en-US" altLang="en-US" sz="2200" baseline="-25000" dirty="0" err="1" smtClean="0"/>
              <a:t>machine</a:t>
            </a:r>
            <a:r>
              <a:rPr lang="en-US" altLang="en-US" sz="2200" dirty="0" smtClean="0"/>
              <a:t>) </a:t>
            </a:r>
            <a:r>
              <a:rPr lang="en-US" altLang="en-US" sz="2200" dirty="0" smtClean="0">
                <a:sym typeface="Wingdings" pitchFamily="2" charset="2"/>
              </a:rPr>
              <a:t> macroscopic transport</a:t>
            </a:r>
            <a:r>
              <a:rPr lang="en-US" altLang="en-US" sz="2200" dirty="0" smtClean="0"/>
              <a:t> equation for evolution of equilibrium (non-turbulent) plasma state</a:t>
            </a:r>
          </a:p>
          <a:p>
            <a:endParaRPr lang="en-US" altLang="en-US" sz="2200" dirty="0" smtClean="0"/>
          </a:p>
          <a:p>
            <a:endParaRPr lang="en-US" altLang="en-US" sz="2200" dirty="0" smtClean="0"/>
          </a:p>
          <a:p>
            <a:endParaRPr lang="en-US" altLang="en-US" sz="2200" dirty="0" smtClean="0"/>
          </a:p>
          <a:p>
            <a:r>
              <a:rPr lang="en-US" altLang="en-US" sz="2200" dirty="0" smtClean="0"/>
              <a:t>To infer experimental transport, </a:t>
            </a:r>
            <a:r>
              <a:rPr lang="en-US" altLang="en-US" sz="2200" dirty="0" err="1" smtClean="0"/>
              <a:t>Q</a:t>
            </a:r>
            <a:r>
              <a:rPr lang="en-US" altLang="en-US" sz="2200" baseline="-25000" dirty="0" err="1" smtClean="0"/>
              <a:t>exp</a:t>
            </a:r>
            <a:r>
              <a:rPr lang="en-US" altLang="en-US" sz="2200" dirty="0" smtClean="0"/>
              <a:t>:</a:t>
            </a:r>
          </a:p>
          <a:p>
            <a:pPr lvl="1"/>
            <a:r>
              <a:rPr lang="en-US" altLang="en-US" sz="2200" dirty="0" smtClean="0"/>
              <a:t>Measure profiles (Thomson Scattering, CHERS)</a:t>
            </a:r>
          </a:p>
          <a:p>
            <a:pPr lvl="1"/>
            <a:r>
              <a:rPr lang="en-US" altLang="en-US" sz="2200" dirty="0" smtClean="0"/>
              <a:t>Measure / calculate sources (NBI, RF)</a:t>
            </a:r>
          </a:p>
          <a:p>
            <a:pPr lvl="1"/>
            <a:r>
              <a:rPr lang="en-US" altLang="en-US" sz="2200" dirty="0" smtClean="0"/>
              <a:t>Measure / calculate losses (</a:t>
            </a:r>
            <a:r>
              <a:rPr lang="en-US" altLang="en-US" sz="2200" dirty="0" err="1" smtClean="0"/>
              <a:t>P</a:t>
            </a:r>
            <a:r>
              <a:rPr lang="en-US" altLang="en-US" sz="2200" baseline="-25000" dirty="0" err="1" smtClean="0"/>
              <a:t>rad</a:t>
            </a:r>
            <a:r>
              <a:rPr lang="en-US" altLang="en-US" sz="2200" dirty="0" smtClean="0"/>
              <a:t>)</a:t>
            </a:r>
          </a:p>
        </p:txBody>
      </p:sp>
      <p:sp>
        <p:nvSpPr>
          <p:cNvPr id="5" name="TextBox 4"/>
          <p:cNvSpPr txBox="1">
            <a:spLocks noRot="1" noChangeAspect="1" noMove="1" noResize="1" noEditPoints="1" noAdjustHandles="1" noChangeArrowheads="1" noChangeShapeType="1" noTextEdit="1"/>
          </p:cNvSpPr>
          <p:nvPr/>
        </p:nvSpPr>
        <p:spPr>
          <a:xfrm>
            <a:off x="76200" y="3567276"/>
            <a:ext cx="9042283" cy="928524"/>
          </a:xfrm>
          <a:prstGeom prst="rect">
            <a:avLst/>
          </a:prstGeom>
          <a:blipFill rotWithShape="1">
            <a:blip r:embed="rId2"/>
            <a:stretch>
              <a:fillRect/>
            </a:stretch>
          </a:blipFill>
        </p:spPr>
        <p:txBody>
          <a:bodyPr/>
          <a:lstStyle/>
          <a:p>
            <a:pPr>
              <a:defRPr/>
            </a:pPr>
            <a:r>
              <a:rPr lang="en-US">
                <a:noFill/>
              </a:rPr>
              <a:t> </a:t>
            </a:r>
          </a:p>
        </p:txBody>
      </p:sp>
    </p:spTree>
    <p:extLst>
      <p:ext uri="{BB962C8B-B14F-4D97-AF65-F5344CB8AC3E}">
        <p14:creationId xmlns:p14="http://schemas.microsoft.com/office/powerpoint/2010/main" val="29260968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smtClean="0"/>
              <a:t>Inferred experimental transport larger than collisional (neoclassical) theory – extra “anomalous” contribution</a:t>
            </a:r>
          </a:p>
        </p:txBody>
      </p:sp>
      <p:sp>
        <p:nvSpPr>
          <p:cNvPr id="20483" name="Content Placeholder 2"/>
          <p:cNvSpPr>
            <a:spLocks noGrp="1"/>
          </p:cNvSpPr>
          <p:nvPr>
            <p:ph idx="1"/>
          </p:nvPr>
        </p:nvSpPr>
        <p:spPr>
          <a:xfrm>
            <a:off x="-12700" y="4002088"/>
            <a:ext cx="2451100" cy="2703512"/>
          </a:xfrm>
        </p:spPr>
        <p:txBody>
          <a:bodyPr/>
          <a:lstStyle/>
          <a:p>
            <a:r>
              <a:rPr lang="en-US" altLang="en-US" sz="2000" smtClean="0">
                <a:solidFill>
                  <a:srgbClr val="FF0000"/>
                </a:solidFill>
              </a:rPr>
              <a:t>Reporting transport as diffusivities – does not mean the transport processes are collisionally diffusive!</a:t>
            </a:r>
          </a:p>
        </p:txBody>
      </p:sp>
      <p:pic>
        <p:nvPicPr>
          <p:cNvPr id="20484" name="Picture 5"/>
          <p:cNvPicPr>
            <a:picLocks noChangeAspect="1" noChangeArrowheads="1"/>
          </p:cNvPicPr>
          <p:nvPr/>
        </p:nvPicPr>
        <p:blipFill>
          <a:blip r:embed="rId2">
            <a:extLst>
              <a:ext uri="{28A0092B-C50C-407E-A947-70E740481C1C}">
                <a14:useLocalDpi xmlns:a14="http://schemas.microsoft.com/office/drawing/2010/main" val="0"/>
              </a:ext>
            </a:extLst>
          </a:blip>
          <a:srcRect r="29984"/>
          <a:stretch>
            <a:fillRect/>
          </a:stretch>
        </p:blipFill>
        <p:spPr bwMode="auto">
          <a:xfrm>
            <a:off x="2298700" y="1676400"/>
            <a:ext cx="6616700" cy="5065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5" name="TextBox 12"/>
          <p:cNvSpPr txBox="1">
            <a:spLocks noChangeArrowheads="1"/>
          </p:cNvSpPr>
          <p:nvPr/>
        </p:nvSpPr>
        <p:spPr bwMode="auto">
          <a:xfrm>
            <a:off x="4648200" y="1295400"/>
            <a:ext cx="2900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a:solidFill>
                  <a:srgbClr val="1822CD"/>
                </a:solidFill>
                <a:latin typeface="Helvetica" pitchFamily="34" charset="0"/>
              </a:rPr>
              <a:t>TFTR</a:t>
            </a:r>
          </a:p>
          <a:p>
            <a:pPr eaLnBrk="1" hangingPunct="1">
              <a:spcBef>
                <a:spcPct val="0"/>
              </a:spcBef>
              <a:buFontTx/>
              <a:buNone/>
            </a:pPr>
            <a:r>
              <a:rPr lang="en-US" altLang="en-US" sz="1400">
                <a:solidFill>
                  <a:srgbClr val="1822CD"/>
                </a:solidFill>
                <a:latin typeface="Helvetica" pitchFamily="34" charset="0"/>
              </a:rPr>
              <a:t>Hawryluk, Phys. Plasmas (1998)</a:t>
            </a:r>
          </a:p>
        </p:txBody>
      </p:sp>
      <p:sp>
        <p:nvSpPr>
          <p:cNvPr id="2" name="TextBox 1"/>
          <p:cNvSpPr txBox="1">
            <a:spLocks noRot="1" noChangeAspect="1" noMove="1" noResize="1" noEditPoints="1" noAdjustHandles="1" noChangeArrowheads="1" noChangeShapeType="1" noTextEdit="1"/>
          </p:cNvSpPr>
          <p:nvPr/>
        </p:nvSpPr>
        <p:spPr>
          <a:xfrm>
            <a:off x="334108" y="1676400"/>
            <a:ext cx="1686359" cy="1847814"/>
          </a:xfrm>
          <a:prstGeom prst="rect">
            <a:avLst/>
          </a:prstGeom>
          <a:blipFill rotWithShape="1">
            <a:blip r:embed="rId3"/>
            <a:stretch>
              <a:fillRect/>
            </a:stretch>
          </a:blipFill>
        </p:spPr>
        <p:txBody>
          <a:bodyPr/>
          <a:lstStyle/>
          <a:p>
            <a:pPr>
              <a:defRPr/>
            </a:pPr>
            <a:r>
              <a:rPr lang="en-US">
                <a:noFill/>
              </a:rPr>
              <a:t> </a:t>
            </a:r>
          </a:p>
        </p:txBody>
      </p:sp>
      <p:sp>
        <p:nvSpPr>
          <p:cNvPr id="20487" name="TextBox 2"/>
          <p:cNvSpPr txBox="1">
            <a:spLocks noChangeArrowheads="1"/>
          </p:cNvSpPr>
          <p:nvPr/>
        </p:nvSpPr>
        <p:spPr bwMode="auto">
          <a:xfrm>
            <a:off x="7315200" y="3849688"/>
            <a:ext cx="152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800" i="0">
                <a:solidFill>
                  <a:srgbClr val="1822CD"/>
                </a:solidFill>
                <a:latin typeface="Helvetica" pitchFamily="34" charset="0"/>
              </a:rPr>
              <a:t>Collisional theory</a:t>
            </a:r>
          </a:p>
        </p:txBody>
      </p:sp>
      <p:sp>
        <p:nvSpPr>
          <p:cNvPr id="20488" name="TextBox 11"/>
          <p:cNvSpPr txBox="1">
            <a:spLocks noChangeArrowheads="1"/>
          </p:cNvSpPr>
          <p:nvPr/>
        </p:nvSpPr>
        <p:spPr bwMode="auto">
          <a:xfrm>
            <a:off x="4572000" y="1962150"/>
            <a:ext cx="152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800" i="0">
                <a:solidFill>
                  <a:srgbClr val="1822CD"/>
                </a:solidFill>
                <a:latin typeface="Helvetica" pitchFamily="34" charset="0"/>
              </a:rPr>
              <a:t>Exp.</a:t>
            </a:r>
          </a:p>
        </p:txBody>
      </p:sp>
    </p:spTree>
    <p:extLst>
      <p:ext uri="{BB962C8B-B14F-4D97-AF65-F5344CB8AC3E}">
        <p14:creationId xmlns:p14="http://schemas.microsoft.com/office/powerpoint/2010/main" val="13173609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dirty="0" smtClean="0"/>
              <a:t>Broad frequency and wavenumber spectra measured, e.g. from microwave scattering</a:t>
            </a:r>
          </a:p>
        </p:txBody>
      </p:sp>
      <p:sp>
        <p:nvSpPr>
          <p:cNvPr id="26627" name="Content Placeholder 2"/>
          <p:cNvSpPr>
            <a:spLocks noGrp="1"/>
          </p:cNvSpPr>
          <p:nvPr>
            <p:ph idx="1"/>
          </p:nvPr>
        </p:nvSpPr>
        <p:spPr>
          <a:xfrm>
            <a:off x="152400" y="5105400"/>
            <a:ext cx="4678363" cy="1219200"/>
          </a:xfrm>
        </p:spPr>
        <p:txBody>
          <a:bodyPr/>
          <a:lstStyle/>
          <a:p>
            <a:r>
              <a:rPr lang="en-US" altLang="en-US" dirty="0" smtClean="0"/>
              <a:t>Different scattering angles measure different k, observe spectral decay in wavenumber</a:t>
            </a:r>
          </a:p>
        </p:txBody>
      </p:sp>
      <p:pic>
        <p:nvPicPr>
          <p:cNvPr id="26628" name="Picture 2"/>
          <p:cNvPicPr>
            <a:picLocks noChangeAspect="1" noChangeArrowheads="1"/>
          </p:cNvPicPr>
          <p:nvPr/>
        </p:nvPicPr>
        <p:blipFill>
          <a:blip r:embed="rId2">
            <a:extLst>
              <a:ext uri="{28A0092B-C50C-407E-A947-70E740481C1C}">
                <a14:useLocalDpi xmlns:a14="http://schemas.microsoft.com/office/drawing/2010/main" val="0"/>
              </a:ext>
            </a:extLst>
          </a:blip>
          <a:srcRect l="35378"/>
          <a:stretch>
            <a:fillRect/>
          </a:stretch>
        </p:blipFill>
        <p:spPr bwMode="auto">
          <a:xfrm>
            <a:off x="381000" y="914400"/>
            <a:ext cx="4678363" cy="3895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244600"/>
            <a:ext cx="348615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6630" name="Straight Arrow Connector 4"/>
          <p:cNvCxnSpPr>
            <a:cxnSpLocks noChangeShapeType="1"/>
          </p:cNvCxnSpPr>
          <p:nvPr/>
        </p:nvCxnSpPr>
        <p:spPr bwMode="auto">
          <a:xfrm flipV="1">
            <a:off x="4419600" y="5029200"/>
            <a:ext cx="990600" cy="457200"/>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6631" name="TextBox 5"/>
          <p:cNvSpPr txBox="1">
            <a:spLocks noChangeArrowheads="1"/>
          </p:cNvSpPr>
          <p:nvPr/>
        </p:nvSpPr>
        <p:spPr bwMode="auto">
          <a:xfrm>
            <a:off x="3352800" y="914400"/>
            <a:ext cx="25257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Mazzucato, PRL (1982)</a:t>
            </a:r>
          </a:p>
          <a:p>
            <a:pPr eaLnBrk="1" hangingPunct="1">
              <a:spcBef>
                <a:spcPct val="0"/>
              </a:spcBef>
              <a:buFontTx/>
              <a:buNone/>
            </a:pPr>
            <a:r>
              <a:rPr lang="en-US" altLang="en-US" sz="1200">
                <a:solidFill>
                  <a:srgbClr val="1822CD"/>
                </a:solidFill>
                <a:latin typeface="Helvetica" pitchFamily="34" charset="0"/>
              </a:rPr>
              <a:t>Surko &amp; Slusher, Science (1983)</a:t>
            </a:r>
          </a:p>
        </p:txBody>
      </p:sp>
      <p:sp>
        <p:nvSpPr>
          <p:cNvPr id="26632" name="TextBox 6"/>
          <p:cNvSpPr txBox="1">
            <a:spLocks noChangeArrowheads="1"/>
          </p:cNvSpPr>
          <p:nvPr/>
        </p:nvSpPr>
        <p:spPr bwMode="auto">
          <a:xfrm>
            <a:off x="1447800" y="1554163"/>
            <a:ext cx="2247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Princeton Large Torus (PLT)</a:t>
            </a:r>
          </a:p>
        </p:txBody>
      </p:sp>
      <p:sp>
        <p:nvSpPr>
          <p:cNvPr id="26633" name="TextBox 7"/>
          <p:cNvSpPr txBox="1">
            <a:spLocks noChangeArrowheads="1"/>
          </p:cNvSpPr>
          <p:nvPr/>
        </p:nvSpPr>
        <p:spPr bwMode="auto">
          <a:xfrm>
            <a:off x="3695700" y="2514600"/>
            <a:ext cx="800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k~7 cm</a:t>
            </a:r>
            <a:r>
              <a:rPr lang="en-US" altLang="en-US" sz="1200" baseline="30000">
                <a:solidFill>
                  <a:srgbClr val="1822CD"/>
                </a:solidFill>
                <a:latin typeface="Helvetica" pitchFamily="34" charset="0"/>
              </a:rPr>
              <a:t>-1</a:t>
            </a:r>
          </a:p>
        </p:txBody>
      </p:sp>
    </p:spTree>
    <p:extLst>
      <p:ext uri="{BB962C8B-B14F-4D97-AF65-F5344CB8AC3E}">
        <p14:creationId xmlns:p14="http://schemas.microsoft.com/office/powerpoint/2010/main" val="18820727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dirty="0" smtClean="0"/>
              <a:t>Correlation between local transport and density fluctuations hints at turbulence as source of anomalous transport</a:t>
            </a:r>
          </a:p>
        </p:txBody>
      </p:sp>
      <p:sp>
        <p:nvSpPr>
          <p:cNvPr id="21507" name="Content Placeholder 2"/>
          <p:cNvSpPr>
            <a:spLocks noGrp="1"/>
          </p:cNvSpPr>
          <p:nvPr>
            <p:ph idx="1"/>
          </p:nvPr>
        </p:nvSpPr>
        <p:spPr>
          <a:xfrm>
            <a:off x="177800" y="1220788"/>
            <a:ext cx="3098800" cy="477837"/>
          </a:xfrm>
        </p:spPr>
        <p:txBody>
          <a:bodyPr/>
          <a:lstStyle/>
          <a:p>
            <a:endParaRPr lang="en-US" altLang="en-US" smtClean="0"/>
          </a:p>
        </p:txBody>
      </p:sp>
      <p:pic>
        <p:nvPicPr>
          <p:cNvPr id="215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219200"/>
            <a:ext cx="3521075"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09" name="TextBox 17"/>
          <p:cNvSpPr txBox="1">
            <a:spLocks noChangeArrowheads="1"/>
          </p:cNvSpPr>
          <p:nvPr/>
        </p:nvSpPr>
        <p:spPr bwMode="auto">
          <a:xfrm>
            <a:off x="2743200" y="838200"/>
            <a:ext cx="2365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Garbet, Nuclear Fusion (1992)</a:t>
            </a:r>
          </a:p>
          <a:p>
            <a:pPr eaLnBrk="1" hangingPunct="1">
              <a:spcBef>
                <a:spcPct val="0"/>
              </a:spcBef>
              <a:buFontTx/>
              <a:buNone/>
            </a:pPr>
            <a:r>
              <a:rPr lang="en-US" altLang="en-US" sz="1200">
                <a:solidFill>
                  <a:srgbClr val="1822CD"/>
                </a:solidFill>
                <a:latin typeface="Helvetica" pitchFamily="34" charset="0"/>
              </a:rPr>
              <a:t>Tynan, PPCF (2009)</a:t>
            </a:r>
          </a:p>
        </p:txBody>
      </p:sp>
      <p:sp>
        <p:nvSpPr>
          <p:cNvPr id="2" name="TextBox 1"/>
          <p:cNvSpPr txBox="1">
            <a:spLocks noRot="1" noChangeAspect="1" noMove="1" noResize="1" noEditPoints="1" noAdjustHandles="1" noChangeArrowheads="1" noChangeShapeType="1" noTextEdit="1"/>
          </p:cNvSpPr>
          <p:nvPr/>
        </p:nvSpPr>
        <p:spPr>
          <a:xfrm>
            <a:off x="170027" y="2236324"/>
            <a:ext cx="1636409" cy="786241"/>
          </a:xfrm>
          <a:prstGeom prst="rect">
            <a:avLst/>
          </a:prstGeom>
          <a:blipFill rotWithShape="1">
            <a:blip r:embed="rId3"/>
            <a:stretch>
              <a:fillRect/>
            </a:stretch>
          </a:blipFill>
        </p:spPr>
        <p:txBody>
          <a:bodyPr/>
          <a:lstStyle/>
          <a:p>
            <a:pPr>
              <a:defRPr/>
            </a:pPr>
            <a:r>
              <a:rPr lang="en-US">
                <a:noFill/>
              </a:rPr>
              <a:t> </a:t>
            </a:r>
          </a:p>
        </p:txBody>
      </p:sp>
      <p:sp>
        <p:nvSpPr>
          <p:cNvPr id="11" name="TextBox 10"/>
          <p:cNvSpPr txBox="1">
            <a:spLocks noRot="1" noChangeAspect="1" noMove="1" noResize="1" noEditPoints="1" noAdjustHandles="1" noChangeArrowheads="1" noChangeShapeType="1" noTextEdit="1"/>
          </p:cNvSpPr>
          <p:nvPr/>
        </p:nvSpPr>
        <p:spPr>
          <a:xfrm>
            <a:off x="947233" y="4851400"/>
            <a:ext cx="966868" cy="883768"/>
          </a:xfrm>
          <a:prstGeom prst="rect">
            <a:avLst/>
          </a:prstGeom>
          <a:blipFill rotWithShape="1">
            <a:blip r:embed="rId4"/>
            <a:stretch>
              <a:fillRect/>
            </a:stretch>
          </a:blipFill>
        </p:spPr>
        <p:txBody>
          <a:bodyPr/>
          <a:lstStyle/>
          <a:p>
            <a:pPr>
              <a:defRPr/>
            </a:pPr>
            <a:r>
              <a:rPr lang="en-US">
                <a:noFill/>
              </a:rPr>
              <a:t> </a:t>
            </a:r>
          </a:p>
        </p:txBody>
      </p:sp>
      <p:sp>
        <p:nvSpPr>
          <p:cNvPr id="12" name="TextBox 11"/>
          <p:cNvSpPr txBox="1">
            <a:spLocks noRot="1" noChangeAspect="1" noMove="1" noResize="1" noEditPoints="1" noAdjustHandles="1" noChangeArrowheads="1" noChangeShapeType="1" noTextEdit="1"/>
          </p:cNvSpPr>
          <p:nvPr/>
        </p:nvSpPr>
        <p:spPr>
          <a:xfrm>
            <a:off x="5519902" y="1858575"/>
            <a:ext cx="3631379" cy="427425"/>
          </a:xfrm>
          <a:prstGeom prst="rect">
            <a:avLst/>
          </a:prstGeom>
          <a:blipFill rotWithShape="1">
            <a:blip r:embed="rId5"/>
            <a:stretch>
              <a:fillRect b="-5714"/>
            </a:stretch>
          </a:blipFill>
        </p:spPr>
        <p:txBody>
          <a:bodyPr/>
          <a:lstStyle/>
          <a:p>
            <a:pPr>
              <a:defRPr/>
            </a:pPr>
            <a:r>
              <a:rPr lang="en-US">
                <a:noFill/>
              </a:rPr>
              <a:t> </a:t>
            </a:r>
          </a:p>
        </p:txBody>
      </p:sp>
      <p:sp>
        <p:nvSpPr>
          <p:cNvPr id="21513" name="TextBox 2"/>
          <p:cNvSpPr txBox="1">
            <a:spLocks noChangeArrowheads="1"/>
          </p:cNvSpPr>
          <p:nvPr/>
        </p:nvSpPr>
        <p:spPr bwMode="auto">
          <a:xfrm>
            <a:off x="6629400" y="2974975"/>
            <a:ext cx="2379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Our goal is to understand this</a:t>
            </a:r>
          </a:p>
        </p:txBody>
      </p:sp>
      <p:cxnSp>
        <p:nvCxnSpPr>
          <p:cNvPr id="21514" name="Straight Arrow Connector 4"/>
          <p:cNvCxnSpPr>
            <a:cxnSpLocks noChangeShapeType="1"/>
          </p:cNvCxnSpPr>
          <p:nvPr/>
        </p:nvCxnSpPr>
        <p:spPr bwMode="auto">
          <a:xfrm flipV="1">
            <a:off x="8077200" y="2286000"/>
            <a:ext cx="76200" cy="609600"/>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9332631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altLang="en-US" smtClean="0"/>
              <a:t>Spectroscopic imaging provides a 2D picture of turbulence in tokamaks: cm spatial scales, </a:t>
            </a:r>
            <a:r>
              <a:rPr lang="en-US" altLang="en-US" smtClean="0">
                <a:latin typeface="Symbol" pitchFamily="18" charset="2"/>
              </a:rPr>
              <a:t>m</a:t>
            </a:r>
            <a:r>
              <a:rPr lang="en-US" altLang="en-US" smtClean="0"/>
              <a:t>s time scales, &lt;1% amplitude</a:t>
            </a:r>
          </a:p>
        </p:txBody>
      </p:sp>
      <p:sp>
        <p:nvSpPr>
          <p:cNvPr id="58371" name="Content Placeholder 2"/>
          <p:cNvSpPr>
            <a:spLocks noGrp="1"/>
          </p:cNvSpPr>
          <p:nvPr>
            <p:ph idx="1"/>
          </p:nvPr>
        </p:nvSpPr>
        <p:spPr>
          <a:xfrm>
            <a:off x="152400" y="990600"/>
            <a:ext cx="5410200" cy="457200"/>
          </a:xfrm>
        </p:spPr>
        <p:txBody>
          <a:bodyPr/>
          <a:lstStyle/>
          <a:p>
            <a:r>
              <a:rPr lang="en-US" altLang="en-US" sz="2000" smtClean="0"/>
              <a:t>Utilize interaction of neutral atoms with charged particles to measure density</a:t>
            </a:r>
          </a:p>
        </p:txBody>
      </p:sp>
      <p:pic>
        <p:nvPicPr>
          <p:cNvPr id="58372" name="Picture 18" descr="Screen shot 2011-01-17 at 1.49.04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28813"/>
            <a:ext cx="4467225" cy="470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068388"/>
            <a:ext cx="2514600" cy="578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8374" name="Straight Arrow Connector 15"/>
          <p:cNvCxnSpPr>
            <a:cxnSpLocks noChangeShapeType="1"/>
          </p:cNvCxnSpPr>
          <p:nvPr/>
        </p:nvCxnSpPr>
        <p:spPr bwMode="auto">
          <a:xfrm flipV="1">
            <a:off x="4291013" y="3505200"/>
            <a:ext cx="1219200" cy="76200"/>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8375" name="TextBox 16"/>
          <p:cNvSpPr txBox="1">
            <a:spLocks noChangeArrowheads="1"/>
          </p:cNvSpPr>
          <p:nvPr/>
        </p:nvSpPr>
        <p:spPr bwMode="auto">
          <a:xfrm>
            <a:off x="706438" y="1828800"/>
            <a:ext cx="32559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b="0" i="0">
                <a:solidFill>
                  <a:srgbClr val="1822CD"/>
                </a:solidFill>
                <a:latin typeface="Helvetica" pitchFamily="34" charset="0"/>
              </a:rPr>
              <a:t>DIII-D tokamak (General Atomics)</a:t>
            </a:r>
          </a:p>
        </p:txBody>
      </p:sp>
      <p:sp>
        <p:nvSpPr>
          <p:cNvPr id="58376" name="TextBox 11"/>
          <p:cNvSpPr txBox="1">
            <a:spLocks noChangeArrowheads="1"/>
          </p:cNvSpPr>
          <p:nvPr/>
        </p:nvSpPr>
        <p:spPr bwMode="auto">
          <a:xfrm>
            <a:off x="1992313" y="6505575"/>
            <a:ext cx="42560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b="0" i="0">
                <a:solidFill>
                  <a:srgbClr val="1822CD"/>
                </a:solidFill>
                <a:latin typeface="Helvetica" pitchFamily="34" charset="0"/>
              </a:rPr>
              <a:t>Movies at: https://fusion.gat.com/global/BESMovies</a:t>
            </a:r>
          </a:p>
        </p:txBody>
      </p:sp>
    </p:spTree>
    <p:extLst>
      <p:ext uri="{BB962C8B-B14F-4D97-AF65-F5344CB8AC3E}">
        <p14:creationId xmlns:p14="http://schemas.microsoft.com/office/powerpoint/2010/main" val="9741949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Content Placeholder 2"/>
          <p:cNvSpPr>
            <a:spLocks noGrp="1"/>
          </p:cNvSpPr>
          <p:nvPr>
            <p:ph idx="1"/>
          </p:nvPr>
        </p:nvSpPr>
        <p:spPr>
          <a:xfrm>
            <a:off x="76200" y="2819400"/>
            <a:ext cx="5257800" cy="1981200"/>
          </a:xfrm>
        </p:spPr>
        <p:txBody>
          <a:bodyPr/>
          <a:lstStyle/>
          <a:p>
            <a:r>
              <a:rPr lang="en-US" altLang="en-US" sz="1800" dirty="0" err="1" smtClean="0"/>
              <a:t>D</a:t>
            </a:r>
            <a:r>
              <a:rPr lang="en-US" altLang="en-US" sz="1800" baseline="-25000" dirty="0" err="1" smtClean="0"/>
              <a:t>turbulence</a:t>
            </a:r>
            <a:r>
              <a:rPr lang="en-US" altLang="en-US" sz="1800" dirty="0" smtClean="0"/>
              <a:t> ~ (step size)</a:t>
            </a:r>
            <a:r>
              <a:rPr lang="en-US" altLang="en-US" sz="1800" baseline="30000" dirty="0" smtClean="0"/>
              <a:t>2</a:t>
            </a:r>
            <a:r>
              <a:rPr lang="en-US" altLang="en-US" sz="1800" dirty="0" smtClean="0"/>
              <a:t> </a:t>
            </a:r>
            <a:r>
              <a:rPr lang="en-US" altLang="en-US" sz="1800" dirty="0" smtClean="0">
                <a:sym typeface="Symbol" pitchFamily="18" charset="2"/>
              </a:rPr>
              <a:t></a:t>
            </a:r>
            <a:r>
              <a:rPr lang="en-US" altLang="en-US" sz="1800" dirty="0" smtClean="0"/>
              <a:t> decorrelation rate</a:t>
            </a:r>
          </a:p>
          <a:p>
            <a:endParaRPr lang="en-US" altLang="en-US" sz="1800" dirty="0" smtClean="0"/>
          </a:p>
          <a:p>
            <a:pPr>
              <a:buFontTx/>
              <a:buNone/>
            </a:pPr>
            <a:r>
              <a:rPr lang="en-US" altLang="en-US" sz="1800" dirty="0" smtClean="0"/>
              <a:t>	step size ~ 5-10 </a:t>
            </a:r>
            <a:r>
              <a:rPr lang="en-US" altLang="en-US" sz="1800" dirty="0" err="1" smtClean="0"/>
              <a:t>gyroradii</a:t>
            </a:r>
            <a:r>
              <a:rPr lang="en-US" altLang="en-US" sz="1800" dirty="0" smtClean="0"/>
              <a:t> ~ few cm’s</a:t>
            </a:r>
          </a:p>
          <a:p>
            <a:pPr>
              <a:buFontTx/>
              <a:buNone/>
            </a:pPr>
            <a:r>
              <a:rPr lang="en-US" altLang="en-US" sz="1800" dirty="0" smtClean="0"/>
              <a:t>	decorrelation rate ~ 100 kHz</a:t>
            </a:r>
          </a:p>
        </p:txBody>
      </p:sp>
      <p:sp>
        <p:nvSpPr>
          <p:cNvPr id="61443" name="Title 1"/>
          <p:cNvSpPr>
            <a:spLocks noGrp="1"/>
          </p:cNvSpPr>
          <p:nvPr>
            <p:ph type="title"/>
          </p:nvPr>
        </p:nvSpPr>
        <p:spPr/>
        <p:txBody>
          <a:bodyPr/>
          <a:lstStyle/>
          <a:p>
            <a:r>
              <a:rPr lang="en-US" altLang="en-US" smtClean="0"/>
              <a:t>Rough estimate of turbulent diffusivity indicates it’s a plausible explanation for confinement</a:t>
            </a:r>
          </a:p>
        </p:txBody>
      </p:sp>
      <p:grpSp>
        <p:nvGrpSpPr>
          <p:cNvPr id="61444" name="Group 80"/>
          <p:cNvGrpSpPr>
            <a:grpSpLocks/>
          </p:cNvGrpSpPr>
          <p:nvPr/>
        </p:nvGrpSpPr>
        <p:grpSpPr bwMode="auto">
          <a:xfrm>
            <a:off x="5181600" y="1719263"/>
            <a:ext cx="3817938" cy="3843374"/>
            <a:chOff x="5181600" y="1600200"/>
            <a:chExt cx="3818391" cy="3843791"/>
          </a:xfrm>
        </p:grpSpPr>
        <p:pic>
          <p:nvPicPr>
            <p:cNvPr id="61452" name="Picture 79" descr="kavli_pressure_profile_2b.ep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1600200"/>
              <a:ext cx="3133725"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3" name="TextBox 16"/>
            <p:cNvSpPr txBox="1">
              <a:spLocks noChangeArrowheads="1"/>
            </p:cNvSpPr>
            <p:nvPr/>
          </p:nvSpPr>
          <p:spPr bwMode="auto">
            <a:xfrm>
              <a:off x="5181600" y="4766846"/>
              <a:ext cx="5629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i="0">
                  <a:solidFill>
                    <a:srgbClr val="1822CD"/>
                  </a:solidFill>
                  <a:latin typeface="Helvetica" pitchFamily="34" charset="0"/>
                </a:rPr>
                <a:t>core</a:t>
              </a:r>
            </a:p>
          </p:txBody>
        </p:sp>
        <p:sp>
          <p:nvSpPr>
            <p:cNvPr id="61454" name="TextBox 17"/>
            <p:cNvSpPr txBox="1">
              <a:spLocks noChangeArrowheads="1"/>
            </p:cNvSpPr>
            <p:nvPr/>
          </p:nvSpPr>
          <p:spPr bwMode="auto">
            <a:xfrm>
              <a:off x="8001000" y="4766846"/>
              <a:ext cx="9989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i="0">
                  <a:solidFill>
                    <a:srgbClr val="1822CD"/>
                  </a:solidFill>
                  <a:latin typeface="Helvetica" pitchFamily="34" charset="0"/>
                </a:rPr>
                <a:t>boundary</a:t>
              </a:r>
            </a:p>
          </p:txBody>
        </p:sp>
        <p:sp>
          <p:nvSpPr>
            <p:cNvPr id="61455" name="TextBox 18"/>
            <p:cNvSpPr txBox="1">
              <a:spLocks noChangeArrowheads="1"/>
            </p:cNvSpPr>
            <p:nvPr/>
          </p:nvSpPr>
          <p:spPr bwMode="auto">
            <a:xfrm>
              <a:off x="7004585" y="1900535"/>
              <a:ext cx="12250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spcBef>
                  <a:spcPct val="0"/>
                </a:spcBef>
                <a:buFontTx/>
                <a:buNone/>
              </a:pPr>
              <a:r>
                <a:rPr lang="en-US" altLang="en-US" sz="1200" i="0">
                  <a:latin typeface="Helvetica" pitchFamily="34" charset="0"/>
                </a:rPr>
                <a:t>time-averaged</a:t>
              </a:r>
            </a:p>
            <a:p>
              <a:pPr algn="ctr" eaLnBrk="1" hangingPunct="1">
                <a:spcBef>
                  <a:spcPct val="0"/>
                </a:spcBef>
                <a:buFontTx/>
                <a:buNone/>
              </a:pPr>
              <a:r>
                <a:rPr lang="en-US" altLang="en-US" sz="1200" i="0">
                  <a:latin typeface="Helvetica" pitchFamily="34" charset="0"/>
                </a:rPr>
                <a:t>temperature</a:t>
              </a:r>
            </a:p>
          </p:txBody>
        </p:sp>
        <p:cxnSp>
          <p:nvCxnSpPr>
            <p:cNvPr id="61456" name="Straight Arrow Connector 21"/>
            <p:cNvCxnSpPr>
              <a:cxnSpLocks noChangeShapeType="1"/>
            </p:cNvCxnSpPr>
            <p:nvPr/>
          </p:nvCxnSpPr>
          <p:spPr bwMode="auto">
            <a:xfrm flipH="1">
              <a:off x="6781800" y="2286000"/>
              <a:ext cx="381000" cy="457200"/>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61457" name="TextBox 22"/>
            <p:cNvSpPr txBox="1">
              <a:spLocks noChangeArrowheads="1"/>
            </p:cNvSpPr>
            <p:nvPr/>
          </p:nvSpPr>
          <p:spPr bwMode="auto">
            <a:xfrm>
              <a:off x="5943602" y="3881735"/>
              <a:ext cx="12282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spcBef>
                  <a:spcPct val="0"/>
                </a:spcBef>
                <a:buFontTx/>
                <a:buNone/>
              </a:pPr>
              <a:r>
                <a:rPr lang="en-US" altLang="en-US" sz="1200" i="0">
                  <a:solidFill>
                    <a:srgbClr val="FF0000"/>
                  </a:solidFill>
                  <a:latin typeface="Helvetica" pitchFamily="34" charset="0"/>
                </a:rPr>
                <a:t>instantaneous</a:t>
              </a:r>
            </a:p>
            <a:p>
              <a:pPr algn="ctr" eaLnBrk="1" hangingPunct="1">
                <a:spcBef>
                  <a:spcPct val="0"/>
                </a:spcBef>
                <a:buFontTx/>
                <a:buNone/>
              </a:pPr>
              <a:r>
                <a:rPr lang="en-US" altLang="en-US" sz="1200" i="0">
                  <a:solidFill>
                    <a:srgbClr val="FF0000"/>
                  </a:solidFill>
                  <a:latin typeface="Helvetica" pitchFamily="34" charset="0"/>
                </a:rPr>
                <a:t>temperature</a:t>
              </a:r>
            </a:p>
          </p:txBody>
        </p:sp>
        <p:cxnSp>
          <p:nvCxnSpPr>
            <p:cNvPr id="61458" name="Straight Arrow Connector 24"/>
            <p:cNvCxnSpPr>
              <a:cxnSpLocks noChangeShapeType="1"/>
            </p:cNvCxnSpPr>
            <p:nvPr/>
          </p:nvCxnSpPr>
          <p:spPr bwMode="auto">
            <a:xfrm flipV="1">
              <a:off x="7010400" y="3429000"/>
              <a:ext cx="304800" cy="533400"/>
            </a:xfrm>
            <a:prstGeom prst="straightConnector1">
              <a:avLst/>
            </a:prstGeom>
            <a:noFill/>
            <a:ln w="1587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61459" name="TextBox 59"/>
            <p:cNvSpPr txBox="1">
              <a:spLocks noChangeArrowheads="1"/>
            </p:cNvSpPr>
            <p:nvPr/>
          </p:nvSpPr>
          <p:spPr bwMode="auto">
            <a:xfrm>
              <a:off x="6789260" y="5105400"/>
              <a:ext cx="659233" cy="33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spcBef>
                  <a:spcPct val="0"/>
                </a:spcBef>
                <a:buFontTx/>
                <a:buNone/>
              </a:pPr>
              <a:r>
                <a:rPr lang="en-US" altLang="en-US" sz="1600" i="0" dirty="0" smtClean="0">
                  <a:latin typeface="Helvetica" pitchFamily="34" charset="0"/>
                </a:rPr>
                <a:t>~1 </a:t>
              </a:r>
              <a:r>
                <a:rPr lang="en-US" altLang="en-US" sz="1600" i="0" dirty="0">
                  <a:latin typeface="Helvetica" pitchFamily="34" charset="0"/>
                </a:rPr>
                <a:t>m</a:t>
              </a:r>
            </a:p>
          </p:txBody>
        </p:sp>
        <p:cxnSp>
          <p:nvCxnSpPr>
            <p:cNvPr id="61460" name="Straight Arrow Connector 60"/>
            <p:cNvCxnSpPr>
              <a:cxnSpLocks noChangeShapeType="1"/>
            </p:cNvCxnSpPr>
            <p:nvPr/>
          </p:nvCxnSpPr>
          <p:spPr bwMode="auto">
            <a:xfrm flipH="1">
              <a:off x="5486401" y="5257800"/>
              <a:ext cx="1066799" cy="0"/>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1461" name="Straight Arrow Connector 61"/>
            <p:cNvCxnSpPr>
              <a:cxnSpLocks noChangeShapeType="1"/>
            </p:cNvCxnSpPr>
            <p:nvPr/>
          </p:nvCxnSpPr>
          <p:spPr bwMode="auto">
            <a:xfrm flipH="1">
              <a:off x="7543800" y="5257800"/>
              <a:ext cx="990600" cy="0"/>
            </a:xfrm>
            <a:prstGeom prst="straightConnector1">
              <a:avLst/>
            </a:prstGeom>
            <a:noFill/>
            <a:ln w="15875" algn="ctr">
              <a:solidFill>
                <a:schemeClr val="tx1"/>
              </a:solidFill>
              <a:round/>
              <a:headEnd type="arrow" w="med" len="med"/>
              <a:tailEnd/>
            </a:ln>
            <a:extLst>
              <a:ext uri="{909E8E84-426E-40DD-AFC4-6F175D3DCCD1}">
                <a14:hiddenFill xmlns:a14="http://schemas.microsoft.com/office/drawing/2010/main">
                  <a:noFill/>
                </a14:hiddenFill>
              </a:ext>
            </a:extLst>
          </p:spPr>
        </p:cxnSp>
        <p:cxnSp>
          <p:nvCxnSpPr>
            <p:cNvPr id="61462" name="Straight Connector 74"/>
            <p:cNvCxnSpPr>
              <a:cxnSpLocks noChangeShapeType="1"/>
            </p:cNvCxnSpPr>
            <p:nvPr/>
          </p:nvCxnSpPr>
          <p:spPr bwMode="auto">
            <a:xfrm>
              <a:off x="7315200" y="3124200"/>
              <a:ext cx="228600" cy="0"/>
            </a:xfrm>
            <a:prstGeom prst="line">
              <a:avLst/>
            </a:prstGeom>
            <a:noFill/>
            <a:ln w="15875" algn="ctr">
              <a:solidFill>
                <a:srgbClr val="FF0000"/>
              </a:solidFill>
              <a:round/>
              <a:headEnd type="triangle" w="med" len="med"/>
              <a:tailEnd type="triangle" w="med" len="med"/>
            </a:ln>
            <a:extLst>
              <a:ext uri="{909E8E84-426E-40DD-AFC4-6F175D3DCCD1}">
                <a14:hiddenFill xmlns:a14="http://schemas.microsoft.com/office/drawing/2010/main">
                  <a:noFill/>
                </a14:hiddenFill>
              </a:ext>
            </a:extLst>
          </p:spPr>
        </p:cxnSp>
        <p:sp>
          <p:nvSpPr>
            <p:cNvPr id="61463" name="TextBox 77"/>
            <p:cNvSpPr txBox="1">
              <a:spLocks noChangeArrowheads="1"/>
            </p:cNvSpPr>
            <p:nvPr/>
          </p:nvSpPr>
          <p:spPr bwMode="auto">
            <a:xfrm>
              <a:off x="7233470" y="2819400"/>
              <a:ext cx="661541" cy="27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i="0" dirty="0">
                  <a:solidFill>
                    <a:srgbClr val="FF0000"/>
                  </a:solidFill>
                  <a:latin typeface="Helvetica" pitchFamily="34" charset="0"/>
                </a:rPr>
                <a:t>~ </a:t>
              </a:r>
              <a:r>
                <a:rPr lang="en-US" altLang="en-US" sz="1200" i="0" dirty="0" smtClean="0">
                  <a:solidFill>
                    <a:srgbClr val="FF0000"/>
                  </a:solidFill>
                  <a:latin typeface="Helvetica" pitchFamily="34" charset="0"/>
                </a:rPr>
                <a:t>cm’s</a:t>
              </a:r>
              <a:endParaRPr lang="en-US" altLang="en-US" sz="1200" i="0" dirty="0">
                <a:solidFill>
                  <a:srgbClr val="FF0000"/>
                </a:solidFill>
                <a:latin typeface="Helvetica" pitchFamily="34" charset="0"/>
              </a:endParaRPr>
            </a:p>
          </p:txBody>
        </p:sp>
      </p:grpSp>
      <p:sp>
        <p:nvSpPr>
          <p:cNvPr id="61445" name="Right Arrow 19"/>
          <p:cNvSpPr>
            <a:spLocks noChangeArrowheads="1"/>
          </p:cNvSpPr>
          <p:nvPr/>
        </p:nvSpPr>
        <p:spPr bwMode="auto">
          <a:xfrm>
            <a:off x="6172200" y="1066800"/>
            <a:ext cx="1600200" cy="762000"/>
          </a:xfrm>
          <a:prstGeom prst="rightArrow">
            <a:avLst>
              <a:gd name="adj1" fmla="val 50000"/>
              <a:gd name="adj2" fmla="val 50001"/>
            </a:avLst>
          </a:prstGeom>
          <a:noFill/>
          <a:ln w="15875" algn="ctr">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endParaRPr lang="en-US" altLang="en-US" sz="1200">
              <a:solidFill>
                <a:srgbClr val="1822CD"/>
              </a:solidFill>
              <a:latin typeface="Helvetica" pitchFamily="34" charset="0"/>
            </a:endParaRPr>
          </a:p>
        </p:txBody>
      </p:sp>
      <p:sp>
        <p:nvSpPr>
          <p:cNvPr id="61446" name="TextBox 20"/>
          <p:cNvSpPr txBox="1">
            <a:spLocks noChangeArrowheads="1"/>
          </p:cNvSpPr>
          <p:nvPr/>
        </p:nvSpPr>
        <p:spPr bwMode="auto">
          <a:xfrm>
            <a:off x="6181725" y="1262063"/>
            <a:ext cx="16113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b="0" i="0">
                <a:latin typeface="Helvetica" pitchFamily="34" charset="0"/>
              </a:rPr>
              <a:t>P</a:t>
            </a:r>
            <a:r>
              <a:rPr lang="en-US" altLang="en-US" sz="1600" b="0" i="0" baseline="-25000">
                <a:latin typeface="Helvetica" pitchFamily="34" charset="0"/>
              </a:rPr>
              <a:t>heat </a:t>
            </a:r>
            <a:r>
              <a:rPr lang="en-US" altLang="en-US" sz="1600" b="0" i="0">
                <a:latin typeface="Helvetica" pitchFamily="34" charset="0"/>
              </a:rPr>
              <a:t>= Heat flux</a:t>
            </a:r>
          </a:p>
        </p:txBody>
      </p:sp>
      <p:graphicFrame>
        <p:nvGraphicFramePr>
          <p:cNvPr id="61447" name="Object 13"/>
          <p:cNvGraphicFramePr>
            <a:graphicFrameLocks noChangeAspect="1"/>
          </p:cNvGraphicFramePr>
          <p:nvPr/>
        </p:nvGraphicFramePr>
        <p:xfrm>
          <a:off x="881063" y="4516438"/>
          <a:ext cx="3094037" cy="741362"/>
        </p:xfrm>
        <a:graphic>
          <a:graphicData uri="http://schemas.openxmlformats.org/presentationml/2006/ole">
            <mc:AlternateContent xmlns:mc="http://schemas.openxmlformats.org/markup-compatibility/2006">
              <mc:Choice xmlns:v="urn:schemas-microsoft-com:vml" Requires="v">
                <p:oleObj spid="_x0000_s308288" name="Equation" r:id="rId5" imgW="1803400" imgH="431800" progId="Equation.3">
                  <p:embed/>
                </p:oleObj>
              </mc:Choice>
              <mc:Fallback>
                <p:oleObj name="Equation" r:id="rId5" imgW="1803400" imgH="431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1063" y="4516438"/>
                        <a:ext cx="3094037" cy="74136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61448" name="Picture 21" descr="http://www.cee.mtu.edu/%7Ereh/courses/ce251/251_notes_dir/img504.gif"/>
          <p:cNvPicPr>
            <a:picLocks noChangeAspect="1" noChangeArrowheads="1"/>
          </p:cNvPicPr>
          <p:nvPr/>
        </p:nvPicPr>
        <p:blipFill>
          <a:blip r:embed="rId7">
            <a:extLst>
              <a:ext uri="{28A0092B-C50C-407E-A947-70E740481C1C}">
                <a14:useLocalDpi xmlns:a14="http://schemas.microsoft.com/office/drawing/2010/main" val="0"/>
              </a:ext>
            </a:extLst>
          </a:blip>
          <a:srcRect l="13255" t="58856" r="5688" b="10628"/>
          <a:stretch>
            <a:fillRect/>
          </a:stretch>
        </p:blipFill>
        <p:spPr bwMode="auto">
          <a:xfrm>
            <a:off x="381000" y="990600"/>
            <a:ext cx="4343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9" name="TextBox 28"/>
          <p:cNvSpPr txBox="1">
            <a:spLocks noChangeArrowheads="1"/>
          </p:cNvSpPr>
          <p:nvPr/>
        </p:nvSpPr>
        <p:spPr bwMode="auto">
          <a:xfrm>
            <a:off x="0" y="1719263"/>
            <a:ext cx="6175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i="0">
                <a:solidFill>
                  <a:srgbClr val="FF0000"/>
                </a:solidFill>
                <a:latin typeface="Helvetica" pitchFamily="34" charset="0"/>
              </a:rPr>
              <a:t>HOT</a:t>
            </a:r>
          </a:p>
        </p:txBody>
      </p:sp>
      <p:sp>
        <p:nvSpPr>
          <p:cNvPr id="61450" name="TextBox 29"/>
          <p:cNvSpPr txBox="1">
            <a:spLocks noChangeArrowheads="1"/>
          </p:cNvSpPr>
          <p:nvPr/>
        </p:nvSpPr>
        <p:spPr bwMode="auto">
          <a:xfrm>
            <a:off x="4419600" y="1676400"/>
            <a:ext cx="765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i="0">
                <a:solidFill>
                  <a:schemeClr val="accent2"/>
                </a:solidFill>
                <a:latin typeface="Helvetica" pitchFamily="34" charset="0"/>
              </a:rPr>
              <a:t>COLD</a:t>
            </a:r>
          </a:p>
        </p:txBody>
      </p:sp>
      <p:sp>
        <p:nvSpPr>
          <p:cNvPr id="31" name="TextBox 30"/>
          <p:cNvSpPr txBox="1"/>
          <p:nvPr/>
        </p:nvSpPr>
        <p:spPr>
          <a:xfrm>
            <a:off x="304800" y="5867400"/>
            <a:ext cx="7391400" cy="830263"/>
          </a:xfrm>
          <a:prstGeom prst="rect">
            <a:avLst/>
          </a:prstGeom>
          <a:noFill/>
        </p:spPr>
        <p:txBody>
          <a:bodyPr>
            <a:spAutoFit/>
          </a:bodyPr>
          <a:lstStyle/>
          <a:p>
            <a:pPr>
              <a:defRPr/>
            </a:pPr>
            <a:r>
              <a:rPr lang="en-US" sz="2400" b="0" i="0" kern="0" dirty="0">
                <a:solidFill>
                  <a:schemeClr val="tx1"/>
                </a:solidFill>
                <a:latin typeface="+mn-lt"/>
                <a:cs typeface="Arial" charset="0"/>
              </a:rPr>
              <a:t>Turbulence confinement time estimate </a:t>
            </a:r>
            <a:r>
              <a:rPr lang="en-US" sz="2400" b="0" i="0" kern="0" dirty="0">
                <a:solidFill>
                  <a:schemeClr val="tx1"/>
                </a:solidFill>
                <a:cs typeface="Arial" charset="0"/>
              </a:rPr>
              <a:t>~ 0.1 s</a:t>
            </a:r>
          </a:p>
          <a:p>
            <a:pPr>
              <a:defRPr/>
            </a:pPr>
            <a:r>
              <a:rPr lang="en-US" sz="2400" b="0" i="0" kern="0" dirty="0">
                <a:solidFill>
                  <a:schemeClr val="tx1"/>
                </a:solidFill>
                <a:cs typeface="Arial" charset="0"/>
              </a:rPr>
              <a:t>Experimental confinement time             ~ 0.1 s</a:t>
            </a:r>
          </a:p>
        </p:txBody>
      </p:sp>
    </p:spTree>
    <p:extLst>
      <p:ext uri="{BB962C8B-B14F-4D97-AF65-F5344CB8AC3E}">
        <p14:creationId xmlns:p14="http://schemas.microsoft.com/office/powerpoint/2010/main" val="17004993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0" y="1981200"/>
            <a:ext cx="9144000" cy="2438400"/>
          </a:xfrm>
        </p:spPr>
        <p:txBody>
          <a:bodyPr/>
          <a:lstStyle/>
          <a:p>
            <a:r>
              <a:rPr lang="en-US" altLang="en-US" sz="4400" dirty="0" smtClean="0"/>
              <a:t>Measurements are challenging and limited – also use theory and simulation to help improve understanding</a:t>
            </a:r>
          </a:p>
        </p:txBody>
      </p:sp>
    </p:spTree>
    <p:extLst>
      <p:ext uri="{BB962C8B-B14F-4D97-AF65-F5344CB8AC3E}">
        <p14:creationId xmlns:p14="http://schemas.microsoft.com/office/powerpoint/2010/main" val="41364557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mtClean="0"/>
              <a:t>40+ years of theory predicts turbulence in magnetized plasma should often be drift wave in nature</a:t>
            </a:r>
          </a:p>
        </p:txBody>
      </p:sp>
      <p:sp>
        <p:nvSpPr>
          <p:cNvPr id="7171" name="Content Placeholder 2"/>
          <p:cNvSpPr>
            <a:spLocks noGrp="1"/>
          </p:cNvSpPr>
          <p:nvPr>
            <p:ph idx="1"/>
          </p:nvPr>
        </p:nvSpPr>
        <p:spPr>
          <a:xfrm>
            <a:off x="152400" y="990600"/>
            <a:ext cx="8763000" cy="5867400"/>
          </a:xfrm>
        </p:spPr>
        <p:txBody>
          <a:bodyPr>
            <a:normAutofit/>
          </a:bodyPr>
          <a:lstStyle/>
          <a:p>
            <a:pPr marL="0" indent="0">
              <a:buFontTx/>
              <a:buNone/>
              <a:defRPr/>
            </a:pPr>
            <a:r>
              <a:rPr lang="en-US" altLang="en-US" sz="2000" u="sng" dirty="0" smtClean="0"/>
              <a:t>General predicted drift wave characteristics:</a:t>
            </a:r>
          </a:p>
          <a:p>
            <a:pPr marL="342739" indent="-342739">
              <a:defRPr/>
            </a:pPr>
            <a:r>
              <a:rPr lang="en-US" altLang="en-US" sz="2000" dirty="0" smtClean="0"/>
              <a:t>Finite-frequency drifting waves, </a:t>
            </a:r>
            <a:r>
              <a:rPr lang="en-US" altLang="en-US" sz="2000" dirty="0" smtClean="0">
                <a:latin typeface="Symbol" panose="05050102010706020507" pitchFamily="18" charset="2"/>
              </a:rPr>
              <a:t>w</a:t>
            </a:r>
            <a:r>
              <a:rPr lang="en-US" altLang="en-US" sz="2000" dirty="0" smtClean="0"/>
              <a:t>(</a:t>
            </a:r>
            <a:r>
              <a:rPr lang="en-US" altLang="en-US" sz="2000" dirty="0" err="1" smtClean="0"/>
              <a:t>k</a:t>
            </a:r>
            <a:r>
              <a:rPr lang="en-US" altLang="en-US" sz="2000" baseline="-25000" dirty="0" err="1" smtClean="0">
                <a:latin typeface="Symbol" panose="05050102010706020507" pitchFamily="18" charset="2"/>
              </a:rPr>
              <a:t>q</a:t>
            </a:r>
            <a:r>
              <a:rPr lang="en-US" altLang="en-US" sz="2000" dirty="0" smtClean="0"/>
              <a:t>)~</a:t>
            </a:r>
            <a:r>
              <a:rPr lang="en-US" altLang="en-US" sz="2000" dirty="0" smtClean="0">
                <a:latin typeface="Symbol" panose="05050102010706020507" pitchFamily="18" charset="2"/>
              </a:rPr>
              <a:t>w</a:t>
            </a:r>
            <a:r>
              <a:rPr lang="en-US" altLang="en-US" sz="2000" baseline="-25000" dirty="0" smtClean="0"/>
              <a:t>*</a:t>
            </a:r>
            <a:r>
              <a:rPr lang="en-US" altLang="en-US" sz="2000" dirty="0" smtClean="0"/>
              <a:t>~</a:t>
            </a:r>
            <a:r>
              <a:rPr lang="en-US" altLang="en-US" sz="2000" dirty="0" err="1" smtClean="0"/>
              <a:t>k</a:t>
            </a:r>
            <a:r>
              <a:rPr lang="en-US" altLang="en-US" sz="2000" baseline="-25000" dirty="0" err="1" smtClean="0">
                <a:latin typeface="Symbol" panose="05050102010706020507" pitchFamily="18" charset="2"/>
              </a:rPr>
              <a:t>q</a:t>
            </a:r>
            <a:r>
              <a:rPr lang="en-US" altLang="en-US" sz="2000" dirty="0" err="1" smtClean="0"/>
              <a:t>V</a:t>
            </a:r>
            <a:r>
              <a:rPr lang="en-US" altLang="en-US" sz="2000" baseline="-25000" dirty="0" smtClean="0"/>
              <a:t>*</a:t>
            </a:r>
            <a:r>
              <a:rPr lang="en-US" altLang="en-US" sz="2000" dirty="0" smtClean="0"/>
              <a:t>~(</a:t>
            </a:r>
            <a:r>
              <a:rPr lang="en-US" altLang="en-US" sz="2000" dirty="0" err="1" smtClean="0"/>
              <a:t>k</a:t>
            </a:r>
            <a:r>
              <a:rPr lang="en-US" altLang="en-US" sz="2000" baseline="-25000" dirty="0" err="1" smtClean="0">
                <a:latin typeface="Symbol" panose="05050102010706020507" pitchFamily="18" charset="2"/>
              </a:rPr>
              <a:t>q</a:t>
            </a:r>
            <a:r>
              <a:rPr lang="en-US" altLang="en-US" sz="2000" dirty="0" err="1" smtClean="0">
                <a:latin typeface="Symbol" panose="05050102010706020507" pitchFamily="18" charset="2"/>
              </a:rPr>
              <a:t>r</a:t>
            </a:r>
            <a:r>
              <a:rPr lang="en-US" altLang="en-US" sz="2000" dirty="0" smtClean="0"/>
              <a:t>)</a:t>
            </a:r>
            <a:r>
              <a:rPr lang="en-US" altLang="en-US" sz="2000" dirty="0" err="1" smtClean="0"/>
              <a:t>v</a:t>
            </a:r>
            <a:r>
              <a:rPr lang="en-US" altLang="en-US" sz="2000" baseline="-25000" dirty="0" err="1" smtClean="0"/>
              <a:t>T</a:t>
            </a:r>
            <a:r>
              <a:rPr lang="en-US" altLang="en-US" sz="2000" dirty="0" smtClean="0"/>
              <a:t>/L</a:t>
            </a:r>
            <a:r>
              <a:rPr lang="en-US" altLang="en-US" sz="2000" baseline="-25000" dirty="0" smtClean="0"/>
              <a:t>n</a:t>
            </a:r>
          </a:p>
          <a:p>
            <a:pPr marL="342739" indent="-342739">
              <a:defRPr/>
            </a:pPr>
            <a:r>
              <a:rPr lang="en-US" altLang="en-US" sz="2000" dirty="0" smtClean="0"/>
              <a:t>Driven by </a:t>
            </a:r>
            <a:r>
              <a:rPr lang="en-US" altLang="en-US" sz="2000" dirty="0" smtClean="0">
                <a:sym typeface="Symbol"/>
              </a:rPr>
              <a:t></a:t>
            </a:r>
            <a:r>
              <a:rPr lang="en-US" altLang="en-US" sz="2000" dirty="0" smtClean="0"/>
              <a:t>n, </a:t>
            </a:r>
            <a:r>
              <a:rPr lang="en-US" altLang="en-US" sz="2000" dirty="0" smtClean="0">
                <a:sym typeface="Symbol"/>
              </a:rPr>
              <a:t></a:t>
            </a:r>
            <a:r>
              <a:rPr lang="en-US" altLang="en-US" sz="2000" dirty="0" smtClean="0"/>
              <a:t>T (1/L</a:t>
            </a:r>
            <a:r>
              <a:rPr lang="en-US" altLang="en-US" sz="2000" baseline="-25000" dirty="0" smtClean="0"/>
              <a:t>n</a:t>
            </a:r>
            <a:r>
              <a:rPr lang="en-US" altLang="en-US" sz="2000" dirty="0" smtClean="0"/>
              <a:t> = -1/n</a:t>
            </a:r>
            <a:r>
              <a:rPr lang="en-US" altLang="en-US" sz="2000" dirty="0" smtClean="0">
                <a:sym typeface="Symbol"/>
              </a:rPr>
              <a:t>n)</a:t>
            </a:r>
            <a:endParaRPr lang="en-US" altLang="en-US" sz="2000" dirty="0" smtClean="0"/>
          </a:p>
          <a:p>
            <a:pPr marL="742602" lvl="1" indent="-285616">
              <a:defRPr/>
            </a:pPr>
            <a:r>
              <a:rPr lang="en-US" altLang="en-US" sz="1800" dirty="0" smtClean="0"/>
              <a:t>Can propagate in ion or electron diamagnetic direction, depending on conditions/dominant gradients</a:t>
            </a:r>
          </a:p>
          <a:p>
            <a:pPr marL="342739" indent="-342739">
              <a:defRPr/>
            </a:pPr>
            <a:r>
              <a:rPr lang="en-US" altLang="en-US" sz="2000" dirty="0"/>
              <a:t>Quasi-2D, elongated along the field lines (L</a:t>
            </a:r>
            <a:r>
              <a:rPr lang="en-US" altLang="en-US" sz="2000" baseline="-25000" dirty="0"/>
              <a:t>||</a:t>
            </a:r>
            <a:r>
              <a:rPr lang="en-US" altLang="en-US" sz="2000" dirty="0"/>
              <a:t>&gt;&gt;L</a:t>
            </a:r>
            <a:r>
              <a:rPr lang="en-US" altLang="en-US" sz="2000" baseline="-25000" dirty="0">
                <a:sym typeface="Symbol"/>
              </a:rPr>
              <a:t></a:t>
            </a:r>
            <a:r>
              <a:rPr lang="en-US" altLang="en-US" sz="2000" dirty="0"/>
              <a:t>, k</a:t>
            </a:r>
            <a:r>
              <a:rPr lang="en-US" altLang="en-US" sz="2000" baseline="-25000" dirty="0"/>
              <a:t>||</a:t>
            </a:r>
            <a:r>
              <a:rPr lang="en-US" altLang="en-US" sz="2000" dirty="0"/>
              <a:t> &lt;&lt; k</a:t>
            </a:r>
            <a:r>
              <a:rPr lang="en-US" altLang="en-US" sz="2000" baseline="-25000" dirty="0">
                <a:sym typeface="Symbol"/>
              </a:rPr>
              <a:t> </a:t>
            </a:r>
            <a:r>
              <a:rPr lang="en-US" altLang="en-US" sz="2000" dirty="0"/>
              <a:t>)</a:t>
            </a:r>
          </a:p>
          <a:p>
            <a:pPr marL="742602" lvl="1" indent="-285616">
              <a:defRPr/>
            </a:pPr>
            <a:r>
              <a:rPr lang="en-US" altLang="en-US" sz="1800" dirty="0"/>
              <a:t>Particles can rapidly move along field lines to smooth out perturbations</a:t>
            </a:r>
          </a:p>
          <a:p>
            <a:pPr marL="342739" indent="-342739">
              <a:defRPr/>
            </a:pPr>
            <a:r>
              <a:rPr lang="en-US" altLang="en-US" sz="2000" dirty="0" smtClean="0"/>
              <a:t>Perpendicular sizes linked to local </a:t>
            </a:r>
            <a:r>
              <a:rPr lang="en-US" altLang="en-US" sz="2000" dirty="0" err="1" smtClean="0"/>
              <a:t>gyroradius</a:t>
            </a:r>
            <a:r>
              <a:rPr lang="en-US" altLang="en-US" sz="2000" dirty="0" smtClean="0"/>
              <a:t>, L</a:t>
            </a:r>
            <a:r>
              <a:rPr lang="en-US" altLang="en-US" sz="2000" baseline="-25000" dirty="0" smtClean="0">
                <a:sym typeface="Symbol"/>
              </a:rPr>
              <a:t></a:t>
            </a:r>
            <a:r>
              <a:rPr lang="en-US" altLang="en-US" sz="2000" dirty="0" smtClean="0">
                <a:sym typeface="Symbol"/>
              </a:rPr>
              <a:t>~</a:t>
            </a:r>
            <a:r>
              <a:rPr lang="en-US" altLang="en-US" sz="2000" dirty="0" err="1" smtClean="0">
                <a:latin typeface="Symbol" panose="05050102010706020507" pitchFamily="18" charset="2"/>
                <a:sym typeface="Symbol"/>
              </a:rPr>
              <a:t>r</a:t>
            </a:r>
            <a:r>
              <a:rPr lang="en-US" altLang="en-US" sz="2000" baseline="-25000" dirty="0" err="1" smtClean="0">
                <a:sym typeface="Symbol"/>
              </a:rPr>
              <a:t>i,e</a:t>
            </a:r>
            <a:r>
              <a:rPr lang="en-US" altLang="en-US" sz="2000" dirty="0" smtClean="0">
                <a:sym typeface="Symbol"/>
              </a:rPr>
              <a:t> or </a:t>
            </a:r>
            <a:r>
              <a:rPr lang="en-US" altLang="en-US" sz="2000" dirty="0" smtClean="0"/>
              <a:t>k</a:t>
            </a:r>
            <a:r>
              <a:rPr lang="en-US" altLang="en-US" sz="2000" baseline="-25000" dirty="0" smtClean="0">
                <a:sym typeface="Symbol"/>
              </a:rPr>
              <a:t></a:t>
            </a:r>
            <a:r>
              <a:rPr lang="en-US" altLang="en-US" sz="2000" dirty="0" smtClean="0">
                <a:latin typeface="Symbol" panose="05050102010706020507" pitchFamily="18" charset="2"/>
                <a:sym typeface="Symbol"/>
              </a:rPr>
              <a:t>r</a:t>
            </a:r>
            <a:r>
              <a:rPr lang="en-US" altLang="en-US" sz="2000" baseline="-25000" dirty="0" smtClean="0">
                <a:sym typeface="Symbol"/>
              </a:rPr>
              <a:t>i,e</a:t>
            </a:r>
            <a:r>
              <a:rPr lang="en-US" altLang="en-US" sz="2000" dirty="0" smtClean="0">
                <a:sym typeface="Symbol"/>
              </a:rPr>
              <a:t>~1</a:t>
            </a:r>
            <a:endParaRPr lang="en-US" altLang="en-US" sz="2000" dirty="0" smtClean="0"/>
          </a:p>
          <a:p>
            <a:pPr marL="342739" indent="-342739">
              <a:defRPr/>
            </a:pPr>
            <a:r>
              <a:rPr lang="en-US" altLang="en-US" sz="2000" dirty="0" smtClean="0"/>
              <a:t>Correlation times linked to acoustic velocity, </a:t>
            </a:r>
            <a:r>
              <a:rPr lang="en-US" altLang="en-US" sz="2000" dirty="0" err="1" smtClean="0">
                <a:latin typeface="Symbol" panose="05050102010706020507" pitchFamily="18" charset="2"/>
              </a:rPr>
              <a:t>t</a:t>
            </a:r>
            <a:r>
              <a:rPr lang="en-US" altLang="en-US" sz="2000" baseline="-25000" dirty="0" err="1" smtClean="0"/>
              <a:t>cor</a:t>
            </a:r>
            <a:r>
              <a:rPr lang="en-US" altLang="en-US" sz="2000" dirty="0" err="1" smtClean="0"/>
              <a:t>~c</a:t>
            </a:r>
            <a:r>
              <a:rPr lang="en-US" altLang="en-US" sz="2000" baseline="-25000" dirty="0" err="1" smtClean="0"/>
              <a:t>s</a:t>
            </a:r>
            <a:r>
              <a:rPr lang="en-US" altLang="en-US" sz="2000" dirty="0" smtClean="0"/>
              <a:t>/R</a:t>
            </a:r>
          </a:p>
          <a:p>
            <a:pPr marL="342739" indent="-342739">
              <a:defRPr/>
            </a:pPr>
            <a:r>
              <a:rPr lang="en-US" altLang="en-US" sz="2000" dirty="0" smtClean="0"/>
              <a:t>In a tokamak expected to be “ballooning”, i.e. stronger on outboard side</a:t>
            </a:r>
          </a:p>
          <a:p>
            <a:pPr marL="742602" lvl="1" indent="-285616">
              <a:defRPr/>
            </a:pPr>
            <a:r>
              <a:rPr lang="en-US" altLang="en-US" sz="1800" dirty="0" smtClean="0"/>
              <a:t>Due to “bad curvature”/”effective gravity” pointing outwards from symmetry axis</a:t>
            </a:r>
          </a:p>
          <a:p>
            <a:pPr marL="742602" lvl="1" indent="-285616">
              <a:defRPr/>
            </a:pPr>
            <a:r>
              <a:rPr lang="en-US" altLang="en-US" sz="1800" dirty="0" smtClean="0"/>
              <a:t>Often only measured at one location (e.g. outboard </a:t>
            </a:r>
            <a:r>
              <a:rPr lang="en-US" altLang="en-US" sz="1800" dirty="0" err="1" smtClean="0"/>
              <a:t>midplane</a:t>
            </a:r>
            <a:r>
              <a:rPr lang="en-US" altLang="en-US" sz="1800" dirty="0" smtClean="0"/>
              <a:t>)</a:t>
            </a:r>
          </a:p>
          <a:p>
            <a:pPr marL="342739" indent="-342739">
              <a:defRPr/>
            </a:pPr>
            <a:r>
              <a:rPr lang="en-US" altLang="en-US" sz="2000" dirty="0"/>
              <a:t>Fluctuation strength loosely follows mixing length </a:t>
            </a:r>
            <a:r>
              <a:rPr lang="en-US" altLang="en-US" sz="2000" dirty="0" smtClean="0"/>
              <a:t>scaling (</a:t>
            </a:r>
            <a:r>
              <a:rPr lang="en-US" altLang="en-US" sz="2000" dirty="0" err="1" smtClean="0">
                <a:latin typeface="Symbol" panose="05050102010706020507" pitchFamily="18" charset="2"/>
              </a:rPr>
              <a:t>d</a:t>
            </a:r>
            <a:r>
              <a:rPr lang="en-US" altLang="en-US" sz="2000" dirty="0" err="1" smtClean="0"/>
              <a:t>n</a:t>
            </a:r>
            <a:r>
              <a:rPr lang="en-US" altLang="en-US" sz="2000" dirty="0" smtClean="0"/>
              <a:t>/n</a:t>
            </a:r>
            <a:r>
              <a:rPr lang="en-US" altLang="en-US" sz="2000" baseline="-25000" dirty="0" smtClean="0"/>
              <a:t>0</a:t>
            </a:r>
            <a:r>
              <a:rPr lang="en-US" altLang="en-US" sz="2000" dirty="0" smtClean="0"/>
              <a:t>~</a:t>
            </a:r>
            <a:r>
              <a:rPr lang="en-US" altLang="en-US" sz="2000" dirty="0" smtClean="0">
                <a:latin typeface="Symbol" panose="05050102010706020507" pitchFamily="18" charset="2"/>
              </a:rPr>
              <a:t>r</a:t>
            </a:r>
            <a:r>
              <a:rPr lang="en-US" altLang="en-US" sz="2000" baseline="-25000" dirty="0" smtClean="0"/>
              <a:t>s</a:t>
            </a:r>
            <a:r>
              <a:rPr lang="en-US" altLang="en-US" sz="2000" dirty="0" smtClean="0"/>
              <a:t>/L</a:t>
            </a:r>
            <a:r>
              <a:rPr lang="en-US" altLang="en-US" sz="2000" baseline="-25000" dirty="0" smtClean="0"/>
              <a:t>n</a:t>
            </a:r>
            <a:r>
              <a:rPr lang="en-US" altLang="en-US" sz="2000" dirty="0" smtClean="0"/>
              <a:t>)</a:t>
            </a:r>
            <a:endParaRPr lang="en-US" altLang="en-US" sz="2000" dirty="0"/>
          </a:p>
          <a:p>
            <a:pPr marL="342739" indent="-342739">
              <a:defRPr/>
            </a:pPr>
            <a:r>
              <a:rPr lang="en-US" altLang="en-US" sz="2000" dirty="0"/>
              <a:t>Transport </a:t>
            </a:r>
            <a:r>
              <a:rPr lang="en-US" altLang="en-US" sz="2000" dirty="0" smtClean="0"/>
              <a:t>has </a:t>
            </a:r>
            <a:r>
              <a:rPr lang="en-US" altLang="en-US" sz="2000" dirty="0" err="1" smtClean="0"/>
              <a:t>gyrobohm</a:t>
            </a:r>
            <a:r>
              <a:rPr lang="en-US" altLang="en-US" sz="2000" dirty="0" smtClean="0"/>
              <a:t> </a:t>
            </a:r>
            <a:r>
              <a:rPr lang="en-US" altLang="en-US" sz="2000" dirty="0"/>
              <a:t>scaling, </a:t>
            </a:r>
            <a:r>
              <a:rPr lang="en-US" altLang="en-US" sz="2000" dirty="0" err="1" smtClean="0">
                <a:latin typeface="Symbol" panose="05050102010706020507" pitchFamily="18" charset="2"/>
              </a:rPr>
              <a:t>c</a:t>
            </a:r>
            <a:r>
              <a:rPr lang="en-US" altLang="en-US" sz="2000" baseline="-25000" dirty="0" err="1" smtClean="0"/>
              <a:t>GB</a:t>
            </a:r>
            <a:r>
              <a:rPr lang="en-US" altLang="en-US" sz="2000" dirty="0" smtClean="0"/>
              <a:t>=</a:t>
            </a:r>
            <a:r>
              <a:rPr lang="en-US" altLang="en-US" sz="2000" dirty="0" smtClean="0">
                <a:latin typeface="Symbol" panose="05050102010706020507" pitchFamily="18" charset="2"/>
              </a:rPr>
              <a:t>r</a:t>
            </a:r>
            <a:r>
              <a:rPr lang="en-US" altLang="en-US" sz="2000" baseline="-25000" dirty="0" smtClean="0"/>
              <a:t>i</a:t>
            </a:r>
            <a:r>
              <a:rPr lang="en-US" altLang="en-US" sz="2000" baseline="30000" dirty="0" smtClean="0"/>
              <a:t>2</a:t>
            </a:r>
            <a:r>
              <a:rPr lang="en-US" altLang="en-US" sz="2000" dirty="0" smtClean="0"/>
              <a:t>v</a:t>
            </a:r>
            <a:r>
              <a:rPr lang="en-US" altLang="en-US" sz="2000" baseline="-25000" dirty="0" smtClean="0"/>
              <a:t>Ti</a:t>
            </a:r>
            <a:r>
              <a:rPr lang="en-US" altLang="en-US" sz="2000" dirty="0" smtClean="0"/>
              <a:t>/R</a:t>
            </a:r>
          </a:p>
          <a:p>
            <a:pPr marL="742789" lvl="1" indent="-342739">
              <a:defRPr/>
            </a:pPr>
            <a:r>
              <a:rPr lang="en-US" altLang="en-US" sz="1600" dirty="0" smtClean="0"/>
              <a:t>But other factors important! I.e. </a:t>
            </a:r>
            <a:r>
              <a:rPr lang="en-US" altLang="en-US" sz="1600" dirty="0" err="1" smtClean="0">
                <a:latin typeface="Symbol" panose="05050102010706020507" pitchFamily="18" charset="2"/>
              </a:rPr>
              <a:t>c</a:t>
            </a:r>
            <a:r>
              <a:rPr lang="en-US" altLang="en-US" sz="1600" baseline="-25000" dirty="0" err="1" smtClean="0"/>
              <a:t>turb</a:t>
            </a:r>
            <a:r>
              <a:rPr lang="en-US" altLang="en-US" sz="1600" dirty="0" smtClean="0"/>
              <a:t> ~ </a:t>
            </a:r>
            <a:r>
              <a:rPr lang="en-US" altLang="en-US" sz="1600" dirty="0" err="1" smtClean="0">
                <a:latin typeface="Symbol" panose="05050102010706020507" pitchFamily="18" charset="2"/>
              </a:rPr>
              <a:t>c</a:t>
            </a:r>
            <a:r>
              <a:rPr lang="en-US" altLang="en-US" sz="1600" baseline="-25000" dirty="0" err="1" smtClean="0"/>
              <a:t>GB</a:t>
            </a:r>
            <a:r>
              <a:rPr lang="en-US" altLang="en-US" sz="1600" dirty="0" err="1" smtClean="0">
                <a:sym typeface="Symbol"/>
              </a:rPr>
              <a:t>F</a:t>
            </a:r>
            <a:r>
              <a:rPr lang="en-US" altLang="en-US" sz="1600" dirty="0" smtClean="0">
                <a:sym typeface="Symbol"/>
              </a:rPr>
              <a:t>()[R/L</a:t>
            </a:r>
            <a:r>
              <a:rPr lang="en-US" altLang="en-US" sz="1600" baseline="-25000" dirty="0" smtClean="0">
                <a:sym typeface="Symbol"/>
              </a:rPr>
              <a:t>T</a:t>
            </a:r>
            <a:r>
              <a:rPr lang="en-US" altLang="en-US" sz="1600" dirty="0" smtClean="0">
                <a:sym typeface="Symbol"/>
              </a:rPr>
              <a:t>-R/</a:t>
            </a:r>
            <a:r>
              <a:rPr lang="en-US" altLang="en-US" sz="1600" dirty="0" err="1" smtClean="0">
                <a:sym typeface="Symbol"/>
              </a:rPr>
              <a:t>L</a:t>
            </a:r>
            <a:r>
              <a:rPr lang="en-US" altLang="en-US" sz="1600" baseline="-25000" dirty="0" err="1" smtClean="0">
                <a:sym typeface="Symbol"/>
              </a:rPr>
              <a:t>T,crit</a:t>
            </a:r>
            <a:r>
              <a:rPr lang="en-US" altLang="en-US" sz="1600" dirty="0" smtClean="0">
                <a:sym typeface="Symbol"/>
              </a:rPr>
              <a:t>]</a:t>
            </a:r>
            <a:endParaRPr lang="en-US" altLang="en-US" sz="1600" dirty="0"/>
          </a:p>
        </p:txBody>
      </p:sp>
      <p:cxnSp>
        <p:nvCxnSpPr>
          <p:cNvPr id="15" name="Straight Arrow Connector 14"/>
          <p:cNvCxnSpPr/>
          <p:nvPr/>
        </p:nvCxnSpPr>
        <p:spPr bwMode="auto">
          <a:xfrm flipV="1">
            <a:off x="4419600" y="1752600"/>
            <a:ext cx="2286000" cy="228600"/>
          </a:xfrm>
          <a:prstGeom prst="straightConnector1">
            <a:avLst/>
          </a:prstGeom>
          <a:noFill/>
          <a:ln w="1587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23158407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endParaRPr lang="en-US" altLang="en-US" smtClean="0"/>
          </a:p>
        </p:txBody>
      </p:sp>
      <p:sp>
        <p:nvSpPr>
          <p:cNvPr id="20483" name="Content Placeholder 2"/>
          <p:cNvSpPr>
            <a:spLocks noGrp="1"/>
          </p:cNvSpPr>
          <p:nvPr>
            <p:ph idx="1"/>
          </p:nvPr>
        </p:nvSpPr>
        <p:spPr/>
        <p:txBody>
          <a:bodyPr/>
          <a:lstStyle/>
          <a:p>
            <a:endParaRPr lang="en-US" altLang="en-US" smtClean="0"/>
          </a:p>
        </p:txBody>
      </p:sp>
      <p:pic>
        <p:nvPicPr>
          <p:cNvPr id="204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43578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endParaRPr lang="en-US" altLang="en-US" smtClean="0"/>
          </a:p>
        </p:txBody>
      </p:sp>
      <p:sp>
        <p:nvSpPr>
          <p:cNvPr id="21507" name="Content Placeholder 2"/>
          <p:cNvSpPr>
            <a:spLocks noGrp="1"/>
          </p:cNvSpPr>
          <p:nvPr>
            <p:ph idx="1"/>
          </p:nvPr>
        </p:nvSpPr>
        <p:spPr/>
        <p:txBody>
          <a:bodyPr/>
          <a:lstStyle/>
          <a:p>
            <a:endParaRPr lang="en-US" altLang="en-US" smtClean="0"/>
          </a:p>
        </p:txBody>
      </p:sp>
      <p:pic>
        <p:nvPicPr>
          <p:cNvPr id="215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35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781800" y="5954713"/>
            <a:ext cx="2286000" cy="369887"/>
          </a:xfrm>
          <a:prstGeom prst="rect">
            <a:avLst/>
          </a:prstGeom>
          <a:noFill/>
        </p:spPr>
        <p:txBody>
          <a:bodyPr>
            <a:spAutoFit/>
          </a:bodyPr>
          <a:lstStyle/>
          <a:p>
            <a:pPr>
              <a:defRPr/>
            </a:pPr>
            <a:r>
              <a:rPr lang="en-US" sz="1800" b="0" i="0" dirty="0">
                <a:solidFill>
                  <a:schemeClr val="tx1"/>
                </a:solidFill>
                <a:latin typeface="+mn-lt"/>
                <a:cs typeface="Arial" charset="0"/>
              </a:rPr>
              <a:t>to obtain </a:t>
            </a:r>
            <a:r>
              <a:rPr lang="en-US" sz="1800" b="0" i="0" dirty="0" err="1">
                <a:solidFill>
                  <a:schemeClr val="tx1"/>
                </a:solidFill>
                <a:latin typeface="Symbol" panose="05050102010706020507" pitchFamily="18" charset="2"/>
                <a:cs typeface="Arial" charset="0"/>
              </a:rPr>
              <a:t>dj</a:t>
            </a:r>
            <a:r>
              <a:rPr lang="en-US" sz="1800" b="0" i="0" dirty="0">
                <a:solidFill>
                  <a:schemeClr val="tx1"/>
                </a:solidFill>
                <a:latin typeface="+mn-lt"/>
                <a:cs typeface="Arial" charset="0"/>
              </a:rPr>
              <a:t>, </a:t>
            </a:r>
            <a:r>
              <a:rPr lang="en-US" sz="1800" b="0" i="0" dirty="0">
                <a:solidFill>
                  <a:schemeClr val="tx1"/>
                </a:solidFill>
                <a:latin typeface="Symbol" panose="05050102010706020507" pitchFamily="18" charset="2"/>
                <a:cs typeface="Arial" charset="0"/>
              </a:rPr>
              <a:t>d</a:t>
            </a:r>
            <a:r>
              <a:rPr lang="en-US" sz="1800" b="0" i="0" dirty="0">
                <a:solidFill>
                  <a:schemeClr val="tx1"/>
                </a:solidFill>
                <a:latin typeface="+mn-lt"/>
                <a:cs typeface="Arial" charset="0"/>
              </a:rPr>
              <a:t>B</a:t>
            </a:r>
          </a:p>
        </p:txBody>
      </p:sp>
    </p:spTree>
    <p:extLst>
      <p:ext uri="{BB962C8B-B14F-4D97-AF65-F5344CB8AC3E}">
        <p14:creationId xmlns:p14="http://schemas.microsoft.com/office/powerpoint/2010/main" val="30945089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smtClean="0"/>
              <a:t>Turbulence found throughout the universe</a:t>
            </a:r>
          </a:p>
        </p:txBody>
      </p:sp>
      <p:pic>
        <p:nvPicPr>
          <p:cNvPr id="11267" name="Picture 10" descr="Screen shot 2011-01-20 at 6.18.05 PM.png"/>
          <p:cNvPicPr>
            <a:picLocks noChangeAspect="1"/>
          </p:cNvPicPr>
          <p:nvPr/>
        </p:nvPicPr>
        <p:blipFill>
          <a:blip r:embed="rId3">
            <a:extLst>
              <a:ext uri="{28A0092B-C50C-407E-A947-70E740481C1C}">
                <a14:useLocalDpi xmlns:a14="http://schemas.microsoft.com/office/drawing/2010/main" val="0"/>
              </a:ext>
            </a:extLst>
          </a:blip>
          <a:srcRect l="7848" r="12109"/>
          <a:stretch>
            <a:fillRect/>
          </a:stretch>
        </p:blipFill>
        <p:spPr bwMode="auto">
          <a:xfrm>
            <a:off x="4572000" y="914400"/>
            <a:ext cx="3886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2" descr="http://prometheus.med.utah.edu/%7Ebwjones/wp-content/uploads/iblog/White%20spot.jpg"/>
          <p:cNvPicPr>
            <a:picLocks noChangeAspect="1" noChangeArrowheads="1"/>
          </p:cNvPicPr>
          <p:nvPr/>
        </p:nvPicPr>
        <p:blipFill>
          <a:blip r:embed="rId4">
            <a:extLst>
              <a:ext uri="{28A0092B-C50C-407E-A947-70E740481C1C}">
                <a14:useLocalDpi xmlns:a14="http://schemas.microsoft.com/office/drawing/2010/main" val="0"/>
              </a:ext>
            </a:extLst>
          </a:blip>
          <a:srcRect t="13333" b="10001"/>
          <a:stretch>
            <a:fillRect/>
          </a:stretch>
        </p:blipFill>
        <p:spPr bwMode="auto">
          <a:xfrm>
            <a:off x="457200" y="893763"/>
            <a:ext cx="3886200" cy="238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8" descr="http://www.uni-due.de/imperia/md/images/ivg/stroemungssimulation/gallery_kempf_oh-t35000_100.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3546475"/>
            <a:ext cx="2057400"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Box 19"/>
          <p:cNvSpPr txBox="1">
            <a:spLocks noChangeArrowheads="1"/>
          </p:cNvSpPr>
          <p:nvPr/>
        </p:nvSpPr>
        <p:spPr bwMode="auto">
          <a:xfrm>
            <a:off x="1920875" y="6611938"/>
            <a:ext cx="1431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800" b="0" i="0">
                <a:latin typeface="Helvetica" pitchFamily="34" charset="0"/>
              </a:rPr>
              <a:t>Universität Duisburg-Essen</a:t>
            </a:r>
          </a:p>
        </p:txBody>
      </p:sp>
      <p:pic>
        <p:nvPicPr>
          <p:cNvPr id="11271" name="Picture 2" descr="Curling_Prom.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3475" y="3419475"/>
            <a:ext cx="3209925"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TextBox 2"/>
          <p:cNvSpPr txBox="1">
            <a:spLocks noChangeArrowheads="1"/>
          </p:cNvSpPr>
          <p:nvPr/>
        </p:nvSpPr>
        <p:spPr bwMode="auto">
          <a:xfrm>
            <a:off x="5562600" y="6596063"/>
            <a:ext cx="16605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800" b="0" i="0">
                <a:latin typeface="Helvetica" pitchFamily="34" charset="0"/>
              </a:rPr>
              <a:t>https://sdo.gsfc.nasa.gov/gallery</a:t>
            </a:r>
          </a:p>
        </p:txBody>
      </p:sp>
    </p:spTree>
    <p:extLst>
      <p:ext uri="{BB962C8B-B14F-4D97-AF65-F5344CB8AC3E}">
        <p14:creationId xmlns:p14="http://schemas.microsoft.com/office/powerpoint/2010/main" val="303501405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sz="2000" dirty="0" smtClean="0"/>
              <a:t>Transport, density fluctuation amplitude (from reflectometry) and spectral characteristics </a:t>
            </a:r>
            <a:r>
              <a:rPr lang="en-US" altLang="en-US" sz="2000" dirty="0" smtClean="0"/>
              <a:t>predicted by nonlinear </a:t>
            </a:r>
            <a:r>
              <a:rPr lang="en-US" altLang="en-US" sz="2000" dirty="0" err="1" smtClean="0"/>
              <a:t>gyrokinetic</a:t>
            </a:r>
            <a:r>
              <a:rPr lang="en-US" altLang="en-US" sz="2000" dirty="0" smtClean="0"/>
              <a:t> simulations</a:t>
            </a:r>
            <a:endParaRPr lang="en-US" altLang="en-US" sz="2000" dirty="0" smtClean="0"/>
          </a:p>
        </p:txBody>
      </p:sp>
      <p:sp>
        <p:nvSpPr>
          <p:cNvPr id="44035" name="Content Placeholder 2"/>
          <p:cNvSpPr>
            <a:spLocks noGrp="1"/>
          </p:cNvSpPr>
          <p:nvPr>
            <p:ph idx="1"/>
          </p:nvPr>
        </p:nvSpPr>
        <p:spPr>
          <a:xfrm>
            <a:off x="152400" y="914400"/>
            <a:ext cx="8763000" cy="609600"/>
          </a:xfrm>
        </p:spPr>
        <p:txBody>
          <a:bodyPr/>
          <a:lstStyle/>
          <a:p>
            <a:r>
              <a:rPr lang="en-US" altLang="en-US" sz="1800" smtClean="0"/>
              <a:t>Provides confidence in interpretation of transport in conditions when ITG instability/turbulence predicted to be most important</a:t>
            </a:r>
          </a:p>
        </p:txBody>
      </p:sp>
      <p:pic>
        <p:nvPicPr>
          <p:cNvPr id="4403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663" y="1676400"/>
            <a:ext cx="3200400" cy="2532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208463"/>
            <a:ext cx="3294063" cy="244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5738" y="4148138"/>
            <a:ext cx="3149600" cy="2709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1595438"/>
            <a:ext cx="2971800" cy="2595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040" name="TextBox 3"/>
          <p:cNvSpPr txBox="1">
            <a:spLocks noChangeArrowheads="1"/>
          </p:cNvSpPr>
          <p:nvPr/>
        </p:nvSpPr>
        <p:spPr bwMode="auto">
          <a:xfrm>
            <a:off x="3753359" y="3581400"/>
            <a:ext cx="2418842" cy="830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dirty="0" err="1">
                <a:solidFill>
                  <a:srgbClr val="1822CD"/>
                </a:solidFill>
                <a:latin typeface="Helvetica" pitchFamily="34" charset="0"/>
              </a:rPr>
              <a:t>Casati</a:t>
            </a:r>
            <a:r>
              <a:rPr lang="en-US" altLang="en-US" sz="1200" dirty="0">
                <a:solidFill>
                  <a:srgbClr val="1822CD"/>
                </a:solidFill>
                <a:latin typeface="Helvetica" pitchFamily="34" charset="0"/>
              </a:rPr>
              <a:t>, PRL (</a:t>
            </a:r>
            <a:r>
              <a:rPr lang="en-US" altLang="en-US" sz="1200" dirty="0" smtClean="0">
                <a:solidFill>
                  <a:srgbClr val="1822CD"/>
                </a:solidFill>
                <a:latin typeface="Helvetica" pitchFamily="34" charset="0"/>
              </a:rPr>
              <a:t>2009)</a:t>
            </a:r>
          </a:p>
          <a:p>
            <a:pPr eaLnBrk="1" hangingPunct="1">
              <a:spcBef>
                <a:spcPct val="0"/>
              </a:spcBef>
              <a:buFontTx/>
              <a:buNone/>
            </a:pPr>
            <a:r>
              <a:rPr lang="en-US" altLang="en-US" sz="1200" dirty="0" smtClean="0">
                <a:solidFill>
                  <a:srgbClr val="1822CD"/>
                </a:solidFill>
                <a:latin typeface="Helvetica" pitchFamily="34" charset="0"/>
              </a:rPr>
              <a:t>Tore Supra tokamak</a:t>
            </a:r>
          </a:p>
          <a:p>
            <a:pPr eaLnBrk="1" hangingPunct="1">
              <a:spcBef>
                <a:spcPct val="0"/>
              </a:spcBef>
              <a:buFontTx/>
              <a:buNone/>
            </a:pPr>
            <a:r>
              <a:rPr lang="en-US" altLang="en-US" sz="1200" dirty="0" smtClean="0">
                <a:solidFill>
                  <a:srgbClr val="1822CD"/>
                </a:solidFill>
                <a:latin typeface="Helvetica" pitchFamily="34" charset="0"/>
              </a:rPr>
              <a:t>Ion Temperature Gradient (ITG) turbulence</a:t>
            </a:r>
            <a:endParaRPr lang="en-US" altLang="en-US" sz="1200" dirty="0">
              <a:solidFill>
                <a:srgbClr val="1822CD"/>
              </a:solidFill>
              <a:latin typeface="Helvetica" pitchFamily="34" charset="0"/>
            </a:endParaRPr>
          </a:p>
        </p:txBody>
      </p:sp>
      <p:sp>
        <p:nvSpPr>
          <p:cNvPr id="2" name="TextBox 1"/>
          <p:cNvSpPr txBox="1">
            <a:spLocks noRot="1" noChangeAspect="1" noMove="1" noResize="1" noEditPoints="1" noAdjustHandles="1" noChangeArrowheads="1" noChangeShapeType="1" noTextEdit="1"/>
          </p:cNvSpPr>
          <p:nvPr/>
        </p:nvSpPr>
        <p:spPr>
          <a:xfrm>
            <a:off x="7010400" y="1676400"/>
            <a:ext cx="1268104" cy="707886"/>
          </a:xfrm>
          <a:prstGeom prst="rect">
            <a:avLst/>
          </a:prstGeom>
          <a:blipFill rotWithShape="1">
            <a:blip r:embed="rId7"/>
            <a:stretch>
              <a:fillRect t="-4310"/>
            </a:stretch>
          </a:blipFill>
        </p:spPr>
        <p:txBody>
          <a:bodyPr/>
          <a:lstStyle/>
          <a:p>
            <a:pPr>
              <a:defRPr/>
            </a:pPr>
            <a:r>
              <a:rPr lang="en-US">
                <a:noFill/>
              </a:rPr>
              <a:t> </a:t>
            </a:r>
          </a:p>
        </p:txBody>
      </p:sp>
      <p:sp>
        <p:nvSpPr>
          <p:cNvPr id="12" name="TextBox 11"/>
          <p:cNvSpPr txBox="1">
            <a:spLocks noRot="1" noChangeAspect="1" noMove="1" noResize="1" noEditPoints="1" noAdjustHandles="1" noChangeArrowheads="1" noChangeShapeType="1" noTextEdit="1"/>
          </p:cNvSpPr>
          <p:nvPr/>
        </p:nvSpPr>
        <p:spPr>
          <a:xfrm>
            <a:off x="7010399" y="4245114"/>
            <a:ext cx="1268104" cy="707886"/>
          </a:xfrm>
          <a:prstGeom prst="rect">
            <a:avLst/>
          </a:prstGeom>
          <a:blipFill rotWithShape="1">
            <a:blip r:embed="rId8"/>
            <a:stretch>
              <a:fillRect t="-4274"/>
            </a:stretch>
          </a:blipFill>
        </p:spPr>
        <p:txBody>
          <a:bodyPr/>
          <a:lstStyle/>
          <a:p>
            <a:pPr>
              <a:defRPr/>
            </a:pPr>
            <a:r>
              <a:rPr lang="en-US">
                <a:noFill/>
              </a:rPr>
              <a:t> </a:t>
            </a:r>
          </a:p>
        </p:txBody>
      </p:sp>
      <p:sp>
        <p:nvSpPr>
          <p:cNvPr id="4" name="TextBox 3"/>
          <p:cNvSpPr txBox="1">
            <a:spLocks noRot="1" noChangeAspect="1" noMove="1" noResize="1" noEditPoints="1" noAdjustHandles="1" noChangeArrowheads="1" noChangeShapeType="1" noTextEdit="1"/>
          </p:cNvSpPr>
          <p:nvPr/>
        </p:nvSpPr>
        <p:spPr>
          <a:xfrm>
            <a:off x="6732207" y="3786425"/>
            <a:ext cx="793038" cy="400110"/>
          </a:xfrm>
          <a:prstGeom prst="rect">
            <a:avLst/>
          </a:prstGeom>
          <a:blipFill rotWithShape="1">
            <a:blip r:embed="rId9"/>
            <a:stretch>
              <a:fillRect b="-10606"/>
            </a:stretch>
          </a:blipFill>
        </p:spPr>
        <p:txBody>
          <a:bodyPr/>
          <a:lstStyle/>
          <a:p>
            <a:pPr>
              <a:defRPr/>
            </a:pPr>
            <a:r>
              <a:rPr lang="en-US">
                <a:noFill/>
              </a:rPr>
              <a:t> </a:t>
            </a:r>
          </a:p>
        </p:txBody>
      </p:sp>
      <p:sp>
        <p:nvSpPr>
          <p:cNvPr id="15" name="TextBox 14"/>
          <p:cNvSpPr txBox="1">
            <a:spLocks noRot="1" noChangeAspect="1" noMove="1" noResize="1" noEditPoints="1" noAdjustHandles="1" noChangeArrowheads="1" noChangeShapeType="1" noTextEdit="1"/>
          </p:cNvSpPr>
          <p:nvPr/>
        </p:nvSpPr>
        <p:spPr>
          <a:xfrm>
            <a:off x="6705600" y="6457890"/>
            <a:ext cx="770596" cy="400110"/>
          </a:xfrm>
          <a:prstGeom prst="rect">
            <a:avLst/>
          </a:prstGeom>
          <a:blipFill rotWithShape="1">
            <a:blip r:embed="rId10"/>
            <a:stretch>
              <a:fillRect b="-10606"/>
            </a:stretch>
          </a:blipFill>
        </p:spPr>
        <p:txBody>
          <a:bodyPr/>
          <a:lstStyle/>
          <a:p>
            <a:pPr>
              <a:defRPr/>
            </a:pPr>
            <a:r>
              <a:rPr lang="en-US">
                <a:noFill/>
              </a:rPr>
              <a:t> </a:t>
            </a:r>
          </a:p>
        </p:txBody>
      </p:sp>
    </p:spTree>
    <p:extLst>
      <p:ext uri="{BB962C8B-B14F-4D97-AF65-F5344CB8AC3E}">
        <p14:creationId xmlns:p14="http://schemas.microsoft.com/office/powerpoint/2010/main" val="423834158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altLang="en-US" dirty="0" smtClean="0"/>
              <a:t>Energy cascade in 2D turbulence is different than 3D</a:t>
            </a:r>
            <a:endParaRPr lang="en-US" altLang="en-US" dirty="0" smtClean="0"/>
          </a:p>
        </p:txBody>
      </p:sp>
      <p:sp>
        <p:nvSpPr>
          <p:cNvPr id="64515" name="Content Placeholder 2"/>
          <p:cNvSpPr>
            <a:spLocks noGrp="1"/>
          </p:cNvSpPr>
          <p:nvPr>
            <p:ph idx="1"/>
          </p:nvPr>
        </p:nvSpPr>
        <p:spPr>
          <a:xfrm>
            <a:off x="152400" y="762000"/>
            <a:ext cx="8763000" cy="4343400"/>
          </a:xfrm>
        </p:spPr>
        <p:txBody>
          <a:bodyPr/>
          <a:lstStyle/>
          <a:p>
            <a:r>
              <a:rPr lang="en-US" altLang="en-US" sz="2000" dirty="0">
                <a:sym typeface="Wingdings" pitchFamily="2" charset="2"/>
              </a:rPr>
              <a:t>Loss of vortex stretching, vorticity is conserved  change in non-linear conservation properties</a:t>
            </a:r>
          </a:p>
          <a:p>
            <a:pPr lvl="1"/>
            <a:r>
              <a:rPr lang="en-US" altLang="en-US" sz="1800" b="1" i="1" dirty="0">
                <a:sym typeface="Wingdings" pitchFamily="2" charset="2"/>
              </a:rPr>
              <a:t>Inverse</a:t>
            </a:r>
            <a:r>
              <a:rPr lang="en-US" altLang="en-US" sz="1800" i="1" dirty="0">
                <a:sym typeface="Wingdings" pitchFamily="2" charset="2"/>
              </a:rPr>
              <a:t> </a:t>
            </a:r>
            <a:r>
              <a:rPr lang="en-US" altLang="en-US" sz="1800" dirty="0">
                <a:sym typeface="Wingdings" pitchFamily="2" charset="2"/>
              </a:rPr>
              <a:t>energy cascade E(k) ~ k</a:t>
            </a:r>
            <a:r>
              <a:rPr lang="en-US" altLang="en-US" sz="1800" baseline="30000" dirty="0">
                <a:sym typeface="Wingdings" pitchFamily="2" charset="2"/>
              </a:rPr>
              <a:t>-5/3</a:t>
            </a:r>
            <a:endParaRPr lang="en-US" altLang="en-US" sz="1800" dirty="0">
              <a:sym typeface="Wingdings" pitchFamily="2" charset="2"/>
            </a:endParaRPr>
          </a:p>
          <a:p>
            <a:pPr lvl="1"/>
            <a:r>
              <a:rPr lang="en-US" altLang="en-US" sz="1800" dirty="0">
                <a:sym typeface="Wingdings" pitchFamily="2" charset="2"/>
              </a:rPr>
              <a:t>Forward </a:t>
            </a:r>
            <a:r>
              <a:rPr lang="en-US" altLang="en-US" sz="1800" dirty="0" err="1">
                <a:sym typeface="Wingdings" pitchFamily="2" charset="2"/>
              </a:rPr>
              <a:t>enstrophy</a:t>
            </a:r>
            <a:r>
              <a:rPr lang="en-US" altLang="en-US" sz="1800" dirty="0">
                <a:sym typeface="Wingdings" pitchFamily="2" charset="2"/>
              </a:rPr>
              <a:t> [</a:t>
            </a:r>
            <a:r>
              <a:rPr lang="en-US" altLang="en-US" sz="1800" dirty="0">
                <a:latin typeface="Symbol" pitchFamily="18" charset="2"/>
                <a:sym typeface="Wingdings" pitchFamily="2" charset="2"/>
              </a:rPr>
              <a:t>w</a:t>
            </a:r>
            <a:r>
              <a:rPr lang="en-US" altLang="en-US" sz="1800" baseline="30000" dirty="0">
                <a:sym typeface="Wingdings" pitchFamily="2" charset="2"/>
              </a:rPr>
              <a:t>2</a:t>
            </a:r>
            <a:r>
              <a:rPr lang="en-US" altLang="en-US" sz="1800" dirty="0">
                <a:sym typeface="Wingdings" pitchFamily="2" charset="2"/>
              </a:rPr>
              <a:t>~(</a:t>
            </a:r>
            <a:r>
              <a:rPr lang="en-US" altLang="en-US" sz="1800" dirty="0">
                <a:sym typeface="Symbol" pitchFamily="18" charset="2"/>
              </a:rPr>
              <a:t></a:t>
            </a:r>
            <a:r>
              <a:rPr lang="en-US" altLang="en-US" sz="1800" dirty="0">
                <a:sym typeface="Wingdings" pitchFamily="2" charset="2"/>
              </a:rPr>
              <a:t>v)</a:t>
            </a:r>
            <a:r>
              <a:rPr lang="en-US" altLang="en-US" sz="1800" baseline="30000" dirty="0">
                <a:sym typeface="Wingdings" pitchFamily="2" charset="2"/>
              </a:rPr>
              <a:t>2</a:t>
            </a:r>
            <a:r>
              <a:rPr lang="en-US" altLang="en-US" sz="1800" dirty="0">
                <a:sym typeface="Wingdings" pitchFamily="2" charset="2"/>
              </a:rPr>
              <a:t>] cascade E(k)~k</a:t>
            </a:r>
            <a:r>
              <a:rPr lang="en-US" altLang="en-US" sz="1800" baseline="30000" dirty="0">
                <a:sym typeface="Wingdings" pitchFamily="2" charset="2"/>
              </a:rPr>
              <a:t>-3</a:t>
            </a:r>
            <a:r>
              <a:rPr lang="en-US" altLang="en-US" sz="1800" dirty="0">
                <a:sym typeface="Wingdings" pitchFamily="2" charset="2"/>
              </a:rPr>
              <a:t> (at larger wavenumbers, smaller scales)</a:t>
            </a:r>
          </a:p>
          <a:p>
            <a:pPr lvl="1"/>
            <a:r>
              <a:rPr lang="en-US" altLang="en-US" sz="1800" dirty="0">
                <a:sym typeface="Wingdings" pitchFamily="2" charset="2"/>
              </a:rPr>
              <a:t>Non-local wavenumber interactions can couple over larger range in k-space (e.g. to zonal flows)</a:t>
            </a:r>
          </a:p>
          <a:p>
            <a:endParaRPr lang="en-US" altLang="en-US" sz="2000" dirty="0" smtClean="0">
              <a:sym typeface="Wingdings" pitchFamily="2" charset="2"/>
            </a:endParaRPr>
          </a:p>
          <a:p>
            <a:pPr marL="0" indent="0">
              <a:buNone/>
            </a:pPr>
            <a:r>
              <a:rPr lang="en-US" altLang="en-US" sz="2000" u="sng" dirty="0"/>
              <a:t>Quasi-2D turbulence exists in many places</a:t>
            </a:r>
            <a:endParaRPr lang="en-US" altLang="en-US" sz="2000" u="sng" dirty="0">
              <a:sym typeface="Wingdings" pitchFamily="2" charset="2"/>
            </a:endParaRPr>
          </a:p>
          <a:p>
            <a:r>
              <a:rPr lang="en-US" altLang="en-US" sz="2000" dirty="0" smtClean="0">
                <a:sym typeface="Wingdings" pitchFamily="2" charset="2"/>
              </a:rPr>
              <a:t>Geophysical </a:t>
            </a:r>
            <a:r>
              <a:rPr lang="en-US" altLang="en-US" sz="2000" dirty="0" smtClean="0">
                <a:sym typeface="Wingdings" pitchFamily="2" charset="2"/>
              </a:rPr>
              <a:t>flows like ocean currents (</a:t>
            </a:r>
            <a:r>
              <a:rPr lang="en-US" altLang="en-US" sz="2000" dirty="0" err="1" smtClean="0">
                <a:sym typeface="Wingdings" pitchFamily="2" charset="2"/>
              </a:rPr>
              <a:t>Charney</a:t>
            </a:r>
            <a:r>
              <a:rPr lang="en-US" altLang="en-US" sz="2000" dirty="0" smtClean="0">
                <a:sym typeface="Wingdings" pitchFamily="2" charset="2"/>
              </a:rPr>
              <a:t>, 1947), t</a:t>
            </a:r>
            <a:r>
              <a:rPr lang="en-US" altLang="en-US" sz="2000" dirty="0" smtClean="0"/>
              <a:t>ropical cyclones, polar vortex</a:t>
            </a:r>
            <a:r>
              <a:rPr lang="en-US" altLang="en-US" sz="2000" dirty="0" smtClean="0">
                <a:sym typeface="Wingdings" pitchFamily="2" charset="2"/>
              </a:rPr>
              <a:t>, chemical mixing in polar stratosphere ( ozone hole</a:t>
            </a:r>
            <a:r>
              <a:rPr lang="en-US" altLang="en-US" sz="2000" dirty="0" smtClean="0">
                <a:sym typeface="Wingdings" pitchFamily="2" charset="2"/>
              </a:rPr>
              <a:t>)</a:t>
            </a:r>
          </a:p>
          <a:p>
            <a:r>
              <a:rPr lang="en-US" altLang="en-US" sz="2000" dirty="0" smtClean="0">
                <a:sym typeface="Wingdings" pitchFamily="2" charset="2"/>
              </a:rPr>
              <a:t>Soap films </a:t>
            </a:r>
            <a:endParaRPr lang="en-US" altLang="en-US" sz="2000" dirty="0" smtClean="0">
              <a:sym typeface="Wingdings" pitchFamily="2" charset="2"/>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4484552"/>
            <a:ext cx="2590800" cy="2208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846497" y="4495800"/>
            <a:ext cx="658703" cy="2146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4"/>
          <p:cNvSpPr txBox="1">
            <a:spLocks noChangeArrowheads="1"/>
          </p:cNvSpPr>
          <p:nvPr/>
        </p:nvSpPr>
        <p:spPr bwMode="auto">
          <a:xfrm>
            <a:off x="7162800" y="5943600"/>
            <a:ext cx="16891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dirty="0">
                <a:solidFill>
                  <a:srgbClr val="1822CD"/>
                </a:solidFill>
                <a:latin typeface="Helvetica" pitchFamily="34" charset="0"/>
              </a:rPr>
              <a:t>Liu et al., PRL (2016)</a:t>
            </a:r>
          </a:p>
        </p:txBody>
      </p:sp>
    </p:spTree>
    <p:extLst>
      <p:ext uri="{BB962C8B-B14F-4D97-AF65-F5344CB8AC3E}">
        <p14:creationId xmlns:p14="http://schemas.microsoft.com/office/powerpoint/2010/main" val="30850653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2743200"/>
            <a:ext cx="9144000" cy="914400"/>
          </a:xfrm>
        </p:spPr>
        <p:txBody>
          <a:bodyPr/>
          <a:lstStyle/>
          <a:p>
            <a:r>
              <a:rPr lang="en-US" altLang="en-US" sz="3200" dirty="0" err="1" smtClean="0"/>
              <a:t>Gyrokinetic</a:t>
            </a:r>
            <a:r>
              <a:rPr lang="en-US" altLang="en-US" sz="3200" dirty="0" smtClean="0"/>
              <a:t> simulations find that nonlinear transport follows many of the underlying linear instability trends</a:t>
            </a:r>
            <a:br>
              <a:rPr lang="en-US" altLang="en-US" sz="3200" dirty="0" smtClean="0"/>
            </a:br>
            <a:r>
              <a:rPr lang="en-US" altLang="en-US" sz="4000" dirty="0"/>
              <a:t/>
            </a:r>
            <a:br>
              <a:rPr lang="en-US" altLang="en-US" sz="4000" dirty="0"/>
            </a:br>
            <a:r>
              <a:rPr lang="en-US" altLang="en-US" dirty="0" smtClean="0"/>
              <a:t>Very valuable to understand linear instabilities </a:t>
            </a:r>
            <a:r>
              <a:rPr lang="en-US" altLang="en-US" dirty="0" smtClean="0">
                <a:sym typeface="Wingdings" panose="05000000000000000000" pitchFamily="2" charset="2"/>
              </a:rPr>
              <a:t> </a:t>
            </a:r>
            <a:r>
              <a:rPr lang="en-US" altLang="en-US" dirty="0" smtClean="0"/>
              <a:t>Example</a:t>
            </a:r>
            <a:r>
              <a:rPr lang="en-US" altLang="en-US" dirty="0" smtClean="0"/>
              <a:t>: </a:t>
            </a:r>
            <a:r>
              <a:rPr lang="en-US" altLang="en-US" b="0" dirty="0" smtClean="0"/>
              <a:t>Linear stability analysis of toroidal Ion </a:t>
            </a:r>
            <a:r>
              <a:rPr lang="en-US" altLang="en-US" b="0" dirty="0" smtClean="0"/>
              <a:t>Temperature Gradient (ITG) </a:t>
            </a:r>
            <a:r>
              <a:rPr lang="en-US" altLang="en-US" b="0" dirty="0" smtClean="0"/>
              <a:t>micro-instability </a:t>
            </a:r>
            <a:r>
              <a:rPr lang="en-US" altLang="en-US" b="0" dirty="0" smtClean="0"/>
              <a:t>(expected to dominate in ITER)</a:t>
            </a:r>
          </a:p>
        </p:txBody>
      </p:sp>
    </p:spTree>
    <p:extLst>
      <p:ext uri="{BB962C8B-B14F-4D97-AF65-F5344CB8AC3E}">
        <p14:creationId xmlns:p14="http://schemas.microsoft.com/office/powerpoint/2010/main" val="37610291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52400" y="0"/>
            <a:ext cx="8839200" cy="990600"/>
          </a:xfrm>
        </p:spPr>
        <p:txBody>
          <a:bodyPr/>
          <a:lstStyle/>
          <a:p>
            <a:pPr eaLnBrk="1" hangingPunct="1"/>
            <a:r>
              <a:rPr lang="en-US" altLang="en-US" sz="3200" dirty="0" err="1" smtClean="0"/>
              <a:t>Toroidicity</a:t>
            </a:r>
            <a:r>
              <a:rPr lang="en-US" altLang="en-US" sz="3200" dirty="0" smtClean="0"/>
              <a:t> Leads To Inhomogeneity in |B|, gives </a:t>
            </a:r>
            <a:r>
              <a:rPr lang="en-US" altLang="en-US" sz="3200" dirty="0" smtClean="0">
                <a:sym typeface="Symbol"/>
              </a:rPr>
              <a:t></a:t>
            </a:r>
            <a:r>
              <a:rPr lang="en-US" altLang="en-US" sz="3200" dirty="0" smtClean="0"/>
              <a:t>B and curvature (</a:t>
            </a:r>
            <a:r>
              <a:rPr lang="en-US" altLang="en-US" sz="3200" dirty="0" smtClean="0">
                <a:latin typeface="Symbol" panose="05050102010706020507" pitchFamily="18" charset="2"/>
              </a:rPr>
              <a:t>k</a:t>
            </a:r>
            <a:r>
              <a:rPr lang="en-US" altLang="en-US" sz="3200" dirty="0" smtClean="0"/>
              <a:t>) drifts</a:t>
            </a:r>
          </a:p>
        </p:txBody>
      </p:sp>
      <p:sp>
        <p:nvSpPr>
          <p:cNvPr id="34819" name="Rectangle 3"/>
          <p:cNvSpPr>
            <a:spLocks noGrp="1" noChangeArrowheads="1"/>
          </p:cNvSpPr>
          <p:nvPr>
            <p:ph type="body" idx="1"/>
          </p:nvPr>
        </p:nvSpPr>
        <p:spPr>
          <a:xfrm>
            <a:off x="3048000" y="1371600"/>
            <a:ext cx="6172201" cy="990600"/>
          </a:xfrm>
        </p:spPr>
        <p:txBody>
          <a:bodyPr>
            <a:noAutofit/>
          </a:bodyPr>
          <a:lstStyle/>
          <a:p>
            <a:pPr eaLnBrk="1" hangingPunct="1"/>
            <a:r>
              <a:rPr lang="en-US" altLang="en-US" sz="2000" dirty="0" smtClean="0">
                <a:sym typeface="Symbol" pitchFamily="18" charset="2"/>
              </a:rPr>
              <a:t>What </a:t>
            </a:r>
            <a:r>
              <a:rPr lang="en-US" altLang="en-US" sz="2000" dirty="0">
                <a:sym typeface="Symbol" pitchFamily="18" charset="2"/>
              </a:rPr>
              <a:t>happens when there are small perturbations in T</a:t>
            </a:r>
            <a:r>
              <a:rPr lang="en-US" altLang="en-US" sz="2000" baseline="-25000" dirty="0">
                <a:sym typeface="Symbol" pitchFamily="18" charset="2"/>
              </a:rPr>
              <a:t>||</a:t>
            </a:r>
            <a:r>
              <a:rPr lang="en-US" altLang="en-US" sz="2000" dirty="0">
                <a:sym typeface="Symbol" pitchFamily="18" charset="2"/>
              </a:rPr>
              <a:t>, T</a:t>
            </a:r>
            <a:r>
              <a:rPr lang="en-US" altLang="en-US" sz="2000" baseline="-25000" dirty="0">
                <a:sym typeface="Symbol" pitchFamily="18" charset="2"/>
              </a:rPr>
              <a:t></a:t>
            </a:r>
            <a:r>
              <a:rPr lang="en-US" altLang="en-US" sz="2000" dirty="0" smtClean="0">
                <a:sym typeface="Symbol" pitchFamily="18" charset="2"/>
              </a:rPr>
              <a:t>? </a:t>
            </a:r>
            <a:r>
              <a:rPr lang="en-US" altLang="en-US" sz="2000" dirty="0" smtClean="0">
                <a:solidFill>
                  <a:srgbClr val="008000"/>
                </a:solidFill>
                <a:sym typeface="Symbol"/>
              </a:rPr>
              <a:t> </a:t>
            </a:r>
            <a:r>
              <a:rPr lang="en-US" altLang="en-US" sz="2000" dirty="0" smtClean="0">
                <a:solidFill>
                  <a:srgbClr val="008000"/>
                </a:solidFill>
                <a:sym typeface="Symbol" pitchFamily="18" charset="2"/>
              </a:rPr>
              <a:t>Linear stability analysis…</a:t>
            </a:r>
            <a:endParaRPr lang="en-US" altLang="en-US" sz="2000" dirty="0">
              <a:solidFill>
                <a:srgbClr val="008000"/>
              </a:solidFill>
              <a:sym typeface="Symbol" pitchFamily="18" charset="2"/>
            </a:endParaRPr>
          </a:p>
        </p:txBody>
      </p:sp>
      <p:pic>
        <p:nvPicPr>
          <p:cNvPr id="21508" name="Picture 6" descr="NCSX_TOK_modB_surf"/>
          <p:cNvPicPr>
            <a:picLocks noChangeAspect="1" noChangeArrowheads="1"/>
          </p:cNvPicPr>
          <p:nvPr/>
        </p:nvPicPr>
        <p:blipFill>
          <a:blip r:embed="rId4">
            <a:extLst>
              <a:ext uri="{28A0092B-C50C-407E-A947-70E740481C1C}">
                <a14:useLocalDpi xmlns:a14="http://schemas.microsoft.com/office/drawing/2010/main" val="0"/>
              </a:ext>
            </a:extLst>
          </a:blip>
          <a:srcRect l="23177" t="16290" r="20172" b="23982"/>
          <a:stretch>
            <a:fillRect/>
          </a:stretch>
        </p:blipFill>
        <p:spPr bwMode="auto">
          <a:xfrm>
            <a:off x="76200" y="2895600"/>
            <a:ext cx="5486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Line 7"/>
          <p:cNvSpPr>
            <a:spLocks noChangeShapeType="1"/>
          </p:cNvSpPr>
          <p:nvPr/>
        </p:nvSpPr>
        <p:spPr bwMode="auto">
          <a:xfrm flipV="1">
            <a:off x="685800" y="4800600"/>
            <a:ext cx="533400"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graphicFrame>
        <p:nvGraphicFramePr>
          <p:cNvPr id="21510" name="Object 8"/>
          <p:cNvGraphicFramePr>
            <a:graphicFrameLocks noChangeAspect="1"/>
          </p:cNvGraphicFramePr>
          <p:nvPr/>
        </p:nvGraphicFramePr>
        <p:xfrm>
          <a:off x="685800" y="4800600"/>
          <a:ext cx="209550" cy="304800"/>
        </p:xfrm>
        <a:graphic>
          <a:graphicData uri="http://schemas.openxmlformats.org/presentationml/2006/ole">
            <mc:AlternateContent xmlns:mc="http://schemas.openxmlformats.org/markup-compatibility/2006">
              <mc:Choice xmlns:v="urn:schemas-microsoft-com:vml" Requires="v">
                <p:oleObj spid="_x0000_s301159" name="Equation" r:id="rId5" imgW="139639" imgH="203112" progId="Equation.3">
                  <p:embed/>
                </p:oleObj>
              </mc:Choice>
              <mc:Fallback>
                <p:oleObj name="Equation" r:id="rId5" imgW="139639" imgH="203112"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4800600"/>
                        <a:ext cx="209550" cy="304800"/>
                      </a:xfrm>
                      <a:prstGeom prst="rect">
                        <a:avLst/>
                      </a:prstGeom>
                      <a:solidFill>
                        <a:srgbClr val="FF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1511" name="Picture 12" descr="NCSX_TOK_modB_cu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0950" y="2949575"/>
            <a:ext cx="2171700"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Line 13"/>
          <p:cNvSpPr>
            <a:spLocks noChangeShapeType="1"/>
          </p:cNvSpPr>
          <p:nvPr/>
        </p:nvSpPr>
        <p:spPr bwMode="auto">
          <a:xfrm flipH="1">
            <a:off x="6788150" y="2797175"/>
            <a:ext cx="1447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21513" name="Text Box 14"/>
          <p:cNvSpPr txBox="1">
            <a:spLocks noChangeArrowheads="1"/>
          </p:cNvSpPr>
          <p:nvPr/>
        </p:nvSpPr>
        <p:spPr bwMode="auto">
          <a:xfrm>
            <a:off x="6788150" y="2416175"/>
            <a:ext cx="174625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600" b="0" i="0">
                <a:solidFill>
                  <a:prstClr val="black"/>
                </a:solidFill>
                <a:sym typeface="Symbol" pitchFamily="18" charset="2"/>
              </a:rPr>
              <a:t>B, curvature (</a:t>
            </a:r>
            <a:r>
              <a:rPr lang="en-US" altLang="en-US" sz="1600" b="0" i="0">
                <a:solidFill>
                  <a:prstClr val="black"/>
                </a:solidFill>
                <a:latin typeface="Symbol" pitchFamily="18" charset="2"/>
                <a:sym typeface="Symbol" pitchFamily="18" charset="2"/>
              </a:rPr>
              <a:t>k</a:t>
            </a:r>
            <a:r>
              <a:rPr lang="en-US" altLang="en-US" sz="1600" b="0" i="0">
                <a:solidFill>
                  <a:prstClr val="black"/>
                </a:solidFill>
                <a:sym typeface="Symbol" pitchFamily="18" charset="2"/>
              </a:rPr>
              <a:t>)</a:t>
            </a:r>
          </a:p>
        </p:txBody>
      </p:sp>
      <p:sp>
        <p:nvSpPr>
          <p:cNvPr id="21514" name="Text Box 15"/>
          <p:cNvSpPr txBox="1">
            <a:spLocks noChangeArrowheads="1"/>
          </p:cNvSpPr>
          <p:nvPr/>
        </p:nvSpPr>
        <p:spPr bwMode="auto">
          <a:xfrm>
            <a:off x="7305675" y="611028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800" i="0">
                <a:solidFill>
                  <a:prstClr val="black"/>
                </a:solidFill>
              </a:rPr>
              <a:t>R</a:t>
            </a:r>
          </a:p>
        </p:txBody>
      </p:sp>
      <p:sp>
        <p:nvSpPr>
          <p:cNvPr id="21515" name="Text Box 16"/>
          <p:cNvSpPr txBox="1">
            <a:spLocks noChangeArrowheads="1"/>
          </p:cNvSpPr>
          <p:nvPr/>
        </p:nvSpPr>
        <p:spPr bwMode="auto">
          <a:xfrm>
            <a:off x="6102350" y="4194175"/>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800" i="0">
                <a:solidFill>
                  <a:prstClr val="black"/>
                </a:solidFill>
              </a:rPr>
              <a:t>Z</a:t>
            </a:r>
          </a:p>
        </p:txBody>
      </p:sp>
      <p:sp>
        <p:nvSpPr>
          <p:cNvPr id="21516" name="Line 17"/>
          <p:cNvSpPr>
            <a:spLocks noChangeShapeType="1"/>
          </p:cNvSpPr>
          <p:nvPr/>
        </p:nvSpPr>
        <p:spPr bwMode="auto">
          <a:xfrm flipV="1">
            <a:off x="2590800" y="5638800"/>
            <a:ext cx="0" cy="7620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21517" name="Line 18"/>
          <p:cNvSpPr>
            <a:spLocks noChangeShapeType="1"/>
          </p:cNvSpPr>
          <p:nvPr/>
        </p:nvSpPr>
        <p:spPr bwMode="auto">
          <a:xfrm flipV="1">
            <a:off x="2590800" y="6400800"/>
            <a:ext cx="12954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21518" name="Text Box 19"/>
          <p:cNvSpPr txBox="1">
            <a:spLocks noChangeArrowheads="1"/>
          </p:cNvSpPr>
          <p:nvPr/>
        </p:nvSpPr>
        <p:spPr bwMode="auto">
          <a:xfrm>
            <a:off x="3841750" y="618648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800" i="0">
                <a:solidFill>
                  <a:srgbClr val="FF0000"/>
                </a:solidFill>
              </a:rPr>
              <a:t>R</a:t>
            </a:r>
          </a:p>
        </p:txBody>
      </p:sp>
      <p:sp>
        <p:nvSpPr>
          <p:cNvPr id="21519" name="Text Box 20"/>
          <p:cNvSpPr txBox="1">
            <a:spLocks noChangeArrowheads="1"/>
          </p:cNvSpPr>
          <p:nvPr/>
        </p:nvSpPr>
        <p:spPr bwMode="auto">
          <a:xfrm>
            <a:off x="2209800" y="56388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800" i="0">
                <a:solidFill>
                  <a:srgbClr val="FF0000"/>
                </a:solidFill>
              </a:rPr>
              <a:t>Z</a:t>
            </a:r>
          </a:p>
        </p:txBody>
      </p:sp>
      <p:pic>
        <p:nvPicPr>
          <p:cNvPr id="63793" name="Picture 30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1143000"/>
            <a:ext cx="2790825"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905672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52400" y="0"/>
            <a:ext cx="8839200" cy="914400"/>
          </a:xfrm>
        </p:spPr>
        <p:txBody>
          <a:bodyPr/>
          <a:lstStyle/>
          <a:p>
            <a:pPr eaLnBrk="1" hangingPunct="1"/>
            <a:r>
              <a:rPr lang="en-US" altLang="en-US" dirty="0" smtClean="0"/>
              <a:t>Temperature perturbation (</a:t>
            </a:r>
            <a:r>
              <a:rPr lang="en-US" altLang="en-US" dirty="0" err="1" smtClean="0">
                <a:latin typeface="Symbol" panose="05050102010706020507" pitchFamily="18" charset="2"/>
              </a:rPr>
              <a:t>d</a:t>
            </a:r>
            <a:r>
              <a:rPr lang="en-US" altLang="en-US" dirty="0" err="1" smtClean="0"/>
              <a:t>T</a:t>
            </a:r>
            <a:r>
              <a:rPr lang="en-US" altLang="en-US" dirty="0" smtClean="0"/>
              <a:t>) leads to compression (</a:t>
            </a:r>
            <a:r>
              <a:rPr lang="en-US" altLang="en-US" dirty="0">
                <a:sym typeface="Symbol" pitchFamily="18" charset="2"/>
              </a:rPr>
              <a:t></a:t>
            </a:r>
            <a:r>
              <a:rPr lang="en-US" altLang="en-US" dirty="0" err="1">
                <a:sym typeface="Symbol" pitchFamily="18" charset="2"/>
              </a:rPr>
              <a:t>v</a:t>
            </a:r>
            <a:r>
              <a:rPr lang="en-US" altLang="en-US" baseline="-25000" dirty="0" err="1">
                <a:sym typeface="Symbol" pitchFamily="18" charset="2"/>
              </a:rPr>
              <a:t>di</a:t>
            </a:r>
            <a:r>
              <a:rPr lang="en-US" altLang="en-US" dirty="0" smtClean="0">
                <a:sym typeface="Symbol" pitchFamily="18" charset="2"/>
              </a:rPr>
              <a:t>), density </a:t>
            </a:r>
            <a:r>
              <a:rPr lang="en-US" altLang="en-US" dirty="0">
                <a:sym typeface="Symbol" pitchFamily="18" charset="2"/>
              </a:rPr>
              <a:t>perturbation – 90 out-of-phase with </a:t>
            </a:r>
            <a:r>
              <a:rPr lang="en-US" altLang="en-US" dirty="0" err="1">
                <a:latin typeface="Symbol" pitchFamily="18" charset="2"/>
                <a:sym typeface="Symbol" pitchFamily="18" charset="2"/>
              </a:rPr>
              <a:t>d</a:t>
            </a:r>
            <a:r>
              <a:rPr lang="en-US" altLang="en-US" dirty="0" err="1">
                <a:sym typeface="Symbol" pitchFamily="18" charset="2"/>
              </a:rPr>
              <a:t>T</a:t>
            </a:r>
            <a:endParaRPr lang="en-US" altLang="en-US" dirty="0" smtClean="0"/>
          </a:p>
        </p:txBody>
      </p:sp>
      <p:sp>
        <p:nvSpPr>
          <p:cNvPr id="30723" name="Rectangle 3"/>
          <p:cNvSpPr>
            <a:spLocks noGrp="1" noChangeArrowheads="1"/>
          </p:cNvSpPr>
          <p:nvPr>
            <p:ph type="body" idx="1"/>
          </p:nvPr>
        </p:nvSpPr>
        <p:spPr>
          <a:xfrm>
            <a:off x="6324600" y="3124200"/>
            <a:ext cx="2743200" cy="2286000"/>
          </a:xfrm>
        </p:spPr>
        <p:txBody>
          <a:bodyPr>
            <a:normAutofit/>
          </a:bodyPr>
          <a:lstStyle/>
          <a:p>
            <a:pPr eaLnBrk="1" hangingPunct="1"/>
            <a:r>
              <a:rPr lang="en-US" altLang="en-US" sz="1800" dirty="0" smtClean="0">
                <a:solidFill>
                  <a:srgbClr val="008000"/>
                </a:solidFill>
                <a:sym typeface="Symbol" pitchFamily="18" charset="2"/>
              </a:rPr>
              <a:t>Fourier decompose perturbations in </a:t>
            </a:r>
            <a:r>
              <a:rPr lang="en-US" altLang="en-US" sz="1800" dirty="0">
                <a:solidFill>
                  <a:srgbClr val="008000"/>
                </a:solidFill>
                <a:sym typeface="Symbol" pitchFamily="18" charset="2"/>
              </a:rPr>
              <a:t>space (k</a:t>
            </a:r>
            <a:r>
              <a:rPr lang="en-US" altLang="en-US" sz="1800" baseline="-25000" dirty="0">
                <a:solidFill>
                  <a:srgbClr val="008000"/>
                </a:solidFill>
                <a:latin typeface="Symbol" panose="05050102010706020507" pitchFamily="18" charset="2"/>
                <a:sym typeface="Symbol" pitchFamily="18" charset="2"/>
              </a:rPr>
              <a:t>q</a:t>
            </a:r>
            <a:r>
              <a:rPr lang="en-US" altLang="en-US" sz="1800" dirty="0">
                <a:solidFill>
                  <a:srgbClr val="008000"/>
                </a:solidFill>
                <a:latin typeface="Symbol" panose="05050102010706020507" pitchFamily="18" charset="2"/>
                <a:sym typeface="Symbol" pitchFamily="18" charset="2"/>
              </a:rPr>
              <a:t>r</a:t>
            </a:r>
            <a:r>
              <a:rPr lang="en-US" altLang="en-US" sz="1800" baseline="-25000" dirty="0">
                <a:solidFill>
                  <a:srgbClr val="008000"/>
                </a:solidFill>
                <a:sym typeface="Symbol" pitchFamily="18" charset="2"/>
              </a:rPr>
              <a:t>i</a:t>
            </a:r>
            <a:r>
              <a:rPr lang="en-US" altLang="en-US" sz="1800" dirty="0">
                <a:solidFill>
                  <a:srgbClr val="008000"/>
                </a:solidFill>
                <a:sym typeface="Symbol" pitchFamily="18" charset="2"/>
              </a:rPr>
              <a:t></a:t>
            </a:r>
            <a:r>
              <a:rPr lang="en-US" altLang="en-US" sz="1800" dirty="0" smtClean="0">
                <a:solidFill>
                  <a:srgbClr val="008000"/>
                </a:solidFill>
                <a:sym typeface="Symbol" pitchFamily="18" charset="2"/>
              </a:rPr>
              <a:t>1)</a:t>
            </a:r>
          </a:p>
          <a:p>
            <a:pPr eaLnBrk="1" hangingPunct="1"/>
            <a:endParaRPr lang="en-US" altLang="en-US" sz="1800" dirty="0" smtClean="0">
              <a:solidFill>
                <a:srgbClr val="008000"/>
              </a:solidFill>
              <a:sym typeface="Symbol" pitchFamily="18" charset="2"/>
            </a:endParaRPr>
          </a:p>
          <a:p>
            <a:pPr eaLnBrk="1" hangingPunct="1"/>
            <a:r>
              <a:rPr lang="en-US" altLang="en-US" sz="1800" dirty="0" smtClean="0">
                <a:solidFill>
                  <a:srgbClr val="008000"/>
                </a:solidFill>
                <a:sym typeface="Symbol" pitchFamily="18" charset="2"/>
              </a:rPr>
              <a:t>Assume small T perturbation</a:t>
            </a:r>
          </a:p>
          <a:p>
            <a:pPr eaLnBrk="1" hangingPunct="1"/>
            <a:endParaRPr lang="en-US" altLang="en-US" sz="1800" dirty="0" smtClean="0">
              <a:solidFill>
                <a:srgbClr val="008000"/>
              </a:solidFill>
              <a:sym typeface="Symbol" pitchFamily="18" charset="2"/>
            </a:endParaRPr>
          </a:p>
        </p:txBody>
      </p:sp>
      <p:pic>
        <p:nvPicPr>
          <p:cNvPr id="30724" name="Picture 14"/>
          <p:cNvPicPr>
            <a:picLocks noChangeAspect="1" noChangeArrowheads="1"/>
          </p:cNvPicPr>
          <p:nvPr/>
        </p:nvPicPr>
        <p:blipFill>
          <a:blip r:embed="rId4">
            <a:extLst>
              <a:ext uri="{28A0092B-C50C-407E-A947-70E740481C1C}">
                <a14:useLocalDpi xmlns:a14="http://schemas.microsoft.com/office/drawing/2010/main" val="0"/>
              </a:ext>
            </a:extLst>
          </a:blip>
          <a:srcRect l="8458" t="12698" r="70396" b="5669"/>
          <a:stretch>
            <a:fillRect/>
          </a:stretch>
        </p:blipFill>
        <p:spPr bwMode="auto">
          <a:xfrm>
            <a:off x="3581400" y="2743200"/>
            <a:ext cx="1524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5" name="Line 15"/>
          <p:cNvSpPr>
            <a:spLocks noChangeShapeType="1"/>
          </p:cNvSpPr>
          <p:nvPr/>
        </p:nvSpPr>
        <p:spPr bwMode="auto">
          <a:xfrm flipV="1">
            <a:off x="5410200" y="2819400"/>
            <a:ext cx="0" cy="5334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0726" name="Line 16"/>
          <p:cNvSpPr>
            <a:spLocks noChangeShapeType="1"/>
          </p:cNvSpPr>
          <p:nvPr/>
        </p:nvSpPr>
        <p:spPr bwMode="auto">
          <a:xfrm flipV="1">
            <a:off x="5410200" y="3505200"/>
            <a:ext cx="0" cy="3048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0727" name="Line 17"/>
          <p:cNvSpPr>
            <a:spLocks noChangeShapeType="1"/>
          </p:cNvSpPr>
          <p:nvPr/>
        </p:nvSpPr>
        <p:spPr bwMode="auto">
          <a:xfrm flipV="1">
            <a:off x="5410200" y="3886200"/>
            <a:ext cx="0" cy="5334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0728" name="Line 18"/>
          <p:cNvSpPr>
            <a:spLocks noChangeShapeType="1"/>
          </p:cNvSpPr>
          <p:nvPr/>
        </p:nvSpPr>
        <p:spPr bwMode="auto">
          <a:xfrm flipV="1">
            <a:off x="5410200" y="4572000"/>
            <a:ext cx="0" cy="3048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0729" name="Line 19"/>
          <p:cNvSpPr>
            <a:spLocks noChangeShapeType="1"/>
          </p:cNvSpPr>
          <p:nvPr/>
        </p:nvSpPr>
        <p:spPr bwMode="auto">
          <a:xfrm flipV="1">
            <a:off x="5410200" y="5029200"/>
            <a:ext cx="0" cy="5334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0730" name="Line 20"/>
          <p:cNvSpPr>
            <a:spLocks noChangeShapeType="1"/>
          </p:cNvSpPr>
          <p:nvPr/>
        </p:nvSpPr>
        <p:spPr bwMode="auto">
          <a:xfrm flipV="1">
            <a:off x="5410200" y="5715000"/>
            <a:ext cx="0" cy="3048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pic>
        <p:nvPicPr>
          <p:cNvPr id="30731" name="Picture 21"/>
          <p:cNvPicPr>
            <a:picLocks noChangeAspect="1" noChangeArrowheads="1"/>
          </p:cNvPicPr>
          <p:nvPr/>
        </p:nvPicPr>
        <p:blipFill>
          <a:blip r:embed="rId4">
            <a:extLst>
              <a:ext uri="{28A0092B-C50C-407E-A947-70E740481C1C}">
                <a14:useLocalDpi xmlns:a14="http://schemas.microsoft.com/office/drawing/2010/main" val="0"/>
              </a:ext>
            </a:extLst>
          </a:blip>
          <a:srcRect l="1057" t="9297" r="94002" b="78232"/>
          <a:stretch>
            <a:fillRect/>
          </a:stretch>
        </p:blipFill>
        <p:spPr bwMode="auto">
          <a:xfrm>
            <a:off x="4641850" y="2362200"/>
            <a:ext cx="311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32" name="Line 22"/>
          <p:cNvSpPr>
            <a:spLocks noChangeShapeType="1"/>
          </p:cNvSpPr>
          <p:nvPr/>
        </p:nvSpPr>
        <p:spPr bwMode="auto">
          <a:xfrm flipH="1">
            <a:off x="3124200" y="2514600"/>
            <a:ext cx="1447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0733" name="Text Box 23"/>
          <p:cNvSpPr txBox="1">
            <a:spLocks noChangeArrowheads="1"/>
          </p:cNvSpPr>
          <p:nvPr/>
        </p:nvSpPr>
        <p:spPr bwMode="auto">
          <a:xfrm>
            <a:off x="3228975" y="2209800"/>
            <a:ext cx="12668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b="0" i="0">
                <a:solidFill>
                  <a:prstClr val="black"/>
                </a:solidFill>
                <a:sym typeface="Symbol" pitchFamily="18" charset="2"/>
              </a:rPr>
              <a:t>B, curvature</a:t>
            </a:r>
          </a:p>
        </p:txBody>
      </p:sp>
      <p:sp>
        <p:nvSpPr>
          <p:cNvPr id="30734" name="Line 24"/>
          <p:cNvSpPr>
            <a:spLocks noChangeShapeType="1"/>
          </p:cNvSpPr>
          <p:nvPr/>
        </p:nvSpPr>
        <p:spPr bwMode="auto">
          <a:xfrm flipH="1" flipV="1">
            <a:off x="4827588" y="1752600"/>
            <a:ext cx="0" cy="533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graphicFrame>
        <p:nvGraphicFramePr>
          <p:cNvPr id="30735" name="Object 25"/>
          <p:cNvGraphicFramePr>
            <a:graphicFrameLocks noChangeAspect="1"/>
          </p:cNvGraphicFramePr>
          <p:nvPr/>
        </p:nvGraphicFramePr>
        <p:xfrm>
          <a:off x="3733800" y="1295400"/>
          <a:ext cx="1387475" cy="342900"/>
        </p:xfrm>
        <a:graphic>
          <a:graphicData uri="http://schemas.openxmlformats.org/presentationml/2006/ole">
            <mc:AlternateContent xmlns:mc="http://schemas.openxmlformats.org/markup-compatibility/2006">
              <mc:Choice xmlns:v="urn:schemas-microsoft-com:vml" Requires="v">
                <p:oleObj spid="_x0000_s302183" name="Equation" r:id="rId5" imgW="875920" imgH="215806" progId="Equation.3">
                  <p:embed/>
                </p:oleObj>
              </mc:Choice>
              <mc:Fallback>
                <p:oleObj name="Equation" r:id="rId5" imgW="875920" imgH="215806"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1295400"/>
                        <a:ext cx="1387475"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36" name="Text Box 27"/>
          <p:cNvSpPr txBox="1">
            <a:spLocks noChangeArrowheads="1"/>
          </p:cNvSpPr>
          <p:nvPr/>
        </p:nvSpPr>
        <p:spPr bwMode="auto">
          <a:xfrm>
            <a:off x="3124200" y="3005138"/>
            <a:ext cx="444500" cy="297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700" b="0" i="0">
                <a:solidFill>
                  <a:srgbClr val="FF0000"/>
                </a:solidFill>
              </a:rPr>
              <a:t>T</a:t>
            </a:r>
            <a:r>
              <a:rPr lang="en-US" altLang="en-US" sz="1700" b="0" i="0" baseline="30000">
                <a:solidFill>
                  <a:srgbClr val="FF0000"/>
                </a:solidFill>
              </a:rPr>
              <a: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0000FF"/>
                </a:solidFill>
              </a:rPr>
              <a:t>T</a:t>
            </a:r>
            <a:r>
              <a:rPr lang="en-US" altLang="en-US" sz="1700" b="0" i="0" baseline="30000">
                <a:solidFill>
                  <a:srgbClr val="0000FF"/>
                </a:solidFill>
              </a:rPr>
              <a: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FF0000"/>
                </a:solidFill>
              </a:rPr>
              <a:t>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0000FF"/>
                </a:solidFill>
              </a:rPr>
              <a:t>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FF0000"/>
                </a:solidFill>
              </a:rPr>
              <a:t>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0000FF"/>
                </a:solidFill>
              </a:rPr>
              <a:t>T-</a:t>
            </a:r>
          </a:p>
        </p:txBody>
      </p:sp>
      <p:sp>
        <p:nvSpPr>
          <p:cNvPr id="30738" name="Text Box 30"/>
          <p:cNvSpPr txBox="1">
            <a:spLocks noChangeArrowheads="1"/>
          </p:cNvSpPr>
          <p:nvPr/>
        </p:nvSpPr>
        <p:spPr bwMode="auto">
          <a:xfrm>
            <a:off x="5654675" y="3233738"/>
            <a:ext cx="433388" cy="244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700" b="0" i="0">
                <a:solidFill>
                  <a:srgbClr val="0000FF"/>
                </a:solidFill>
              </a:rPr>
              <a:t>n</a:t>
            </a:r>
            <a:r>
              <a:rPr lang="en-US" altLang="en-US" sz="1700" b="0" i="0" baseline="30000">
                <a:solidFill>
                  <a:srgbClr val="0000FF"/>
                </a:solidFill>
              </a:rPr>
              <a: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FF0000"/>
                </a:solidFill>
              </a:rPr>
              <a:t>n</a:t>
            </a:r>
            <a:r>
              <a:rPr lang="en-US" altLang="en-US" sz="1700" b="0" i="0" baseline="30000">
                <a:solidFill>
                  <a:srgbClr val="FF0000"/>
                </a:solidFill>
              </a:rPr>
              <a: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0000FF"/>
                </a:solidFill>
              </a:rPr>
              <a:t>n-</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FF0000"/>
                </a:solidFill>
              </a:rPr>
              <a:t>n+</a:t>
            </a:r>
          </a:p>
          <a:p>
            <a:pPr eaLnBrk="1" hangingPunct="1">
              <a:spcBef>
                <a:spcPct val="0"/>
              </a:spcBef>
              <a:buFontTx/>
              <a:buNone/>
            </a:pPr>
            <a:endParaRPr lang="en-US" altLang="en-US" sz="1700" b="0" i="0">
              <a:solidFill>
                <a:srgbClr val="C0504D"/>
              </a:solidFill>
            </a:endParaRPr>
          </a:p>
          <a:p>
            <a:pPr eaLnBrk="1" hangingPunct="1">
              <a:spcBef>
                <a:spcPct val="0"/>
              </a:spcBef>
              <a:buFontTx/>
              <a:buNone/>
            </a:pPr>
            <a:r>
              <a:rPr lang="en-US" altLang="en-US" sz="1700" b="0" i="0">
                <a:solidFill>
                  <a:srgbClr val="0000FF"/>
                </a:solidFill>
              </a:rPr>
              <a:t>n-</a:t>
            </a:r>
          </a:p>
        </p:txBody>
      </p:sp>
      <p:pic>
        <p:nvPicPr>
          <p:cNvPr id="30739" name="Picture 48" descr="NCSX_TOK_modB_cu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1219200"/>
            <a:ext cx="17557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0" name="Rectangle 49"/>
          <p:cNvSpPr>
            <a:spLocks noChangeArrowheads="1"/>
          </p:cNvSpPr>
          <p:nvPr/>
        </p:nvSpPr>
        <p:spPr bwMode="auto">
          <a:xfrm>
            <a:off x="1752600" y="2133600"/>
            <a:ext cx="381000" cy="4572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endParaRPr lang="en-US" altLang="en-US" sz="1400" b="0" i="0">
              <a:solidFill>
                <a:prstClr val="black"/>
              </a:solidFill>
            </a:endParaRPr>
          </a:p>
        </p:txBody>
      </p:sp>
      <p:sp>
        <p:nvSpPr>
          <p:cNvPr id="30741" name="Line 50"/>
          <p:cNvSpPr>
            <a:spLocks noChangeShapeType="1"/>
          </p:cNvSpPr>
          <p:nvPr/>
        </p:nvSpPr>
        <p:spPr bwMode="auto">
          <a:xfrm>
            <a:off x="2209800" y="2667000"/>
            <a:ext cx="533400" cy="228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pic>
        <p:nvPicPr>
          <p:cNvPr id="30742" name="Picture 51" descr="modB_vs_R_midplan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3733800"/>
            <a:ext cx="1752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3" name="Picture 52" descr="nT_vs_R_midplan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 y="5105400"/>
            <a:ext cx="1828800"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4" name="Text Box 53"/>
          <p:cNvSpPr txBox="1">
            <a:spLocks noChangeArrowheads="1"/>
          </p:cNvSpPr>
          <p:nvPr/>
        </p:nvSpPr>
        <p:spPr bwMode="auto">
          <a:xfrm>
            <a:off x="593725" y="5192713"/>
            <a:ext cx="292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i="0">
                <a:solidFill>
                  <a:srgbClr val="0000FF"/>
                </a:solidFill>
              </a:rPr>
              <a:t>n</a:t>
            </a:r>
          </a:p>
        </p:txBody>
      </p:sp>
      <p:sp>
        <p:nvSpPr>
          <p:cNvPr id="30745" name="Text Box 54"/>
          <p:cNvSpPr txBox="1">
            <a:spLocks noChangeArrowheads="1"/>
          </p:cNvSpPr>
          <p:nvPr/>
        </p:nvSpPr>
        <p:spPr bwMode="auto">
          <a:xfrm>
            <a:off x="1295400" y="5105400"/>
            <a:ext cx="292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i="0">
                <a:solidFill>
                  <a:srgbClr val="FF0000"/>
                </a:solidFill>
              </a:rPr>
              <a:t>T</a:t>
            </a:r>
          </a:p>
        </p:txBody>
      </p:sp>
      <p:sp>
        <p:nvSpPr>
          <p:cNvPr id="30746" name="Line 55"/>
          <p:cNvSpPr>
            <a:spLocks noChangeShapeType="1"/>
          </p:cNvSpPr>
          <p:nvPr/>
        </p:nvSpPr>
        <p:spPr bwMode="auto">
          <a:xfrm flipH="1">
            <a:off x="1219200" y="4267200"/>
            <a:ext cx="6096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0747" name="Text Box 56"/>
          <p:cNvSpPr txBox="1">
            <a:spLocks noChangeArrowheads="1"/>
          </p:cNvSpPr>
          <p:nvPr/>
        </p:nvSpPr>
        <p:spPr bwMode="auto">
          <a:xfrm>
            <a:off x="1355725" y="3970338"/>
            <a:ext cx="4302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b="0" i="0">
                <a:solidFill>
                  <a:prstClr val="black"/>
                </a:solidFill>
                <a:sym typeface="Symbol" pitchFamily="18" charset="2"/>
              </a:rPr>
              <a:t>B</a:t>
            </a:r>
          </a:p>
        </p:txBody>
      </p:sp>
      <p:sp>
        <p:nvSpPr>
          <p:cNvPr id="30748" name="Text Box 57"/>
          <p:cNvSpPr txBox="1">
            <a:spLocks noChangeArrowheads="1"/>
          </p:cNvSpPr>
          <p:nvPr/>
        </p:nvSpPr>
        <p:spPr bwMode="auto">
          <a:xfrm>
            <a:off x="1371600" y="5715000"/>
            <a:ext cx="419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b="0" i="0">
                <a:solidFill>
                  <a:srgbClr val="FF0000"/>
                </a:solidFill>
                <a:sym typeface="Symbol" pitchFamily="18" charset="2"/>
              </a:rPr>
              <a:t>T</a:t>
            </a:r>
          </a:p>
        </p:txBody>
      </p:sp>
      <p:sp>
        <p:nvSpPr>
          <p:cNvPr id="30749" name="Line 58"/>
          <p:cNvSpPr>
            <a:spLocks noChangeShapeType="1"/>
          </p:cNvSpPr>
          <p:nvPr/>
        </p:nvSpPr>
        <p:spPr bwMode="auto">
          <a:xfrm flipH="1">
            <a:off x="1371600" y="6019800"/>
            <a:ext cx="3048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pic>
        <p:nvPicPr>
          <p:cNvPr id="74980" name="Picture 22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00650" y="2209800"/>
            <a:ext cx="1352550"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50818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52400" y="0"/>
            <a:ext cx="8839200" cy="914400"/>
          </a:xfrm>
        </p:spPr>
        <p:txBody>
          <a:bodyPr/>
          <a:lstStyle/>
          <a:p>
            <a:pPr eaLnBrk="1" hangingPunct="1"/>
            <a:r>
              <a:rPr lang="en-US" altLang="en-US" sz="3200" smtClean="0"/>
              <a:t>Dynamics Must Satisfy Quasi-neutrality</a:t>
            </a:r>
          </a:p>
        </p:txBody>
      </p:sp>
      <p:sp>
        <p:nvSpPr>
          <p:cNvPr id="31747" name="Rectangle 3"/>
          <p:cNvSpPr>
            <a:spLocks noGrp="1" noChangeArrowheads="1"/>
          </p:cNvSpPr>
          <p:nvPr>
            <p:ph type="body" idx="1"/>
          </p:nvPr>
        </p:nvSpPr>
        <p:spPr>
          <a:xfrm>
            <a:off x="228600" y="990600"/>
            <a:ext cx="8534400" cy="457200"/>
          </a:xfrm>
        </p:spPr>
        <p:txBody>
          <a:bodyPr>
            <a:noAutofit/>
          </a:bodyPr>
          <a:lstStyle/>
          <a:p>
            <a:pPr eaLnBrk="1" hangingPunct="1"/>
            <a:r>
              <a:rPr lang="en-US" altLang="en-US" sz="2000" dirty="0" smtClean="0">
                <a:sym typeface="Symbol" pitchFamily="18" charset="2"/>
              </a:rPr>
              <a:t>Quasi-neutrality (Poisson equation, k</a:t>
            </a:r>
            <a:r>
              <a:rPr lang="en-US" altLang="en-US" sz="2000" baseline="-25000" dirty="0" smtClean="0">
                <a:sym typeface="Symbol" pitchFamily="18" charset="2"/>
              </a:rPr>
              <a:t></a:t>
            </a:r>
            <a:r>
              <a:rPr lang="en-US" altLang="en-US" sz="2000" baseline="30000" dirty="0" smtClean="0">
                <a:sym typeface="Symbol" pitchFamily="18" charset="2"/>
              </a:rPr>
              <a:t>2</a:t>
            </a:r>
            <a:r>
              <a:rPr lang="en-US" altLang="en-US" sz="2000" dirty="0" smtClean="0">
                <a:latin typeface="Symbol" pitchFamily="18" charset="2"/>
                <a:sym typeface="Symbol" pitchFamily="18" charset="2"/>
              </a:rPr>
              <a:t>l</a:t>
            </a:r>
            <a:r>
              <a:rPr lang="en-US" altLang="en-US" sz="2000" baseline="-25000" dirty="0" smtClean="0">
                <a:sym typeface="Symbol" pitchFamily="18" charset="2"/>
              </a:rPr>
              <a:t>D</a:t>
            </a:r>
            <a:r>
              <a:rPr lang="en-US" altLang="en-US" sz="2000" baseline="30000" dirty="0" smtClean="0">
                <a:sym typeface="Symbol" pitchFamily="18" charset="2"/>
              </a:rPr>
              <a:t>2</a:t>
            </a:r>
            <a:r>
              <a:rPr lang="en-US" altLang="en-US" sz="2000" dirty="0" smtClean="0">
                <a:sym typeface="Symbol" pitchFamily="18" charset="2"/>
              </a:rPr>
              <a:t>&lt;&lt;1) requires</a:t>
            </a:r>
          </a:p>
          <a:p>
            <a:pPr eaLnBrk="1" hangingPunct="1"/>
            <a:endParaRPr lang="en-US" altLang="en-US" sz="2000" dirty="0" smtClean="0">
              <a:sym typeface="Symbol" pitchFamily="18" charset="2"/>
            </a:endParaRPr>
          </a:p>
          <a:p>
            <a:pPr eaLnBrk="1" hangingPunct="1"/>
            <a:endParaRPr lang="en-US" altLang="en-US" sz="2000" dirty="0" smtClean="0">
              <a:sym typeface="Symbol" pitchFamily="18" charset="2"/>
            </a:endParaRPr>
          </a:p>
          <a:p>
            <a:pPr eaLnBrk="1" hangingPunct="1"/>
            <a:endParaRPr lang="en-US" altLang="en-US" sz="2000" dirty="0" smtClean="0">
              <a:sym typeface="Symbol" pitchFamily="18" charset="2"/>
            </a:endParaRPr>
          </a:p>
          <a:p>
            <a:pPr eaLnBrk="1" hangingPunct="1"/>
            <a:endParaRPr lang="en-US" altLang="en-US" sz="2000" dirty="0" smtClean="0">
              <a:sym typeface="Symbol" pitchFamily="18" charset="2"/>
            </a:endParaRPr>
          </a:p>
          <a:p>
            <a:pPr eaLnBrk="1" hangingPunct="1"/>
            <a:r>
              <a:rPr lang="en-US" altLang="en-US" sz="2000" dirty="0" smtClean="0">
                <a:sym typeface="Symbol" pitchFamily="18" charset="2"/>
              </a:rPr>
              <a:t>For this ion drift wave instability, parallel electron motion is very rapid</a:t>
            </a:r>
          </a:p>
          <a:p>
            <a:pPr eaLnBrk="1" hangingPunct="1"/>
            <a:endParaRPr lang="en-US" altLang="en-US" sz="2000" dirty="0" smtClean="0">
              <a:sym typeface="Symbol" pitchFamily="18" charset="2"/>
            </a:endParaRPr>
          </a:p>
          <a:p>
            <a:pPr eaLnBrk="1" hangingPunct="1"/>
            <a:endParaRPr lang="en-US" altLang="en-US" sz="2000" dirty="0" smtClean="0">
              <a:sym typeface="Symbol" pitchFamily="18" charset="2"/>
            </a:endParaRPr>
          </a:p>
          <a:p>
            <a:pPr eaLnBrk="1" hangingPunct="1"/>
            <a:endParaRPr lang="en-US" altLang="en-US" sz="2000" dirty="0" smtClean="0">
              <a:sym typeface="Symbol" pitchFamily="18" charset="2"/>
            </a:endParaRPr>
          </a:p>
          <a:p>
            <a:pPr eaLnBrk="1" hangingPunct="1">
              <a:buFont typeface="Symbol" pitchFamily="18" charset="2"/>
              <a:buChar char="Þ"/>
            </a:pPr>
            <a:r>
              <a:rPr lang="en-US" altLang="en-US" sz="2000" dirty="0" smtClean="0">
                <a:solidFill>
                  <a:srgbClr val="FF0000"/>
                </a:solidFill>
                <a:sym typeface="Symbol" pitchFamily="18" charset="2"/>
              </a:rPr>
              <a:t>Electrons (approximately) maintain a Boltzmann distribution</a:t>
            </a:r>
          </a:p>
          <a:p>
            <a:pPr eaLnBrk="1" hangingPunct="1"/>
            <a:endParaRPr lang="en-US" altLang="en-US" sz="2000" dirty="0" smtClean="0">
              <a:sym typeface="Symbol" pitchFamily="18" charset="2"/>
            </a:endParaRPr>
          </a:p>
        </p:txBody>
      </p:sp>
      <p:graphicFrame>
        <p:nvGraphicFramePr>
          <p:cNvPr id="31748" name="Object 32"/>
          <p:cNvGraphicFramePr>
            <a:graphicFrameLocks noChangeAspect="1"/>
          </p:cNvGraphicFramePr>
          <p:nvPr/>
        </p:nvGraphicFramePr>
        <p:xfrm>
          <a:off x="3962400" y="1676400"/>
          <a:ext cx="838200" cy="442913"/>
        </p:xfrm>
        <a:graphic>
          <a:graphicData uri="http://schemas.openxmlformats.org/presentationml/2006/ole">
            <mc:AlternateContent xmlns:mc="http://schemas.openxmlformats.org/markup-compatibility/2006">
              <mc:Choice xmlns:v="urn:schemas-microsoft-com:vml" Requires="v">
                <p:oleObj spid="_x0000_s303611" name="Equation" r:id="rId4" imgW="457200" imgH="241300" progId="Equation.3">
                  <p:embed/>
                </p:oleObj>
              </mc:Choice>
              <mc:Fallback>
                <p:oleObj name="Equation" r:id="rId4" imgW="457200" imgH="2413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1676400"/>
                        <a:ext cx="838200" cy="442913"/>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749" name="Object 33"/>
          <p:cNvGraphicFramePr>
            <a:graphicFrameLocks noChangeAspect="1"/>
          </p:cNvGraphicFramePr>
          <p:nvPr/>
        </p:nvGraphicFramePr>
        <p:xfrm>
          <a:off x="3009900" y="5791200"/>
          <a:ext cx="2286000" cy="361950"/>
        </p:xfrm>
        <a:graphic>
          <a:graphicData uri="http://schemas.openxmlformats.org/presentationml/2006/ole">
            <mc:AlternateContent xmlns:mc="http://schemas.openxmlformats.org/markup-compatibility/2006">
              <mc:Choice xmlns:v="urn:schemas-microsoft-com:vml" Requires="v">
                <p:oleObj spid="_x0000_s303612" name="Equation" r:id="rId6" imgW="1524000" imgH="241300" progId="Equation.3">
                  <p:embed/>
                </p:oleObj>
              </mc:Choice>
              <mc:Fallback>
                <p:oleObj name="Equation" r:id="rId6" imgW="1524000" imgH="2413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9900" y="5791200"/>
                        <a:ext cx="22860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1750" name="Object 34"/>
          <p:cNvGraphicFramePr>
            <a:graphicFrameLocks noChangeAspect="1"/>
          </p:cNvGraphicFramePr>
          <p:nvPr>
            <p:extLst>
              <p:ext uri="{D42A27DB-BD31-4B8C-83A1-F6EECF244321}">
                <p14:modId xmlns:p14="http://schemas.microsoft.com/office/powerpoint/2010/main" val="117483345"/>
              </p:ext>
            </p:extLst>
          </p:nvPr>
        </p:nvGraphicFramePr>
        <p:xfrm>
          <a:off x="2905125" y="4962525"/>
          <a:ext cx="2381250" cy="342900"/>
        </p:xfrm>
        <a:graphic>
          <a:graphicData uri="http://schemas.openxmlformats.org/presentationml/2006/ole">
            <mc:AlternateContent xmlns:mc="http://schemas.openxmlformats.org/markup-compatibility/2006">
              <mc:Choice xmlns:v="urn:schemas-microsoft-com:vml" Requires="v">
                <p:oleObj spid="_x0000_s303613" name="Equation" r:id="rId8" imgW="1587240" imgH="228600" progId="Equation.3">
                  <p:embed/>
                </p:oleObj>
              </mc:Choice>
              <mc:Fallback>
                <p:oleObj name="Equation" r:id="rId8" imgW="1587240" imgH="228600" progId="Equation.3">
                  <p:embed/>
                  <p:pic>
                    <p:nvPicPr>
                      <p:cNvPr id="0" name=""/>
                      <p:cNvPicPr>
                        <a:picLocks noChangeAspect="1" noChangeArrowheads="1"/>
                      </p:cNvPicPr>
                      <p:nvPr/>
                    </p:nvPicPr>
                    <p:blipFill>
                      <a:blip r:embed="rId9"/>
                      <a:srcRect/>
                      <a:stretch>
                        <a:fillRect/>
                      </a:stretch>
                    </p:blipFill>
                    <p:spPr bwMode="auto">
                      <a:xfrm>
                        <a:off x="2905125" y="4962525"/>
                        <a:ext cx="238125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1751" name="Object 46"/>
          <p:cNvGraphicFramePr>
            <a:graphicFrameLocks noChangeAspect="1"/>
          </p:cNvGraphicFramePr>
          <p:nvPr>
            <p:extLst>
              <p:ext uri="{D42A27DB-BD31-4B8C-83A1-F6EECF244321}">
                <p14:modId xmlns:p14="http://schemas.microsoft.com/office/powerpoint/2010/main" val="2735965688"/>
              </p:ext>
            </p:extLst>
          </p:nvPr>
        </p:nvGraphicFramePr>
        <p:xfrm>
          <a:off x="2516188" y="3429000"/>
          <a:ext cx="3633787" cy="404813"/>
        </p:xfrm>
        <a:graphic>
          <a:graphicData uri="http://schemas.openxmlformats.org/presentationml/2006/ole">
            <mc:AlternateContent xmlns:mc="http://schemas.openxmlformats.org/markup-compatibility/2006">
              <mc:Choice xmlns:v="urn:schemas-microsoft-com:vml" Requires="v">
                <p:oleObj spid="_x0000_s303614" name="Equation" r:id="rId10" imgW="2171520" imgH="241200" progId="Equation.3">
                  <p:embed/>
                </p:oleObj>
              </mc:Choice>
              <mc:Fallback>
                <p:oleObj name="Equation" r:id="rId10" imgW="2171520" imgH="241200" progId="Equation.3">
                  <p:embed/>
                  <p:pic>
                    <p:nvPicPr>
                      <p:cNvPr id="0" name=""/>
                      <p:cNvPicPr>
                        <a:picLocks noChangeAspect="1" noChangeArrowheads="1"/>
                      </p:cNvPicPr>
                      <p:nvPr/>
                    </p:nvPicPr>
                    <p:blipFill>
                      <a:blip r:embed="rId11"/>
                      <a:srcRect/>
                      <a:stretch>
                        <a:fillRect/>
                      </a:stretch>
                    </p:blipFill>
                    <p:spPr bwMode="auto">
                      <a:xfrm>
                        <a:off x="2516188" y="3429000"/>
                        <a:ext cx="3633787" cy="40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752" name="Line 47"/>
          <p:cNvSpPr>
            <a:spLocks noChangeShapeType="1"/>
          </p:cNvSpPr>
          <p:nvPr/>
        </p:nvSpPr>
        <p:spPr bwMode="auto">
          <a:xfrm>
            <a:off x="4610100" y="6248400"/>
            <a:ext cx="7620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graphicFrame>
        <p:nvGraphicFramePr>
          <p:cNvPr id="31753" name="Object 48"/>
          <p:cNvGraphicFramePr>
            <a:graphicFrameLocks noChangeAspect="1"/>
          </p:cNvGraphicFramePr>
          <p:nvPr/>
        </p:nvGraphicFramePr>
        <p:xfrm>
          <a:off x="457200" y="1447800"/>
          <a:ext cx="2286000" cy="1273175"/>
        </p:xfrm>
        <a:graphic>
          <a:graphicData uri="http://schemas.openxmlformats.org/presentationml/2006/ole">
            <mc:AlternateContent xmlns:mc="http://schemas.openxmlformats.org/markup-compatibility/2006">
              <mc:Choice xmlns:v="urn:schemas-microsoft-com:vml" Requires="v">
                <p:oleObj spid="_x0000_s303615" name="Equation" r:id="rId12" imgW="1600200" imgH="889000" progId="Equation.3">
                  <p:embed/>
                </p:oleObj>
              </mc:Choice>
              <mc:Fallback>
                <p:oleObj name="Equation" r:id="rId12" imgW="1600200" imgH="8890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7200" y="1447800"/>
                        <a:ext cx="2286000" cy="1273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55842125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52400" y="0"/>
            <a:ext cx="8839200" cy="914400"/>
          </a:xfrm>
        </p:spPr>
        <p:txBody>
          <a:bodyPr/>
          <a:lstStyle/>
          <a:p>
            <a:pPr eaLnBrk="1" hangingPunct="1"/>
            <a:r>
              <a:rPr lang="en-US" altLang="en-US" sz="3200" dirty="0" smtClean="0"/>
              <a:t>Perturbed Potential Creates E</a:t>
            </a:r>
            <a:r>
              <a:rPr lang="en-US" altLang="en-US" sz="3200" dirty="0" smtClean="0">
                <a:sym typeface="Symbol" pitchFamily="18" charset="2"/>
              </a:rPr>
              <a:t></a:t>
            </a:r>
            <a:r>
              <a:rPr lang="en-US" altLang="en-US" sz="3200" dirty="0" smtClean="0"/>
              <a:t>B Advection</a:t>
            </a:r>
          </a:p>
        </p:txBody>
      </p:sp>
      <p:sp>
        <p:nvSpPr>
          <p:cNvPr id="32771" name="Rectangle 3"/>
          <p:cNvSpPr>
            <a:spLocks noGrp="1" noChangeArrowheads="1"/>
          </p:cNvSpPr>
          <p:nvPr>
            <p:ph type="body" idx="1"/>
          </p:nvPr>
        </p:nvSpPr>
        <p:spPr>
          <a:xfrm>
            <a:off x="5715000" y="990600"/>
            <a:ext cx="3200400" cy="1295400"/>
          </a:xfrm>
        </p:spPr>
        <p:txBody>
          <a:bodyPr/>
          <a:lstStyle/>
          <a:p>
            <a:pPr eaLnBrk="1" hangingPunct="1"/>
            <a:r>
              <a:rPr lang="en-US" altLang="en-US" sz="1800" smtClean="0">
                <a:solidFill>
                  <a:srgbClr val="008000"/>
                </a:solidFill>
                <a:sym typeface="Symbol" pitchFamily="18" charset="2"/>
              </a:rPr>
              <a:t>Advection occurs in the radial direction</a:t>
            </a:r>
          </a:p>
        </p:txBody>
      </p:sp>
      <p:pic>
        <p:nvPicPr>
          <p:cNvPr id="32772" name="Picture 5"/>
          <p:cNvPicPr>
            <a:picLocks noChangeAspect="1" noChangeArrowheads="1"/>
          </p:cNvPicPr>
          <p:nvPr/>
        </p:nvPicPr>
        <p:blipFill>
          <a:blip r:embed="rId4">
            <a:extLst>
              <a:ext uri="{28A0092B-C50C-407E-A947-70E740481C1C}">
                <a14:useLocalDpi xmlns:a14="http://schemas.microsoft.com/office/drawing/2010/main" val="0"/>
              </a:ext>
            </a:extLst>
          </a:blip>
          <a:srcRect l="8458" t="12698" r="70396" b="5669"/>
          <a:stretch>
            <a:fillRect/>
          </a:stretch>
        </p:blipFill>
        <p:spPr bwMode="auto">
          <a:xfrm>
            <a:off x="3581400" y="2743200"/>
            <a:ext cx="1524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3" name="Line 6"/>
          <p:cNvSpPr>
            <a:spLocks noChangeShapeType="1"/>
          </p:cNvSpPr>
          <p:nvPr/>
        </p:nvSpPr>
        <p:spPr bwMode="auto">
          <a:xfrm flipV="1">
            <a:off x="5410200" y="2819400"/>
            <a:ext cx="0" cy="5334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2774" name="Line 7"/>
          <p:cNvSpPr>
            <a:spLocks noChangeShapeType="1"/>
          </p:cNvSpPr>
          <p:nvPr/>
        </p:nvSpPr>
        <p:spPr bwMode="auto">
          <a:xfrm flipV="1">
            <a:off x="5410200" y="3505200"/>
            <a:ext cx="0" cy="3048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2775" name="Line 8"/>
          <p:cNvSpPr>
            <a:spLocks noChangeShapeType="1"/>
          </p:cNvSpPr>
          <p:nvPr/>
        </p:nvSpPr>
        <p:spPr bwMode="auto">
          <a:xfrm flipV="1">
            <a:off x="5410200" y="3886200"/>
            <a:ext cx="0" cy="5334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2776" name="Line 9"/>
          <p:cNvSpPr>
            <a:spLocks noChangeShapeType="1"/>
          </p:cNvSpPr>
          <p:nvPr/>
        </p:nvSpPr>
        <p:spPr bwMode="auto">
          <a:xfrm flipV="1">
            <a:off x="5410200" y="4572000"/>
            <a:ext cx="0" cy="3048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2777" name="Line 10"/>
          <p:cNvSpPr>
            <a:spLocks noChangeShapeType="1"/>
          </p:cNvSpPr>
          <p:nvPr/>
        </p:nvSpPr>
        <p:spPr bwMode="auto">
          <a:xfrm flipV="1">
            <a:off x="5410200" y="5029200"/>
            <a:ext cx="0" cy="5334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2778" name="Line 11"/>
          <p:cNvSpPr>
            <a:spLocks noChangeShapeType="1"/>
          </p:cNvSpPr>
          <p:nvPr/>
        </p:nvSpPr>
        <p:spPr bwMode="auto">
          <a:xfrm flipV="1">
            <a:off x="5410200" y="5715000"/>
            <a:ext cx="0" cy="3048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pic>
        <p:nvPicPr>
          <p:cNvPr id="32779" name="Picture 12"/>
          <p:cNvPicPr>
            <a:picLocks noChangeAspect="1" noChangeArrowheads="1"/>
          </p:cNvPicPr>
          <p:nvPr/>
        </p:nvPicPr>
        <p:blipFill>
          <a:blip r:embed="rId4">
            <a:extLst>
              <a:ext uri="{28A0092B-C50C-407E-A947-70E740481C1C}">
                <a14:useLocalDpi xmlns:a14="http://schemas.microsoft.com/office/drawing/2010/main" val="0"/>
              </a:ext>
            </a:extLst>
          </a:blip>
          <a:srcRect l="1057" t="9297" r="94002" b="78232"/>
          <a:stretch>
            <a:fillRect/>
          </a:stretch>
        </p:blipFill>
        <p:spPr bwMode="auto">
          <a:xfrm>
            <a:off x="4641850" y="2362200"/>
            <a:ext cx="311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80" name="Line 13"/>
          <p:cNvSpPr>
            <a:spLocks noChangeShapeType="1"/>
          </p:cNvSpPr>
          <p:nvPr/>
        </p:nvSpPr>
        <p:spPr bwMode="auto">
          <a:xfrm flipH="1">
            <a:off x="3124200" y="2514600"/>
            <a:ext cx="1447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2781" name="Text Box 14"/>
          <p:cNvSpPr txBox="1">
            <a:spLocks noChangeArrowheads="1"/>
          </p:cNvSpPr>
          <p:nvPr/>
        </p:nvSpPr>
        <p:spPr bwMode="auto">
          <a:xfrm>
            <a:off x="3228975" y="2209800"/>
            <a:ext cx="12668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b="0" i="0">
                <a:solidFill>
                  <a:prstClr val="black"/>
                </a:solidFill>
                <a:sym typeface="Symbol" pitchFamily="18" charset="2"/>
              </a:rPr>
              <a:t>B, curvature</a:t>
            </a:r>
          </a:p>
        </p:txBody>
      </p:sp>
      <p:sp>
        <p:nvSpPr>
          <p:cNvPr id="32782" name="Line 15"/>
          <p:cNvSpPr>
            <a:spLocks noChangeShapeType="1"/>
          </p:cNvSpPr>
          <p:nvPr/>
        </p:nvSpPr>
        <p:spPr bwMode="auto">
          <a:xfrm flipH="1" flipV="1">
            <a:off x="4827588" y="1752600"/>
            <a:ext cx="0" cy="533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graphicFrame>
        <p:nvGraphicFramePr>
          <p:cNvPr id="32783" name="Object 16"/>
          <p:cNvGraphicFramePr>
            <a:graphicFrameLocks noChangeAspect="1"/>
          </p:cNvGraphicFramePr>
          <p:nvPr/>
        </p:nvGraphicFramePr>
        <p:xfrm>
          <a:off x="3733800" y="1295400"/>
          <a:ext cx="1387475" cy="342900"/>
        </p:xfrm>
        <a:graphic>
          <a:graphicData uri="http://schemas.openxmlformats.org/presentationml/2006/ole">
            <mc:AlternateContent xmlns:mc="http://schemas.openxmlformats.org/markup-compatibility/2006">
              <mc:Choice xmlns:v="urn:schemas-microsoft-com:vml" Requires="v">
                <p:oleObj spid="_x0000_s304231" name="Equation" r:id="rId5" imgW="875920" imgH="215806" progId="Equation.3">
                  <p:embed/>
                </p:oleObj>
              </mc:Choice>
              <mc:Fallback>
                <p:oleObj name="Equation" r:id="rId5" imgW="875920" imgH="215806"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1295400"/>
                        <a:ext cx="1387475"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2784" name="Text Box 17"/>
          <p:cNvSpPr txBox="1">
            <a:spLocks noChangeArrowheads="1"/>
          </p:cNvSpPr>
          <p:nvPr/>
        </p:nvSpPr>
        <p:spPr bwMode="auto">
          <a:xfrm>
            <a:off x="3124200" y="3005138"/>
            <a:ext cx="444500" cy="297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700" b="0" i="0">
                <a:solidFill>
                  <a:srgbClr val="FF0000"/>
                </a:solidFill>
              </a:rPr>
              <a:t>T</a:t>
            </a:r>
            <a:r>
              <a:rPr lang="en-US" altLang="en-US" sz="1700" b="0" i="0" baseline="30000">
                <a:solidFill>
                  <a:srgbClr val="FF0000"/>
                </a:solidFill>
              </a:rPr>
              <a: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0000FF"/>
                </a:solidFill>
              </a:rPr>
              <a:t>T</a:t>
            </a:r>
            <a:r>
              <a:rPr lang="en-US" altLang="en-US" sz="1700" b="0" i="0" baseline="30000">
                <a:solidFill>
                  <a:srgbClr val="0000FF"/>
                </a:solidFill>
              </a:rPr>
              <a: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FF0000"/>
                </a:solidFill>
              </a:rPr>
              <a:t>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0000FF"/>
                </a:solidFill>
              </a:rPr>
              <a:t>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FF0000"/>
                </a:solidFill>
              </a:rPr>
              <a:t>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0000FF"/>
                </a:solidFill>
              </a:rPr>
              <a:t>T-</a:t>
            </a:r>
          </a:p>
        </p:txBody>
      </p:sp>
      <p:sp>
        <p:nvSpPr>
          <p:cNvPr id="32786" name="Text Box 19"/>
          <p:cNvSpPr txBox="1">
            <a:spLocks noChangeArrowheads="1"/>
          </p:cNvSpPr>
          <p:nvPr/>
        </p:nvSpPr>
        <p:spPr bwMode="auto">
          <a:xfrm>
            <a:off x="5654675" y="3233738"/>
            <a:ext cx="433388" cy="244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700" b="0" i="0">
                <a:solidFill>
                  <a:srgbClr val="0000FF"/>
                </a:solidFill>
              </a:rPr>
              <a:t>n</a:t>
            </a:r>
            <a:r>
              <a:rPr lang="en-US" altLang="en-US" sz="1700" b="0" i="0" baseline="30000">
                <a:solidFill>
                  <a:srgbClr val="0000FF"/>
                </a:solidFill>
              </a:rPr>
              <a: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FF0000"/>
                </a:solidFill>
              </a:rPr>
              <a:t>n</a:t>
            </a:r>
            <a:r>
              <a:rPr lang="en-US" altLang="en-US" sz="1700" b="0" i="0" baseline="30000">
                <a:solidFill>
                  <a:srgbClr val="FF0000"/>
                </a:solidFill>
              </a:rPr>
              <a: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0000FF"/>
                </a:solidFill>
              </a:rPr>
              <a:t>n-</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FF0000"/>
                </a:solidFill>
              </a:rPr>
              <a:t>n+</a:t>
            </a:r>
          </a:p>
          <a:p>
            <a:pPr eaLnBrk="1" hangingPunct="1">
              <a:spcBef>
                <a:spcPct val="0"/>
              </a:spcBef>
              <a:buFontTx/>
              <a:buNone/>
            </a:pPr>
            <a:endParaRPr lang="en-US" altLang="en-US" sz="1700" b="0" i="0">
              <a:solidFill>
                <a:srgbClr val="C0504D"/>
              </a:solidFill>
            </a:endParaRPr>
          </a:p>
          <a:p>
            <a:pPr eaLnBrk="1" hangingPunct="1">
              <a:spcBef>
                <a:spcPct val="0"/>
              </a:spcBef>
              <a:buFontTx/>
              <a:buNone/>
            </a:pPr>
            <a:r>
              <a:rPr lang="en-US" altLang="en-US" sz="1700" b="0" i="0">
                <a:solidFill>
                  <a:srgbClr val="0000FF"/>
                </a:solidFill>
              </a:rPr>
              <a:t>n-</a:t>
            </a:r>
          </a:p>
        </p:txBody>
      </p:sp>
      <p:sp>
        <p:nvSpPr>
          <p:cNvPr id="32787" name="Text Box 20"/>
          <p:cNvSpPr txBox="1">
            <a:spLocks noChangeArrowheads="1"/>
          </p:cNvSpPr>
          <p:nvPr/>
        </p:nvSpPr>
        <p:spPr bwMode="auto">
          <a:xfrm>
            <a:off x="6199188" y="3214688"/>
            <a:ext cx="442912" cy="244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700" b="0" i="0">
                <a:solidFill>
                  <a:srgbClr val="0000FF"/>
                </a:solidFill>
                <a:latin typeface="Symbol" pitchFamily="18" charset="2"/>
                <a:sym typeface="Symbol" pitchFamily="18" charset="2"/>
              </a:rPr>
              <a:t></a:t>
            </a:r>
            <a:r>
              <a:rPr lang="en-US" altLang="en-US" sz="1700" b="0" i="0" baseline="30000">
                <a:solidFill>
                  <a:srgbClr val="0000FF"/>
                </a:solidFill>
              </a:rPr>
              <a: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FF0000"/>
                </a:solidFill>
                <a:sym typeface="Symbol" pitchFamily="18" charset="2"/>
              </a:rPr>
              <a:t></a:t>
            </a:r>
            <a:r>
              <a:rPr lang="en-US" altLang="en-US" sz="1700" b="0" i="0" baseline="30000">
                <a:solidFill>
                  <a:srgbClr val="FF0000"/>
                </a:solidFill>
              </a:rPr>
              <a: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0000FF"/>
                </a:solidFill>
                <a:sym typeface="Symbol" pitchFamily="18" charset="2"/>
              </a:rPr>
              <a:t></a:t>
            </a:r>
            <a:r>
              <a:rPr lang="en-US" altLang="en-US" sz="1700" b="0" i="0">
                <a:solidFill>
                  <a:srgbClr val="0000FF"/>
                </a:solidFill>
              </a:rPr>
              <a: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FF0000"/>
                </a:solidFill>
                <a:sym typeface="Symbol" pitchFamily="18" charset="2"/>
              </a:rPr>
              <a:t></a:t>
            </a:r>
            <a:r>
              <a:rPr lang="en-US" altLang="en-US" sz="1700" b="0" i="0">
                <a:solidFill>
                  <a:srgbClr val="FF0000"/>
                </a:solidFill>
              </a:rPr>
              <a:t>+</a:t>
            </a:r>
          </a:p>
          <a:p>
            <a:pPr eaLnBrk="1" hangingPunct="1">
              <a:spcBef>
                <a:spcPct val="0"/>
              </a:spcBef>
              <a:buFontTx/>
              <a:buNone/>
            </a:pPr>
            <a:endParaRPr lang="en-US" altLang="en-US" sz="1700" b="0" i="0">
              <a:solidFill>
                <a:srgbClr val="C0504D"/>
              </a:solidFill>
            </a:endParaRPr>
          </a:p>
          <a:p>
            <a:pPr eaLnBrk="1" hangingPunct="1">
              <a:spcBef>
                <a:spcPct val="0"/>
              </a:spcBef>
              <a:buFontTx/>
              <a:buNone/>
            </a:pPr>
            <a:r>
              <a:rPr lang="en-US" altLang="en-US" sz="1700" b="0" i="0">
                <a:solidFill>
                  <a:srgbClr val="0000FF"/>
                </a:solidFill>
                <a:sym typeface="Symbol" pitchFamily="18" charset="2"/>
              </a:rPr>
              <a:t></a:t>
            </a:r>
            <a:r>
              <a:rPr lang="en-US" altLang="en-US" sz="1700" b="0" i="0">
                <a:solidFill>
                  <a:srgbClr val="0000FF"/>
                </a:solidFill>
              </a:rPr>
              <a:t>-</a:t>
            </a:r>
          </a:p>
        </p:txBody>
      </p:sp>
      <p:sp>
        <p:nvSpPr>
          <p:cNvPr id="32788" name="Line 21"/>
          <p:cNvSpPr>
            <a:spLocks noChangeShapeType="1"/>
          </p:cNvSpPr>
          <p:nvPr/>
        </p:nvSpPr>
        <p:spPr bwMode="auto">
          <a:xfrm flipV="1">
            <a:off x="6781800" y="3429000"/>
            <a:ext cx="0" cy="4572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2789" name="Line 22"/>
          <p:cNvSpPr>
            <a:spLocks noChangeShapeType="1"/>
          </p:cNvSpPr>
          <p:nvPr/>
        </p:nvSpPr>
        <p:spPr bwMode="auto">
          <a:xfrm>
            <a:off x="6781800" y="3962400"/>
            <a:ext cx="0" cy="4572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2790" name="Line 23"/>
          <p:cNvSpPr>
            <a:spLocks noChangeShapeType="1"/>
          </p:cNvSpPr>
          <p:nvPr/>
        </p:nvSpPr>
        <p:spPr bwMode="auto">
          <a:xfrm flipV="1">
            <a:off x="6781800" y="4495800"/>
            <a:ext cx="0" cy="4572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2791" name="Line 24"/>
          <p:cNvSpPr>
            <a:spLocks noChangeShapeType="1"/>
          </p:cNvSpPr>
          <p:nvPr/>
        </p:nvSpPr>
        <p:spPr bwMode="auto">
          <a:xfrm>
            <a:off x="6781800" y="5029200"/>
            <a:ext cx="0" cy="4572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2792" name="Text Box 25"/>
          <p:cNvSpPr txBox="1">
            <a:spLocks noChangeArrowheads="1"/>
          </p:cNvSpPr>
          <p:nvPr/>
        </p:nvSpPr>
        <p:spPr bwMode="auto">
          <a:xfrm>
            <a:off x="6951663" y="3449638"/>
            <a:ext cx="406400"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700" b="0" i="0">
                <a:solidFill>
                  <a:srgbClr val="0000FF"/>
                </a:solidFill>
                <a:sym typeface="Symbol" pitchFamily="18" charset="2"/>
              </a:rPr>
              <a:t>E</a:t>
            </a:r>
            <a:r>
              <a:rPr lang="en-US" altLang="en-US" sz="1700" b="0" i="0" baseline="-25000">
                <a:solidFill>
                  <a:srgbClr val="0000FF"/>
                </a:solidFill>
                <a:sym typeface="Symbol" pitchFamily="18" charset="2"/>
              </a:rPr>
              <a: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FF0000"/>
                </a:solidFill>
                <a:sym typeface="Symbol" pitchFamily="18" charset="2"/>
              </a:rPr>
              <a:t>E</a:t>
            </a:r>
            <a:r>
              <a:rPr lang="en-US" altLang="en-US" sz="1700" b="0" i="0" baseline="-25000">
                <a:solidFill>
                  <a:srgbClr val="FF0000"/>
                </a:solidFill>
                <a:sym typeface="Symbol" pitchFamily="18" charset="2"/>
              </a:rPr>
              <a:t></a:t>
            </a:r>
            <a:endParaRPr lang="en-US" altLang="en-US" sz="1700" b="0" i="0" baseline="-25000">
              <a:solidFill>
                <a:srgbClr val="FF0000"/>
              </a:solidFill>
            </a:endParaRP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0000FF"/>
                </a:solidFill>
                <a:sym typeface="Symbol" pitchFamily="18" charset="2"/>
              </a:rPr>
              <a:t>E</a:t>
            </a:r>
            <a:r>
              <a:rPr lang="en-US" altLang="en-US" sz="1700" b="0" i="0" baseline="-25000">
                <a:solidFill>
                  <a:srgbClr val="0000FF"/>
                </a:solidFill>
                <a:sym typeface="Symbol" pitchFamily="18" charset="2"/>
              </a:rPr>
              <a:t></a:t>
            </a:r>
            <a:endParaRPr lang="en-US" altLang="en-US" sz="1700" b="0" i="0" baseline="-25000">
              <a:solidFill>
                <a:srgbClr val="0000FF"/>
              </a:solidFill>
            </a:endParaRP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FF0000"/>
                </a:solidFill>
                <a:sym typeface="Symbol" pitchFamily="18" charset="2"/>
              </a:rPr>
              <a:t>E</a:t>
            </a:r>
            <a:r>
              <a:rPr lang="en-US" altLang="en-US" sz="1700" b="0" i="0" baseline="-25000">
                <a:solidFill>
                  <a:srgbClr val="FF0000"/>
                </a:solidFill>
                <a:sym typeface="Symbol" pitchFamily="18" charset="2"/>
              </a:rPr>
              <a:t></a:t>
            </a:r>
          </a:p>
        </p:txBody>
      </p:sp>
      <p:sp>
        <p:nvSpPr>
          <p:cNvPr id="32793" name="Line 26"/>
          <p:cNvSpPr>
            <a:spLocks noChangeShapeType="1"/>
          </p:cNvSpPr>
          <p:nvPr/>
        </p:nvSpPr>
        <p:spPr bwMode="auto">
          <a:xfrm flipH="1">
            <a:off x="7391400" y="3657600"/>
            <a:ext cx="762000"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2794" name="Line 27"/>
          <p:cNvSpPr>
            <a:spLocks noChangeShapeType="1"/>
          </p:cNvSpPr>
          <p:nvPr/>
        </p:nvSpPr>
        <p:spPr bwMode="auto">
          <a:xfrm>
            <a:off x="7467600" y="4191000"/>
            <a:ext cx="6858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2795" name="Line 28"/>
          <p:cNvSpPr>
            <a:spLocks noChangeShapeType="1"/>
          </p:cNvSpPr>
          <p:nvPr/>
        </p:nvSpPr>
        <p:spPr bwMode="auto">
          <a:xfrm flipH="1">
            <a:off x="7391400" y="4648200"/>
            <a:ext cx="762000"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2796" name="Line 29"/>
          <p:cNvSpPr>
            <a:spLocks noChangeShapeType="1"/>
          </p:cNvSpPr>
          <p:nvPr/>
        </p:nvSpPr>
        <p:spPr bwMode="auto">
          <a:xfrm>
            <a:off x="7467600" y="5181600"/>
            <a:ext cx="6858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pic>
        <p:nvPicPr>
          <p:cNvPr id="32798" name="Picture 35" descr="NCSX_TOK_modB_cu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1219200"/>
            <a:ext cx="17557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9" name="Rectangle 36"/>
          <p:cNvSpPr>
            <a:spLocks noChangeArrowheads="1"/>
          </p:cNvSpPr>
          <p:nvPr/>
        </p:nvSpPr>
        <p:spPr bwMode="auto">
          <a:xfrm>
            <a:off x="1752600" y="2133600"/>
            <a:ext cx="381000" cy="4572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endParaRPr lang="en-US" altLang="en-US" sz="1400" b="0" i="0">
              <a:solidFill>
                <a:prstClr val="black"/>
              </a:solidFill>
            </a:endParaRPr>
          </a:p>
        </p:txBody>
      </p:sp>
      <p:sp>
        <p:nvSpPr>
          <p:cNvPr id="32800" name="Line 37"/>
          <p:cNvSpPr>
            <a:spLocks noChangeShapeType="1"/>
          </p:cNvSpPr>
          <p:nvPr/>
        </p:nvSpPr>
        <p:spPr bwMode="auto">
          <a:xfrm>
            <a:off x="2209800" y="2667000"/>
            <a:ext cx="533400" cy="228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pic>
        <p:nvPicPr>
          <p:cNvPr id="32801" name="Picture 38" descr="modB_vs_R_midplan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3733800"/>
            <a:ext cx="1752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2" name="Picture 39" descr="nT_vs_R_midplan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 y="5105400"/>
            <a:ext cx="1828800"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803" name="Text Box 40"/>
          <p:cNvSpPr txBox="1">
            <a:spLocks noChangeArrowheads="1"/>
          </p:cNvSpPr>
          <p:nvPr/>
        </p:nvSpPr>
        <p:spPr bwMode="auto">
          <a:xfrm>
            <a:off x="593725" y="5192713"/>
            <a:ext cx="292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i="0">
                <a:solidFill>
                  <a:srgbClr val="0000FF"/>
                </a:solidFill>
              </a:rPr>
              <a:t>n</a:t>
            </a:r>
          </a:p>
        </p:txBody>
      </p:sp>
      <p:sp>
        <p:nvSpPr>
          <p:cNvPr id="32804" name="Text Box 41"/>
          <p:cNvSpPr txBox="1">
            <a:spLocks noChangeArrowheads="1"/>
          </p:cNvSpPr>
          <p:nvPr/>
        </p:nvSpPr>
        <p:spPr bwMode="auto">
          <a:xfrm>
            <a:off x="1295400" y="5105400"/>
            <a:ext cx="292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i="0">
                <a:solidFill>
                  <a:srgbClr val="FF0000"/>
                </a:solidFill>
              </a:rPr>
              <a:t>T</a:t>
            </a:r>
          </a:p>
        </p:txBody>
      </p:sp>
      <p:sp>
        <p:nvSpPr>
          <p:cNvPr id="32805" name="Line 42"/>
          <p:cNvSpPr>
            <a:spLocks noChangeShapeType="1"/>
          </p:cNvSpPr>
          <p:nvPr/>
        </p:nvSpPr>
        <p:spPr bwMode="auto">
          <a:xfrm flipH="1">
            <a:off x="1219200" y="4267200"/>
            <a:ext cx="6096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2806" name="Text Box 43"/>
          <p:cNvSpPr txBox="1">
            <a:spLocks noChangeArrowheads="1"/>
          </p:cNvSpPr>
          <p:nvPr/>
        </p:nvSpPr>
        <p:spPr bwMode="auto">
          <a:xfrm>
            <a:off x="1355725" y="3970338"/>
            <a:ext cx="4302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b="0" i="0">
                <a:solidFill>
                  <a:prstClr val="black"/>
                </a:solidFill>
                <a:sym typeface="Symbol" pitchFamily="18" charset="2"/>
              </a:rPr>
              <a:t>B</a:t>
            </a:r>
          </a:p>
        </p:txBody>
      </p:sp>
      <p:sp>
        <p:nvSpPr>
          <p:cNvPr id="32807" name="Text Box 44"/>
          <p:cNvSpPr txBox="1">
            <a:spLocks noChangeArrowheads="1"/>
          </p:cNvSpPr>
          <p:nvPr/>
        </p:nvSpPr>
        <p:spPr bwMode="auto">
          <a:xfrm>
            <a:off x="1371600" y="5715000"/>
            <a:ext cx="419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b="0" i="0">
                <a:solidFill>
                  <a:srgbClr val="FF0000"/>
                </a:solidFill>
                <a:sym typeface="Symbol" pitchFamily="18" charset="2"/>
              </a:rPr>
              <a:t>T</a:t>
            </a:r>
          </a:p>
        </p:txBody>
      </p:sp>
      <p:sp>
        <p:nvSpPr>
          <p:cNvPr id="32808" name="Line 45"/>
          <p:cNvSpPr>
            <a:spLocks noChangeShapeType="1"/>
          </p:cNvSpPr>
          <p:nvPr/>
        </p:nvSpPr>
        <p:spPr bwMode="auto">
          <a:xfrm flipH="1">
            <a:off x="1371600" y="6019800"/>
            <a:ext cx="3048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41" name="TextBox 81"/>
          <p:cNvSpPr txBox="1">
            <a:spLocks noChangeArrowheads="1"/>
          </p:cNvSpPr>
          <p:nvPr/>
        </p:nvSpPr>
        <p:spPr bwMode="auto">
          <a:xfrm>
            <a:off x="5486400" y="2743200"/>
            <a:ext cx="1816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800" b="0" i="0" dirty="0">
                <a:solidFill>
                  <a:prstClr val="black"/>
                </a:solidFill>
              </a:rPr>
              <a:t>~Boltzmann e’s</a:t>
            </a:r>
            <a:endParaRPr lang="en-US" altLang="en-US" sz="1800" b="0" i="0" baseline="30000" dirty="0">
              <a:solidFill>
                <a:prstClr val="black"/>
              </a:solidFill>
            </a:endParaRPr>
          </a:p>
        </p:txBody>
      </p:sp>
      <p:grpSp>
        <p:nvGrpSpPr>
          <p:cNvPr id="42" name="Group 82"/>
          <p:cNvGrpSpPr>
            <a:grpSpLocks/>
          </p:cNvGrpSpPr>
          <p:nvPr/>
        </p:nvGrpSpPr>
        <p:grpSpPr bwMode="auto">
          <a:xfrm>
            <a:off x="5654675" y="3113088"/>
            <a:ext cx="898525" cy="195262"/>
            <a:chOff x="5654675" y="3264932"/>
            <a:chExt cx="898525" cy="196374"/>
          </a:xfrm>
        </p:grpSpPr>
        <p:cxnSp>
          <p:nvCxnSpPr>
            <p:cNvPr id="43" name="Straight Connector 42"/>
            <p:cNvCxnSpPr/>
            <p:nvPr/>
          </p:nvCxnSpPr>
          <p:spPr>
            <a:xfrm>
              <a:off x="5654675" y="3264932"/>
              <a:ext cx="0" cy="1851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553200" y="3276107"/>
              <a:ext cx="0" cy="1851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5654675" y="3264932"/>
              <a:ext cx="898525" cy="111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7" name="Picture 228"/>
          <p:cNvPicPr>
            <a:picLocks noChangeAspect="1" noChangeArrowheads="1"/>
          </p:cNvPicPr>
          <p:nvPr/>
        </p:nvPicPr>
        <p:blipFill rotWithShape="1">
          <a:blip r:embed="rId10">
            <a:extLst>
              <a:ext uri="{28A0092B-C50C-407E-A947-70E740481C1C}">
                <a14:useLocalDpi xmlns:a14="http://schemas.microsoft.com/office/drawing/2010/main" val="0"/>
              </a:ext>
            </a:extLst>
          </a:blip>
          <a:srcRect r="57115"/>
          <a:stretch/>
        </p:blipFill>
        <p:spPr bwMode="auto">
          <a:xfrm>
            <a:off x="5200650" y="2209800"/>
            <a:ext cx="580040"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143" name="Picture 34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20000" y="2838450"/>
            <a:ext cx="1323975"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594407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52400" y="0"/>
            <a:ext cx="8839200" cy="914400"/>
          </a:xfrm>
        </p:spPr>
        <p:txBody>
          <a:bodyPr/>
          <a:lstStyle/>
          <a:p>
            <a:pPr eaLnBrk="1" hangingPunct="1"/>
            <a:r>
              <a:rPr lang="en-US" altLang="en-US" sz="3200" dirty="0" smtClean="0"/>
              <a:t>Background Temperature Gradient Reinforces Perturbation </a:t>
            </a:r>
            <a:r>
              <a:rPr lang="en-US" altLang="en-US" sz="3200" dirty="0" smtClean="0">
                <a:sym typeface="Symbol" pitchFamily="18" charset="2"/>
              </a:rPr>
              <a:t></a:t>
            </a:r>
            <a:r>
              <a:rPr lang="en-US" altLang="en-US" sz="3200" dirty="0" smtClean="0"/>
              <a:t> Instability</a:t>
            </a:r>
          </a:p>
        </p:txBody>
      </p:sp>
      <p:pic>
        <p:nvPicPr>
          <p:cNvPr id="33796" name="Picture 6"/>
          <p:cNvPicPr>
            <a:picLocks noChangeAspect="1" noChangeArrowheads="1"/>
          </p:cNvPicPr>
          <p:nvPr/>
        </p:nvPicPr>
        <p:blipFill>
          <a:blip r:embed="rId3">
            <a:extLst>
              <a:ext uri="{28A0092B-C50C-407E-A947-70E740481C1C}">
                <a14:useLocalDpi xmlns:a14="http://schemas.microsoft.com/office/drawing/2010/main" val="0"/>
              </a:ext>
            </a:extLst>
          </a:blip>
          <a:srcRect l="8458" t="12698" r="70396" b="5669"/>
          <a:stretch>
            <a:fillRect/>
          </a:stretch>
        </p:blipFill>
        <p:spPr bwMode="auto">
          <a:xfrm>
            <a:off x="3581400" y="2743200"/>
            <a:ext cx="1524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7" name="Line 14"/>
          <p:cNvSpPr>
            <a:spLocks noChangeShapeType="1"/>
          </p:cNvSpPr>
          <p:nvPr/>
        </p:nvSpPr>
        <p:spPr bwMode="auto">
          <a:xfrm flipH="1" flipV="1">
            <a:off x="1600200" y="2590800"/>
            <a:ext cx="54864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3798" name="Text Box 15"/>
          <p:cNvSpPr txBox="1">
            <a:spLocks noChangeArrowheads="1"/>
          </p:cNvSpPr>
          <p:nvPr/>
        </p:nvSpPr>
        <p:spPr bwMode="auto">
          <a:xfrm>
            <a:off x="4114800" y="2159000"/>
            <a:ext cx="4873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800" b="0" i="0">
                <a:solidFill>
                  <a:srgbClr val="FF0000"/>
                </a:solidFill>
                <a:sym typeface="Symbol" pitchFamily="18" charset="2"/>
              </a:rPr>
              <a:t>T</a:t>
            </a:r>
          </a:p>
        </p:txBody>
      </p:sp>
      <p:sp>
        <p:nvSpPr>
          <p:cNvPr id="33799" name="Text Box 18"/>
          <p:cNvSpPr txBox="1">
            <a:spLocks noChangeArrowheads="1"/>
          </p:cNvSpPr>
          <p:nvPr/>
        </p:nvSpPr>
        <p:spPr bwMode="auto">
          <a:xfrm>
            <a:off x="3124200" y="3005138"/>
            <a:ext cx="444500" cy="297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700" b="0" i="0">
                <a:solidFill>
                  <a:srgbClr val="FF0000"/>
                </a:solidFill>
              </a:rPr>
              <a:t>T</a:t>
            </a:r>
            <a:r>
              <a:rPr lang="en-US" altLang="en-US" sz="1700" b="0" i="0" baseline="30000">
                <a:solidFill>
                  <a:srgbClr val="FF0000"/>
                </a:solidFill>
              </a:rPr>
              <a: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0000FF"/>
                </a:solidFill>
              </a:rPr>
              <a:t>T</a:t>
            </a:r>
            <a:r>
              <a:rPr lang="en-US" altLang="en-US" sz="1700" b="0" i="0" baseline="30000">
                <a:solidFill>
                  <a:srgbClr val="0000FF"/>
                </a:solidFill>
              </a:rPr>
              <a: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FF0000"/>
                </a:solidFill>
              </a:rPr>
              <a:t>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0000FF"/>
                </a:solidFill>
              </a:rPr>
              <a:t>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FF0000"/>
                </a:solidFill>
              </a:rPr>
              <a:t>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0000FF"/>
                </a:solidFill>
              </a:rPr>
              <a:t>T-</a:t>
            </a:r>
          </a:p>
        </p:txBody>
      </p:sp>
      <p:sp>
        <p:nvSpPr>
          <p:cNvPr id="33800" name="Line 27"/>
          <p:cNvSpPr>
            <a:spLocks noChangeShapeType="1"/>
          </p:cNvSpPr>
          <p:nvPr/>
        </p:nvSpPr>
        <p:spPr bwMode="auto">
          <a:xfrm flipH="1">
            <a:off x="5334000" y="3657600"/>
            <a:ext cx="762000"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3801" name="Line 28"/>
          <p:cNvSpPr>
            <a:spLocks noChangeShapeType="1"/>
          </p:cNvSpPr>
          <p:nvPr/>
        </p:nvSpPr>
        <p:spPr bwMode="auto">
          <a:xfrm>
            <a:off x="2209800" y="4191000"/>
            <a:ext cx="6858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3802" name="Line 29"/>
          <p:cNvSpPr>
            <a:spLocks noChangeShapeType="1"/>
          </p:cNvSpPr>
          <p:nvPr/>
        </p:nvSpPr>
        <p:spPr bwMode="auto">
          <a:xfrm flipH="1">
            <a:off x="5334000" y="4648200"/>
            <a:ext cx="762000"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3803" name="Line 30"/>
          <p:cNvSpPr>
            <a:spLocks noChangeShapeType="1"/>
          </p:cNvSpPr>
          <p:nvPr/>
        </p:nvSpPr>
        <p:spPr bwMode="auto">
          <a:xfrm>
            <a:off x="2209800" y="5181600"/>
            <a:ext cx="6858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pic>
        <p:nvPicPr>
          <p:cNvPr id="33805" name="Picture 33"/>
          <p:cNvPicPr>
            <a:picLocks noChangeAspect="1" noChangeArrowheads="1"/>
          </p:cNvPicPr>
          <p:nvPr/>
        </p:nvPicPr>
        <p:blipFill>
          <a:blip r:embed="rId3">
            <a:extLst>
              <a:ext uri="{28A0092B-C50C-407E-A947-70E740481C1C}">
                <a14:useLocalDpi xmlns:a14="http://schemas.microsoft.com/office/drawing/2010/main" val="0"/>
              </a:ext>
            </a:extLst>
          </a:blip>
          <a:srcRect l="8458" t="41724" r="70396" b="47392"/>
          <a:stretch>
            <a:fillRect/>
          </a:stretch>
        </p:blipFill>
        <p:spPr bwMode="auto">
          <a:xfrm>
            <a:off x="457200" y="39624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06" name="Picture 34"/>
          <p:cNvPicPr>
            <a:picLocks noChangeAspect="1" noChangeArrowheads="1"/>
          </p:cNvPicPr>
          <p:nvPr/>
        </p:nvPicPr>
        <p:blipFill>
          <a:blip r:embed="rId3">
            <a:extLst>
              <a:ext uri="{28A0092B-C50C-407E-A947-70E740481C1C}">
                <a14:useLocalDpi xmlns:a14="http://schemas.microsoft.com/office/drawing/2010/main" val="0"/>
              </a:ext>
            </a:extLst>
          </a:blip>
          <a:srcRect l="8458" t="41724" r="70396" b="47392"/>
          <a:stretch>
            <a:fillRect/>
          </a:stretch>
        </p:blipFill>
        <p:spPr bwMode="auto">
          <a:xfrm>
            <a:off x="457200" y="49530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07" name="Picture 35"/>
          <p:cNvPicPr>
            <a:picLocks noChangeAspect="1" noChangeArrowheads="1"/>
          </p:cNvPicPr>
          <p:nvPr/>
        </p:nvPicPr>
        <p:blipFill>
          <a:blip r:embed="rId3">
            <a:extLst>
              <a:ext uri="{28A0092B-C50C-407E-A947-70E740481C1C}">
                <a14:useLocalDpi xmlns:a14="http://schemas.microsoft.com/office/drawing/2010/main" val="0"/>
              </a:ext>
            </a:extLst>
          </a:blip>
          <a:srcRect l="8458" t="29025" r="70396" b="60091"/>
          <a:stretch>
            <a:fillRect/>
          </a:stretch>
        </p:blipFill>
        <p:spPr bwMode="auto">
          <a:xfrm>
            <a:off x="6629400" y="34290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08" name="Picture 36"/>
          <p:cNvPicPr>
            <a:picLocks noChangeAspect="1" noChangeArrowheads="1"/>
          </p:cNvPicPr>
          <p:nvPr/>
        </p:nvPicPr>
        <p:blipFill>
          <a:blip r:embed="rId3">
            <a:extLst>
              <a:ext uri="{28A0092B-C50C-407E-A947-70E740481C1C}">
                <a14:useLocalDpi xmlns:a14="http://schemas.microsoft.com/office/drawing/2010/main" val="0"/>
              </a:ext>
            </a:extLst>
          </a:blip>
          <a:srcRect l="8458" t="29025" r="70396" b="60091"/>
          <a:stretch>
            <a:fillRect/>
          </a:stretch>
        </p:blipFill>
        <p:spPr bwMode="auto">
          <a:xfrm>
            <a:off x="6629400" y="44196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76200" y="1066800"/>
            <a:ext cx="8991600" cy="838200"/>
          </a:xfrm>
        </p:spPr>
        <p:txBody>
          <a:bodyPr/>
          <a:lstStyle/>
          <a:p>
            <a:endParaRPr lang="en-US" dirty="0"/>
          </a:p>
        </p:txBody>
      </p:sp>
      <p:pic>
        <p:nvPicPr>
          <p:cNvPr id="17" name="Picture 3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2762250"/>
            <a:ext cx="1323975"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988816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sz="3200" dirty="0" smtClean="0"/>
              <a:t>Analogy for turbulence in tokamaks – Rayleigh-Taylor instability</a:t>
            </a:r>
          </a:p>
        </p:txBody>
      </p:sp>
      <p:sp>
        <p:nvSpPr>
          <p:cNvPr id="34819" name="Content Placeholder 2"/>
          <p:cNvSpPr>
            <a:spLocks noGrp="1"/>
          </p:cNvSpPr>
          <p:nvPr>
            <p:ph idx="1"/>
          </p:nvPr>
        </p:nvSpPr>
        <p:spPr>
          <a:xfrm>
            <a:off x="152400" y="1066800"/>
            <a:ext cx="8991600" cy="1828800"/>
          </a:xfrm>
        </p:spPr>
        <p:txBody>
          <a:bodyPr/>
          <a:lstStyle/>
          <a:p>
            <a:r>
              <a:rPr lang="en-US" altLang="en-US" sz="2200" dirty="0" smtClean="0"/>
              <a:t>Higher density on top of lower density, with gravity acting downwards</a:t>
            </a:r>
          </a:p>
        </p:txBody>
      </p:sp>
      <p:pic>
        <p:nvPicPr>
          <p:cNvPr id="34820" name="Picture 2" descr="My Cup Runneth Dow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438400"/>
            <a:ext cx="19050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4" descr="My Cup Runneth Dow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438400"/>
            <a:ext cx="19050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descr="My Cup Runneth Dow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2438400"/>
            <a:ext cx="19050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4823" name="Straight Arrow Connector 7"/>
          <p:cNvCxnSpPr>
            <a:cxnSpLocks noChangeShapeType="1"/>
          </p:cNvCxnSpPr>
          <p:nvPr/>
        </p:nvCxnSpPr>
        <p:spPr bwMode="auto">
          <a:xfrm>
            <a:off x="609600" y="3124200"/>
            <a:ext cx="0" cy="1524000"/>
          </a:xfrm>
          <a:prstGeom prst="straightConnector1">
            <a:avLst/>
          </a:prstGeom>
          <a:noFill/>
          <a:ln w="53975" algn="ctr">
            <a:solidFill>
              <a:srgbClr val="008000"/>
            </a:solidFill>
            <a:round/>
            <a:headEnd/>
            <a:tailEnd type="arrow" w="med" len="med"/>
          </a:ln>
          <a:extLst>
            <a:ext uri="{909E8E84-426E-40DD-AFC4-6F175D3DCCD1}">
              <a14:hiddenFill xmlns:a14="http://schemas.microsoft.com/office/drawing/2010/main">
                <a:noFill/>
              </a14:hiddenFill>
            </a:ext>
          </a:extLst>
        </p:spPr>
      </p:cxnSp>
      <p:sp>
        <p:nvSpPr>
          <p:cNvPr id="34824" name="TextBox 8"/>
          <p:cNvSpPr txBox="1">
            <a:spLocks noChangeArrowheads="1"/>
          </p:cNvSpPr>
          <p:nvPr/>
        </p:nvSpPr>
        <p:spPr bwMode="auto">
          <a:xfrm>
            <a:off x="227013" y="2667000"/>
            <a:ext cx="8572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600" i="0">
                <a:solidFill>
                  <a:srgbClr val="008000"/>
                </a:solidFill>
                <a:latin typeface="Helvetica" pitchFamily="34" charset="0"/>
              </a:rPr>
              <a:t>gravity</a:t>
            </a:r>
          </a:p>
        </p:txBody>
      </p:sp>
      <p:cxnSp>
        <p:nvCxnSpPr>
          <p:cNvPr id="34825" name="Straight Arrow Connector 10"/>
          <p:cNvCxnSpPr>
            <a:cxnSpLocks noChangeShapeType="1"/>
          </p:cNvCxnSpPr>
          <p:nvPr/>
        </p:nvCxnSpPr>
        <p:spPr bwMode="auto">
          <a:xfrm>
            <a:off x="1752600" y="3124200"/>
            <a:ext cx="0" cy="1524000"/>
          </a:xfrm>
          <a:prstGeom prst="straightConnector1">
            <a:avLst/>
          </a:prstGeom>
          <a:noFill/>
          <a:ln w="53975" algn="ctr">
            <a:solidFill>
              <a:srgbClr val="FF0000"/>
            </a:solidFill>
            <a:round/>
            <a:headEnd type="arrow" w="med" len="med"/>
            <a:tailEnd/>
          </a:ln>
          <a:extLst>
            <a:ext uri="{909E8E84-426E-40DD-AFC4-6F175D3DCCD1}">
              <a14:hiddenFill xmlns:a14="http://schemas.microsoft.com/office/drawing/2010/main">
                <a:noFill/>
              </a14:hiddenFill>
            </a:ext>
          </a:extLst>
        </p:spPr>
      </p:cxnSp>
      <p:sp>
        <p:nvSpPr>
          <p:cNvPr id="34826" name="TextBox 11"/>
          <p:cNvSpPr txBox="1">
            <a:spLocks noChangeArrowheads="1"/>
          </p:cNvSpPr>
          <p:nvPr/>
        </p:nvSpPr>
        <p:spPr bwMode="auto">
          <a:xfrm>
            <a:off x="990600" y="2667000"/>
            <a:ext cx="1825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600" i="0">
                <a:solidFill>
                  <a:srgbClr val="FF0000"/>
                </a:solidFill>
                <a:latin typeface="Helvetica" pitchFamily="34" charset="0"/>
              </a:rPr>
              <a:t>density/pressure</a:t>
            </a:r>
          </a:p>
        </p:txBody>
      </p:sp>
    </p:spTree>
    <p:extLst>
      <p:ext uri="{BB962C8B-B14F-4D97-AF65-F5344CB8AC3E}">
        <p14:creationId xmlns:p14="http://schemas.microsoft.com/office/powerpoint/2010/main" val="318430436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https://fusion.gat.com/theory-wiki/images/3/3c/Candy-supertorus-1.jpg"/>
          <p:cNvPicPr>
            <a:picLocks noChangeAspect="1" noChangeArrowheads="1"/>
          </p:cNvPicPr>
          <p:nvPr/>
        </p:nvPicPr>
        <p:blipFill>
          <a:blip r:embed="rId3">
            <a:extLst>
              <a:ext uri="{28A0092B-C50C-407E-A947-70E740481C1C}">
                <a14:useLocalDpi xmlns:a14="http://schemas.microsoft.com/office/drawing/2010/main" val="0"/>
              </a:ext>
            </a:extLst>
          </a:blip>
          <a:srcRect l="2353" r="3529"/>
          <a:stretch>
            <a:fillRect/>
          </a:stretch>
        </p:blipFill>
        <p:spPr bwMode="auto">
          <a:xfrm>
            <a:off x="0" y="1752600"/>
            <a:ext cx="60960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itle 1"/>
          <p:cNvSpPr>
            <a:spLocks noGrp="1"/>
          </p:cNvSpPr>
          <p:nvPr>
            <p:ph type="title"/>
          </p:nvPr>
        </p:nvSpPr>
        <p:spPr/>
        <p:txBody>
          <a:bodyPr/>
          <a:lstStyle/>
          <a:p>
            <a:r>
              <a:rPr lang="en-US" altLang="en-US" sz="3200" dirty="0" smtClean="0"/>
              <a:t>Inertial force in toroidal field acts like an effective gravity</a:t>
            </a:r>
          </a:p>
        </p:txBody>
      </p:sp>
      <p:pic>
        <p:nvPicPr>
          <p:cNvPr id="35844" name="Picture 6" descr="My Cup Runneth Down"/>
          <p:cNvPicPr>
            <a:picLocks noChangeAspect="1" noChangeArrowheads="1"/>
          </p:cNvPicPr>
          <p:nvPr/>
        </p:nvPicPr>
        <p:blipFill>
          <a:blip r:embed="rId4">
            <a:extLst>
              <a:ext uri="{28A0092B-C50C-407E-A947-70E740481C1C}">
                <a14:useLocalDpi xmlns:a14="http://schemas.microsoft.com/office/drawing/2010/main" val="0"/>
              </a:ext>
            </a:extLst>
          </a:blip>
          <a:srcRect r="3683"/>
          <a:stretch>
            <a:fillRect/>
          </a:stretch>
        </p:blipFill>
        <p:spPr bwMode="auto">
          <a:xfrm>
            <a:off x="6453188" y="2233613"/>
            <a:ext cx="26146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845" name="Straight Arrow Connector 56"/>
          <p:cNvCxnSpPr>
            <a:cxnSpLocks noChangeShapeType="1"/>
          </p:cNvCxnSpPr>
          <p:nvPr/>
        </p:nvCxnSpPr>
        <p:spPr bwMode="auto">
          <a:xfrm>
            <a:off x="7162800" y="1524000"/>
            <a:ext cx="1524000" cy="0"/>
          </a:xfrm>
          <a:prstGeom prst="straightConnector1">
            <a:avLst/>
          </a:prstGeom>
          <a:noFill/>
          <a:ln w="53975" algn="ctr">
            <a:solidFill>
              <a:srgbClr val="008000"/>
            </a:solidFill>
            <a:round/>
            <a:headEnd/>
            <a:tailEnd type="arrow" w="med" len="med"/>
          </a:ln>
          <a:extLst>
            <a:ext uri="{909E8E84-426E-40DD-AFC4-6F175D3DCCD1}">
              <a14:hiddenFill xmlns:a14="http://schemas.microsoft.com/office/drawing/2010/main">
                <a:noFill/>
              </a14:hiddenFill>
            </a:ext>
          </a:extLst>
        </p:spPr>
      </p:cxnSp>
      <p:sp>
        <p:nvSpPr>
          <p:cNvPr id="35846" name="TextBox 58"/>
          <p:cNvSpPr txBox="1">
            <a:spLocks noChangeArrowheads="1"/>
          </p:cNvSpPr>
          <p:nvPr/>
        </p:nvSpPr>
        <p:spPr bwMode="auto">
          <a:xfrm>
            <a:off x="7524750" y="1143000"/>
            <a:ext cx="8572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600" i="0">
                <a:solidFill>
                  <a:srgbClr val="008000"/>
                </a:solidFill>
                <a:latin typeface="Helvetica" pitchFamily="34" charset="0"/>
              </a:rPr>
              <a:t>gravity</a:t>
            </a:r>
          </a:p>
        </p:txBody>
      </p:sp>
      <p:cxnSp>
        <p:nvCxnSpPr>
          <p:cNvPr id="35847" name="Straight Arrow Connector 59"/>
          <p:cNvCxnSpPr>
            <a:cxnSpLocks noChangeShapeType="1"/>
          </p:cNvCxnSpPr>
          <p:nvPr/>
        </p:nvCxnSpPr>
        <p:spPr bwMode="auto">
          <a:xfrm>
            <a:off x="7086600" y="1752600"/>
            <a:ext cx="1524000" cy="0"/>
          </a:xfrm>
          <a:prstGeom prst="straightConnector1">
            <a:avLst/>
          </a:prstGeom>
          <a:noFill/>
          <a:ln w="53975" algn="ctr">
            <a:solidFill>
              <a:srgbClr val="FF0000"/>
            </a:solidFill>
            <a:round/>
            <a:headEnd type="arrow" w="med" len="med"/>
            <a:tailEnd/>
          </a:ln>
          <a:extLst>
            <a:ext uri="{909E8E84-426E-40DD-AFC4-6F175D3DCCD1}">
              <a14:hiddenFill xmlns:a14="http://schemas.microsoft.com/office/drawing/2010/main">
                <a:noFill/>
              </a14:hiddenFill>
            </a:ext>
          </a:extLst>
        </p:spPr>
      </p:cxnSp>
      <p:sp>
        <p:nvSpPr>
          <p:cNvPr id="35848" name="TextBox 65"/>
          <p:cNvSpPr txBox="1">
            <a:spLocks noChangeArrowheads="1"/>
          </p:cNvSpPr>
          <p:nvPr/>
        </p:nvSpPr>
        <p:spPr bwMode="auto">
          <a:xfrm>
            <a:off x="7467600" y="1828800"/>
            <a:ext cx="1050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600" i="0">
                <a:solidFill>
                  <a:srgbClr val="FF0000"/>
                </a:solidFill>
                <a:latin typeface="Helvetica" pitchFamily="34" charset="0"/>
              </a:rPr>
              <a:t>pressure</a:t>
            </a:r>
          </a:p>
        </p:txBody>
      </p:sp>
      <p:sp>
        <p:nvSpPr>
          <p:cNvPr id="35849" name="TextBox 67"/>
          <p:cNvSpPr txBox="1">
            <a:spLocks noChangeArrowheads="1"/>
          </p:cNvSpPr>
          <p:nvPr/>
        </p:nvSpPr>
        <p:spPr bwMode="auto">
          <a:xfrm>
            <a:off x="6324600" y="4521200"/>
            <a:ext cx="2057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600" i="0">
                <a:solidFill>
                  <a:srgbClr val="1822CD"/>
                </a:solidFill>
                <a:latin typeface="Helvetica" pitchFamily="34" charset="0"/>
              </a:rPr>
              <a:t>Unstable in the outer region</a:t>
            </a:r>
          </a:p>
        </p:txBody>
      </p:sp>
      <p:cxnSp>
        <p:nvCxnSpPr>
          <p:cNvPr id="35850" name="Straight Arrow Connector 68"/>
          <p:cNvCxnSpPr>
            <a:cxnSpLocks noChangeShapeType="1"/>
          </p:cNvCxnSpPr>
          <p:nvPr/>
        </p:nvCxnSpPr>
        <p:spPr bwMode="auto">
          <a:xfrm flipH="1" flipV="1">
            <a:off x="5562600" y="3352800"/>
            <a:ext cx="838200" cy="1219200"/>
          </a:xfrm>
          <a:prstGeom prst="straightConnector1">
            <a:avLst/>
          </a:prstGeom>
          <a:noFill/>
          <a:ln w="38100" algn="ctr">
            <a:solidFill>
              <a:srgbClr val="0000FF"/>
            </a:solidFill>
            <a:round/>
            <a:headEnd/>
            <a:tailEnd type="arrow" w="med" len="med"/>
          </a:ln>
          <a:extLst>
            <a:ext uri="{909E8E84-426E-40DD-AFC4-6F175D3DCCD1}">
              <a14:hiddenFill xmlns:a14="http://schemas.microsoft.com/office/drawing/2010/main">
                <a:noFill/>
              </a14:hiddenFill>
            </a:ext>
          </a:extLst>
        </p:spPr>
      </p:cxnSp>
      <p:sp>
        <p:nvSpPr>
          <p:cNvPr id="35851" name="Line 13"/>
          <p:cNvSpPr>
            <a:spLocks noChangeShapeType="1"/>
          </p:cNvSpPr>
          <p:nvPr/>
        </p:nvSpPr>
        <p:spPr bwMode="auto">
          <a:xfrm flipH="1">
            <a:off x="5240338" y="2005013"/>
            <a:ext cx="644525"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800" b="0" i="0">
              <a:solidFill>
                <a:prstClr val="black"/>
              </a:solidFill>
              <a:latin typeface="Arial" charset="0"/>
            </a:endParaRPr>
          </a:p>
        </p:txBody>
      </p:sp>
      <p:sp>
        <p:nvSpPr>
          <p:cNvPr id="35852" name="Line 21"/>
          <p:cNvSpPr>
            <a:spLocks noChangeShapeType="1"/>
          </p:cNvSpPr>
          <p:nvPr/>
        </p:nvSpPr>
        <p:spPr bwMode="auto">
          <a:xfrm flipH="1">
            <a:off x="4191000" y="1828800"/>
            <a:ext cx="1676400" cy="0"/>
          </a:xfrm>
          <a:prstGeom prst="line">
            <a:avLst/>
          </a:prstGeom>
          <a:noFill/>
          <a:ln w="57150">
            <a:solidFill>
              <a:srgbClr val="008000"/>
            </a:solidFill>
            <a:round/>
            <a:headEnd type="triangle" w="med" len="med"/>
            <a:tailEnd/>
          </a:ln>
          <a:extLst>
            <a:ext uri="{909E8E84-426E-40DD-AFC4-6F175D3DCCD1}">
              <a14:hiddenFill xmlns:a14="http://schemas.microsoft.com/office/drawing/2010/main">
                <a:noFill/>
              </a14:hiddenFill>
            </a:ext>
          </a:extLst>
        </p:spPr>
        <p:txBody>
          <a:bodyPr/>
          <a:lstStyle/>
          <a:p>
            <a:endParaRPr lang="en-US" sz="1800" b="0" i="0">
              <a:solidFill>
                <a:prstClr val="black"/>
              </a:solidFill>
              <a:latin typeface="Arial" charset="0"/>
            </a:endParaRPr>
          </a:p>
        </p:txBody>
      </p:sp>
      <p:sp>
        <p:nvSpPr>
          <p:cNvPr id="35853" name="Text Box 14"/>
          <p:cNvSpPr txBox="1">
            <a:spLocks noChangeArrowheads="1"/>
          </p:cNvSpPr>
          <p:nvPr/>
        </p:nvSpPr>
        <p:spPr bwMode="auto">
          <a:xfrm>
            <a:off x="5257800" y="2049463"/>
            <a:ext cx="1066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50000"/>
              </a:spcBef>
              <a:buFontTx/>
              <a:buNone/>
            </a:pPr>
            <a:r>
              <a:rPr lang="en-US" altLang="en-US" sz="1600" i="0">
                <a:solidFill>
                  <a:srgbClr val="FF0000"/>
                </a:solidFill>
                <a:latin typeface="Helvetica" pitchFamily="34" charset="0"/>
                <a:sym typeface="Symbol" pitchFamily="18" charset="2"/>
              </a:rPr>
              <a:t>pressure</a:t>
            </a:r>
            <a:endParaRPr lang="en-US" altLang="en-US" sz="1600" i="0">
              <a:solidFill>
                <a:srgbClr val="FF0000"/>
              </a:solidFill>
              <a:latin typeface="Helvetica" pitchFamily="34" charset="0"/>
            </a:endParaRPr>
          </a:p>
        </p:txBody>
      </p:sp>
      <p:sp>
        <p:nvSpPr>
          <p:cNvPr id="35854" name="Text Box 15"/>
          <p:cNvSpPr txBox="1">
            <a:spLocks noChangeArrowheads="1"/>
          </p:cNvSpPr>
          <p:nvPr/>
        </p:nvSpPr>
        <p:spPr bwMode="auto">
          <a:xfrm>
            <a:off x="4097338" y="1066800"/>
            <a:ext cx="19986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50000"/>
              </a:spcBef>
              <a:buFontTx/>
              <a:buNone/>
            </a:pPr>
            <a:r>
              <a:rPr lang="en-US" altLang="en-US" sz="1600" i="0">
                <a:solidFill>
                  <a:srgbClr val="008000"/>
                </a:solidFill>
                <a:latin typeface="Helvetica" pitchFamily="34" charset="0"/>
                <a:sym typeface="Symbol" pitchFamily="18" charset="2"/>
              </a:rPr>
              <a:t>centrifugal force</a:t>
            </a:r>
          </a:p>
          <a:p>
            <a:pPr eaLnBrk="1" hangingPunct="1">
              <a:spcBef>
                <a:spcPct val="50000"/>
              </a:spcBef>
              <a:buFontTx/>
              <a:buNone/>
            </a:pPr>
            <a:r>
              <a:rPr lang="en-US" altLang="en-US" sz="1600" i="0">
                <a:solidFill>
                  <a:srgbClr val="008000"/>
                </a:solidFill>
                <a:latin typeface="Helvetica" pitchFamily="34" charset="0"/>
                <a:sym typeface="Symbol" pitchFamily="18" charset="2"/>
              </a:rPr>
              <a:t>effective gravity</a:t>
            </a:r>
            <a:endParaRPr lang="en-US" altLang="en-US" sz="1600" i="0">
              <a:solidFill>
                <a:srgbClr val="008000"/>
              </a:solidFill>
              <a:latin typeface="Helvetica" pitchFamily="34" charset="0"/>
            </a:endParaRPr>
          </a:p>
        </p:txBody>
      </p:sp>
      <p:sp>
        <p:nvSpPr>
          <p:cNvPr id="35855" name="TextBox 1"/>
          <p:cNvSpPr txBox="1">
            <a:spLocks noChangeArrowheads="1"/>
          </p:cNvSpPr>
          <p:nvPr/>
        </p:nvSpPr>
        <p:spPr bwMode="auto">
          <a:xfrm>
            <a:off x="990600" y="5297488"/>
            <a:ext cx="36464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800" b="0" i="0">
                <a:solidFill>
                  <a:prstClr val="black"/>
                </a:solidFill>
              </a:rPr>
              <a:t>GYRO code</a:t>
            </a:r>
          </a:p>
          <a:p>
            <a:pPr eaLnBrk="1" hangingPunct="1">
              <a:spcBef>
                <a:spcPct val="0"/>
              </a:spcBef>
              <a:buFontTx/>
              <a:buNone/>
            </a:pPr>
            <a:r>
              <a:rPr lang="en-US" altLang="en-US" sz="1800" b="0" i="0">
                <a:solidFill>
                  <a:prstClr val="black"/>
                </a:solidFill>
              </a:rPr>
              <a:t>https://fusion.gat.com/theory/Gyro</a:t>
            </a:r>
          </a:p>
        </p:txBody>
      </p:sp>
    </p:spTree>
    <p:extLst>
      <p:ext uri="{BB962C8B-B14F-4D97-AF65-F5344CB8AC3E}">
        <p14:creationId xmlns:p14="http://schemas.microsoft.com/office/powerpoint/2010/main" val="28083303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smtClean="0"/>
              <a:t>Turbulence is ubiquitous throughout planetary atmospheres</a:t>
            </a:r>
          </a:p>
        </p:txBody>
      </p:sp>
      <p:pic>
        <p:nvPicPr>
          <p:cNvPr id="12291" name="Picture 2" descr="above the blue clouds wallpa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00"/>
            <a:ext cx="510540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Content Placeholder 4" descr="http://nanosync.files.wordpress.com/2011/03/offshore_hdt_019op.jpg?w=640&amp;h=480"/>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4876800" y="1905000"/>
            <a:ext cx="4267200" cy="3200400"/>
          </a:xfrm>
          <a:noFill/>
        </p:spPr>
      </p:pic>
    </p:spTree>
    <p:extLst>
      <p:ext uri="{BB962C8B-B14F-4D97-AF65-F5344CB8AC3E}">
        <p14:creationId xmlns:p14="http://schemas.microsoft.com/office/powerpoint/2010/main" val="196089057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52400" y="0"/>
            <a:ext cx="8839200" cy="990600"/>
          </a:xfrm>
        </p:spPr>
        <p:txBody>
          <a:bodyPr/>
          <a:lstStyle/>
          <a:p>
            <a:pPr eaLnBrk="1" hangingPunct="1"/>
            <a:r>
              <a:rPr lang="en-US" altLang="en-US" sz="3200" dirty="0" smtClean="0"/>
              <a:t>Same Dynamics Occur On Inboard Side But Now Temperature Gradient Is Stabilizing</a:t>
            </a:r>
          </a:p>
        </p:txBody>
      </p:sp>
      <p:sp>
        <p:nvSpPr>
          <p:cNvPr id="36867" name="Rectangle 3"/>
          <p:cNvSpPr>
            <a:spLocks noGrp="1" noChangeArrowheads="1"/>
          </p:cNvSpPr>
          <p:nvPr>
            <p:ph type="body" idx="1"/>
          </p:nvPr>
        </p:nvSpPr>
        <p:spPr>
          <a:xfrm>
            <a:off x="0" y="990600"/>
            <a:ext cx="8610600" cy="762000"/>
          </a:xfrm>
        </p:spPr>
        <p:txBody>
          <a:bodyPr/>
          <a:lstStyle/>
          <a:p>
            <a:pPr eaLnBrk="1" hangingPunct="1"/>
            <a:r>
              <a:rPr lang="en-US" altLang="en-US" sz="2000" smtClean="0">
                <a:sym typeface="Symbol" pitchFamily="18" charset="2"/>
              </a:rPr>
              <a:t>Advection with T counteracts perturbations on inboard side – “good” curvature region</a:t>
            </a:r>
          </a:p>
        </p:txBody>
      </p:sp>
      <p:pic>
        <p:nvPicPr>
          <p:cNvPr id="36870" name="Picture 44" descr="NCSX_TOK_modB_c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447800"/>
            <a:ext cx="17557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Rectangle 45"/>
          <p:cNvSpPr>
            <a:spLocks noChangeArrowheads="1"/>
          </p:cNvSpPr>
          <p:nvPr/>
        </p:nvSpPr>
        <p:spPr bwMode="auto">
          <a:xfrm>
            <a:off x="5181600" y="2438400"/>
            <a:ext cx="381000" cy="4572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endParaRPr lang="en-US" altLang="en-US" sz="1400" b="0" i="0">
              <a:solidFill>
                <a:prstClr val="black"/>
              </a:solidFill>
            </a:endParaRPr>
          </a:p>
        </p:txBody>
      </p:sp>
      <p:sp>
        <p:nvSpPr>
          <p:cNvPr id="36872" name="Line 46"/>
          <p:cNvSpPr>
            <a:spLocks noChangeShapeType="1"/>
          </p:cNvSpPr>
          <p:nvPr/>
        </p:nvSpPr>
        <p:spPr bwMode="auto">
          <a:xfrm>
            <a:off x="5638800" y="3048000"/>
            <a:ext cx="533400" cy="381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6873" name="Rectangle 47"/>
          <p:cNvSpPr>
            <a:spLocks noChangeArrowheads="1"/>
          </p:cNvSpPr>
          <p:nvPr/>
        </p:nvSpPr>
        <p:spPr bwMode="auto">
          <a:xfrm>
            <a:off x="3810000" y="2438400"/>
            <a:ext cx="381000" cy="4572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endParaRPr lang="en-US" altLang="en-US" sz="1400" b="0" i="0">
              <a:solidFill>
                <a:prstClr val="black"/>
              </a:solidFill>
            </a:endParaRPr>
          </a:p>
        </p:txBody>
      </p:sp>
      <p:sp>
        <p:nvSpPr>
          <p:cNvPr id="36874" name="Line 48"/>
          <p:cNvSpPr>
            <a:spLocks noChangeShapeType="1"/>
          </p:cNvSpPr>
          <p:nvPr/>
        </p:nvSpPr>
        <p:spPr bwMode="auto">
          <a:xfrm flipH="1">
            <a:off x="3352800" y="3124200"/>
            <a:ext cx="304800" cy="381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6875" name="Text Box 50"/>
          <p:cNvSpPr txBox="1">
            <a:spLocks noChangeArrowheads="1"/>
          </p:cNvSpPr>
          <p:nvPr/>
        </p:nvSpPr>
        <p:spPr bwMode="auto">
          <a:xfrm>
            <a:off x="5562600" y="2514600"/>
            <a:ext cx="1941513"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800" i="0">
                <a:solidFill>
                  <a:srgbClr val="336699"/>
                </a:solidFill>
              </a:rPr>
              <a:t>“bad” curvature</a:t>
            </a:r>
          </a:p>
        </p:txBody>
      </p:sp>
      <p:sp>
        <p:nvSpPr>
          <p:cNvPr id="36876" name="Text Box 51"/>
          <p:cNvSpPr txBox="1">
            <a:spLocks noChangeArrowheads="1"/>
          </p:cNvSpPr>
          <p:nvPr/>
        </p:nvSpPr>
        <p:spPr bwMode="auto">
          <a:xfrm>
            <a:off x="1714500" y="2514600"/>
            <a:ext cx="20955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800" i="0">
                <a:solidFill>
                  <a:srgbClr val="336699"/>
                </a:solidFill>
              </a:rPr>
              <a:t>“good” curvature</a:t>
            </a:r>
          </a:p>
        </p:txBody>
      </p:sp>
      <p:pic>
        <p:nvPicPr>
          <p:cNvPr id="36877" name="Picture 59" descr="modB_vs_R_midpla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3810000"/>
            <a:ext cx="1752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8" name="Picture 60" descr="nT_vs_R_midpla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5181600"/>
            <a:ext cx="1828800"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9" name="Text Box 61"/>
          <p:cNvSpPr txBox="1">
            <a:spLocks noChangeArrowheads="1"/>
          </p:cNvSpPr>
          <p:nvPr/>
        </p:nvSpPr>
        <p:spPr bwMode="auto">
          <a:xfrm>
            <a:off x="4022725" y="5268913"/>
            <a:ext cx="292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i="0">
                <a:solidFill>
                  <a:srgbClr val="0000FF"/>
                </a:solidFill>
              </a:rPr>
              <a:t>n</a:t>
            </a:r>
          </a:p>
        </p:txBody>
      </p:sp>
      <p:sp>
        <p:nvSpPr>
          <p:cNvPr id="36880" name="Text Box 62"/>
          <p:cNvSpPr txBox="1">
            <a:spLocks noChangeArrowheads="1"/>
          </p:cNvSpPr>
          <p:nvPr/>
        </p:nvSpPr>
        <p:spPr bwMode="auto">
          <a:xfrm>
            <a:off x="4724400" y="5181600"/>
            <a:ext cx="292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i="0">
                <a:solidFill>
                  <a:srgbClr val="FF0000"/>
                </a:solidFill>
              </a:rPr>
              <a:t>T</a:t>
            </a:r>
          </a:p>
        </p:txBody>
      </p:sp>
      <p:sp>
        <p:nvSpPr>
          <p:cNvPr id="36881" name="Line 63"/>
          <p:cNvSpPr>
            <a:spLocks noChangeShapeType="1"/>
          </p:cNvSpPr>
          <p:nvPr/>
        </p:nvSpPr>
        <p:spPr bwMode="auto">
          <a:xfrm flipH="1">
            <a:off x="4648200" y="4343400"/>
            <a:ext cx="6096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6882" name="Text Box 64"/>
          <p:cNvSpPr txBox="1">
            <a:spLocks noChangeArrowheads="1"/>
          </p:cNvSpPr>
          <p:nvPr/>
        </p:nvSpPr>
        <p:spPr bwMode="auto">
          <a:xfrm>
            <a:off x="4784725" y="4046538"/>
            <a:ext cx="4302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b="0" i="0">
                <a:solidFill>
                  <a:prstClr val="black"/>
                </a:solidFill>
                <a:sym typeface="Symbol" pitchFamily="18" charset="2"/>
              </a:rPr>
              <a:t>B</a:t>
            </a:r>
          </a:p>
        </p:txBody>
      </p:sp>
      <p:sp>
        <p:nvSpPr>
          <p:cNvPr id="36883" name="Text Box 65"/>
          <p:cNvSpPr txBox="1">
            <a:spLocks noChangeArrowheads="1"/>
          </p:cNvSpPr>
          <p:nvPr/>
        </p:nvSpPr>
        <p:spPr bwMode="auto">
          <a:xfrm>
            <a:off x="4762500" y="5791200"/>
            <a:ext cx="419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b="0" i="0">
                <a:solidFill>
                  <a:srgbClr val="FF0000"/>
                </a:solidFill>
                <a:sym typeface="Symbol" pitchFamily="18" charset="2"/>
              </a:rPr>
              <a:t>T</a:t>
            </a:r>
          </a:p>
        </p:txBody>
      </p:sp>
      <p:sp>
        <p:nvSpPr>
          <p:cNvPr id="36884" name="Line 66"/>
          <p:cNvSpPr>
            <a:spLocks noChangeShapeType="1"/>
          </p:cNvSpPr>
          <p:nvPr/>
        </p:nvSpPr>
        <p:spPr bwMode="auto">
          <a:xfrm flipH="1">
            <a:off x="4800600" y="6096000"/>
            <a:ext cx="3048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6885" name="Line 67"/>
          <p:cNvSpPr>
            <a:spLocks noChangeShapeType="1"/>
          </p:cNvSpPr>
          <p:nvPr/>
        </p:nvSpPr>
        <p:spPr bwMode="auto">
          <a:xfrm>
            <a:off x="4191000" y="6096000"/>
            <a:ext cx="3810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6886" name="Text Box 68"/>
          <p:cNvSpPr txBox="1">
            <a:spLocks noChangeArrowheads="1"/>
          </p:cNvSpPr>
          <p:nvPr/>
        </p:nvSpPr>
        <p:spPr bwMode="auto">
          <a:xfrm>
            <a:off x="4152900" y="5791200"/>
            <a:ext cx="419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b="0" i="0">
                <a:solidFill>
                  <a:srgbClr val="FF0000"/>
                </a:solidFill>
                <a:sym typeface="Symbol" pitchFamily="18" charset="2"/>
              </a:rPr>
              <a:t>T</a:t>
            </a:r>
          </a:p>
        </p:txBody>
      </p:sp>
      <p:grpSp>
        <p:nvGrpSpPr>
          <p:cNvPr id="3" name="Group 2"/>
          <p:cNvGrpSpPr/>
          <p:nvPr/>
        </p:nvGrpSpPr>
        <p:grpSpPr>
          <a:xfrm>
            <a:off x="6477000" y="3581400"/>
            <a:ext cx="2438400" cy="2870200"/>
            <a:chOff x="6477000" y="3581400"/>
            <a:chExt cx="2438400" cy="2870200"/>
          </a:xfrm>
        </p:grpSpPr>
        <p:pic>
          <p:nvPicPr>
            <p:cNvPr id="36896" name="Picture 10"/>
            <p:cNvPicPr>
              <a:picLocks noChangeAspect="1" noChangeArrowheads="1"/>
            </p:cNvPicPr>
            <p:nvPr/>
          </p:nvPicPr>
          <p:blipFill>
            <a:blip r:embed="rId6">
              <a:extLst>
                <a:ext uri="{28A0092B-C50C-407E-A947-70E740481C1C}">
                  <a14:useLocalDpi xmlns:a14="http://schemas.microsoft.com/office/drawing/2010/main" val="0"/>
                </a:ext>
              </a:extLst>
            </a:blip>
            <a:srcRect l="8458" t="12698" r="70396" b="5669"/>
            <a:stretch>
              <a:fillRect/>
            </a:stretch>
          </p:blipFill>
          <p:spPr bwMode="auto">
            <a:xfrm>
              <a:off x="6790137" y="3999214"/>
              <a:ext cx="1043790" cy="2452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97" name="Line 11"/>
            <p:cNvSpPr>
              <a:spLocks noChangeShapeType="1"/>
            </p:cNvSpPr>
            <p:nvPr/>
          </p:nvSpPr>
          <p:spPr bwMode="auto">
            <a:xfrm flipH="1">
              <a:off x="6821668" y="3890219"/>
              <a:ext cx="991601"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6898" name="Text Box 12"/>
            <p:cNvSpPr txBox="1">
              <a:spLocks noChangeArrowheads="1"/>
            </p:cNvSpPr>
            <p:nvPr/>
          </p:nvSpPr>
          <p:spPr bwMode="auto">
            <a:xfrm>
              <a:off x="7154376" y="3581400"/>
              <a:ext cx="488189" cy="366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800" b="0" i="0">
                  <a:solidFill>
                    <a:srgbClr val="FF0000"/>
                  </a:solidFill>
                  <a:sym typeface="Symbol" pitchFamily="18" charset="2"/>
                </a:rPr>
                <a:t>T</a:t>
              </a:r>
            </a:p>
          </p:txBody>
        </p:sp>
        <p:sp>
          <p:nvSpPr>
            <p:cNvPr id="36899" name="Text Box 13"/>
            <p:cNvSpPr txBox="1">
              <a:spLocks noChangeArrowheads="1"/>
            </p:cNvSpPr>
            <p:nvPr/>
          </p:nvSpPr>
          <p:spPr bwMode="auto">
            <a:xfrm>
              <a:off x="6477000" y="4246723"/>
              <a:ext cx="368588" cy="2123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200" b="0" i="0">
                  <a:solidFill>
                    <a:srgbClr val="FF0000"/>
                  </a:solidFill>
                </a:rPr>
                <a:t>T</a:t>
              </a:r>
              <a:r>
                <a:rPr lang="en-US" altLang="en-US" sz="1200" b="0" i="0" baseline="30000">
                  <a:solidFill>
                    <a:srgbClr val="FF0000"/>
                  </a:solidFill>
                </a:rPr>
                <a:t>+</a:t>
              </a:r>
            </a:p>
            <a:p>
              <a:pPr eaLnBrk="1" hangingPunct="1">
                <a:spcBef>
                  <a:spcPct val="0"/>
                </a:spcBef>
                <a:buFontTx/>
                <a:buNone/>
              </a:pPr>
              <a:endParaRPr lang="en-US" altLang="en-US" sz="1200" b="0" i="0">
                <a:solidFill>
                  <a:prstClr val="black"/>
                </a:solidFill>
              </a:endParaRPr>
            </a:p>
            <a:p>
              <a:pPr eaLnBrk="1" hangingPunct="1">
                <a:spcBef>
                  <a:spcPct val="0"/>
                </a:spcBef>
                <a:buFontTx/>
                <a:buNone/>
              </a:pPr>
              <a:r>
                <a:rPr lang="en-US" altLang="en-US" sz="1200" b="0" i="0">
                  <a:solidFill>
                    <a:srgbClr val="0000FF"/>
                  </a:solidFill>
                </a:rPr>
                <a:t>T</a:t>
              </a:r>
              <a:r>
                <a:rPr lang="en-US" altLang="en-US" sz="1200" b="0" i="0" baseline="30000">
                  <a:solidFill>
                    <a:srgbClr val="0000FF"/>
                  </a:solidFill>
                </a:rPr>
                <a:t>-</a:t>
              </a:r>
            </a:p>
            <a:p>
              <a:pPr eaLnBrk="1" hangingPunct="1">
                <a:spcBef>
                  <a:spcPct val="0"/>
                </a:spcBef>
                <a:buFontTx/>
                <a:buNone/>
              </a:pPr>
              <a:endParaRPr lang="en-US" altLang="en-US" sz="1200" b="0" i="0">
                <a:solidFill>
                  <a:prstClr val="black"/>
                </a:solidFill>
              </a:endParaRPr>
            </a:p>
            <a:p>
              <a:pPr eaLnBrk="1" hangingPunct="1">
                <a:spcBef>
                  <a:spcPct val="0"/>
                </a:spcBef>
                <a:buFontTx/>
                <a:buNone/>
              </a:pPr>
              <a:r>
                <a:rPr lang="en-US" altLang="en-US" sz="1200" b="0" i="0">
                  <a:solidFill>
                    <a:srgbClr val="FF0000"/>
                  </a:solidFill>
                </a:rPr>
                <a:t>T+</a:t>
              </a:r>
            </a:p>
            <a:p>
              <a:pPr eaLnBrk="1" hangingPunct="1">
                <a:spcBef>
                  <a:spcPct val="0"/>
                </a:spcBef>
                <a:buFontTx/>
                <a:buNone/>
              </a:pPr>
              <a:endParaRPr lang="en-US" altLang="en-US" sz="1200" b="0" i="0">
                <a:solidFill>
                  <a:prstClr val="black"/>
                </a:solidFill>
              </a:endParaRPr>
            </a:p>
            <a:p>
              <a:pPr eaLnBrk="1" hangingPunct="1">
                <a:spcBef>
                  <a:spcPct val="0"/>
                </a:spcBef>
                <a:buFontTx/>
                <a:buNone/>
              </a:pPr>
              <a:r>
                <a:rPr lang="en-US" altLang="en-US" sz="1200" b="0" i="0">
                  <a:solidFill>
                    <a:srgbClr val="0000FF"/>
                  </a:solidFill>
                </a:rPr>
                <a:t>T-</a:t>
              </a:r>
            </a:p>
            <a:p>
              <a:pPr eaLnBrk="1" hangingPunct="1">
                <a:spcBef>
                  <a:spcPct val="0"/>
                </a:spcBef>
                <a:buFontTx/>
                <a:buNone/>
              </a:pPr>
              <a:endParaRPr lang="en-US" altLang="en-US" sz="1200" b="0" i="0">
                <a:solidFill>
                  <a:prstClr val="black"/>
                </a:solidFill>
              </a:endParaRPr>
            </a:p>
            <a:p>
              <a:pPr eaLnBrk="1" hangingPunct="1">
                <a:spcBef>
                  <a:spcPct val="0"/>
                </a:spcBef>
                <a:buFontTx/>
                <a:buNone/>
              </a:pPr>
              <a:r>
                <a:rPr lang="en-US" altLang="en-US" sz="1200" b="0" i="0">
                  <a:solidFill>
                    <a:srgbClr val="FF0000"/>
                  </a:solidFill>
                </a:rPr>
                <a:t>T+</a:t>
              </a:r>
            </a:p>
            <a:p>
              <a:pPr eaLnBrk="1" hangingPunct="1">
                <a:spcBef>
                  <a:spcPct val="0"/>
                </a:spcBef>
                <a:buFontTx/>
                <a:buNone/>
              </a:pPr>
              <a:endParaRPr lang="en-US" altLang="en-US" sz="1200" b="0" i="0">
                <a:solidFill>
                  <a:prstClr val="black"/>
                </a:solidFill>
              </a:endParaRPr>
            </a:p>
            <a:p>
              <a:pPr eaLnBrk="1" hangingPunct="1">
                <a:spcBef>
                  <a:spcPct val="0"/>
                </a:spcBef>
                <a:buFontTx/>
                <a:buNone/>
              </a:pPr>
              <a:r>
                <a:rPr lang="en-US" altLang="en-US" sz="1200" b="0" i="0">
                  <a:solidFill>
                    <a:srgbClr val="0000FF"/>
                  </a:solidFill>
                </a:rPr>
                <a:t>T-</a:t>
              </a:r>
            </a:p>
          </p:txBody>
        </p:sp>
        <p:sp>
          <p:nvSpPr>
            <p:cNvPr id="36900" name="Line 14"/>
            <p:cNvSpPr>
              <a:spLocks noChangeShapeType="1"/>
            </p:cNvSpPr>
            <p:nvPr/>
          </p:nvSpPr>
          <p:spPr bwMode="auto">
            <a:xfrm flipH="1">
              <a:off x="7990496" y="4653184"/>
              <a:ext cx="521895"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6901" name="Line 15"/>
            <p:cNvSpPr>
              <a:spLocks noChangeShapeType="1"/>
            </p:cNvSpPr>
            <p:nvPr/>
          </p:nvSpPr>
          <p:spPr bwMode="auto">
            <a:xfrm>
              <a:off x="8042685" y="5034666"/>
              <a:ext cx="469706"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6902" name="Line 16"/>
            <p:cNvSpPr>
              <a:spLocks noChangeShapeType="1"/>
            </p:cNvSpPr>
            <p:nvPr/>
          </p:nvSpPr>
          <p:spPr bwMode="auto">
            <a:xfrm flipH="1">
              <a:off x="7990496" y="5361651"/>
              <a:ext cx="521895"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6903" name="Line 17"/>
            <p:cNvSpPr>
              <a:spLocks noChangeShapeType="1"/>
            </p:cNvSpPr>
            <p:nvPr/>
          </p:nvSpPr>
          <p:spPr bwMode="auto">
            <a:xfrm>
              <a:off x="8042685" y="5743133"/>
              <a:ext cx="469706"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pic>
          <p:nvPicPr>
            <p:cNvPr id="41" name="Picture 34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2803" y="4036219"/>
              <a:ext cx="912597" cy="459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 name="Group 3"/>
          <p:cNvGrpSpPr/>
          <p:nvPr/>
        </p:nvGrpSpPr>
        <p:grpSpPr>
          <a:xfrm>
            <a:off x="533400" y="3581400"/>
            <a:ext cx="2491474" cy="2870201"/>
            <a:chOff x="533400" y="3581400"/>
            <a:chExt cx="2491474" cy="2870201"/>
          </a:xfrm>
        </p:grpSpPr>
        <p:pic>
          <p:nvPicPr>
            <p:cNvPr id="36887" name="Picture 33"/>
            <p:cNvPicPr>
              <a:picLocks noChangeAspect="1" noChangeArrowheads="1"/>
            </p:cNvPicPr>
            <p:nvPr/>
          </p:nvPicPr>
          <p:blipFill>
            <a:blip r:embed="rId6">
              <a:extLst>
                <a:ext uri="{28A0092B-C50C-407E-A947-70E740481C1C}">
                  <a14:useLocalDpi xmlns:a14="http://schemas.microsoft.com/office/drawing/2010/main" val="0"/>
                </a:ext>
              </a:extLst>
            </a:blip>
            <a:srcRect l="8458" t="12698" r="70396" b="5669"/>
            <a:stretch>
              <a:fillRect/>
            </a:stretch>
          </p:blipFill>
          <p:spPr bwMode="auto">
            <a:xfrm>
              <a:off x="846138" y="3998913"/>
              <a:ext cx="1044575" cy="245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88" name="Line 34"/>
            <p:cNvSpPr>
              <a:spLocks noChangeShapeType="1"/>
            </p:cNvSpPr>
            <p:nvPr/>
          </p:nvSpPr>
          <p:spPr bwMode="auto">
            <a:xfrm flipV="1">
              <a:off x="914400" y="3957638"/>
              <a:ext cx="949325" cy="476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6889" name="Text Box 35"/>
            <p:cNvSpPr txBox="1">
              <a:spLocks noChangeArrowheads="1"/>
            </p:cNvSpPr>
            <p:nvPr/>
          </p:nvSpPr>
          <p:spPr bwMode="auto">
            <a:xfrm>
              <a:off x="1211263" y="3581400"/>
              <a:ext cx="4873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800" b="0" i="0">
                  <a:solidFill>
                    <a:srgbClr val="FF0000"/>
                  </a:solidFill>
                  <a:sym typeface="Symbol" pitchFamily="18" charset="2"/>
                </a:rPr>
                <a:t>T</a:t>
              </a:r>
            </a:p>
          </p:txBody>
        </p:sp>
        <p:sp>
          <p:nvSpPr>
            <p:cNvPr id="36890" name="Text Box 36"/>
            <p:cNvSpPr txBox="1">
              <a:spLocks noChangeArrowheads="1"/>
            </p:cNvSpPr>
            <p:nvPr/>
          </p:nvSpPr>
          <p:spPr bwMode="auto">
            <a:xfrm>
              <a:off x="533400" y="4246563"/>
              <a:ext cx="368300"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200" b="0" i="0">
                  <a:solidFill>
                    <a:srgbClr val="FF0000"/>
                  </a:solidFill>
                </a:rPr>
                <a:t>T</a:t>
              </a:r>
              <a:r>
                <a:rPr lang="en-US" altLang="en-US" sz="1200" b="0" i="0" baseline="30000">
                  <a:solidFill>
                    <a:srgbClr val="FF0000"/>
                  </a:solidFill>
                </a:rPr>
                <a:t>+</a:t>
              </a:r>
            </a:p>
            <a:p>
              <a:pPr eaLnBrk="1" hangingPunct="1">
                <a:spcBef>
                  <a:spcPct val="0"/>
                </a:spcBef>
                <a:buFontTx/>
                <a:buNone/>
              </a:pPr>
              <a:endParaRPr lang="en-US" altLang="en-US" sz="1200" b="0" i="0">
                <a:solidFill>
                  <a:prstClr val="black"/>
                </a:solidFill>
              </a:endParaRPr>
            </a:p>
            <a:p>
              <a:pPr eaLnBrk="1" hangingPunct="1">
                <a:spcBef>
                  <a:spcPct val="0"/>
                </a:spcBef>
                <a:buFontTx/>
                <a:buNone/>
              </a:pPr>
              <a:r>
                <a:rPr lang="en-US" altLang="en-US" sz="1200" b="0" i="0">
                  <a:solidFill>
                    <a:srgbClr val="0000FF"/>
                  </a:solidFill>
                </a:rPr>
                <a:t>T</a:t>
              </a:r>
              <a:r>
                <a:rPr lang="en-US" altLang="en-US" sz="1200" b="0" i="0" baseline="30000">
                  <a:solidFill>
                    <a:srgbClr val="0000FF"/>
                  </a:solidFill>
                </a:rPr>
                <a:t>-</a:t>
              </a:r>
            </a:p>
            <a:p>
              <a:pPr eaLnBrk="1" hangingPunct="1">
                <a:spcBef>
                  <a:spcPct val="0"/>
                </a:spcBef>
                <a:buFontTx/>
                <a:buNone/>
              </a:pPr>
              <a:endParaRPr lang="en-US" altLang="en-US" sz="1200" b="0" i="0">
                <a:solidFill>
                  <a:prstClr val="black"/>
                </a:solidFill>
              </a:endParaRPr>
            </a:p>
            <a:p>
              <a:pPr eaLnBrk="1" hangingPunct="1">
                <a:spcBef>
                  <a:spcPct val="0"/>
                </a:spcBef>
                <a:buFontTx/>
                <a:buNone/>
              </a:pPr>
              <a:r>
                <a:rPr lang="en-US" altLang="en-US" sz="1200" b="0" i="0">
                  <a:solidFill>
                    <a:srgbClr val="FF0000"/>
                  </a:solidFill>
                </a:rPr>
                <a:t>T+</a:t>
              </a:r>
            </a:p>
            <a:p>
              <a:pPr eaLnBrk="1" hangingPunct="1">
                <a:spcBef>
                  <a:spcPct val="0"/>
                </a:spcBef>
                <a:buFontTx/>
                <a:buNone/>
              </a:pPr>
              <a:endParaRPr lang="en-US" altLang="en-US" sz="1200" b="0" i="0">
                <a:solidFill>
                  <a:prstClr val="black"/>
                </a:solidFill>
              </a:endParaRPr>
            </a:p>
            <a:p>
              <a:pPr eaLnBrk="1" hangingPunct="1">
                <a:spcBef>
                  <a:spcPct val="0"/>
                </a:spcBef>
                <a:buFontTx/>
                <a:buNone/>
              </a:pPr>
              <a:r>
                <a:rPr lang="en-US" altLang="en-US" sz="1200" b="0" i="0">
                  <a:solidFill>
                    <a:srgbClr val="0000FF"/>
                  </a:solidFill>
                </a:rPr>
                <a:t>T-</a:t>
              </a:r>
            </a:p>
            <a:p>
              <a:pPr eaLnBrk="1" hangingPunct="1">
                <a:spcBef>
                  <a:spcPct val="0"/>
                </a:spcBef>
                <a:buFontTx/>
                <a:buNone/>
              </a:pPr>
              <a:endParaRPr lang="en-US" altLang="en-US" sz="1200" b="0" i="0">
                <a:solidFill>
                  <a:prstClr val="black"/>
                </a:solidFill>
              </a:endParaRPr>
            </a:p>
            <a:p>
              <a:pPr eaLnBrk="1" hangingPunct="1">
                <a:spcBef>
                  <a:spcPct val="0"/>
                </a:spcBef>
                <a:buFontTx/>
                <a:buNone/>
              </a:pPr>
              <a:r>
                <a:rPr lang="en-US" altLang="en-US" sz="1200" b="0" i="0">
                  <a:solidFill>
                    <a:srgbClr val="FF0000"/>
                  </a:solidFill>
                </a:rPr>
                <a:t>T+</a:t>
              </a:r>
            </a:p>
            <a:p>
              <a:pPr eaLnBrk="1" hangingPunct="1">
                <a:spcBef>
                  <a:spcPct val="0"/>
                </a:spcBef>
                <a:buFontTx/>
                <a:buNone/>
              </a:pPr>
              <a:endParaRPr lang="en-US" altLang="en-US" sz="1200" b="0" i="0">
                <a:solidFill>
                  <a:prstClr val="black"/>
                </a:solidFill>
              </a:endParaRPr>
            </a:p>
            <a:p>
              <a:pPr eaLnBrk="1" hangingPunct="1">
                <a:spcBef>
                  <a:spcPct val="0"/>
                </a:spcBef>
                <a:buFontTx/>
                <a:buNone/>
              </a:pPr>
              <a:r>
                <a:rPr lang="en-US" altLang="en-US" sz="1200" b="0" i="0">
                  <a:solidFill>
                    <a:srgbClr val="0000FF"/>
                  </a:solidFill>
                </a:rPr>
                <a:t>T-</a:t>
              </a:r>
            </a:p>
          </p:txBody>
        </p:sp>
        <p:sp>
          <p:nvSpPr>
            <p:cNvPr id="36891" name="Line 37"/>
            <p:cNvSpPr>
              <a:spLocks noChangeShapeType="1"/>
            </p:cNvSpPr>
            <p:nvPr/>
          </p:nvSpPr>
          <p:spPr bwMode="auto">
            <a:xfrm flipH="1">
              <a:off x="2046288" y="4652963"/>
              <a:ext cx="522288"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6892" name="Line 38"/>
            <p:cNvSpPr>
              <a:spLocks noChangeShapeType="1"/>
            </p:cNvSpPr>
            <p:nvPr/>
          </p:nvSpPr>
          <p:spPr bwMode="auto">
            <a:xfrm>
              <a:off x="2098675" y="5033963"/>
              <a:ext cx="469900"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6893" name="Line 39"/>
            <p:cNvSpPr>
              <a:spLocks noChangeShapeType="1"/>
            </p:cNvSpPr>
            <p:nvPr/>
          </p:nvSpPr>
          <p:spPr bwMode="auto">
            <a:xfrm flipH="1">
              <a:off x="2046288" y="5360988"/>
              <a:ext cx="522288"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6894" name="Line 40"/>
            <p:cNvSpPr>
              <a:spLocks noChangeShapeType="1"/>
            </p:cNvSpPr>
            <p:nvPr/>
          </p:nvSpPr>
          <p:spPr bwMode="auto">
            <a:xfrm>
              <a:off x="2098675" y="5743575"/>
              <a:ext cx="469900"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pic>
          <p:nvPicPr>
            <p:cNvPr id="44" name="Picture 34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2277" y="4036219"/>
              <a:ext cx="912597" cy="459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13746627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52400" y="0"/>
            <a:ext cx="8839200" cy="990600"/>
          </a:xfrm>
        </p:spPr>
        <p:txBody>
          <a:bodyPr/>
          <a:lstStyle/>
          <a:p>
            <a:pPr eaLnBrk="1" hangingPunct="1"/>
            <a:r>
              <a:rPr lang="en-US" altLang="en-US" sz="3200" dirty="0" smtClean="0"/>
              <a:t>Fast Parallel Motion Along Helical Field Line Connects Good &amp; Bad Curvature Regions</a:t>
            </a:r>
          </a:p>
        </p:txBody>
      </p:sp>
      <p:sp>
        <p:nvSpPr>
          <p:cNvPr id="37891" name="Rectangle 3"/>
          <p:cNvSpPr>
            <a:spLocks noGrp="1" noChangeArrowheads="1"/>
          </p:cNvSpPr>
          <p:nvPr>
            <p:ph type="body" idx="1"/>
          </p:nvPr>
        </p:nvSpPr>
        <p:spPr>
          <a:xfrm>
            <a:off x="0" y="1066800"/>
            <a:ext cx="8915400" cy="990600"/>
          </a:xfrm>
        </p:spPr>
        <p:txBody>
          <a:bodyPr>
            <a:noAutofit/>
          </a:bodyPr>
          <a:lstStyle/>
          <a:p>
            <a:pPr eaLnBrk="1" hangingPunct="1"/>
            <a:r>
              <a:rPr lang="en-US" altLang="en-US" sz="2000" dirty="0" smtClean="0">
                <a:sym typeface="Symbol" pitchFamily="18" charset="2"/>
              </a:rPr>
              <a:t>Approximate growth rate on outboard side</a:t>
            </a:r>
          </a:p>
          <a:p>
            <a:pPr eaLnBrk="1" hangingPunct="1"/>
            <a:endParaRPr lang="en-US" altLang="en-US" sz="2000" dirty="0" smtClean="0">
              <a:sym typeface="Symbol" pitchFamily="18" charset="2"/>
            </a:endParaRPr>
          </a:p>
          <a:p>
            <a:pPr eaLnBrk="1" hangingPunct="1"/>
            <a:r>
              <a:rPr lang="en-US" altLang="en-US" sz="2000" dirty="0" smtClean="0">
                <a:sym typeface="Symbol" pitchFamily="18" charset="2"/>
              </a:rPr>
              <a:t>Parallel transit time</a:t>
            </a:r>
          </a:p>
          <a:p>
            <a:pPr eaLnBrk="1" hangingPunct="1"/>
            <a:endParaRPr lang="en-US" altLang="en-US" sz="2000" dirty="0" smtClean="0">
              <a:sym typeface="Symbol" pitchFamily="18" charset="2"/>
            </a:endParaRPr>
          </a:p>
          <a:p>
            <a:pPr eaLnBrk="1" hangingPunct="1"/>
            <a:endParaRPr lang="en-US" altLang="en-US" sz="2000" dirty="0" smtClean="0">
              <a:sym typeface="Symbol" pitchFamily="18" charset="2"/>
            </a:endParaRPr>
          </a:p>
          <a:p>
            <a:pPr eaLnBrk="1" hangingPunct="1"/>
            <a:endParaRPr lang="en-US" altLang="en-US" sz="2000" dirty="0" smtClean="0">
              <a:sym typeface="Symbol" pitchFamily="18" charset="2"/>
            </a:endParaRPr>
          </a:p>
          <a:p>
            <a:pPr eaLnBrk="1" hangingPunct="1"/>
            <a:endParaRPr lang="en-US" altLang="en-US" sz="2000" dirty="0" smtClean="0">
              <a:sym typeface="Symbol" pitchFamily="18" charset="2"/>
            </a:endParaRPr>
          </a:p>
          <a:p>
            <a:pPr eaLnBrk="1" hangingPunct="1"/>
            <a:endParaRPr lang="en-US" altLang="en-US" sz="2000" dirty="0" smtClean="0">
              <a:sym typeface="Symbol" pitchFamily="18" charset="2"/>
            </a:endParaRPr>
          </a:p>
          <a:p>
            <a:pPr eaLnBrk="1" hangingPunct="1"/>
            <a:endParaRPr lang="en-US" altLang="en-US" sz="2000" dirty="0" smtClean="0">
              <a:sym typeface="Symbol" pitchFamily="18" charset="2"/>
            </a:endParaRPr>
          </a:p>
          <a:p>
            <a:pPr eaLnBrk="1" hangingPunct="1"/>
            <a:endParaRPr lang="en-US" altLang="en-US" sz="2000" dirty="0" smtClean="0">
              <a:sym typeface="Symbol" pitchFamily="18" charset="2"/>
            </a:endParaRPr>
          </a:p>
          <a:p>
            <a:pPr eaLnBrk="1" hangingPunct="1"/>
            <a:endParaRPr lang="en-US" altLang="en-US" sz="2000" dirty="0" smtClean="0">
              <a:sym typeface="Symbol" pitchFamily="18" charset="2"/>
            </a:endParaRPr>
          </a:p>
          <a:p>
            <a:pPr eaLnBrk="1" hangingPunct="1"/>
            <a:r>
              <a:rPr lang="en-US" altLang="en-US" sz="2000" dirty="0" smtClean="0">
                <a:sym typeface="Symbol" pitchFamily="18" charset="2"/>
              </a:rPr>
              <a:t>Expect instability if </a:t>
            </a:r>
            <a:r>
              <a:rPr lang="en-US" altLang="en-US" sz="2000" dirty="0" err="1" smtClean="0">
                <a:latin typeface="Symbol" pitchFamily="18" charset="2"/>
                <a:sym typeface="Symbol" pitchFamily="18" charset="2"/>
              </a:rPr>
              <a:t>g</a:t>
            </a:r>
            <a:r>
              <a:rPr lang="en-US" altLang="en-US" sz="2000" baseline="-25000" dirty="0" err="1" smtClean="0">
                <a:sym typeface="Symbol" pitchFamily="18" charset="2"/>
              </a:rPr>
              <a:t>instability</a:t>
            </a:r>
            <a:r>
              <a:rPr lang="en-US" altLang="en-US" sz="2000" dirty="0" smtClean="0">
                <a:sym typeface="Symbol" pitchFamily="18" charset="2"/>
              </a:rPr>
              <a:t> &gt; </a:t>
            </a:r>
            <a:r>
              <a:rPr lang="en-US" altLang="en-US" sz="2000" dirty="0" err="1" smtClean="0">
                <a:latin typeface="Symbol" pitchFamily="18" charset="2"/>
                <a:sym typeface="Symbol" pitchFamily="18" charset="2"/>
              </a:rPr>
              <a:t>g</a:t>
            </a:r>
            <a:r>
              <a:rPr lang="en-US" altLang="en-US" sz="2000" baseline="-25000" dirty="0" err="1" smtClean="0">
                <a:sym typeface="Symbol" pitchFamily="18" charset="2"/>
              </a:rPr>
              <a:t>parallel</a:t>
            </a:r>
            <a:r>
              <a:rPr lang="en-US" altLang="en-US" sz="2000" dirty="0" smtClean="0">
                <a:sym typeface="Symbol" pitchFamily="18" charset="2"/>
              </a:rPr>
              <a:t> , or</a:t>
            </a:r>
            <a:endParaRPr lang="en-US" altLang="en-US" sz="2000" baseline="-25000" dirty="0" smtClean="0">
              <a:sym typeface="Symbol" pitchFamily="18" charset="2"/>
            </a:endParaRPr>
          </a:p>
          <a:p>
            <a:pPr eaLnBrk="1" hangingPunct="1"/>
            <a:endParaRPr lang="en-US" altLang="en-US" sz="2000" dirty="0" smtClean="0">
              <a:sym typeface="Symbol" pitchFamily="18" charset="2"/>
            </a:endParaRPr>
          </a:p>
        </p:txBody>
      </p:sp>
      <p:pic>
        <p:nvPicPr>
          <p:cNvPr id="37892" name="Picture 31" descr="NCSX_TOK_modB_surf"/>
          <p:cNvPicPr>
            <a:picLocks noChangeAspect="1" noChangeArrowheads="1"/>
          </p:cNvPicPr>
          <p:nvPr/>
        </p:nvPicPr>
        <p:blipFill>
          <a:blip r:embed="rId4">
            <a:extLst>
              <a:ext uri="{28A0092B-C50C-407E-A947-70E740481C1C}">
                <a14:useLocalDpi xmlns:a14="http://schemas.microsoft.com/office/drawing/2010/main" val="0"/>
              </a:ext>
            </a:extLst>
          </a:blip>
          <a:srcRect l="23177" t="16290" r="20172" b="23982"/>
          <a:stretch>
            <a:fillRect/>
          </a:stretch>
        </p:blipFill>
        <p:spPr bwMode="auto">
          <a:xfrm>
            <a:off x="1295400" y="2514600"/>
            <a:ext cx="4267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7893" name="Object 33"/>
          <p:cNvGraphicFramePr>
            <a:graphicFrameLocks noChangeAspect="1"/>
          </p:cNvGraphicFramePr>
          <p:nvPr/>
        </p:nvGraphicFramePr>
        <p:xfrm>
          <a:off x="5486400" y="914400"/>
          <a:ext cx="1919288" cy="812800"/>
        </p:xfrm>
        <a:graphic>
          <a:graphicData uri="http://schemas.openxmlformats.org/presentationml/2006/ole">
            <mc:AlternateContent xmlns:mc="http://schemas.openxmlformats.org/markup-compatibility/2006">
              <mc:Choice xmlns:v="urn:schemas-microsoft-com:vml" Requires="v">
                <p:oleObj spid="_x0000_s305558" name="Equation" r:id="rId5" imgW="1079500" imgH="457200" progId="Equation.3">
                  <p:embed/>
                </p:oleObj>
              </mc:Choice>
              <mc:Fallback>
                <p:oleObj name="Equation" r:id="rId5" imgW="1079500" imgH="457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914400"/>
                        <a:ext cx="1919288" cy="812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7894" name="Object 34"/>
          <p:cNvGraphicFramePr>
            <a:graphicFrameLocks noChangeAspect="1"/>
          </p:cNvGraphicFramePr>
          <p:nvPr/>
        </p:nvGraphicFramePr>
        <p:xfrm>
          <a:off x="5715000" y="1752600"/>
          <a:ext cx="1422400" cy="744538"/>
        </p:xfrm>
        <a:graphic>
          <a:graphicData uri="http://schemas.openxmlformats.org/presentationml/2006/ole">
            <mc:AlternateContent xmlns:mc="http://schemas.openxmlformats.org/markup-compatibility/2006">
              <mc:Choice xmlns:v="urn:schemas-microsoft-com:vml" Requires="v">
                <p:oleObj spid="_x0000_s305559" name="Equation" r:id="rId7" imgW="800100" imgH="419100" progId="Equation.3">
                  <p:embed/>
                </p:oleObj>
              </mc:Choice>
              <mc:Fallback>
                <p:oleObj name="Equation" r:id="rId7" imgW="800100" imgH="4191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5000" y="1752600"/>
                        <a:ext cx="1422400" cy="744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7895" name="Object 35"/>
          <p:cNvGraphicFramePr>
            <a:graphicFrameLocks noChangeAspect="1"/>
          </p:cNvGraphicFramePr>
          <p:nvPr>
            <p:extLst>
              <p:ext uri="{D42A27DB-BD31-4B8C-83A1-F6EECF244321}">
                <p14:modId xmlns:p14="http://schemas.microsoft.com/office/powerpoint/2010/main" val="3704318988"/>
              </p:ext>
            </p:extLst>
          </p:nvPr>
        </p:nvGraphicFramePr>
        <p:xfrm>
          <a:off x="5105400" y="4953000"/>
          <a:ext cx="1600200" cy="725488"/>
        </p:xfrm>
        <a:graphic>
          <a:graphicData uri="http://schemas.openxmlformats.org/presentationml/2006/ole">
            <mc:AlternateContent xmlns:mc="http://schemas.openxmlformats.org/markup-compatibility/2006">
              <mc:Choice xmlns:v="urn:schemas-microsoft-com:vml" Requires="v">
                <p:oleObj spid="_x0000_s305560" name="Equation" r:id="rId9" imgW="1091726" imgH="495085" progId="Equation.3">
                  <p:embed/>
                </p:oleObj>
              </mc:Choice>
              <mc:Fallback>
                <p:oleObj name="Equation" r:id="rId9" imgW="1091726" imgH="495085"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05400" y="4953000"/>
                        <a:ext cx="1600200" cy="725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7896" name="Object 36"/>
          <p:cNvGraphicFramePr>
            <a:graphicFrameLocks noChangeAspect="1"/>
          </p:cNvGraphicFramePr>
          <p:nvPr/>
        </p:nvGraphicFramePr>
        <p:xfrm>
          <a:off x="7543800" y="1143000"/>
          <a:ext cx="1600200" cy="304800"/>
        </p:xfrm>
        <a:graphic>
          <a:graphicData uri="http://schemas.openxmlformats.org/presentationml/2006/ole">
            <mc:AlternateContent xmlns:mc="http://schemas.openxmlformats.org/markup-compatibility/2006">
              <mc:Choice xmlns:v="urn:schemas-microsoft-com:vml" Requires="v">
                <p:oleObj spid="_x0000_s305561" name="Equation" r:id="rId11" imgW="1129810" imgH="215806" progId="Equation.3">
                  <p:embed/>
                </p:oleObj>
              </mc:Choice>
              <mc:Fallback>
                <p:oleObj name="Equation" r:id="rId11" imgW="1129810" imgH="215806"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43800" y="1143000"/>
                        <a:ext cx="16002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90529839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sz="3200" b="1" dirty="0" smtClean="0"/>
              <a:t>Ballooning nature observed in simulations</a:t>
            </a:r>
            <a:endParaRPr lang="en-US" sz="3200" b="1" dirty="0"/>
          </a:p>
        </p:txBody>
      </p:sp>
      <p:pic>
        <p:nvPicPr>
          <p:cNvPr id="274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807"/>
          <a:stretch/>
        </p:blipFill>
        <p:spPr bwMode="auto">
          <a:xfrm>
            <a:off x="129373" y="967666"/>
            <a:ext cx="8938427" cy="5550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0" y="6248400"/>
            <a:ext cx="1396536" cy="276999"/>
          </a:xfrm>
          <a:prstGeom prst="rect">
            <a:avLst/>
          </a:prstGeom>
          <a:noFill/>
        </p:spPr>
        <p:txBody>
          <a:bodyPr wrap="none" rtlCol="0">
            <a:spAutoFit/>
          </a:bodyPr>
          <a:lstStyle/>
          <a:p>
            <a:r>
              <a:rPr lang="en-US" dirty="0" smtClean="0"/>
              <a:t>(Hammett notes)</a:t>
            </a:r>
            <a:endParaRPr lang="en-US" dirty="0"/>
          </a:p>
        </p:txBody>
      </p:sp>
    </p:spTree>
    <p:extLst>
      <p:ext uri="{BB962C8B-B14F-4D97-AF65-F5344CB8AC3E}">
        <p14:creationId xmlns:p14="http://schemas.microsoft.com/office/powerpoint/2010/main" val="245637080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ltLang="en-US" sz="3200" dirty="0" smtClean="0"/>
              <a:t>Threshold-like behavior analogous to Rayleigh-</a:t>
            </a:r>
            <a:r>
              <a:rPr lang="en-US" altLang="en-US" sz="3200" dirty="0" err="1" smtClean="0"/>
              <a:t>Benard</a:t>
            </a:r>
            <a:r>
              <a:rPr lang="en-US" altLang="en-US" sz="3200" dirty="0" smtClean="0"/>
              <a:t> instability</a:t>
            </a:r>
          </a:p>
        </p:txBody>
      </p:sp>
      <p:grpSp>
        <p:nvGrpSpPr>
          <p:cNvPr id="38915" name="Group 65"/>
          <p:cNvGrpSpPr>
            <a:grpSpLocks noChangeAspect="1"/>
          </p:cNvGrpSpPr>
          <p:nvPr/>
        </p:nvGrpSpPr>
        <p:grpSpPr bwMode="auto">
          <a:xfrm>
            <a:off x="457200" y="1676400"/>
            <a:ext cx="3454400" cy="3895725"/>
            <a:chOff x="4800600" y="1727335"/>
            <a:chExt cx="4145137" cy="4674155"/>
          </a:xfrm>
        </p:grpSpPr>
        <p:sp>
          <p:nvSpPr>
            <p:cNvPr id="38920" name="TextBox 66"/>
            <p:cNvSpPr txBox="1">
              <a:spLocks noChangeArrowheads="1"/>
            </p:cNvSpPr>
            <p:nvPr/>
          </p:nvSpPr>
          <p:spPr bwMode="auto">
            <a:xfrm>
              <a:off x="5657537" y="5699760"/>
              <a:ext cx="2734748" cy="70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algn="ctr" eaLnBrk="1" hangingPunct="1">
                <a:spcBef>
                  <a:spcPct val="0"/>
                </a:spcBef>
                <a:buFontTx/>
                <a:buNone/>
              </a:pPr>
              <a:r>
                <a:rPr lang="en-US" altLang="en-US" sz="1600" i="0">
                  <a:solidFill>
                    <a:prstClr val="black"/>
                  </a:solidFill>
                  <a:latin typeface="Helvetica" pitchFamily="34" charset="0"/>
                </a:rPr>
                <a:t>Temperature gradient</a:t>
              </a:r>
            </a:p>
            <a:p>
              <a:pPr algn="ctr" eaLnBrk="1" hangingPunct="1">
                <a:spcBef>
                  <a:spcPct val="0"/>
                </a:spcBef>
                <a:buFontTx/>
                <a:buNone/>
              </a:pPr>
              <a:r>
                <a:rPr lang="en-US" altLang="en-US" sz="1600" i="0">
                  <a:solidFill>
                    <a:prstClr val="black"/>
                  </a:solidFill>
                  <a:latin typeface="Helvetica" pitchFamily="34" charset="0"/>
                </a:rPr>
                <a:t>(T</a:t>
              </a:r>
              <a:r>
                <a:rPr lang="en-US" altLang="en-US" sz="1600" i="0" baseline="-25000">
                  <a:solidFill>
                    <a:prstClr val="black"/>
                  </a:solidFill>
                  <a:latin typeface="Helvetica" pitchFamily="34" charset="0"/>
                </a:rPr>
                <a:t>hot</a:t>
              </a:r>
              <a:r>
                <a:rPr lang="en-US" altLang="en-US" sz="1600" i="0">
                  <a:solidFill>
                    <a:prstClr val="black"/>
                  </a:solidFill>
                  <a:latin typeface="Helvetica" pitchFamily="34" charset="0"/>
                </a:rPr>
                <a:t>  - T</a:t>
              </a:r>
              <a:r>
                <a:rPr lang="en-US" altLang="en-US" sz="1600" i="0" baseline="-25000">
                  <a:solidFill>
                    <a:prstClr val="black"/>
                  </a:solidFill>
                  <a:latin typeface="Helvetica" pitchFamily="34" charset="0"/>
                </a:rPr>
                <a:t>cold</a:t>
              </a:r>
              <a:r>
                <a:rPr lang="en-US" altLang="en-US" sz="1600" i="0">
                  <a:solidFill>
                    <a:prstClr val="black"/>
                  </a:solidFill>
                  <a:latin typeface="Helvetica" pitchFamily="34" charset="0"/>
                </a:rPr>
                <a:t>)</a:t>
              </a:r>
            </a:p>
          </p:txBody>
        </p:sp>
        <p:sp>
          <p:nvSpPr>
            <p:cNvPr id="38921" name="TextBox 67"/>
            <p:cNvSpPr txBox="1">
              <a:spLocks noChangeArrowheads="1"/>
            </p:cNvSpPr>
            <p:nvPr/>
          </p:nvSpPr>
          <p:spPr bwMode="auto">
            <a:xfrm>
              <a:off x="5333999" y="1727335"/>
              <a:ext cx="3291840" cy="406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algn="ctr" eaLnBrk="1" hangingPunct="1">
                <a:spcBef>
                  <a:spcPct val="0"/>
                </a:spcBef>
                <a:buFontTx/>
                <a:buNone/>
              </a:pPr>
              <a:r>
                <a:rPr lang="en-US" altLang="en-US" sz="1600" i="0">
                  <a:solidFill>
                    <a:prstClr val="black"/>
                  </a:solidFill>
                  <a:latin typeface="Helvetica" pitchFamily="34" charset="0"/>
                </a:rPr>
                <a:t>Heat flux ~ heating power</a:t>
              </a:r>
            </a:p>
          </p:txBody>
        </p:sp>
        <p:sp>
          <p:nvSpPr>
            <p:cNvPr id="38922" name="Rectangle 68"/>
            <p:cNvSpPr>
              <a:spLocks noChangeArrowheads="1"/>
            </p:cNvSpPr>
            <p:nvPr/>
          </p:nvSpPr>
          <p:spPr bwMode="auto">
            <a:xfrm>
              <a:off x="4800600" y="2133600"/>
              <a:ext cx="4114800" cy="3352800"/>
            </a:xfrm>
            <a:prstGeom prst="rect">
              <a:avLst/>
            </a:prstGeom>
            <a:noFill/>
            <a:ln w="15875" algn="ctr">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buFontTx/>
                <a:buChar char="•"/>
              </a:pPr>
              <a:endParaRPr lang="en-US" altLang="en-US" sz="1200">
                <a:solidFill>
                  <a:srgbClr val="1822CD"/>
                </a:solidFill>
                <a:latin typeface="Helvetica" pitchFamily="34" charset="0"/>
              </a:endParaRPr>
            </a:p>
          </p:txBody>
        </p:sp>
        <p:cxnSp>
          <p:nvCxnSpPr>
            <p:cNvPr id="38923" name="Straight Arrow Connector 69"/>
            <p:cNvCxnSpPr>
              <a:cxnSpLocks noChangeShapeType="1"/>
            </p:cNvCxnSpPr>
            <p:nvPr/>
          </p:nvCxnSpPr>
          <p:spPr bwMode="auto">
            <a:xfrm>
              <a:off x="6400800" y="4648200"/>
              <a:ext cx="990600" cy="0"/>
            </a:xfrm>
            <a:prstGeom prst="straightConnector1">
              <a:avLst/>
            </a:prstGeom>
            <a:noFill/>
            <a:ln w="9525" algn="ctr">
              <a:solidFill>
                <a:schemeClr val="tx1"/>
              </a:solidFill>
              <a:prstDash val="sysDot"/>
              <a:round/>
              <a:headEnd/>
              <a:tailEnd type="arrow" w="med" len="med"/>
            </a:ln>
            <a:extLst>
              <a:ext uri="{909E8E84-426E-40DD-AFC4-6F175D3DCCD1}">
                <a14:hiddenFill xmlns:a14="http://schemas.microsoft.com/office/drawing/2010/main">
                  <a:noFill/>
                </a14:hiddenFill>
              </a:ext>
            </a:extLst>
          </p:spPr>
        </p:cxnSp>
        <p:cxnSp>
          <p:nvCxnSpPr>
            <p:cNvPr id="38924" name="Straight Connector 70"/>
            <p:cNvCxnSpPr>
              <a:cxnSpLocks noChangeShapeType="1"/>
            </p:cNvCxnSpPr>
            <p:nvPr/>
          </p:nvCxnSpPr>
          <p:spPr bwMode="auto">
            <a:xfrm flipV="1">
              <a:off x="4800600" y="4191000"/>
              <a:ext cx="4114800" cy="1295400"/>
            </a:xfrm>
            <a:prstGeom prst="line">
              <a:avLst/>
            </a:prstGeom>
            <a:noFill/>
            <a:ln w="9525" algn="ctr">
              <a:solidFill>
                <a:schemeClr val="tx1"/>
              </a:solidFill>
              <a:prstDash val="sysDot"/>
              <a:round/>
              <a:headEnd/>
              <a:tailEnd/>
            </a:ln>
            <a:extLst>
              <a:ext uri="{909E8E84-426E-40DD-AFC4-6F175D3DCCD1}">
                <a14:hiddenFill xmlns:a14="http://schemas.microsoft.com/office/drawing/2010/main">
                  <a:noFill/>
                </a14:hiddenFill>
              </a:ext>
            </a:extLst>
          </p:spPr>
        </p:cxnSp>
        <p:cxnSp>
          <p:nvCxnSpPr>
            <p:cNvPr id="38925" name="Straight Arrow Connector 71"/>
            <p:cNvCxnSpPr>
              <a:cxnSpLocks noChangeShapeType="1"/>
            </p:cNvCxnSpPr>
            <p:nvPr/>
          </p:nvCxnSpPr>
          <p:spPr bwMode="auto">
            <a:xfrm>
              <a:off x="7391400" y="4648200"/>
              <a:ext cx="0" cy="838200"/>
            </a:xfrm>
            <a:prstGeom prst="straightConnector1">
              <a:avLst/>
            </a:prstGeom>
            <a:noFill/>
            <a:ln w="9525" algn="ctr">
              <a:solidFill>
                <a:schemeClr val="tx1"/>
              </a:solidFill>
              <a:prstDash val="sysDot"/>
              <a:round/>
              <a:headEnd/>
              <a:tailEnd type="arrow" w="med" len="med"/>
            </a:ln>
            <a:extLst>
              <a:ext uri="{909E8E84-426E-40DD-AFC4-6F175D3DCCD1}">
                <a14:hiddenFill xmlns:a14="http://schemas.microsoft.com/office/drawing/2010/main">
                  <a:noFill/>
                </a14:hiddenFill>
              </a:ext>
            </a:extLst>
          </p:spPr>
        </p:cxnSp>
        <p:cxnSp>
          <p:nvCxnSpPr>
            <p:cNvPr id="38926" name="Straight Connector 72"/>
            <p:cNvCxnSpPr>
              <a:cxnSpLocks noChangeShapeType="1"/>
            </p:cNvCxnSpPr>
            <p:nvPr/>
          </p:nvCxnSpPr>
          <p:spPr bwMode="auto">
            <a:xfrm flipV="1">
              <a:off x="6248400" y="2133600"/>
              <a:ext cx="1066800" cy="2895600"/>
            </a:xfrm>
            <a:prstGeom prst="line">
              <a:avLst/>
            </a:prstGeom>
            <a:noFill/>
            <a:ln w="15875" algn="ctr">
              <a:solidFill>
                <a:srgbClr val="0000FF"/>
              </a:solidFill>
              <a:round/>
              <a:headEnd/>
              <a:tailEnd/>
            </a:ln>
            <a:extLst>
              <a:ext uri="{909E8E84-426E-40DD-AFC4-6F175D3DCCD1}">
                <a14:hiddenFill xmlns:a14="http://schemas.microsoft.com/office/drawing/2010/main">
                  <a:noFill/>
                </a14:hiddenFill>
              </a:ext>
            </a:extLst>
          </p:spPr>
        </p:cxnSp>
        <p:cxnSp>
          <p:nvCxnSpPr>
            <p:cNvPr id="38927" name="Straight Arrow Connector 73"/>
            <p:cNvCxnSpPr>
              <a:cxnSpLocks noChangeShapeType="1"/>
            </p:cNvCxnSpPr>
            <p:nvPr/>
          </p:nvCxnSpPr>
          <p:spPr bwMode="auto">
            <a:xfrm>
              <a:off x="6400800" y="4648200"/>
              <a:ext cx="0" cy="838200"/>
            </a:xfrm>
            <a:prstGeom prst="straightConnector1">
              <a:avLst/>
            </a:prstGeom>
            <a:noFill/>
            <a:ln w="15875" algn="ctr">
              <a:solidFill>
                <a:srgbClr val="0000FF"/>
              </a:solidFill>
              <a:round/>
              <a:headEnd/>
              <a:tailEnd type="arrow" w="med" len="med"/>
            </a:ln>
            <a:extLst>
              <a:ext uri="{909E8E84-426E-40DD-AFC4-6F175D3DCCD1}">
                <a14:hiddenFill xmlns:a14="http://schemas.microsoft.com/office/drawing/2010/main">
                  <a:noFill/>
                </a14:hiddenFill>
              </a:ext>
            </a:extLst>
          </p:spPr>
        </p:cxnSp>
        <p:cxnSp>
          <p:nvCxnSpPr>
            <p:cNvPr id="38928" name="Straight Arrow Connector 74"/>
            <p:cNvCxnSpPr>
              <a:cxnSpLocks noChangeShapeType="1"/>
            </p:cNvCxnSpPr>
            <p:nvPr/>
          </p:nvCxnSpPr>
          <p:spPr bwMode="auto">
            <a:xfrm>
              <a:off x="4800600" y="4648200"/>
              <a:ext cx="1600200" cy="0"/>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8929" name="Straight Connector 75"/>
            <p:cNvCxnSpPr>
              <a:cxnSpLocks noChangeShapeType="1"/>
            </p:cNvCxnSpPr>
            <p:nvPr/>
          </p:nvCxnSpPr>
          <p:spPr bwMode="auto">
            <a:xfrm flipV="1">
              <a:off x="4800600" y="5029200"/>
              <a:ext cx="1447800" cy="457200"/>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sp>
          <p:nvSpPr>
            <p:cNvPr id="38930" name="TextBox 76"/>
            <p:cNvSpPr txBox="1">
              <a:spLocks noChangeArrowheads="1"/>
            </p:cNvSpPr>
            <p:nvPr/>
          </p:nvSpPr>
          <p:spPr bwMode="auto">
            <a:xfrm>
              <a:off x="7049584" y="2819400"/>
              <a:ext cx="1166089" cy="77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algn="ctr" eaLnBrk="1" hangingPunct="1">
                <a:spcBef>
                  <a:spcPct val="0"/>
                </a:spcBef>
                <a:buFontTx/>
                <a:buNone/>
              </a:pPr>
              <a:r>
                <a:rPr lang="en-US" altLang="en-US" sz="1200" i="0">
                  <a:solidFill>
                    <a:srgbClr val="1822CD"/>
                  </a:solidFill>
                  <a:latin typeface="Helvetica" pitchFamily="34" charset="0"/>
                </a:rPr>
                <a:t>diffusion</a:t>
              </a:r>
            </a:p>
            <a:p>
              <a:pPr algn="ctr" eaLnBrk="1" hangingPunct="1">
                <a:spcBef>
                  <a:spcPct val="0"/>
                </a:spcBef>
                <a:buFontTx/>
                <a:buNone/>
              </a:pPr>
              <a:r>
                <a:rPr lang="en-US" altLang="en-US" sz="1200" i="0">
                  <a:solidFill>
                    <a:srgbClr val="1822CD"/>
                  </a:solidFill>
                  <a:latin typeface="Helvetica" pitchFamily="34" charset="0"/>
                </a:rPr>
                <a:t>+</a:t>
              </a:r>
            </a:p>
            <a:p>
              <a:pPr algn="ctr" eaLnBrk="1" hangingPunct="1">
                <a:spcBef>
                  <a:spcPct val="0"/>
                </a:spcBef>
                <a:buFontTx/>
                <a:buNone/>
              </a:pPr>
              <a:r>
                <a:rPr lang="en-US" altLang="en-US" sz="1200" i="0">
                  <a:solidFill>
                    <a:srgbClr val="1822CD"/>
                  </a:solidFill>
                  <a:latin typeface="Helvetica" pitchFamily="34" charset="0"/>
                </a:rPr>
                <a:t>turbulence</a:t>
              </a:r>
            </a:p>
          </p:txBody>
        </p:sp>
        <p:sp>
          <p:nvSpPr>
            <p:cNvPr id="38931" name="TextBox 77"/>
            <p:cNvSpPr txBox="1">
              <a:spLocks noChangeArrowheads="1"/>
            </p:cNvSpPr>
            <p:nvPr/>
          </p:nvSpPr>
          <p:spPr bwMode="auto">
            <a:xfrm>
              <a:off x="7818120" y="4464758"/>
              <a:ext cx="1127617" cy="55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200" i="0">
                  <a:solidFill>
                    <a:prstClr val="black"/>
                  </a:solidFill>
                  <a:latin typeface="Helvetica" pitchFamily="34" charset="0"/>
                </a:rPr>
                <a:t>collisional</a:t>
              </a:r>
            </a:p>
            <a:p>
              <a:pPr eaLnBrk="1" hangingPunct="1">
                <a:spcBef>
                  <a:spcPct val="0"/>
                </a:spcBef>
                <a:buFontTx/>
                <a:buNone/>
              </a:pPr>
              <a:r>
                <a:rPr lang="en-US" altLang="en-US" sz="1200" i="0">
                  <a:solidFill>
                    <a:prstClr val="black"/>
                  </a:solidFill>
                  <a:latin typeface="Helvetica" pitchFamily="34" charset="0"/>
                </a:rPr>
                <a:t>diffusion</a:t>
              </a:r>
            </a:p>
          </p:txBody>
        </p:sp>
      </p:grpSp>
      <p:pic>
        <p:nvPicPr>
          <p:cNvPr id="38916" name="Picture 2" descr="http://www.pastrypal.com/wp-content/uploads/2009/10/mint-syrup-boil-water.jpg"/>
          <p:cNvPicPr>
            <a:picLocks noChangeAspect="1" noChangeArrowheads="1"/>
          </p:cNvPicPr>
          <p:nvPr/>
        </p:nvPicPr>
        <p:blipFill>
          <a:blip r:embed="rId3">
            <a:extLst>
              <a:ext uri="{28A0092B-C50C-407E-A947-70E740481C1C}">
                <a14:useLocalDpi xmlns:a14="http://schemas.microsoft.com/office/drawing/2010/main" val="0"/>
              </a:ext>
            </a:extLst>
          </a:blip>
          <a:srcRect r="13316"/>
          <a:stretch>
            <a:fillRect/>
          </a:stretch>
        </p:blipFill>
        <p:spPr bwMode="auto">
          <a:xfrm>
            <a:off x="4986338" y="2209800"/>
            <a:ext cx="3471862"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Box 18"/>
          <p:cNvSpPr txBox="1">
            <a:spLocks noChangeArrowheads="1"/>
          </p:cNvSpPr>
          <p:nvPr/>
        </p:nvSpPr>
        <p:spPr bwMode="auto">
          <a:xfrm>
            <a:off x="4724400" y="1193800"/>
            <a:ext cx="4267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2000" b="0" i="0">
                <a:solidFill>
                  <a:prstClr val="black"/>
                </a:solidFill>
                <a:latin typeface="Helvetica" pitchFamily="34" charset="0"/>
              </a:rPr>
              <a:t>Analogous to convective transport when heating a fluid from below … boiling water (before the boiling)</a:t>
            </a:r>
          </a:p>
        </p:txBody>
      </p:sp>
      <p:sp>
        <p:nvSpPr>
          <p:cNvPr id="38918" name="TextBox 17"/>
          <p:cNvSpPr txBox="1">
            <a:spLocks noChangeArrowheads="1"/>
          </p:cNvSpPr>
          <p:nvPr/>
        </p:nvSpPr>
        <p:spPr bwMode="auto">
          <a:xfrm>
            <a:off x="5181600" y="5446713"/>
            <a:ext cx="31321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600" i="0">
                <a:solidFill>
                  <a:srgbClr val="1822CD"/>
                </a:solidFill>
                <a:latin typeface="Helvetica" pitchFamily="34" charset="0"/>
              </a:rPr>
              <a:t>Rayleigh, Benard, early 1900’s</a:t>
            </a:r>
          </a:p>
        </p:txBody>
      </p:sp>
      <p:sp>
        <p:nvSpPr>
          <p:cNvPr id="38919" name="TextBox 1"/>
          <p:cNvSpPr txBox="1">
            <a:spLocks noChangeArrowheads="1"/>
          </p:cNvSpPr>
          <p:nvPr/>
        </p:nvSpPr>
        <p:spPr bwMode="auto">
          <a:xfrm>
            <a:off x="495300" y="5907088"/>
            <a:ext cx="8153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800" b="0" i="0">
                <a:solidFill>
                  <a:prstClr val="black"/>
                </a:solidFill>
                <a:sym typeface="Symbol" pitchFamily="18" charset="2"/>
              </a:rPr>
              <a:t>Threshold gradient for temperature gradient driven instabilities have been characterized over parameter space with gyrokinetic simulations</a:t>
            </a:r>
          </a:p>
        </p:txBody>
      </p:sp>
    </p:spTree>
    <p:extLst>
      <p:ext uri="{BB962C8B-B14F-4D97-AF65-F5344CB8AC3E}">
        <p14:creationId xmlns:p14="http://schemas.microsoft.com/office/powerpoint/2010/main" val="422697735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Critical gradient for ITG determined from many linear </a:t>
            </a:r>
            <a:r>
              <a:rPr lang="en-US" sz="2800" dirty="0" err="1" smtClean="0"/>
              <a:t>gyrokinetic</a:t>
            </a:r>
            <a:r>
              <a:rPr lang="en-US" sz="2800" dirty="0" smtClean="0"/>
              <a:t> simulations (guided by theory)</a:t>
            </a:r>
            <a:endParaRPr lang="en-US" sz="2800" dirty="0"/>
          </a:p>
        </p:txBody>
      </p:sp>
      <p:sp>
        <p:nvSpPr>
          <p:cNvPr id="3" name="Content Placeholder 2"/>
          <p:cNvSpPr>
            <a:spLocks noGrp="1"/>
          </p:cNvSpPr>
          <p:nvPr>
            <p:ph idx="1"/>
          </p:nvPr>
        </p:nvSpPr>
        <p:spPr>
          <a:xfrm>
            <a:off x="91911" y="3886200"/>
            <a:ext cx="8763000" cy="914400"/>
          </a:xfrm>
        </p:spPr>
        <p:txBody>
          <a:bodyPr/>
          <a:lstStyle/>
          <a:p>
            <a:r>
              <a:rPr lang="en-US" sz="1800" dirty="0" smtClean="0"/>
              <a:t>R/L</a:t>
            </a:r>
            <a:r>
              <a:rPr lang="en-US" sz="1800" baseline="-25000" dirty="0" smtClean="0"/>
              <a:t>T</a:t>
            </a:r>
            <a:r>
              <a:rPr lang="en-US" sz="1800" dirty="0" smtClean="0"/>
              <a:t> = -R/T</a:t>
            </a:r>
            <a:r>
              <a:rPr lang="en-US" sz="1800" dirty="0" smtClean="0">
                <a:sym typeface="Symbol"/>
              </a:rPr>
              <a:t>T is the normalized temperature gradient</a:t>
            </a:r>
          </a:p>
          <a:p>
            <a:r>
              <a:rPr lang="en-US" sz="1800" dirty="0" smtClean="0">
                <a:sym typeface="Symbol"/>
              </a:rPr>
              <a:t>Natural way to normalize gradients for toroidal drift waves, i.e. ratio of diamagnetic-to-toroidal drift frequencies:</a:t>
            </a:r>
          </a:p>
          <a:p>
            <a:pPr marL="457200" lvl="1" indent="0">
              <a:buNone/>
            </a:pPr>
            <a:r>
              <a:rPr lang="en-US" sz="1800" dirty="0" smtClean="0">
                <a:latin typeface="Symbol" panose="05050102010706020507" pitchFamily="18" charset="2"/>
                <a:sym typeface="Symbol"/>
              </a:rPr>
              <a:t>w</a:t>
            </a:r>
            <a:r>
              <a:rPr lang="en-US" sz="1800" baseline="-25000" dirty="0" smtClean="0">
                <a:sym typeface="Symbol"/>
              </a:rPr>
              <a:t>*T</a:t>
            </a:r>
            <a:r>
              <a:rPr lang="en-US" sz="1800" dirty="0" smtClean="0">
                <a:sym typeface="Symbol"/>
              </a:rPr>
              <a:t> = </a:t>
            </a:r>
            <a:r>
              <a:rPr lang="en-US" sz="1800" dirty="0" err="1" smtClean="0">
                <a:sym typeface="Symbol"/>
              </a:rPr>
              <a:t>k</a:t>
            </a:r>
            <a:r>
              <a:rPr lang="en-US" sz="1800" baseline="-25000" dirty="0" err="1" smtClean="0">
                <a:sym typeface="Symbol"/>
              </a:rPr>
              <a:t>y</a:t>
            </a:r>
            <a:r>
              <a:rPr lang="en-US" sz="1800" dirty="0" smtClean="0">
                <a:sym typeface="Symbol"/>
              </a:rPr>
              <a:t>(B×p) / nqB</a:t>
            </a:r>
            <a:r>
              <a:rPr lang="en-US" sz="1800" baseline="30000" dirty="0" smtClean="0">
                <a:sym typeface="Symbol"/>
              </a:rPr>
              <a:t>2</a:t>
            </a:r>
            <a:r>
              <a:rPr lang="en-US" sz="1800" dirty="0" smtClean="0">
                <a:sym typeface="Symbol"/>
              </a:rPr>
              <a:t>            </a:t>
            </a:r>
            <a:r>
              <a:rPr lang="en-US" sz="1800" dirty="0" smtClean="0">
                <a:sym typeface="Wingdings" panose="05000000000000000000" pitchFamily="2" charset="2"/>
              </a:rPr>
              <a:t></a:t>
            </a:r>
            <a:r>
              <a:rPr lang="en-US" sz="1800" dirty="0" smtClean="0">
                <a:sym typeface="Symbol"/>
              </a:rPr>
              <a:t> (</a:t>
            </a:r>
            <a:r>
              <a:rPr lang="en-US" sz="1800" dirty="0" err="1" smtClean="0">
                <a:sym typeface="Symbol"/>
              </a:rPr>
              <a:t>k</a:t>
            </a:r>
            <a:r>
              <a:rPr lang="en-US" sz="1800" baseline="-25000" dirty="0" err="1" smtClean="0">
                <a:latin typeface="Symbol" panose="05050102010706020507" pitchFamily="18" charset="2"/>
                <a:sym typeface="Symbol"/>
              </a:rPr>
              <a:t>q</a:t>
            </a:r>
            <a:r>
              <a:rPr lang="en-US" sz="1800" dirty="0" err="1" smtClean="0">
                <a:latin typeface="Symbol" panose="05050102010706020507" pitchFamily="18" charset="2"/>
                <a:sym typeface="Symbol"/>
              </a:rPr>
              <a:t>r</a:t>
            </a:r>
            <a:r>
              <a:rPr lang="en-US" sz="1800" baseline="-25000" dirty="0" err="1" smtClean="0">
                <a:sym typeface="Symbol"/>
              </a:rPr>
              <a:t>i</a:t>
            </a:r>
            <a:r>
              <a:rPr lang="en-US" sz="1800" dirty="0" smtClean="0">
                <a:sym typeface="Symbol"/>
              </a:rPr>
              <a:t>)</a:t>
            </a:r>
            <a:r>
              <a:rPr lang="en-US" sz="1800" dirty="0" err="1" smtClean="0">
                <a:sym typeface="Symbol"/>
              </a:rPr>
              <a:t>v</a:t>
            </a:r>
            <a:r>
              <a:rPr lang="en-US" sz="1800" baseline="-25000" dirty="0" err="1" smtClean="0">
                <a:sym typeface="Symbol"/>
              </a:rPr>
              <a:t>T</a:t>
            </a:r>
            <a:r>
              <a:rPr lang="en-US" sz="1800" dirty="0" smtClean="0">
                <a:sym typeface="Symbol"/>
              </a:rPr>
              <a:t>/L</a:t>
            </a:r>
            <a:r>
              <a:rPr lang="en-US" sz="1800" baseline="-25000" dirty="0" smtClean="0">
                <a:sym typeface="Symbol"/>
              </a:rPr>
              <a:t>T</a:t>
            </a:r>
          </a:p>
          <a:p>
            <a:pPr marL="457200" lvl="1" indent="0">
              <a:buNone/>
            </a:pPr>
            <a:r>
              <a:rPr lang="en-US" sz="1800" dirty="0" err="1" smtClean="0">
                <a:latin typeface="Symbol" panose="05050102010706020507" pitchFamily="18" charset="2"/>
                <a:sym typeface="Symbol"/>
              </a:rPr>
              <a:t>w</a:t>
            </a:r>
            <a:r>
              <a:rPr lang="en-US" sz="1800" baseline="-25000" dirty="0" err="1" smtClean="0">
                <a:sym typeface="Symbol"/>
              </a:rPr>
              <a:t>D</a:t>
            </a:r>
            <a:r>
              <a:rPr lang="en-US" sz="1800" dirty="0" smtClean="0">
                <a:sym typeface="Symbol"/>
              </a:rPr>
              <a:t> = </a:t>
            </a:r>
            <a:r>
              <a:rPr lang="en-US" sz="1800" dirty="0" err="1" smtClean="0">
                <a:sym typeface="Symbol"/>
              </a:rPr>
              <a:t>k</a:t>
            </a:r>
            <a:r>
              <a:rPr lang="en-US" sz="1800" baseline="-25000" dirty="0" err="1" smtClean="0">
                <a:sym typeface="Symbol"/>
              </a:rPr>
              <a:t>y</a:t>
            </a:r>
            <a:r>
              <a:rPr lang="en-US" sz="1800" dirty="0" smtClean="0">
                <a:sym typeface="Symbol"/>
              </a:rPr>
              <a:t>(B×mv</a:t>
            </a:r>
            <a:r>
              <a:rPr lang="en-US" sz="1800" baseline="-25000" dirty="0" smtClean="0">
                <a:sym typeface="Symbol"/>
              </a:rPr>
              <a:t></a:t>
            </a:r>
            <a:r>
              <a:rPr lang="en-US" sz="1800" baseline="30000" dirty="0" smtClean="0">
                <a:sym typeface="Symbol"/>
              </a:rPr>
              <a:t>2</a:t>
            </a:r>
            <a:r>
              <a:rPr lang="en-US" sz="1800" dirty="0" smtClean="0">
                <a:sym typeface="Symbol"/>
              </a:rPr>
              <a:t>B/2B) / qB</a:t>
            </a:r>
            <a:r>
              <a:rPr lang="en-US" sz="1800" baseline="30000" dirty="0" smtClean="0">
                <a:sym typeface="Symbol"/>
              </a:rPr>
              <a:t>2</a:t>
            </a:r>
            <a:r>
              <a:rPr lang="en-US" sz="1800" dirty="0" smtClean="0">
                <a:sym typeface="Symbol"/>
              </a:rPr>
              <a:t> </a:t>
            </a:r>
            <a:r>
              <a:rPr lang="en-US" sz="1800" dirty="0" smtClean="0">
                <a:sym typeface="Wingdings" panose="05000000000000000000" pitchFamily="2" charset="2"/>
              </a:rPr>
              <a:t></a:t>
            </a:r>
            <a:r>
              <a:rPr lang="en-US" sz="1800" dirty="0" smtClean="0">
                <a:sym typeface="Symbol"/>
              </a:rPr>
              <a:t> (</a:t>
            </a:r>
            <a:r>
              <a:rPr lang="en-US" sz="1800" dirty="0" err="1" smtClean="0">
                <a:sym typeface="Symbol"/>
              </a:rPr>
              <a:t>k</a:t>
            </a:r>
            <a:r>
              <a:rPr lang="en-US" sz="1800" baseline="-25000" dirty="0" err="1" smtClean="0">
                <a:latin typeface="Symbol" panose="05050102010706020507" pitchFamily="18" charset="2"/>
                <a:sym typeface="Symbol"/>
              </a:rPr>
              <a:t>q</a:t>
            </a:r>
            <a:r>
              <a:rPr lang="en-US" sz="1800" dirty="0" err="1" smtClean="0">
                <a:latin typeface="Symbol" panose="05050102010706020507" pitchFamily="18" charset="2"/>
                <a:sym typeface="Symbol"/>
              </a:rPr>
              <a:t>r</a:t>
            </a:r>
            <a:r>
              <a:rPr lang="en-US" sz="1800" baseline="-25000" dirty="0" err="1" smtClean="0">
                <a:sym typeface="Symbol"/>
              </a:rPr>
              <a:t>i</a:t>
            </a:r>
            <a:r>
              <a:rPr lang="en-US" sz="1800" dirty="0" smtClean="0">
                <a:sym typeface="Symbol"/>
              </a:rPr>
              <a:t>)</a:t>
            </a:r>
            <a:r>
              <a:rPr lang="en-US" sz="1800" dirty="0" err="1" smtClean="0">
                <a:sym typeface="Symbol"/>
              </a:rPr>
              <a:t>v</a:t>
            </a:r>
            <a:r>
              <a:rPr lang="en-US" sz="1800" baseline="-25000" dirty="0" err="1" smtClean="0">
                <a:sym typeface="Symbol"/>
              </a:rPr>
              <a:t>T</a:t>
            </a:r>
            <a:r>
              <a:rPr lang="en-US" sz="1800" dirty="0" smtClean="0">
                <a:sym typeface="Symbol"/>
              </a:rPr>
              <a:t>/R</a:t>
            </a:r>
          </a:p>
          <a:p>
            <a:endParaRPr lang="en-US" sz="1800" dirty="0"/>
          </a:p>
        </p:txBody>
      </p:sp>
      <p:sp>
        <p:nvSpPr>
          <p:cNvPr id="4" name="TextBox 3"/>
          <p:cNvSpPr txBox="1"/>
          <p:nvPr/>
        </p:nvSpPr>
        <p:spPr>
          <a:xfrm>
            <a:off x="5791200" y="5029200"/>
            <a:ext cx="1820242" cy="369332"/>
          </a:xfrm>
          <a:prstGeom prst="rect">
            <a:avLst/>
          </a:prstGeom>
          <a:noFill/>
        </p:spPr>
        <p:txBody>
          <a:bodyPr wrap="none" rtlCol="0">
            <a:spAutoFit/>
          </a:bodyPr>
          <a:lstStyle/>
          <a:p>
            <a:r>
              <a:rPr lang="en-US" sz="1800" b="0" i="0" dirty="0" smtClean="0">
                <a:sym typeface="Wingdings" panose="05000000000000000000" pitchFamily="2" charset="2"/>
              </a:rPr>
              <a:t> </a:t>
            </a:r>
            <a:r>
              <a:rPr lang="en-US" sz="1800" b="0" i="0" dirty="0" smtClean="0">
                <a:latin typeface="Symbol" panose="05050102010706020507" pitchFamily="18" charset="2"/>
              </a:rPr>
              <a:t>w</a:t>
            </a:r>
            <a:r>
              <a:rPr lang="en-US" sz="1800" b="0" i="0" baseline="-25000" dirty="0" smtClean="0"/>
              <a:t>*T</a:t>
            </a:r>
            <a:r>
              <a:rPr lang="en-US" sz="1800" b="0" i="0" dirty="0" smtClean="0"/>
              <a:t>/</a:t>
            </a:r>
            <a:r>
              <a:rPr lang="en-US" sz="1800" b="0" i="0" dirty="0" err="1" smtClean="0">
                <a:latin typeface="Symbol" panose="05050102010706020507" pitchFamily="18" charset="2"/>
              </a:rPr>
              <a:t>w</a:t>
            </a:r>
            <a:r>
              <a:rPr lang="en-US" sz="1800" b="0" i="0" baseline="-25000" dirty="0" err="1" smtClean="0"/>
              <a:t>D</a:t>
            </a:r>
            <a:r>
              <a:rPr lang="en-US" sz="1800" b="0" i="0" dirty="0" smtClean="0"/>
              <a:t> = R/L</a:t>
            </a:r>
            <a:r>
              <a:rPr lang="en-US" sz="1800" b="0" i="0" baseline="-25000" dirty="0" smtClean="0"/>
              <a:t>T</a:t>
            </a:r>
            <a:endParaRPr lang="en-US" sz="1800" b="0" i="0" baseline="-25000" dirty="0"/>
          </a:p>
        </p:txBody>
      </p:sp>
      <mc:AlternateContent xmlns:mc="http://schemas.openxmlformats.org/markup-compatibility/2006">
        <mc:Choice xmlns:a14="http://schemas.microsoft.com/office/drawing/2010/main" Requires="a14">
          <p:sp>
            <p:nvSpPr>
              <p:cNvPr id="5" name="TextBox 4"/>
              <p:cNvSpPr txBox="1"/>
              <p:nvPr/>
            </p:nvSpPr>
            <p:spPr>
              <a:xfrm>
                <a:off x="1676400" y="1752600"/>
                <a:ext cx="5410200" cy="84997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800" b="1" i="1" smtClean="0">
                              <a:latin typeface="Cambria Math"/>
                            </a:rPr>
                          </m:ctrlPr>
                        </m:sSubPr>
                        <m:e>
                          <m:sSubSup>
                            <m:sSubSupPr>
                              <m:ctrlPr>
                                <a:rPr lang="en-US" sz="1800" b="1" i="1" smtClean="0">
                                  <a:latin typeface="Cambria Math"/>
                                </a:rPr>
                              </m:ctrlPr>
                            </m:sSubSupPr>
                            <m:e>
                              <m:d>
                                <m:dPr>
                                  <m:ctrlPr>
                                    <a:rPr lang="en-US" sz="1800" b="1" i="1" smtClean="0">
                                      <a:latin typeface="Cambria Math"/>
                                    </a:rPr>
                                  </m:ctrlPr>
                                </m:dPr>
                                <m:e>
                                  <m:f>
                                    <m:fPr>
                                      <m:ctrlPr>
                                        <a:rPr lang="en-US" sz="1800" i="1">
                                          <a:latin typeface="Cambria Math"/>
                                        </a:rPr>
                                      </m:ctrlPr>
                                    </m:fPr>
                                    <m:num>
                                      <m:r>
                                        <a:rPr lang="en-US" sz="1800">
                                          <a:latin typeface="Cambria Math"/>
                                        </a:rPr>
                                        <m:t>𝑹</m:t>
                                      </m:r>
                                    </m:num>
                                    <m:den>
                                      <m:sSub>
                                        <m:sSubPr>
                                          <m:ctrlPr>
                                            <a:rPr lang="en-US" sz="1800" i="1">
                                              <a:latin typeface="Cambria Math"/>
                                            </a:rPr>
                                          </m:ctrlPr>
                                        </m:sSubPr>
                                        <m:e>
                                          <m:r>
                                            <a:rPr lang="en-US" sz="1800">
                                              <a:latin typeface="Cambria Math"/>
                                            </a:rPr>
                                            <m:t>𝑳</m:t>
                                          </m:r>
                                        </m:e>
                                        <m:sub>
                                          <m:r>
                                            <a:rPr lang="en-US" sz="1800">
                                              <a:latin typeface="Cambria Math"/>
                                            </a:rPr>
                                            <m:t>𝑻</m:t>
                                          </m:r>
                                        </m:sub>
                                      </m:sSub>
                                    </m:den>
                                  </m:f>
                                </m:e>
                              </m:d>
                            </m:e>
                            <m:sub>
                              <m:r>
                                <a:rPr lang="en-US" sz="1800" b="1" i="1" smtClean="0">
                                  <a:latin typeface="Cambria Math"/>
                                </a:rPr>
                                <m:t>𝒄𝒓𝒊𝒕</m:t>
                              </m:r>
                            </m:sub>
                            <m:sup>
                              <m:r>
                                <a:rPr lang="en-US" sz="1800" b="1" i="1" smtClean="0">
                                  <a:latin typeface="Cambria Math"/>
                                </a:rPr>
                                <m:t>𝑰𝑻𝑮</m:t>
                              </m:r>
                            </m:sup>
                          </m:sSubSup>
                        </m:e>
                        <m:sub/>
                      </m:sSub>
                      <m:r>
                        <a:rPr lang="en-US" sz="1800" b="1" i="1" smtClean="0">
                          <a:latin typeface="Cambria Math"/>
                        </a:rPr>
                        <m:t>=</m:t>
                      </m:r>
                      <m:r>
                        <a:rPr lang="en-US" sz="1800" b="1" i="1" smtClean="0">
                          <a:latin typeface="Cambria Math"/>
                        </a:rPr>
                        <m:t>𝑴𝒂𝒙</m:t>
                      </m:r>
                      <m:d>
                        <m:dPr>
                          <m:begChr m:val="["/>
                          <m:endChr m:val="]"/>
                          <m:ctrlPr>
                            <a:rPr lang="en-US" sz="1800" b="1" i="1" smtClean="0">
                              <a:latin typeface="Cambria Math"/>
                            </a:rPr>
                          </m:ctrlPr>
                        </m:dPr>
                        <m:e>
                          <m:d>
                            <m:dPr>
                              <m:ctrlPr>
                                <a:rPr lang="en-US" sz="1800" b="1" i="1" smtClean="0">
                                  <a:latin typeface="Cambria Math"/>
                                </a:rPr>
                              </m:ctrlPr>
                            </m:dPr>
                            <m:e>
                              <m:r>
                                <a:rPr lang="en-US" sz="1800" b="1" i="1" smtClean="0">
                                  <a:latin typeface="Cambria Math"/>
                                </a:rPr>
                                <m:t>𝟏</m:t>
                              </m:r>
                              <m:r>
                                <a:rPr lang="en-US" sz="1800" b="1" i="1" smtClean="0">
                                  <a:latin typeface="Cambria Math"/>
                                </a:rPr>
                                <m:t>+</m:t>
                              </m:r>
                              <m:f>
                                <m:fPr>
                                  <m:ctrlPr>
                                    <a:rPr lang="en-US" sz="1800" b="1" i="1" smtClean="0">
                                      <a:latin typeface="Cambria Math"/>
                                    </a:rPr>
                                  </m:ctrlPr>
                                </m:fPr>
                                <m:num>
                                  <m:sSub>
                                    <m:sSubPr>
                                      <m:ctrlPr>
                                        <a:rPr lang="en-US" sz="1800" b="1" i="1" smtClean="0">
                                          <a:latin typeface="Cambria Math"/>
                                        </a:rPr>
                                      </m:ctrlPr>
                                    </m:sSubPr>
                                    <m:e>
                                      <m:r>
                                        <a:rPr lang="en-US" sz="1800" b="1" i="1" smtClean="0">
                                          <a:latin typeface="Cambria Math"/>
                                        </a:rPr>
                                        <m:t>𝑻</m:t>
                                      </m:r>
                                    </m:e>
                                    <m:sub>
                                      <m:r>
                                        <a:rPr lang="en-US" sz="1800" b="1" i="1" smtClean="0">
                                          <a:latin typeface="Cambria Math"/>
                                        </a:rPr>
                                        <m:t>𝒊</m:t>
                                      </m:r>
                                    </m:sub>
                                  </m:sSub>
                                </m:num>
                                <m:den>
                                  <m:sSub>
                                    <m:sSubPr>
                                      <m:ctrlPr>
                                        <a:rPr lang="en-US" sz="1800" b="1" i="1" smtClean="0">
                                          <a:latin typeface="Cambria Math"/>
                                        </a:rPr>
                                      </m:ctrlPr>
                                    </m:sSubPr>
                                    <m:e>
                                      <m:r>
                                        <a:rPr lang="en-US" sz="1800" b="1" i="1" smtClean="0">
                                          <a:latin typeface="Cambria Math"/>
                                        </a:rPr>
                                        <m:t>𝑻</m:t>
                                      </m:r>
                                    </m:e>
                                    <m:sub>
                                      <m:r>
                                        <a:rPr lang="en-US" sz="1800" b="1" i="1" smtClean="0">
                                          <a:latin typeface="Cambria Math"/>
                                        </a:rPr>
                                        <m:t>𝒆</m:t>
                                      </m:r>
                                    </m:sub>
                                  </m:sSub>
                                </m:den>
                              </m:f>
                            </m:e>
                          </m:d>
                          <m:d>
                            <m:dPr>
                              <m:ctrlPr>
                                <a:rPr lang="en-US" sz="1800" b="1" i="1" smtClean="0">
                                  <a:latin typeface="Cambria Math"/>
                                </a:rPr>
                              </m:ctrlPr>
                            </m:dPr>
                            <m:e>
                              <m:r>
                                <a:rPr lang="en-US" sz="1800" b="1" i="1" smtClean="0">
                                  <a:latin typeface="Cambria Math"/>
                                </a:rPr>
                                <m:t>𝟏</m:t>
                              </m:r>
                              <m:r>
                                <a:rPr lang="en-US" sz="1800" b="1" i="1" smtClean="0">
                                  <a:latin typeface="Cambria Math"/>
                                </a:rPr>
                                <m:t>.</m:t>
                              </m:r>
                              <m:r>
                                <a:rPr lang="en-US" sz="1800" b="1" i="1" smtClean="0">
                                  <a:latin typeface="Cambria Math"/>
                                </a:rPr>
                                <m:t>𝟑</m:t>
                              </m:r>
                              <m:r>
                                <a:rPr lang="en-US" sz="1800" b="1" i="1" smtClean="0">
                                  <a:latin typeface="Cambria Math"/>
                                </a:rPr>
                                <m:t>+</m:t>
                              </m:r>
                              <m:r>
                                <a:rPr lang="en-US" sz="1800" b="1" i="1" smtClean="0">
                                  <a:latin typeface="Cambria Math"/>
                                </a:rPr>
                                <m:t>𝟏</m:t>
                              </m:r>
                              <m:r>
                                <a:rPr lang="en-US" sz="1800" b="1" i="1" smtClean="0">
                                  <a:latin typeface="Cambria Math"/>
                                </a:rPr>
                                <m:t>.</m:t>
                              </m:r>
                              <m:r>
                                <a:rPr lang="en-US" sz="1800" b="1" i="1" smtClean="0">
                                  <a:latin typeface="Cambria Math"/>
                                </a:rPr>
                                <m:t>𝟗</m:t>
                              </m:r>
                              <m:f>
                                <m:fPr>
                                  <m:ctrlPr>
                                    <a:rPr lang="en-US" sz="1800" b="1" i="1" smtClean="0">
                                      <a:latin typeface="Cambria Math"/>
                                    </a:rPr>
                                  </m:ctrlPr>
                                </m:fPr>
                                <m:num>
                                  <m:r>
                                    <a:rPr lang="en-US" sz="1800" b="1" i="1" smtClean="0">
                                      <a:latin typeface="Cambria Math"/>
                                    </a:rPr>
                                    <m:t>𝒔</m:t>
                                  </m:r>
                                </m:num>
                                <m:den>
                                  <m:r>
                                    <a:rPr lang="en-US" sz="1800" b="1" i="1" smtClean="0">
                                      <a:latin typeface="Cambria Math"/>
                                    </a:rPr>
                                    <m:t>𝒒</m:t>
                                  </m:r>
                                </m:den>
                              </m:f>
                            </m:e>
                          </m:d>
                          <m:d>
                            <m:dPr>
                              <m:ctrlPr>
                                <a:rPr lang="en-US" sz="1800" b="1" i="1" smtClean="0">
                                  <a:latin typeface="Cambria Math"/>
                                </a:rPr>
                              </m:ctrlPr>
                            </m:dPr>
                            <m:e>
                              <m:r>
                                <a:rPr lang="en-US" sz="1800" b="1" i="1" smtClean="0">
                                  <a:latin typeface="Cambria Math"/>
                                </a:rPr>
                                <m:t>…</m:t>
                              </m:r>
                            </m:e>
                          </m:d>
                        </m:e>
                      </m:d>
                    </m:oMath>
                  </m:oMathPara>
                </a14:m>
                <a:endParaRPr lang="en-US" sz="1800" dirty="0"/>
              </a:p>
            </p:txBody>
          </p:sp>
        </mc:Choice>
        <mc:Fallback>
          <p:sp>
            <p:nvSpPr>
              <p:cNvPr id="5" name="TextBox 4"/>
              <p:cNvSpPr txBox="1">
                <a:spLocks noRot="1" noChangeAspect="1" noMove="1" noResize="1" noEditPoints="1" noAdjustHandles="1" noChangeArrowheads="1" noChangeShapeType="1" noTextEdit="1"/>
              </p:cNvSpPr>
              <p:nvPr/>
            </p:nvSpPr>
            <p:spPr>
              <a:xfrm>
                <a:off x="1676400" y="1752600"/>
                <a:ext cx="5410200" cy="849976"/>
              </a:xfrm>
              <a:prstGeom prst="rect">
                <a:avLst/>
              </a:prstGeom>
              <a:blipFill rotWithShape="1">
                <a:blip r:embed="rId2"/>
                <a:stretch>
                  <a:fillRect/>
                </a:stretch>
              </a:blipFill>
            </p:spPr>
            <p:txBody>
              <a:bodyPr/>
              <a:lstStyle/>
              <a:p>
                <a:r>
                  <a:rPr lang="en-US">
                    <a:noFill/>
                  </a:rPr>
                  <a:t> </a:t>
                </a:r>
              </a:p>
            </p:txBody>
          </p:sp>
        </mc:Fallback>
      </mc:AlternateContent>
      <p:sp>
        <p:nvSpPr>
          <p:cNvPr id="6" name="TextBox 5"/>
          <p:cNvSpPr txBox="1"/>
          <p:nvPr/>
        </p:nvSpPr>
        <p:spPr>
          <a:xfrm>
            <a:off x="7620000" y="2667000"/>
            <a:ext cx="1406154" cy="646331"/>
          </a:xfrm>
          <a:prstGeom prst="rect">
            <a:avLst/>
          </a:prstGeom>
          <a:noFill/>
        </p:spPr>
        <p:txBody>
          <a:bodyPr wrap="none" rtlCol="0">
            <a:spAutoFit/>
          </a:bodyPr>
          <a:lstStyle/>
          <a:p>
            <a:r>
              <a:rPr lang="en-US" dirty="0" err="1" smtClean="0"/>
              <a:t>Jenko</a:t>
            </a:r>
            <a:r>
              <a:rPr lang="en-US" dirty="0" smtClean="0"/>
              <a:t> (2001)</a:t>
            </a:r>
          </a:p>
          <a:p>
            <a:r>
              <a:rPr lang="en-US" dirty="0" err="1" smtClean="0"/>
              <a:t>Hahm</a:t>
            </a:r>
            <a:r>
              <a:rPr lang="en-US" dirty="0" smtClean="0"/>
              <a:t> (1989)</a:t>
            </a:r>
          </a:p>
          <a:p>
            <a:r>
              <a:rPr lang="en-US" dirty="0" err="1" smtClean="0"/>
              <a:t>Romanelli</a:t>
            </a:r>
            <a:r>
              <a:rPr lang="en-US" dirty="0" smtClean="0"/>
              <a:t> (1989)</a:t>
            </a:r>
            <a:endParaRPr lang="en-US" dirty="0"/>
          </a:p>
        </p:txBody>
      </p:sp>
    </p:spTree>
    <p:extLst>
      <p:ext uri="{BB962C8B-B14F-4D97-AF65-F5344CB8AC3E}">
        <p14:creationId xmlns:p14="http://schemas.microsoft.com/office/powerpoint/2010/main" val="239533382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2743200"/>
            <a:ext cx="9144000" cy="914400"/>
          </a:xfrm>
        </p:spPr>
        <p:txBody>
          <a:bodyPr/>
          <a:lstStyle/>
          <a:p>
            <a:r>
              <a:rPr lang="en-US" altLang="en-US" sz="4800" dirty="0" smtClean="0"/>
              <a:t>How does magnetized turbulence saturate?</a:t>
            </a:r>
            <a:br>
              <a:rPr lang="en-US" altLang="en-US" sz="4800" dirty="0" smtClean="0"/>
            </a:br>
            <a:r>
              <a:rPr lang="en-US" altLang="en-US" sz="4800" dirty="0"/>
              <a:t/>
            </a:r>
            <a:br>
              <a:rPr lang="en-US" altLang="en-US" sz="4800" dirty="0"/>
            </a:br>
            <a:r>
              <a:rPr lang="en-US" altLang="en-US" sz="4800" dirty="0" smtClean="0"/>
              <a:t>What sets spatial scales (drive vs. dissipation)?</a:t>
            </a:r>
            <a:endParaRPr lang="en-US" altLang="en-US" sz="3200" b="0" dirty="0" smtClean="0"/>
          </a:p>
        </p:txBody>
      </p:sp>
    </p:spTree>
    <p:extLst>
      <p:ext uri="{BB962C8B-B14F-4D97-AF65-F5344CB8AC3E}">
        <p14:creationId xmlns:p14="http://schemas.microsoft.com/office/powerpoint/2010/main" val="398126007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US" altLang="en-US" dirty="0" smtClean="0"/>
              <a:t>Nonlinearly-</a:t>
            </a:r>
            <a:r>
              <a:rPr lang="en-US" altLang="en-US" dirty="0" smtClean="0"/>
              <a:t>generated </a:t>
            </a:r>
            <a:r>
              <a:rPr lang="en-US" altLang="en-US" dirty="0" smtClean="0"/>
              <a:t>“zonal flows” </a:t>
            </a:r>
            <a:r>
              <a:rPr lang="en-US" altLang="en-US" dirty="0" smtClean="0"/>
              <a:t>impacts </a:t>
            </a:r>
            <a:r>
              <a:rPr lang="en-US" altLang="en-US" dirty="0" smtClean="0"/>
              <a:t>saturation of turbulence and overall transport (esp. ITG)</a:t>
            </a:r>
          </a:p>
        </p:txBody>
      </p:sp>
      <p:sp>
        <p:nvSpPr>
          <p:cNvPr id="81923" name="Content Placeholder 2"/>
          <p:cNvSpPr>
            <a:spLocks noGrp="1"/>
          </p:cNvSpPr>
          <p:nvPr>
            <p:ph idx="1"/>
          </p:nvPr>
        </p:nvSpPr>
        <p:spPr>
          <a:xfrm>
            <a:off x="152400" y="914400"/>
            <a:ext cx="8839200" cy="914400"/>
          </a:xfrm>
        </p:spPr>
        <p:txBody>
          <a:bodyPr/>
          <a:lstStyle/>
          <a:p>
            <a:r>
              <a:rPr lang="en-US" altLang="en-US" sz="1800" smtClean="0"/>
              <a:t>Potential perturbations uniform on flux surfaces, near zero frequency (f~0)</a:t>
            </a:r>
          </a:p>
          <a:p>
            <a:r>
              <a:rPr lang="en-US" altLang="en-US" sz="1800" smtClean="0"/>
              <a:t>Predator-prey like behavior: turbulence drives ZF (linearly stable), which regulates/clamps turbulence; if turbulence drops enough, ZF drive drops, allows turbulence to grow again…</a:t>
            </a:r>
          </a:p>
        </p:txBody>
      </p:sp>
      <p:graphicFrame>
        <p:nvGraphicFramePr>
          <p:cNvPr id="81924" name="Object 3"/>
          <p:cNvGraphicFramePr>
            <a:graphicFrameLocks noChangeAspect="1"/>
          </p:cNvGraphicFramePr>
          <p:nvPr/>
        </p:nvGraphicFramePr>
        <p:xfrm>
          <a:off x="28575" y="3200400"/>
          <a:ext cx="3000375" cy="3200400"/>
        </p:xfrm>
        <a:graphic>
          <a:graphicData uri="http://schemas.openxmlformats.org/presentationml/2006/ole">
            <mc:AlternateContent xmlns:mc="http://schemas.openxmlformats.org/markup-compatibility/2006">
              <mc:Choice xmlns:v="urn:schemas-microsoft-com:vml" Requires="v">
                <p:oleObj spid="_x0000_s306463" name="Photo Editor Photo" r:id="rId3" imgW="2285714" imgH="2438095" progId="MSPhotoEd.3">
                  <p:embed/>
                </p:oleObj>
              </mc:Choice>
              <mc:Fallback>
                <p:oleObj name="Photo Editor Photo" r:id="rId3" imgW="2285714" imgH="2438095"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 y="3200400"/>
                        <a:ext cx="300037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25" name="Object 4"/>
          <p:cNvGraphicFramePr>
            <a:graphicFrameLocks noChangeAspect="1"/>
          </p:cNvGraphicFramePr>
          <p:nvPr/>
        </p:nvGraphicFramePr>
        <p:xfrm>
          <a:off x="2971800" y="3200400"/>
          <a:ext cx="3000375" cy="3200400"/>
        </p:xfrm>
        <a:graphic>
          <a:graphicData uri="http://schemas.openxmlformats.org/presentationml/2006/ole">
            <mc:AlternateContent xmlns:mc="http://schemas.openxmlformats.org/markup-compatibility/2006">
              <mc:Choice xmlns:v="urn:schemas-microsoft-com:vml" Requires="v">
                <p:oleObj spid="_x0000_s306464" name="Photo Editor Photo" r:id="rId5" imgW="2285714" imgH="2438095" progId="MSPhotoEd.3">
                  <p:embed/>
                </p:oleObj>
              </mc:Choice>
              <mc:Fallback>
                <p:oleObj name="Photo Editor Photo" r:id="rId5" imgW="2285714" imgH="2438095"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3200400"/>
                        <a:ext cx="300037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26" name="Object 5"/>
          <p:cNvGraphicFramePr>
            <a:graphicFrameLocks noChangeAspect="1"/>
          </p:cNvGraphicFramePr>
          <p:nvPr/>
        </p:nvGraphicFramePr>
        <p:xfrm>
          <a:off x="5943600" y="3200400"/>
          <a:ext cx="3000375" cy="3200400"/>
        </p:xfrm>
        <a:graphic>
          <a:graphicData uri="http://schemas.openxmlformats.org/presentationml/2006/ole">
            <mc:AlternateContent xmlns:mc="http://schemas.openxmlformats.org/markup-compatibility/2006">
              <mc:Choice xmlns:v="urn:schemas-microsoft-com:vml" Requires="v">
                <p:oleObj spid="_x0000_s306465" name="Photo Editor Photo" r:id="rId7" imgW="2285714" imgH="2438095" progId="MSPhotoEd.3">
                  <p:embed/>
                </p:oleObj>
              </mc:Choice>
              <mc:Fallback>
                <p:oleObj name="Photo Editor Photo" r:id="rId7" imgW="2285714" imgH="2438095"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3600" y="3200400"/>
                        <a:ext cx="300037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Text Box 19"/>
          <p:cNvSpPr txBox="1">
            <a:spLocks noChangeArrowheads="1"/>
          </p:cNvSpPr>
          <p:nvPr/>
        </p:nvSpPr>
        <p:spPr bwMode="auto">
          <a:xfrm>
            <a:off x="422275" y="2286000"/>
            <a:ext cx="2320925" cy="738188"/>
          </a:xfrm>
          <a:prstGeom prst="rect">
            <a:avLst/>
          </a:prstGeom>
          <a:noFill/>
          <a:ln w="9525">
            <a:noFill/>
            <a:miter lim="800000"/>
            <a:headEnd/>
            <a:tailEnd/>
          </a:ln>
          <a:effectLst/>
        </p:spPr>
        <p:txBody>
          <a:bodyPr lIns="91397" tIns="45698" rIns="91397" bIns="45698">
            <a:spAutoFit/>
          </a:bodyPr>
          <a:lstStyle/>
          <a:p>
            <a:pPr fontAlgn="auto">
              <a:spcBef>
                <a:spcPts val="0"/>
              </a:spcBef>
              <a:spcAft>
                <a:spcPts val="0"/>
              </a:spcAft>
              <a:defRPr/>
            </a:pPr>
            <a:r>
              <a:rPr lang="en-US" sz="1400" b="0" i="0" kern="0" dirty="0">
                <a:solidFill>
                  <a:sysClr val="windowText" lastClr="000000"/>
                </a:solidFill>
                <a:cs typeface="Arial" charset="0"/>
              </a:rPr>
              <a:t>Linear instability stage demonstrates structure of fastest growing modes</a:t>
            </a:r>
          </a:p>
        </p:txBody>
      </p:sp>
      <p:sp>
        <p:nvSpPr>
          <p:cNvPr id="9" name="Text Box 20"/>
          <p:cNvSpPr txBox="1">
            <a:spLocks noChangeArrowheads="1"/>
          </p:cNvSpPr>
          <p:nvPr/>
        </p:nvSpPr>
        <p:spPr bwMode="auto">
          <a:xfrm>
            <a:off x="3436938" y="2286000"/>
            <a:ext cx="2354262" cy="738188"/>
          </a:xfrm>
          <a:prstGeom prst="rect">
            <a:avLst/>
          </a:prstGeom>
          <a:noFill/>
          <a:ln w="9525">
            <a:noFill/>
            <a:miter lim="800000"/>
            <a:headEnd/>
            <a:tailEnd/>
          </a:ln>
          <a:effectLst/>
        </p:spPr>
        <p:txBody>
          <a:bodyPr lIns="91397" tIns="45698" rIns="91397" bIns="45698">
            <a:spAutoFit/>
          </a:bodyPr>
          <a:lstStyle/>
          <a:p>
            <a:pPr fontAlgn="auto">
              <a:spcBef>
                <a:spcPts val="0"/>
              </a:spcBef>
              <a:spcAft>
                <a:spcPts val="0"/>
              </a:spcAft>
              <a:defRPr/>
            </a:pPr>
            <a:r>
              <a:rPr lang="en-US" sz="1400" b="0" i="0" kern="0" dirty="0">
                <a:solidFill>
                  <a:sysClr val="windowText" lastClr="000000"/>
                </a:solidFill>
                <a:cs typeface="Arial" charset="0"/>
              </a:rPr>
              <a:t>Large flow shear from instability cause perpendicular “zonal flows”</a:t>
            </a:r>
          </a:p>
        </p:txBody>
      </p:sp>
      <p:sp>
        <p:nvSpPr>
          <p:cNvPr id="10" name="Text Box 21"/>
          <p:cNvSpPr txBox="1">
            <a:spLocks noChangeArrowheads="1"/>
          </p:cNvSpPr>
          <p:nvPr/>
        </p:nvSpPr>
        <p:spPr bwMode="auto">
          <a:xfrm>
            <a:off x="6484938" y="2362200"/>
            <a:ext cx="2354262" cy="523875"/>
          </a:xfrm>
          <a:prstGeom prst="rect">
            <a:avLst/>
          </a:prstGeom>
          <a:noFill/>
          <a:ln w="9525">
            <a:noFill/>
            <a:miter lim="800000"/>
            <a:headEnd/>
            <a:tailEnd/>
          </a:ln>
          <a:effectLst/>
        </p:spPr>
        <p:txBody>
          <a:bodyPr lIns="91397" tIns="45698" rIns="91397" bIns="45698">
            <a:spAutoFit/>
          </a:bodyPr>
          <a:lstStyle/>
          <a:p>
            <a:pPr fontAlgn="auto">
              <a:spcBef>
                <a:spcPts val="0"/>
              </a:spcBef>
              <a:spcAft>
                <a:spcPts val="0"/>
              </a:spcAft>
              <a:defRPr/>
            </a:pPr>
            <a:r>
              <a:rPr lang="en-US" sz="1400" b="0" i="0" kern="0" dirty="0">
                <a:solidFill>
                  <a:srgbClr val="FF0000"/>
                </a:solidFill>
                <a:cs typeface="Arial" charset="0"/>
              </a:rPr>
              <a:t>Zonal flows help moderate the turbulence!!!</a:t>
            </a:r>
          </a:p>
        </p:txBody>
      </p:sp>
      <p:sp>
        <p:nvSpPr>
          <p:cNvPr id="11" name="Line 22"/>
          <p:cNvSpPr>
            <a:spLocks noChangeShapeType="1"/>
          </p:cNvSpPr>
          <p:nvPr/>
        </p:nvSpPr>
        <p:spPr bwMode="auto">
          <a:xfrm>
            <a:off x="7848600" y="3048000"/>
            <a:ext cx="457200" cy="1447800"/>
          </a:xfrm>
          <a:prstGeom prst="line">
            <a:avLst/>
          </a:prstGeom>
          <a:noFill/>
          <a:ln w="38100">
            <a:solidFill>
              <a:srgbClr val="FF0000"/>
            </a:solidFill>
            <a:round/>
            <a:headEnd/>
            <a:tailEnd type="triangle" w="med" len="med"/>
          </a:ln>
          <a:effectLst/>
        </p:spPr>
        <p:txBody>
          <a:bodyPr lIns="91397" tIns="45698" rIns="91397" bIns="45698"/>
          <a:lstStyle/>
          <a:p>
            <a:pPr fontAlgn="auto">
              <a:spcBef>
                <a:spcPts val="0"/>
              </a:spcBef>
              <a:spcAft>
                <a:spcPts val="0"/>
              </a:spcAft>
              <a:defRPr/>
            </a:pPr>
            <a:endParaRPr lang="en-US" sz="1800" b="0" i="0" kern="0">
              <a:solidFill>
                <a:sysClr val="windowText" lastClr="000000"/>
              </a:solidFill>
              <a:cs typeface="Arial" charset="0"/>
            </a:endParaRPr>
          </a:p>
        </p:txBody>
      </p:sp>
      <p:sp>
        <p:nvSpPr>
          <p:cNvPr id="12" name="Line 23"/>
          <p:cNvSpPr>
            <a:spLocks noChangeShapeType="1"/>
          </p:cNvSpPr>
          <p:nvPr/>
        </p:nvSpPr>
        <p:spPr bwMode="auto">
          <a:xfrm>
            <a:off x="6781800" y="3048000"/>
            <a:ext cx="76200" cy="990600"/>
          </a:xfrm>
          <a:prstGeom prst="line">
            <a:avLst/>
          </a:prstGeom>
          <a:noFill/>
          <a:ln w="38100">
            <a:solidFill>
              <a:srgbClr val="FF0000"/>
            </a:solidFill>
            <a:round/>
            <a:headEnd/>
            <a:tailEnd type="triangle" w="med" len="med"/>
          </a:ln>
          <a:effectLst/>
        </p:spPr>
        <p:txBody>
          <a:bodyPr lIns="91397" tIns="45698" rIns="91397" bIns="45698"/>
          <a:lstStyle/>
          <a:p>
            <a:pPr fontAlgn="auto">
              <a:spcBef>
                <a:spcPts val="0"/>
              </a:spcBef>
              <a:spcAft>
                <a:spcPts val="0"/>
              </a:spcAft>
              <a:defRPr/>
            </a:pPr>
            <a:endParaRPr lang="en-US" sz="1800" b="0" i="0" kern="0">
              <a:solidFill>
                <a:sysClr val="windowText" lastClr="000000"/>
              </a:solidFill>
              <a:cs typeface="Arial" charset="0"/>
            </a:endParaRPr>
          </a:p>
        </p:txBody>
      </p:sp>
      <p:sp>
        <p:nvSpPr>
          <p:cNvPr id="81932" name="TextBox 1"/>
          <p:cNvSpPr txBox="1">
            <a:spLocks noChangeArrowheads="1"/>
          </p:cNvSpPr>
          <p:nvPr/>
        </p:nvSpPr>
        <p:spPr bwMode="auto">
          <a:xfrm>
            <a:off x="76200" y="6477000"/>
            <a:ext cx="907732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a:solidFill>
                  <a:srgbClr val="FF33CC"/>
                </a:solidFill>
                <a:latin typeface="Helvetica" pitchFamily="34" charset="0"/>
              </a:rPr>
              <a:t>Rayleigh-Taylor like instability ultimately driving Kelvin-Helmholtz-like instability </a:t>
            </a:r>
            <a:r>
              <a:rPr lang="en-US" altLang="en-US" sz="1400">
                <a:solidFill>
                  <a:srgbClr val="FF33CC"/>
                </a:solidFill>
                <a:latin typeface="Helvetica" pitchFamily="34" charset="0"/>
                <a:sym typeface="Wingdings" pitchFamily="2" charset="2"/>
              </a:rPr>
              <a:t> non-linear saturation</a:t>
            </a:r>
            <a:endParaRPr lang="en-US" altLang="en-US" sz="1400">
              <a:solidFill>
                <a:srgbClr val="FF33CC"/>
              </a:solidFill>
              <a:latin typeface="Helvetica" pitchFamily="34" charset="0"/>
            </a:endParaRPr>
          </a:p>
        </p:txBody>
      </p:sp>
    </p:spTree>
    <p:extLst>
      <p:ext uri="{BB962C8B-B14F-4D97-AF65-F5344CB8AC3E}">
        <p14:creationId xmlns:p14="http://schemas.microsoft.com/office/powerpoint/2010/main" val="47663800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endParaRPr lang="en-US" altLang="en-US" smtClean="0"/>
          </a:p>
        </p:txBody>
      </p:sp>
      <p:pic>
        <p:nvPicPr>
          <p:cNvPr id="9" name="Cy.gtc.300-0.0.mpg">
            <a:hlinkClick r:id="" action="ppaction://media"/>
          </p:cNvPr>
          <p:cNvPicPr>
            <a:picLocks noGrp="1" noRot="1" noChangeAspect="1"/>
          </p:cNvPicPr>
          <p:nvPr>
            <p:ph idx="1"/>
            <a:videoFile r:link="rId1"/>
          </p:nvPr>
        </p:nvPicPr>
        <p:blipFill>
          <a:blip r:embed="rId4">
            <a:extLst>
              <a:ext uri="{28A0092B-C50C-407E-A947-70E740481C1C}">
                <a14:useLocalDpi xmlns:a14="http://schemas.microsoft.com/office/drawing/2010/main" val="0"/>
              </a:ext>
            </a:extLst>
          </a:blip>
          <a:srcRect/>
          <a:stretch>
            <a:fillRect/>
          </a:stretch>
        </p:blipFill>
        <p:spPr>
          <a:xfrm>
            <a:off x="1752600" y="914400"/>
            <a:ext cx="5638800" cy="5638800"/>
          </a:xfrm>
        </p:spPr>
      </p:pic>
    </p:spTree>
    <p:extLst>
      <p:ext uri="{BB962C8B-B14F-4D97-AF65-F5344CB8AC3E}">
        <p14:creationId xmlns:p14="http://schemas.microsoft.com/office/powerpoint/2010/main" val="36286788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altLang="en-US" smtClean="0"/>
              <a:t>The Jet Stream is a zonal flow (or really, vice-versa)</a:t>
            </a:r>
          </a:p>
        </p:txBody>
      </p:sp>
      <p:sp>
        <p:nvSpPr>
          <p:cNvPr id="77827" name="Content Placeholder 2"/>
          <p:cNvSpPr>
            <a:spLocks noGrp="1"/>
          </p:cNvSpPr>
          <p:nvPr>
            <p:ph idx="1"/>
          </p:nvPr>
        </p:nvSpPr>
        <p:spPr>
          <a:xfrm>
            <a:off x="152400" y="1219200"/>
            <a:ext cx="8763000" cy="457200"/>
          </a:xfrm>
        </p:spPr>
        <p:txBody>
          <a:bodyPr/>
          <a:lstStyle/>
          <a:p>
            <a:r>
              <a:rPr lang="en-US" altLang="en-US" sz="2000" smtClean="0"/>
              <a:t>NASA/Goddard Space Flight Center Scientific Visualization Studio</a:t>
            </a:r>
          </a:p>
        </p:txBody>
      </p:sp>
      <p:pic>
        <p:nvPicPr>
          <p:cNvPr id="219140"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057400"/>
            <a:ext cx="6000750" cy="3371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78711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dirty="0" smtClean="0"/>
              <a:t>Near linear threshold, strong zonal flows can suppress primary </a:t>
            </a:r>
            <a:r>
              <a:rPr lang="en-US" altLang="en-US" dirty="0" smtClean="0"/>
              <a:t>ITG instability </a:t>
            </a:r>
            <a:r>
              <a:rPr lang="en-US" altLang="en-US" dirty="0" smtClean="0">
                <a:sym typeface="Wingdings" panose="05000000000000000000" pitchFamily="2" charset="2"/>
              </a:rPr>
              <a:t> low time-averaged transport</a:t>
            </a:r>
            <a:endParaRPr lang="en-US" altLang="en-US" dirty="0" smtClean="0"/>
          </a:p>
        </p:txBody>
      </p:sp>
      <p:sp>
        <p:nvSpPr>
          <p:cNvPr id="27651" name="Content Placeholder 2"/>
          <p:cNvSpPr>
            <a:spLocks noGrp="1"/>
          </p:cNvSpPr>
          <p:nvPr>
            <p:ph idx="1"/>
          </p:nvPr>
        </p:nvSpPr>
        <p:spPr>
          <a:xfrm>
            <a:off x="0" y="990600"/>
            <a:ext cx="8991600" cy="1143000"/>
          </a:xfrm>
        </p:spPr>
        <p:txBody>
          <a:bodyPr/>
          <a:lstStyle/>
          <a:p>
            <a:r>
              <a:rPr lang="en-US" altLang="en-US" sz="1800" dirty="0" smtClean="0"/>
              <a:t>Leads to nonlinear upshift of effective </a:t>
            </a:r>
            <a:r>
              <a:rPr lang="en-US" altLang="en-US" sz="1800" dirty="0" smtClean="0"/>
              <a:t>threshold</a:t>
            </a:r>
          </a:p>
          <a:p>
            <a:r>
              <a:rPr lang="en-US" altLang="en-US" sz="1800" b="1" dirty="0" smtClean="0"/>
              <a:t>Predicting threshold and “stiffness” ~d(Q)/d(</a:t>
            </a:r>
            <a:r>
              <a:rPr lang="en-US" altLang="en-US" sz="1800" b="1" dirty="0" smtClean="0">
                <a:sym typeface="Symbol"/>
              </a:rPr>
              <a:t>T</a:t>
            </a:r>
            <a:r>
              <a:rPr lang="en-US" altLang="en-US" sz="1800" b="1" dirty="0" smtClean="0"/>
              <a:t>) was a key breakthrough in understanding tokamak transport (~90s) – has also been measured</a:t>
            </a:r>
            <a:endParaRPr lang="en-US" altLang="en-US" sz="1800" b="1" dirty="0" smtClean="0"/>
          </a:p>
        </p:txBody>
      </p:sp>
      <p:pic>
        <p:nvPicPr>
          <p:cNvPr id="2765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095500"/>
            <a:ext cx="4276725" cy="438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171700"/>
            <a:ext cx="4191000" cy="422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654" name="TextBox 6"/>
          <p:cNvSpPr txBox="1">
            <a:spLocks noChangeArrowheads="1"/>
          </p:cNvSpPr>
          <p:nvPr/>
        </p:nvSpPr>
        <p:spPr bwMode="auto">
          <a:xfrm>
            <a:off x="3692525" y="6477000"/>
            <a:ext cx="1427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pitchFamily="34" charset="0"/>
                <a:cs typeface="Arial" pitchFamily="34" charset="0"/>
              </a:defRPr>
            </a:lvl1pPr>
            <a:lvl2pPr marL="742950" indent="-285750" eaLnBrk="0" hangingPunct="0">
              <a:defRPr sz="1200" b="1" i="1">
                <a:solidFill>
                  <a:srgbClr val="1822CD"/>
                </a:solidFill>
                <a:latin typeface="Helvetica" pitchFamily="34" charset="0"/>
                <a:cs typeface="Arial" pitchFamily="34" charset="0"/>
              </a:defRPr>
            </a:lvl2pPr>
            <a:lvl3pPr marL="1143000" indent="-228600" eaLnBrk="0" hangingPunct="0">
              <a:defRPr sz="1200" b="1" i="1">
                <a:solidFill>
                  <a:srgbClr val="1822CD"/>
                </a:solidFill>
                <a:latin typeface="Helvetica" pitchFamily="34" charset="0"/>
                <a:cs typeface="Arial" pitchFamily="34" charset="0"/>
              </a:defRPr>
            </a:lvl3pPr>
            <a:lvl4pPr marL="1600200" indent="-228600" eaLnBrk="0" hangingPunct="0">
              <a:defRPr sz="1200" b="1" i="1">
                <a:solidFill>
                  <a:srgbClr val="1822CD"/>
                </a:solidFill>
                <a:latin typeface="Helvetica" pitchFamily="34" charset="0"/>
                <a:cs typeface="Arial" pitchFamily="34" charset="0"/>
              </a:defRPr>
            </a:lvl4pPr>
            <a:lvl5pPr marL="2057400" indent="-228600" eaLnBrk="0" hangingPunct="0">
              <a:defRPr sz="1200" b="1" i="1">
                <a:solidFill>
                  <a:srgbClr val="1822CD"/>
                </a:solidFill>
                <a:latin typeface="Helvetica" pitchFamily="34" charset="0"/>
                <a:cs typeface="Arial" pitchFamily="34" charset="0"/>
              </a:defRPr>
            </a:lvl5pPr>
            <a:lvl6pPr marL="2514600" indent="-228600" eaLnBrk="0" fontAlgn="base" hangingPunct="0">
              <a:spcBef>
                <a:spcPct val="0"/>
              </a:spcBef>
              <a:spcAft>
                <a:spcPct val="0"/>
              </a:spcAft>
              <a:defRPr sz="1200" b="1" i="1">
                <a:solidFill>
                  <a:srgbClr val="1822CD"/>
                </a:solidFill>
                <a:latin typeface="Helvetica" pitchFamily="34" charset="0"/>
                <a:cs typeface="Arial" pitchFamily="34" charset="0"/>
              </a:defRPr>
            </a:lvl6pPr>
            <a:lvl7pPr marL="2971800" indent="-228600" eaLnBrk="0" fontAlgn="base" hangingPunct="0">
              <a:spcBef>
                <a:spcPct val="0"/>
              </a:spcBef>
              <a:spcAft>
                <a:spcPct val="0"/>
              </a:spcAft>
              <a:defRPr sz="1200" b="1" i="1">
                <a:solidFill>
                  <a:srgbClr val="1822CD"/>
                </a:solidFill>
                <a:latin typeface="Helvetica" pitchFamily="34" charset="0"/>
                <a:cs typeface="Arial" pitchFamily="34" charset="0"/>
              </a:defRPr>
            </a:lvl7pPr>
            <a:lvl8pPr marL="3429000" indent="-228600" eaLnBrk="0" fontAlgn="base" hangingPunct="0">
              <a:spcBef>
                <a:spcPct val="0"/>
              </a:spcBef>
              <a:spcAft>
                <a:spcPct val="0"/>
              </a:spcAft>
              <a:defRPr sz="1200" b="1" i="1">
                <a:solidFill>
                  <a:srgbClr val="1822CD"/>
                </a:solidFill>
                <a:latin typeface="Helvetica" pitchFamily="34" charset="0"/>
                <a:cs typeface="Arial" pitchFamily="34" charset="0"/>
              </a:defRPr>
            </a:lvl8pPr>
            <a:lvl9pPr marL="3886200" indent="-228600" eaLnBrk="0" fontAlgn="base" hangingPunct="0">
              <a:spcBef>
                <a:spcPct val="0"/>
              </a:spcBef>
              <a:spcAft>
                <a:spcPct val="0"/>
              </a:spcAft>
              <a:defRPr sz="1200" b="1" i="1">
                <a:solidFill>
                  <a:srgbClr val="1822CD"/>
                </a:solidFill>
                <a:latin typeface="Helvetica" pitchFamily="34" charset="0"/>
                <a:cs typeface="Arial" pitchFamily="34" charset="0"/>
              </a:defRPr>
            </a:lvl9pPr>
          </a:lstStyle>
          <a:p>
            <a:pPr eaLnBrk="1" hangingPunct="1"/>
            <a:r>
              <a:rPr lang="en-US" altLang="en-US" sz="1400" i="0"/>
              <a:t>Dorland (2000)</a:t>
            </a:r>
          </a:p>
        </p:txBody>
      </p:sp>
    </p:spTree>
    <p:extLst>
      <p:ext uri="{BB962C8B-B14F-4D97-AF65-F5344CB8AC3E}">
        <p14:creationId xmlns:p14="http://schemas.microsoft.com/office/powerpoint/2010/main" val="3536156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sz="2600" smtClean="0"/>
              <a:t>Plasma turbulence degrades energy confinement / insulation in magnetic fusion energy devices</a:t>
            </a:r>
          </a:p>
        </p:txBody>
      </p:sp>
      <p:sp>
        <p:nvSpPr>
          <p:cNvPr id="13315" name="Content Placeholder 2"/>
          <p:cNvSpPr>
            <a:spLocks noGrp="1"/>
          </p:cNvSpPr>
          <p:nvPr>
            <p:ph idx="1"/>
          </p:nvPr>
        </p:nvSpPr>
        <p:spPr/>
        <p:txBody>
          <a:bodyPr/>
          <a:lstStyle/>
          <a:p>
            <a:endParaRPr lang="en-US" altLang="en-US" smtClean="0"/>
          </a:p>
        </p:txBody>
      </p:sp>
      <p:pic>
        <p:nvPicPr>
          <p:cNvPr id="1331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990600"/>
            <a:ext cx="546735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ight Arrow 10"/>
          <p:cNvSpPr>
            <a:spLocks noChangeArrowheads="1"/>
          </p:cNvSpPr>
          <p:nvPr/>
        </p:nvSpPr>
        <p:spPr bwMode="auto">
          <a:xfrm>
            <a:off x="5978525" y="3808413"/>
            <a:ext cx="727075" cy="336550"/>
          </a:xfrm>
          <a:prstGeom prst="rightArrow">
            <a:avLst>
              <a:gd name="adj1" fmla="val 50000"/>
              <a:gd name="adj2" fmla="val 49849"/>
            </a:avLst>
          </a:prstGeom>
          <a:solidFill>
            <a:srgbClr val="FF0000"/>
          </a:solidFill>
          <a:ln w="15875">
            <a:solidFill>
              <a:srgbClr val="FF0000"/>
            </a:solidFill>
            <a:round/>
            <a:headEnd/>
            <a:tailEnd type="triangle" w="med" len="med"/>
          </a:ln>
        </p:spPr>
        <p:txBody>
          <a:bodyPr lIns="0" tIns="0" rIns="0" bIns="0"/>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endParaRPr lang="en-US" altLang="en-US" sz="1200">
              <a:solidFill>
                <a:srgbClr val="1822CD"/>
              </a:solidFill>
              <a:latin typeface="Helvetica" pitchFamily="34" charset="0"/>
              <a:ea typeface="MS PGothic" pitchFamily="34" charset="-128"/>
            </a:endParaRPr>
          </a:p>
        </p:txBody>
      </p:sp>
      <p:sp>
        <p:nvSpPr>
          <p:cNvPr id="13318" name="Right Arrow 10"/>
          <p:cNvSpPr>
            <a:spLocks noChangeArrowheads="1"/>
          </p:cNvSpPr>
          <p:nvPr/>
        </p:nvSpPr>
        <p:spPr bwMode="auto">
          <a:xfrm rot="2400849">
            <a:off x="5729288" y="4718050"/>
            <a:ext cx="728662" cy="336550"/>
          </a:xfrm>
          <a:prstGeom prst="rightArrow">
            <a:avLst>
              <a:gd name="adj1" fmla="val 50000"/>
              <a:gd name="adj2" fmla="val 49958"/>
            </a:avLst>
          </a:prstGeom>
          <a:solidFill>
            <a:srgbClr val="FF0000"/>
          </a:solidFill>
          <a:ln w="15875">
            <a:solidFill>
              <a:srgbClr val="FF0000"/>
            </a:solidFill>
            <a:round/>
            <a:headEnd/>
            <a:tailEnd type="triangle" w="med" len="med"/>
          </a:ln>
        </p:spPr>
        <p:txBody>
          <a:bodyPr lIns="0" tIns="0" rIns="0" bIns="0"/>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endParaRPr lang="en-US" altLang="en-US" sz="1200">
              <a:solidFill>
                <a:srgbClr val="1822CD"/>
              </a:solidFill>
              <a:latin typeface="Helvetica" pitchFamily="34" charset="0"/>
              <a:ea typeface="MS PGothic" pitchFamily="34" charset="-128"/>
            </a:endParaRPr>
          </a:p>
        </p:txBody>
      </p:sp>
      <p:sp>
        <p:nvSpPr>
          <p:cNvPr id="13319" name="Right Arrow 10"/>
          <p:cNvSpPr>
            <a:spLocks noChangeArrowheads="1"/>
          </p:cNvSpPr>
          <p:nvPr/>
        </p:nvSpPr>
        <p:spPr bwMode="auto">
          <a:xfrm rot="-8561458">
            <a:off x="4827588" y="2844800"/>
            <a:ext cx="698500" cy="334963"/>
          </a:xfrm>
          <a:prstGeom prst="rightArrow">
            <a:avLst>
              <a:gd name="adj1" fmla="val 50000"/>
              <a:gd name="adj2" fmla="val 50067"/>
            </a:avLst>
          </a:prstGeom>
          <a:solidFill>
            <a:srgbClr val="FF0000"/>
          </a:solidFill>
          <a:ln w="15875">
            <a:solidFill>
              <a:srgbClr val="FF0000"/>
            </a:solidFill>
            <a:round/>
            <a:headEnd/>
            <a:tailEnd type="triangle" w="med" len="med"/>
          </a:ln>
        </p:spPr>
        <p:txBody>
          <a:bodyPr lIns="0" tIns="0" rIns="0" bIns="0"/>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endParaRPr lang="en-US" altLang="en-US" sz="1200">
              <a:solidFill>
                <a:srgbClr val="1822CD"/>
              </a:solidFill>
              <a:latin typeface="Helvetica" pitchFamily="34" charset="0"/>
              <a:ea typeface="MS PGothic" pitchFamily="34" charset="-128"/>
            </a:endParaRPr>
          </a:p>
        </p:txBody>
      </p:sp>
      <p:sp>
        <p:nvSpPr>
          <p:cNvPr id="13320" name="Right Arrow 10"/>
          <p:cNvSpPr>
            <a:spLocks noChangeArrowheads="1"/>
          </p:cNvSpPr>
          <p:nvPr/>
        </p:nvSpPr>
        <p:spPr bwMode="auto">
          <a:xfrm rot="10800000">
            <a:off x="4530725" y="3800475"/>
            <a:ext cx="727075" cy="336550"/>
          </a:xfrm>
          <a:prstGeom prst="rightArrow">
            <a:avLst>
              <a:gd name="adj1" fmla="val 50000"/>
              <a:gd name="adj2" fmla="val 49849"/>
            </a:avLst>
          </a:prstGeom>
          <a:solidFill>
            <a:srgbClr val="FF0000"/>
          </a:solidFill>
          <a:ln w="15875">
            <a:solidFill>
              <a:srgbClr val="FF0000"/>
            </a:solidFill>
            <a:round/>
            <a:headEnd/>
            <a:tailEnd type="triangle" w="med" len="med"/>
          </a:ln>
        </p:spPr>
        <p:txBody>
          <a:bodyPr lIns="0" tIns="0" rIns="0" bIns="0"/>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endParaRPr lang="en-US" altLang="en-US" sz="1200">
              <a:solidFill>
                <a:srgbClr val="1822CD"/>
              </a:solidFill>
              <a:latin typeface="Helvetica" pitchFamily="34" charset="0"/>
              <a:ea typeface="MS PGothic" pitchFamily="34" charset="-128"/>
            </a:endParaRPr>
          </a:p>
        </p:txBody>
      </p:sp>
      <p:sp>
        <p:nvSpPr>
          <p:cNvPr id="13321" name="TextBox 1"/>
          <p:cNvSpPr txBox="1">
            <a:spLocks noChangeArrowheads="1"/>
          </p:cNvSpPr>
          <p:nvPr/>
        </p:nvSpPr>
        <p:spPr bwMode="auto">
          <a:xfrm>
            <a:off x="6623050" y="2743200"/>
            <a:ext cx="1073150" cy="10779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3200" i="0">
                <a:solidFill>
                  <a:srgbClr val="FF0000"/>
                </a:solidFill>
              </a:rPr>
              <a:t>Heat</a:t>
            </a:r>
          </a:p>
          <a:p>
            <a:pPr eaLnBrk="1" hangingPunct="1">
              <a:spcBef>
                <a:spcPct val="0"/>
              </a:spcBef>
              <a:buFontTx/>
              <a:buNone/>
            </a:pPr>
            <a:r>
              <a:rPr lang="en-US" altLang="en-US" sz="3200" i="0">
                <a:solidFill>
                  <a:srgbClr val="FF0000"/>
                </a:solidFill>
              </a:rPr>
              <a:t>loss</a:t>
            </a:r>
            <a:endParaRPr lang="en-US" altLang="en-US" sz="3200" i="0" baseline="-25000">
              <a:solidFill>
                <a:srgbClr val="FF0000"/>
              </a:solidFill>
            </a:endParaRPr>
          </a:p>
        </p:txBody>
      </p:sp>
      <p:sp>
        <p:nvSpPr>
          <p:cNvPr id="13322" name="Right Arrow 10"/>
          <p:cNvSpPr>
            <a:spLocks noChangeArrowheads="1"/>
          </p:cNvSpPr>
          <p:nvPr/>
        </p:nvSpPr>
        <p:spPr bwMode="auto">
          <a:xfrm rot="-3058752">
            <a:off x="5676900" y="2873375"/>
            <a:ext cx="728663" cy="334963"/>
          </a:xfrm>
          <a:prstGeom prst="rightArrow">
            <a:avLst>
              <a:gd name="adj1" fmla="val 50000"/>
              <a:gd name="adj2" fmla="val 50194"/>
            </a:avLst>
          </a:prstGeom>
          <a:solidFill>
            <a:srgbClr val="FF0000"/>
          </a:solidFill>
          <a:ln w="15875">
            <a:solidFill>
              <a:srgbClr val="FF0000"/>
            </a:solidFill>
            <a:round/>
            <a:headEnd/>
            <a:tailEnd type="triangle" w="med" len="med"/>
          </a:ln>
        </p:spPr>
        <p:txBody>
          <a:bodyPr lIns="0" tIns="0" rIns="0" bIns="0"/>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endParaRPr lang="en-US" altLang="en-US" sz="1200">
              <a:solidFill>
                <a:srgbClr val="1822CD"/>
              </a:solidFill>
              <a:latin typeface="Helvetica" pitchFamily="34" charset="0"/>
              <a:ea typeface="MS PGothic" pitchFamily="34" charset="-128"/>
            </a:endParaRPr>
          </a:p>
        </p:txBody>
      </p:sp>
      <p:sp>
        <p:nvSpPr>
          <p:cNvPr id="13323" name="Right Arrow 10"/>
          <p:cNvSpPr>
            <a:spLocks noChangeArrowheads="1"/>
          </p:cNvSpPr>
          <p:nvPr/>
        </p:nvSpPr>
        <p:spPr bwMode="auto">
          <a:xfrm rot="8072150">
            <a:off x="4735512" y="4703763"/>
            <a:ext cx="727075" cy="336550"/>
          </a:xfrm>
          <a:prstGeom prst="rightArrow">
            <a:avLst>
              <a:gd name="adj1" fmla="val 50000"/>
              <a:gd name="adj2" fmla="val 49849"/>
            </a:avLst>
          </a:prstGeom>
          <a:solidFill>
            <a:srgbClr val="FF0000"/>
          </a:solidFill>
          <a:ln w="15875">
            <a:solidFill>
              <a:srgbClr val="FF0000"/>
            </a:solidFill>
            <a:round/>
            <a:headEnd/>
            <a:tailEnd type="triangle" w="med" len="med"/>
          </a:ln>
        </p:spPr>
        <p:txBody>
          <a:bodyPr lIns="0" tIns="0" rIns="0" bIns="0"/>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endParaRPr lang="en-US" altLang="en-US" sz="1200">
              <a:solidFill>
                <a:srgbClr val="1822CD"/>
              </a:solidFill>
              <a:latin typeface="Helvetica" pitchFamily="34" charset="0"/>
              <a:ea typeface="MS PGothic" pitchFamily="34" charset="-128"/>
            </a:endParaRPr>
          </a:p>
        </p:txBody>
      </p:sp>
      <p:sp>
        <p:nvSpPr>
          <p:cNvPr id="12" name="TextBox 11"/>
          <p:cNvSpPr txBox="1"/>
          <p:nvPr/>
        </p:nvSpPr>
        <p:spPr>
          <a:xfrm>
            <a:off x="6172200" y="1066800"/>
            <a:ext cx="2895600" cy="1323975"/>
          </a:xfrm>
          <a:prstGeom prst="rect">
            <a:avLst/>
          </a:prstGeom>
          <a:solidFill>
            <a:schemeClr val="accent2">
              <a:lumMod val="20000"/>
              <a:lumOff val="80000"/>
            </a:schemeClr>
          </a:solidFill>
        </p:spPr>
        <p:txBody>
          <a:bodyPr>
            <a:spAutoFit/>
          </a:bodyPr>
          <a:lstStyle/>
          <a:p>
            <a:pPr>
              <a:defRPr/>
            </a:pPr>
            <a:r>
              <a:rPr lang="en-US" sz="2000" i="0" dirty="0">
                <a:solidFill>
                  <a:srgbClr val="FF0000"/>
                </a:solidFill>
                <a:cs typeface="Arial" charset="0"/>
              </a:rPr>
              <a:t>Supercomputer simulation of</a:t>
            </a:r>
          </a:p>
          <a:p>
            <a:pPr>
              <a:defRPr/>
            </a:pPr>
            <a:r>
              <a:rPr lang="en-US" sz="2000" i="0" dirty="0">
                <a:solidFill>
                  <a:srgbClr val="FF0000"/>
                </a:solidFill>
                <a:cs typeface="Arial" charset="0"/>
              </a:rPr>
              <a:t>plasma turbulence</a:t>
            </a:r>
          </a:p>
          <a:p>
            <a:pPr>
              <a:defRPr/>
            </a:pPr>
            <a:r>
              <a:rPr lang="en-US" sz="2000" i="0" dirty="0">
                <a:solidFill>
                  <a:srgbClr val="FF0000"/>
                </a:solidFill>
                <a:cs typeface="Arial" charset="0"/>
              </a:rPr>
              <a:t>(this is what I do      )</a:t>
            </a:r>
          </a:p>
        </p:txBody>
      </p:sp>
      <p:pic>
        <p:nvPicPr>
          <p:cNvPr id="13325" name="Picture 2" descr="C:\Users\wgutten\AppData\Local\Microsoft\Windows\Temporary Internet Files\Content.IE5\9IF39J73\smiley-face-10257-larg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6438" y="2057400"/>
            <a:ext cx="284162"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6" name="TextBox 13"/>
          <p:cNvSpPr txBox="1">
            <a:spLocks noChangeArrowheads="1"/>
          </p:cNvSpPr>
          <p:nvPr/>
        </p:nvSpPr>
        <p:spPr bwMode="auto">
          <a:xfrm>
            <a:off x="1752600" y="6581775"/>
            <a:ext cx="1990725"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i="0">
                <a:solidFill>
                  <a:schemeClr val="bg1"/>
                </a:solidFill>
                <a:latin typeface="Helvetica" pitchFamily="34" charset="0"/>
              </a:rPr>
              <a:t>W. Guttenfelder, F. Scotti</a:t>
            </a:r>
          </a:p>
        </p:txBody>
      </p:sp>
    </p:spTree>
    <p:extLst>
      <p:ext uri="{BB962C8B-B14F-4D97-AF65-F5344CB8AC3E}">
        <p14:creationId xmlns:p14="http://schemas.microsoft.com/office/powerpoint/2010/main" val="427288656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drive can occur across large range of scales, but turbulent spectra still exhibit decay</a:t>
            </a:r>
            <a:endParaRPr lang="en-US" dirty="0"/>
          </a:p>
        </p:txBody>
      </p:sp>
      <p:sp>
        <p:nvSpPr>
          <p:cNvPr id="3" name="Content Placeholder 2"/>
          <p:cNvSpPr>
            <a:spLocks noGrp="1"/>
          </p:cNvSpPr>
          <p:nvPr>
            <p:ph idx="1"/>
          </p:nvPr>
        </p:nvSpPr>
        <p:spPr>
          <a:xfrm>
            <a:off x="152400" y="1219200"/>
            <a:ext cx="8763000" cy="838200"/>
          </a:xfrm>
        </p:spPr>
        <p:txBody>
          <a:bodyPr/>
          <a:lstStyle/>
          <a:p>
            <a:r>
              <a:rPr lang="en-US" sz="1800" dirty="0" smtClean="0"/>
              <a:t>2D energy </a:t>
            </a:r>
            <a:r>
              <a:rPr lang="en-US" sz="1800" dirty="0"/>
              <a:t>&amp;</a:t>
            </a:r>
            <a:r>
              <a:rPr lang="en-US" sz="1800" dirty="0" smtClean="0"/>
              <a:t> </a:t>
            </a:r>
            <a:r>
              <a:rPr lang="en-US" sz="1800" dirty="0" err="1" smtClean="0"/>
              <a:t>enstrophy</a:t>
            </a:r>
            <a:r>
              <a:rPr lang="en-US" sz="1800" dirty="0" smtClean="0"/>
              <a:t> cascades remain important </a:t>
            </a:r>
            <a:r>
              <a:rPr lang="en-US" sz="1800" dirty="0" smtClean="0">
                <a:sym typeface="Wingdings" panose="05000000000000000000" pitchFamily="2" charset="2"/>
              </a:rPr>
              <a:t> nonlinear spectra often downshifted in </a:t>
            </a:r>
            <a:r>
              <a:rPr lang="en-US" sz="1800" dirty="0" err="1" smtClean="0">
                <a:sym typeface="Wingdings" panose="05000000000000000000" pitchFamily="2" charset="2"/>
              </a:rPr>
              <a:t>k</a:t>
            </a:r>
            <a:r>
              <a:rPr lang="en-US" sz="1800" baseline="-25000" dirty="0" err="1" smtClean="0">
                <a:latin typeface="Symbol" panose="05050102010706020507" pitchFamily="18" charset="2"/>
                <a:sym typeface="Wingdings" panose="05000000000000000000" pitchFamily="2" charset="2"/>
              </a:rPr>
              <a:t>q</a:t>
            </a:r>
            <a:r>
              <a:rPr lang="en-US" sz="1800" dirty="0" smtClean="0">
                <a:sym typeface="Wingdings" panose="05000000000000000000" pitchFamily="2" charset="2"/>
              </a:rPr>
              <a:t> (w.r.t. linear growth rates)</a:t>
            </a:r>
            <a:endParaRPr lang="en-US" sz="1800" dirty="0" smtClean="0"/>
          </a:p>
          <a:p>
            <a:r>
              <a:rPr lang="en-US" sz="1800" dirty="0" smtClean="0"/>
              <a:t>Both drive and damping can overlap over wide range of k</a:t>
            </a:r>
            <a:r>
              <a:rPr lang="en-US" sz="1800" baseline="-25000" dirty="0" smtClean="0">
                <a:sym typeface="Symbol"/>
              </a:rPr>
              <a:t></a:t>
            </a:r>
            <a:r>
              <a:rPr lang="en-US" sz="1800" dirty="0" smtClean="0"/>
              <a:t> (very distinct from neutral fluid turbulence)</a:t>
            </a:r>
            <a:endParaRPr lang="en-US" sz="1800"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124200"/>
            <a:ext cx="3556468" cy="287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9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41588"/>
            <a:ext cx="2713738" cy="2767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92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1512" y="3074118"/>
            <a:ext cx="2922488" cy="2945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85800" y="2895600"/>
            <a:ext cx="1612942" cy="276999"/>
          </a:xfrm>
          <a:prstGeom prst="rect">
            <a:avLst/>
          </a:prstGeom>
          <a:noFill/>
        </p:spPr>
        <p:txBody>
          <a:bodyPr wrap="none" rtlCol="0">
            <a:spAutoFit/>
          </a:bodyPr>
          <a:lstStyle/>
          <a:p>
            <a:r>
              <a:rPr lang="en-US" dirty="0" smtClean="0"/>
              <a:t>Linear growth rates</a:t>
            </a:r>
            <a:endParaRPr lang="en-US" dirty="0"/>
          </a:p>
        </p:txBody>
      </p:sp>
      <p:sp>
        <p:nvSpPr>
          <p:cNvPr id="8" name="TextBox 7"/>
          <p:cNvSpPr txBox="1"/>
          <p:nvPr/>
        </p:nvSpPr>
        <p:spPr>
          <a:xfrm>
            <a:off x="3416258" y="2895600"/>
            <a:ext cx="2561920" cy="276999"/>
          </a:xfrm>
          <a:prstGeom prst="rect">
            <a:avLst/>
          </a:prstGeom>
          <a:noFill/>
        </p:spPr>
        <p:txBody>
          <a:bodyPr wrap="none" rtlCol="0">
            <a:spAutoFit/>
          </a:bodyPr>
          <a:lstStyle/>
          <a:p>
            <a:r>
              <a:rPr lang="en-US" dirty="0" smtClean="0"/>
              <a:t>Nonlinear density power spectra</a:t>
            </a:r>
            <a:endParaRPr lang="en-US" dirty="0"/>
          </a:p>
        </p:txBody>
      </p:sp>
      <p:sp>
        <p:nvSpPr>
          <p:cNvPr id="9" name="TextBox 8"/>
          <p:cNvSpPr txBox="1"/>
          <p:nvPr/>
        </p:nvSpPr>
        <p:spPr>
          <a:xfrm>
            <a:off x="6845258" y="2895600"/>
            <a:ext cx="2159566" cy="276999"/>
          </a:xfrm>
          <a:prstGeom prst="rect">
            <a:avLst/>
          </a:prstGeom>
          <a:noFill/>
        </p:spPr>
        <p:txBody>
          <a:bodyPr wrap="none" rtlCol="0">
            <a:spAutoFit/>
          </a:bodyPr>
          <a:lstStyle/>
          <a:p>
            <a:r>
              <a:rPr lang="en-US" dirty="0" smtClean="0"/>
              <a:t>Nonlinear heat flux spectra</a:t>
            </a:r>
            <a:endParaRPr lang="en-US" dirty="0"/>
          </a:p>
        </p:txBody>
      </p:sp>
      <p:sp>
        <p:nvSpPr>
          <p:cNvPr id="6" name="TextBox 5"/>
          <p:cNvSpPr txBox="1"/>
          <p:nvPr/>
        </p:nvSpPr>
        <p:spPr>
          <a:xfrm>
            <a:off x="3581400" y="6477000"/>
            <a:ext cx="2209800" cy="276999"/>
          </a:xfrm>
          <a:prstGeom prst="rect">
            <a:avLst/>
          </a:prstGeom>
          <a:noFill/>
        </p:spPr>
        <p:txBody>
          <a:bodyPr wrap="square" rtlCol="0">
            <a:spAutoFit/>
          </a:bodyPr>
          <a:lstStyle/>
          <a:p>
            <a:r>
              <a:rPr lang="en-US" dirty="0" smtClean="0"/>
              <a:t>Howard, </a:t>
            </a:r>
            <a:r>
              <a:rPr lang="en-US" dirty="0" err="1" smtClean="0"/>
              <a:t>PoP</a:t>
            </a:r>
            <a:r>
              <a:rPr lang="en-US" dirty="0"/>
              <a:t> </a:t>
            </a:r>
            <a:r>
              <a:rPr lang="en-US" dirty="0" smtClean="0"/>
              <a:t>&amp; NF (2016)</a:t>
            </a:r>
            <a:endParaRPr lang="en-US" dirty="0"/>
          </a:p>
        </p:txBody>
      </p:sp>
    </p:spTree>
    <p:extLst>
      <p:ext uri="{BB962C8B-B14F-4D97-AF65-F5344CB8AC3E}">
        <p14:creationId xmlns:p14="http://schemas.microsoft.com/office/powerpoint/2010/main" val="23208100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tLang="en-US" sz="2800" dirty="0" smtClean="0"/>
              <a:t>Addition effects proposed to model </a:t>
            </a:r>
            <a:r>
              <a:rPr lang="en-US" altLang="en-US" sz="2800" dirty="0" smtClean="0"/>
              <a:t>turbulence saturation &amp; dissipation</a:t>
            </a:r>
          </a:p>
        </p:txBody>
      </p:sp>
      <p:sp>
        <p:nvSpPr>
          <p:cNvPr id="3" name="Content Placeholder 2"/>
          <p:cNvSpPr>
            <a:spLocks noGrp="1" noRot="1" noChangeAspect="1" noMove="1" noResize="1" noEditPoints="1" noAdjustHandles="1" noChangeArrowheads="1" noChangeShapeType="1" noTextEdit="1"/>
          </p:cNvSpPr>
          <p:nvPr>
            <p:ph idx="1"/>
          </p:nvPr>
        </p:nvSpPr>
        <p:spPr>
          <a:xfrm>
            <a:off x="76200" y="1219200"/>
            <a:ext cx="8991600" cy="5257800"/>
          </a:xfrm>
          <a:blipFill rotWithShape="1">
            <a:blip r:embed="rId2"/>
            <a:stretch>
              <a:fillRect l="-610" t="-463"/>
            </a:stretch>
          </a:blipFill>
          <a:extLst/>
        </p:spPr>
        <p:txBody>
          <a:bodyPr/>
          <a:lstStyle/>
          <a:p>
            <a:r>
              <a:rPr lang="en-US">
                <a:noFill/>
              </a:rPr>
              <a:t> </a:t>
            </a:r>
          </a:p>
        </p:txBody>
      </p:sp>
    </p:spTree>
    <p:extLst>
      <p:ext uri="{BB962C8B-B14F-4D97-AF65-F5344CB8AC3E}">
        <p14:creationId xmlns:p14="http://schemas.microsoft.com/office/powerpoint/2010/main" val="39855840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Summary</a:t>
            </a:r>
            <a:endParaRPr lang="en-US" sz="3200" dirty="0"/>
          </a:p>
        </p:txBody>
      </p:sp>
      <p:sp>
        <p:nvSpPr>
          <p:cNvPr id="3" name="Content Placeholder 2"/>
          <p:cNvSpPr>
            <a:spLocks noGrp="1"/>
          </p:cNvSpPr>
          <p:nvPr>
            <p:ph idx="1"/>
          </p:nvPr>
        </p:nvSpPr>
        <p:spPr>
          <a:xfrm>
            <a:off x="152400" y="1143000"/>
            <a:ext cx="8763000" cy="4953000"/>
          </a:xfrm>
        </p:spPr>
        <p:txBody>
          <a:bodyPr/>
          <a:lstStyle/>
          <a:p>
            <a:r>
              <a:rPr lang="en-US" sz="2000" dirty="0" smtClean="0"/>
              <a:t>Turbulence ubiquitous throughout the universe</a:t>
            </a:r>
          </a:p>
          <a:p>
            <a:pPr lvl="1"/>
            <a:r>
              <a:rPr lang="en-US" sz="1800" dirty="0" smtClean="0"/>
              <a:t>Lots of free energy sources</a:t>
            </a:r>
          </a:p>
          <a:p>
            <a:endParaRPr lang="en-US" altLang="en-US" sz="2000" dirty="0" smtClean="0"/>
          </a:p>
          <a:p>
            <a:r>
              <a:rPr lang="en-US" altLang="en-US" sz="2000" dirty="0" smtClean="0"/>
              <a:t>Turbulence </a:t>
            </a:r>
            <a:r>
              <a:rPr lang="en-US" altLang="en-US" sz="2000" dirty="0"/>
              <a:t>is deterministic yet unpredictable (chaotic), appears random</a:t>
            </a:r>
          </a:p>
          <a:p>
            <a:endParaRPr lang="en-US" altLang="en-US" sz="2000" dirty="0" smtClean="0"/>
          </a:p>
          <a:p>
            <a:r>
              <a:rPr lang="en-US" altLang="en-US" sz="2000" dirty="0" smtClean="0"/>
              <a:t>Turbulence causes increased mixing, transport larger than collisional transport</a:t>
            </a:r>
          </a:p>
          <a:p>
            <a:pPr lvl="1"/>
            <a:r>
              <a:rPr lang="en-US" altLang="en-US" sz="1800" dirty="0" smtClean="0"/>
              <a:t>Transport is the key application of why we care about turbulence</a:t>
            </a:r>
          </a:p>
          <a:p>
            <a:pPr lvl="1"/>
            <a:r>
              <a:rPr lang="en-US" altLang="en-US" sz="1800" b="1" dirty="0" smtClean="0"/>
              <a:t>Understanding and reducing transport critical for fusion reactors</a:t>
            </a:r>
          </a:p>
          <a:p>
            <a:endParaRPr lang="en-US" altLang="en-US" sz="2000" dirty="0" smtClean="0"/>
          </a:p>
          <a:p>
            <a:r>
              <a:rPr lang="en-US" altLang="en-US" sz="2000" dirty="0" smtClean="0"/>
              <a:t>Turbulence </a:t>
            </a:r>
            <a:r>
              <a:rPr lang="en-US" altLang="en-US" sz="2000" dirty="0"/>
              <a:t>spans a wide range of spatial and temporal </a:t>
            </a:r>
            <a:r>
              <a:rPr lang="en-US" altLang="en-US" sz="2000" dirty="0" smtClean="0"/>
              <a:t>scales</a:t>
            </a:r>
            <a:endParaRPr lang="en-US" altLang="en-US" sz="2000" dirty="0"/>
          </a:p>
          <a:p>
            <a:pPr lvl="1"/>
            <a:r>
              <a:rPr lang="en-US" sz="1800" dirty="0" smtClean="0"/>
              <a:t>Large </a:t>
            </a:r>
            <a:r>
              <a:rPr lang="en-US" sz="1800" dirty="0"/>
              <a:t>Reynolds # </a:t>
            </a:r>
            <a:r>
              <a:rPr lang="en-US" sz="1800" dirty="0" smtClean="0"/>
              <a:t>(3D neutral </a:t>
            </a:r>
            <a:r>
              <a:rPr lang="en-US" sz="1800" dirty="0"/>
              <a:t>fluids) / Dorland # </a:t>
            </a:r>
            <a:r>
              <a:rPr lang="en-US" sz="1800" dirty="0" smtClean="0"/>
              <a:t>(6D kinetic </a:t>
            </a:r>
            <a:r>
              <a:rPr lang="en-US" sz="1800" dirty="0"/>
              <a:t>plasmas</a:t>
            </a:r>
            <a:r>
              <a:rPr lang="en-US" sz="1800" dirty="0" smtClean="0"/>
              <a:t>)</a:t>
            </a:r>
          </a:p>
          <a:p>
            <a:pPr lvl="1"/>
            <a:r>
              <a:rPr lang="en-US" altLang="en-US" sz="1800" dirty="0" smtClean="0"/>
              <a:t>6D kinetic plasmas lead to additional degrees of freedom for driving and dissipation mechanisms</a:t>
            </a:r>
          </a:p>
        </p:txBody>
      </p:sp>
    </p:spTree>
    <p:extLst>
      <p:ext uri="{BB962C8B-B14F-4D97-AF65-F5344CB8AC3E}">
        <p14:creationId xmlns:p14="http://schemas.microsoft.com/office/powerpoint/2010/main" val="19866938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1201934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endParaRPr lang="en-US" altLang="en-US" smtClean="0"/>
          </a:p>
        </p:txBody>
      </p:sp>
      <p:sp>
        <p:nvSpPr>
          <p:cNvPr id="74755" name="Content Placeholder 2"/>
          <p:cNvSpPr>
            <a:spLocks noGrp="1"/>
          </p:cNvSpPr>
          <p:nvPr>
            <p:ph idx="1"/>
          </p:nvPr>
        </p:nvSpPr>
        <p:spPr/>
        <p:txBody>
          <a:bodyPr/>
          <a:lstStyle/>
          <a:p>
            <a:endParaRPr lang="en-US" altLang="en-US" dirty="0" smtClean="0"/>
          </a:p>
        </p:txBody>
      </p:sp>
      <p:pic>
        <p:nvPicPr>
          <p:cNvPr id="299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73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3"/>
          <p:cNvSpPr txBox="1">
            <a:spLocks noChangeArrowheads="1"/>
          </p:cNvSpPr>
          <p:nvPr/>
        </p:nvSpPr>
        <p:spPr bwMode="auto">
          <a:xfrm>
            <a:off x="2667000" y="6477000"/>
            <a:ext cx="1822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i="0" dirty="0">
                <a:solidFill>
                  <a:srgbClr val="FF33CC"/>
                </a:solidFill>
                <a:latin typeface="Helvetica" pitchFamily="34" charset="0"/>
              </a:rPr>
              <a:t>(Hammett class notes)</a:t>
            </a:r>
          </a:p>
        </p:txBody>
      </p:sp>
    </p:spTree>
    <p:extLst>
      <p:ext uri="{BB962C8B-B14F-4D97-AF65-F5344CB8AC3E}">
        <p14:creationId xmlns:p14="http://schemas.microsoft.com/office/powerpoint/2010/main" val="11217763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altLang="en-US" sz="2800" dirty="0" smtClean="0"/>
              <a:t>Have learned a lot from validating first-principles </a:t>
            </a:r>
            <a:r>
              <a:rPr lang="en-US" altLang="en-US" sz="2800" dirty="0" err="1" smtClean="0"/>
              <a:t>gyrokinetic</a:t>
            </a:r>
            <a:r>
              <a:rPr lang="en-US" altLang="en-US" sz="2800" dirty="0" smtClean="0"/>
              <a:t> simulations with </a:t>
            </a:r>
            <a:r>
              <a:rPr lang="en-US" altLang="en-US" sz="2800" dirty="0" smtClean="0"/>
              <a:t>experiment</a:t>
            </a:r>
            <a:endParaRPr lang="en-US" altLang="en-US" sz="2800" dirty="0" smtClean="0"/>
          </a:p>
        </p:txBody>
      </p:sp>
      <p:sp>
        <p:nvSpPr>
          <p:cNvPr id="5123" name="Content Placeholder 2"/>
          <p:cNvSpPr>
            <a:spLocks noGrp="1"/>
          </p:cNvSpPr>
          <p:nvPr>
            <p:ph idx="1"/>
          </p:nvPr>
        </p:nvSpPr>
        <p:spPr>
          <a:xfrm>
            <a:off x="152400" y="1066800"/>
            <a:ext cx="8763000" cy="4953000"/>
          </a:xfrm>
        </p:spPr>
        <p:txBody>
          <a:bodyPr/>
          <a:lstStyle/>
          <a:p>
            <a:pPr>
              <a:defRPr/>
            </a:pPr>
            <a:r>
              <a:rPr lang="en-US" altLang="en-US" sz="2000" dirty="0" smtClean="0"/>
              <a:t>But the simulations are expensive (1 local multi-scale simulation ~ 20M </a:t>
            </a:r>
            <a:r>
              <a:rPr lang="en-US" altLang="en-US" sz="2000" dirty="0" err="1" smtClean="0"/>
              <a:t>cpu-hrs</a:t>
            </a:r>
            <a:r>
              <a:rPr lang="en-US" altLang="en-US" sz="2000" dirty="0" smtClean="0"/>
              <a:t>)</a:t>
            </a:r>
          </a:p>
          <a:p>
            <a:pPr>
              <a:defRPr/>
            </a:pPr>
            <a:r>
              <a:rPr lang="en-US" altLang="en-US" sz="2000" dirty="0" smtClean="0"/>
              <a:t>Desire a model capable of reproducing flux-gradient relationship that is far quicker, so we can do integrated predictive modeling (“flight simulator”)</a:t>
            </a:r>
          </a:p>
          <a:p>
            <a:pPr>
              <a:defRPr/>
            </a:pPr>
            <a:r>
              <a:rPr lang="en-US" altLang="en-US" sz="2000" dirty="0" smtClean="0"/>
              <a:t>All physics based models are local &amp; gradient-driven, i.e. given gradients </a:t>
            </a:r>
            <a:r>
              <a:rPr lang="en-US" altLang="en-US" sz="2000" i="1" u="sng" dirty="0" smtClean="0"/>
              <a:t>from a single flux surface</a:t>
            </a:r>
            <a:r>
              <a:rPr lang="en-US" altLang="en-US" sz="2000" dirty="0" smtClean="0"/>
              <a:t> they predict fluxes:</a:t>
            </a:r>
          </a:p>
          <a:p>
            <a:pPr>
              <a:defRPr/>
            </a:pPr>
            <a:endParaRPr lang="en-US" altLang="en-US" sz="2000" dirty="0"/>
          </a:p>
          <a:p>
            <a:pPr>
              <a:defRPr/>
            </a:pPr>
            <a:endParaRPr lang="en-US" altLang="en-US" sz="2000" dirty="0" smtClean="0"/>
          </a:p>
          <a:p>
            <a:pPr>
              <a:defRPr/>
            </a:pPr>
            <a:endParaRPr lang="en-US" altLang="en-US" sz="2000" dirty="0"/>
          </a:p>
          <a:p>
            <a:pPr>
              <a:defRPr/>
            </a:pPr>
            <a:endParaRPr lang="en-US" altLang="en-US" sz="2000" dirty="0" smtClean="0"/>
          </a:p>
          <a:p>
            <a:pPr>
              <a:defRPr/>
            </a:pPr>
            <a:endParaRPr lang="en-US" altLang="en-US" sz="2000" dirty="0"/>
          </a:p>
          <a:p>
            <a:pPr marL="0" indent="0">
              <a:buFontTx/>
              <a:buNone/>
              <a:defRPr/>
            </a:pPr>
            <a:r>
              <a:rPr lang="en-US" altLang="en-US" sz="2000" dirty="0" smtClean="0"/>
              <a:t>     that can be used in solving the 1D transport equation predictively</a:t>
            </a:r>
          </a:p>
          <a:p>
            <a:pPr>
              <a:defRPr/>
            </a:pPr>
            <a:endParaRPr lang="en-US" altLang="en-US" sz="2000" dirty="0" smtClean="0"/>
          </a:p>
        </p:txBody>
      </p:sp>
      <p:graphicFrame>
        <p:nvGraphicFramePr>
          <p:cNvPr id="4100" name="Object 1"/>
          <p:cNvGraphicFramePr>
            <a:graphicFrameLocks noChangeAspect="1"/>
          </p:cNvGraphicFramePr>
          <p:nvPr/>
        </p:nvGraphicFramePr>
        <p:xfrm>
          <a:off x="2474913" y="3505200"/>
          <a:ext cx="3849687" cy="1676400"/>
        </p:xfrm>
        <a:graphic>
          <a:graphicData uri="http://schemas.openxmlformats.org/presentationml/2006/ole">
            <mc:AlternateContent xmlns:mc="http://schemas.openxmlformats.org/markup-compatibility/2006">
              <mc:Choice xmlns:v="urn:schemas-microsoft-com:vml" Requires="v">
                <p:oleObj spid="_x0000_s307265" name="Equation" r:id="rId3" imgW="2159000" imgH="939800" progId="Equation.3">
                  <p:embed/>
                </p:oleObj>
              </mc:Choice>
              <mc:Fallback>
                <p:oleObj name="Equation" r:id="rId3" imgW="2159000" imgH="939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4913" y="3505200"/>
                        <a:ext cx="384968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788" y="5638800"/>
            <a:ext cx="8202612" cy="84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863225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2743200"/>
            <a:ext cx="9144000" cy="914400"/>
          </a:xfrm>
        </p:spPr>
        <p:txBody>
          <a:bodyPr/>
          <a:lstStyle/>
          <a:p>
            <a:r>
              <a:rPr lang="en-US" altLang="en-US" sz="4000" dirty="0" smtClean="0"/>
              <a:t>Low aspect ratio equilibrium can stabilize electrostatic drift waves, minimize transport</a:t>
            </a:r>
            <a:br>
              <a:rPr lang="en-US" altLang="en-US" sz="4000" dirty="0" smtClean="0"/>
            </a:br>
            <a:r>
              <a:rPr lang="en-US" altLang="en-US" sz="4000" dirty="0" smtClean="0"/>
              <a:t>(i.e. one motivation for NSTX-U at PPPL) </a:t>
            </a:r>
            <a:endParaRPr lang="en-US" altLang="en-US" b="0" dirty="0" smtClean="0"/>
          </a:p>
        </p:txBody>
      </p:sp>
    </p:spTree>
    <p:extLst>
      <p:ext uri="{BB962C8B-B14F-4D97-AF65-F5344CB8AC3E}">
        <p14:creationId xmlns:p14="http://schemas.microsoft.com/office/powerpoint/2010/main" val="326199997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r>
              <a:rPr lang="en-US" altLang="en-US" sz="2600" dirty="0" smtClean="0"/>
              <a:t>Aspect ratio is an important free parameter, can try to make </a:t>
            </a:r>
            <a:r>
              <a:rPr lang="en-US" altLang="en-US" sz="2600" dirty="0" smtClean="0"/>
              <a:t>more compact devices (</a:t>
            </a:r>
            <a:r>
              <a:rPr lang="en-US" altLang="en-US" sz="2600" dirty="0" smtClean="0"/>
              <a:t>i.e. </a:t>
            </a:r>
            <a:r>
              <a:rPr lang="en-US" altLang="en-US" sz="2600" dirty="0" smtClean="0"/>
              <a:t>hopefully cheaper</a:t>
            </a:r>
            <a:r>
              <a:rPr lang="en-US" altLang="en-US" sz="2600" dirty="0" smtClean="0"/>
              <a:t>)</a:t>
            </a:r>
          </a:p>
        </p:txBody>
      </p:sp>
      <p:pic>
        <p:nvPicPr>
          <p:cNvPr id="123907" name="Picture 2" descr="Comparison of spherical and conventional tokama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000250"/>
            <a:ext cx="796925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8" name="TextBox 2"/>
          <p:cNvSpPr txBox="1">
            <a:spLocks noChangeArrowheads="1"/>
          </p:cNvSpPr>
          <p:nvPr/>
        </p:nvSpPr>
        <p:spPr bwMode="auto">
          <a:xfrm>
            <a:off x="990600" y="5410200"/>
            <a:ext cx="7162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algn="ctr" eaLnBrk="1" hangingPunct="1">
              <a:spcBef>
                <a:spcPct val="0"/>
              </a:spcBef>
              <a:buFontTx/>
              <a:buNone/>
            </a:pPr>
            <a:r>
              <a:rPr lang="en-US" altLang="en-US" sz="2000" i="0">
                <a:solidFill>
                  <a:srgbClr val="000000"/>
                </a:solidFill>
              </a:rPr>
              <a:t>But smaller R = larger curvature, </a:t>
            </a:r>
            <a:r>
              <a:rPr lang="en-US" altLang="en-US" sz="2000" i="0">
                <a:solidFill>
                  <a:srgbClr val="000000"/>
                </a:solidFill>
                <a:sym typeface="Symbol" pitchFamily="18" charset="2"/>
              </a:rPr>
              <a:t></a:t>
            </a:r>
            <a:r>
              <a:rPr lang="en-US" altLang="en-US" sz="2000" i="0">
                <a:solidFill>
                  <a:srgbClr val="000000"/>
                </a:solidFill>
              </a:rPr>
              <a:t>B (~1/R) -- isn’t this terrible for “bad curvature” driven instabilities?!?!?!</a:t>
            </a:r>
          </a:p>
        </p:txBody>
      </p:sp>
      <p:cxnSp>
        <p:nvCxnSpPr>
          <p:cNvPr id="5" name="Straight Arrow Connector 4"/>
          <p:cNvCxnSpPr/>
          <p:nvPr/>
        </p:nvCxnSpPr>
        <p:spPr bwMode="auto">
          <a:xfrm>
            <a:off x="7734300" y="3833813"/>
            <a:ext cx="571500" cy="0"/>
          </a:xfrm>
          <a:prstGeom prst="straightConnector1">
            <a:avLst/>
          </a:prstGeom>
          <a:noFill/>
          <a:ln w="38100" cap="flat" cmpd="sng" algn="ctr">
            <a:solidFill>
              <a:schemeClr val="accent6"/>
            </a:solidFill>
            <a:prstDash val="solid"/>
            <a:round/>
            <a:headEnd type="none" w="med" len="med"/>
            <a:tailEnd type="arrow"/>
          </a:ln>
          <a:effectLst/>
        </p:spPr>
      </p:cxnSp>
      <p:sp>
        <p:nvSpPr>
          <p:cNvPr id="123910" name="TextBox 5"/>
          <p:cNvSpPr txBox="1">
            <a:spLocks noChangeArrowheads="1"/>
          </p:cNvSpPr>
          <p:nvPr/>
        </p:nvSpPr>
        <p:spPr bwMode="auto">
          <a:xfrm>
            <a:off x="0" y="1039813"/>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algn="ctr" eaLnBrk="1" hangingPunct="1">
              <a:spcBef>
                <a:spcPct val="0"/>
              </a:spcBef>
              <a:buFontTx/>
              <a:buNone/>
            </a:pPr>
            <a:r>
              <a:rPr lang="en-US" altLang="en-US" sz="2000" b="0" i="0">
                <a:solidFill>
                  <a:srgbClr val="000000"/>
                </a:solidFill>
              </a:rPr>
              <a:t>Aspect ratio A </a:t>
            </a:r>
            <a:r>
              <a:rPr lang="en-US" altLang="en-US" sz="2000" b="0" i="0">
                <a:solidFill>
                  <a:srgbClr val="000000"/>
                </a:solidFill>
                <a:sym typeface="Symbol" pitchFamily="18" charset="2"/>
              </a:rPr>
              <a:t>=</a:t>
            </a:r>
            <a:r>
              <a:rPr lang="en-US" altLang="en-US" sz="2000" b="0" i="0">
                <a:solidFill>
                  <a:srgbClr val="000000"/>
                </a:solidFill>
              </a:rPr>
              <a:t> R / a</a:t>
            </a:r>
          </a:p>
          <a:p>
            <a:pPr algn="ctr" eaLnBrk="1" hangingPunct="1">
              <a:spcBef>
                <a:spcPct val="0"/>
              </a:spcBef>
              <a:buFontTx/>
              <a:buNone/>
            </a:pPr>
            <a:r>
              <a:rPr lang="en-US" altLang="en-US" sz="2000" b="0" i="0">
                <a:solidFill>
                  <a:srgbClr val="000000"/>
                </a:solidFill>
              </a:rPr>
              <a:t>Elongation </a:t>
            </a:r>
            <a:r>
              <a:rPr lang="en-US" altLang="en-US" sz="2000" b="0" i="0">
                <a:solidFill>
                  <a:srgbClr val="000000"/>
                </a:solidFill>
                <a:latin typeface="Symbol" pitchFamily="18" charset="2"/>
              </a:rPr>
              <a:t>k</a:t>
            </a:r>
            <a:r>
              <a:rPr lang="en-US" altLang="en-US" sz="2000" b="0" i="0">
                <a:solidFill>
                  <a:srgbClr val="000000"/>
                </a:solidFill>
              </a:rPr>
              <a:t> </a:t>
            </a:r>
            <a:r>
              <a:rPr lang="en-US" altLang="en-US" sz="2000" b="0" i="0">
                <a:solidFill>
                  <a:srgbClr val="000000"/>
                </a:solidFill>
                <a:sym typeface="Symbol" pitchFamily="18" charset="2"/>
              </a:rPr>
              <a:t>=</a:t>
            </a:r>
            <a:r>
              <a:rPr lang="en-US" altLang="en-US" sz="2000" b="0" i="0">
                <a:solidFill>
                  <a:srgbClr val="000000"/>
                </a:solidFill>
              </a:rPr>
              <a:t> b / a </a:t>
            </a:r>
          </a:p>
        </p:txBody>
      </p:sp>
      <p:cxnSp>
        <p:nvCxnSpPr>
          <p:cNvPr id="8" name="Straight Arrow Connector 7"/>
          <p:cNvCxnSpPr/>
          <p:nvPr/>
        </p:nvCxnSpPr>
        <p:spPr bwMode="auto">
          <a:xfrm>
            <a:off x="4648200" y="3833813"/>
            <a:ext cx="3086100" cy="0"/>
          </a:xfrm>
          <a:prstGeom prst="straightConnector1">
            <a:avLst/>
          </a:prstGeom>
          <a:noFill/>
          <a:ln w="38100" cap="flat" cmpd="sng" algn="ctr">
            <a:solidFill>
              <a:schemeClr val="accent6"/>
            </a:solidFill>
            <a:prstDash val="solid"/>
            <a:round/>
            <a:headEnd type="none" w="med" len="med"/>
            <a:tailEnd type="arrow"/>
          </a:ln>
          <a:effectLst/>
        </p:spPr>
      </p:cxnSp>
      <p:sp>
        <p:nvSpPr>
          <p:cNvPr id="123912" name="TextBox 13"/>
          <p:cNvSpPr txBox="1">
            <a:spLocks noChangeArrowheads="1"/>
          </p:cNvSpPr>
          <p:nvPr/>
        </p:nvSpPr>
        <p:spPr bwMode="auto">
          <a:xfrm>
            <a:off x="7635875" y="3702050"/>
            <a:ext cx="412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3200" b="0" i="0">
                <a:solidFill>
                  <a:srgbClr val="F79646"/>
                </a:solidFill>
              </a:rPr>
              <a:t>a</a:t>
            </a:r>
          </a:p>
        </p:txBody>
      </p:sp>
      <p:sp>
        <p:nvSpPr>
          <p:cNvPr id="123913" name="TextBox 15"/>
          <p:cNvSpPr txBox="1">
            <a:spLocks noChangeArrowheads="1"/>
          </p:cNvSpPr>
          <p:nvPr/>
        </p:nvSpPr>
        <p:spPr bwMode="auto">
          <a:xfrm>
            <a:off x="6172200" y="3778250"/>
            <a:ext cx="481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3200" b="0" i="0">
                <a:solidFill>
                  <a:srgbClr val="F79646"/>
                </a:solidFill>
              </a:rPr>
              <a:t>R</a:t>
            </a:r>
          </a:p>
        </p:txBody>
      </p:sp>
      <p:sp>
        <p:nvSpPr>
          <p:cNvPr id="123914" name="TextBox 14"/>
          <p:cNvSpPr txBox="1">
            <a:spLocks noChangeArrowheads="1"/>
          </p:cNvSpPr>
          <p:nvPr/>
        </p:nvSpPr>
        <p:spPr bwMode="auto">
          <a:xfrm>
            <a:off x="0" y="17526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algn="ctr" eaLnBrk="1" hangingPunct="1">
              <a:spcBef>
                <a:spcPct val="0"/>
              </a:spcBef>
              <a:buFontTx/>
              <a:buNone/>
            </a:pPr>
            <a:r>
              <a:rPr lang="en-US" altLang="en-US" sz="2000" b="0" i="0">
                <a:solidFill>
                  <a:srgbClr val="F79646"/>
                </a:solidFill>
              </a:rPr>
              <a:t>R = major radius,  a = minor radius,  b = vertical ½ height</a:t>
            </a:r>
          </a:p>
        </p:txBody>
      </p:sp>
      <p:cxnSp>
        <p:nvCxnSpPr>
          <p:cNvPr id="11" name="Straight Arrow Connector 10"/>
          <p:cNvCxnSpPr/>
          <p:nvPr/>
        </p:nvCxnSpPr>
        <p:spPr bwMode="auto">
          <a:xfrm flipH="1">
            <a:off x="3016250" y="3833813"/>
            <a:ext cx="641350" cy="0"/>
          </a:xfrm>
          <a:prstGeom prst="straightConnector1">
            <a:avLst/>
          </a:prstGeom>
          <a:noFill/>
          <a:ln w="38100" cap="flat" cmpd="sng" algn="ctr">
            <a:solidFill>
              <a:schemeClr val="accent6"/>
            </a:solidFill>
            <a:prstDash val="solid"/>
            <a:round/>
            <a:headEnd type="none" w="med" len="med"/>
            <a:tailEnd type="arrow"/>
          </a:ln>
          <a:effectLst/>
        </p:spPr>
      </p:cxnSp>
      <p:cxnSp>
        <p:nvCxnSpPr>
          <p:cNvPr id="12" name="Straight Arrow Connector 11"/>
          <p:cNvCxnSpPr/>
          <p:nvPr/>
        </p:nvCxnSpPr>
        <p:spPr bwMode="auto">
          <a:xfrm flipV="1">
            <a:off x="3810000" y="2635250"/>
            <a:ext cx="0" cy="1198563"/>
          </a:xfrm>
          <a:prstGeom prst="straightConnector1">
            <a:avLst/>
          </a:prstGeom>
          <a:noFill/>
          <a:ln w="38100" cap="flat" cmpd="sng" algn="ctr">
            <a:solidFill>
              <a:schemeClr val="accent6"/>
            </a:solidFill>
            <a:prstDash val="solid"/>
            <a:round/>
            <a:headEnd type="none" w="med" len="med"/>
            <a:tailEnd type="arrow"/>
          </a:ln>
          <a:effectLst/>
        </p:spPr>
      </p:cxnSp>
      <p:sp>
        <p:nvSpPr>
          <p:cNvPr id="123917" name="TextBox 12"/>
          <p:cNvSpPr txBox="1">
            <a:spLocks noChangeArrowheads="1"/>
          </p:cNvSpPr>
          <p:nvPr/>
        </p:nvSpPr>
        <p:spPr bwMode="auto">
          <a:xfrm>
            <a:off x="3216275" y="3702050"/>
            <a:ext cx="412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3200" b="0" i="0">
                <a:solidFill>
                  <a:srgbClr val="F79646"/>
                </a:solidFill>
              </a:rPr>
              <a:t>a</a:t>
            </a:r>
          </a:p>
        </p:txBody>
      </p:sp>
      <p:sp>
        <p:nvSpPr>
          <p:cNvPr id="123918" name="TextBox 16"/>
          <p:cNvSpPr txBox="1">
            <a:spLocks noChangeArrowheads="1"/>
          </p:cNvSpPr>
          <p:nvPr/>
        </p:nvSpPr>
        <p:spPr bwMode="auto">
          <a:xfrm>
            <a:off x="3810000" y="2863850"/>
            <a:ext cx="412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3200" b="0" i="0">
                <a:solidFill>
                  <a:srgbClr val="F79646"/>
                </a:solidFill>
              </a:rPr>
              <a:t>b</a:t>
            </a:r>
          </a:p>
        </p:txBody>
      </p:sp>
    </p:spTree>
    <p:extLst>
      <p:ext uri="{BB962C8B-B14F-4D97-AF65-F5344CB8AC3E}">
        <p14:creationId xmlns:p14="http://schemas.microsoft.com/office/powerpoint/2010/main" val="281684929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Content Placeholder 1"/>
          <p:cNvSpPr>
            <a:spLocks noGrp="1"/>
          </p:cNvSpPr>
          <p:nvPr>
            <p:ph idx="1"/>
          </p:nvPr>
        </p:nvSpPr>
        <p:spPr/>
        <p:txBody>
          <a:bodyPr/>
          <a:lstStyle/>
          <a:p>
            <a:r>
              <a:rPr lang="en-US" altLang="en-US" sz="1900" smtClean="0"/>
              <a:t>Short connection length </a:t>
            </a:r>
            <a:r>
              <a:rPr lang="en-US" altLang="en-US" sz="1900" smtClean="0">
                <a:sym typeface="Symbol" pitchFamily="18" charset="2"/>
              </a:rPr>
              <a:t> </a:t>
            </a:r>
            <a:r>
              <a:rPr lang="en-US" altLang="en-US" sz="1900" b="1" smtClean="0">
                <a:solidFill>
                  <a:srgbClr val="0000FF"/>
                </a:solidFill>
                <a:sym typeface="Symbol" pitchFamily="18" charset="2"/>
              </a:rPr>
              <a:t>smaller average bad curvature</a:t>
            </a:r>
          </a:p>
        </p:txBody>
      </p:sp>
      <p:sp>
        <p:nvSpPr>
          <p:cNvPr id="124931" name="Title 2"/>
          <p:cNvSpPr>
            <a:spLocks noGrp="1"/>
          </p:cNvSpPr>
          <p:nvPr>
            <p:ph type="title"/>
          </p:nvPr>
        </p:nvSpPr>
        <p:spPr/>
        <p:txBody>
          <a:bodyPr/>
          <a:lstStyle/>
          <a:p>
            <a:r>
              <a:rPr lang="en-US" altLang="en-US" sz="3200" smtClean="0"/>
              <a:t>Many elements of ST are stabilizing to toroidal, electrostatic ITG/TEM drift waves</a:t>
            </a:r>
          </a:p>
        </p:txBody>
      </p:sp>
      <p:pic>
        <p:nvPicPr>
          <p:cNvPr id="124932" name="Picture 6"/>
          <p:cNvPicPr>
            <a:picLocks noChangeAspect="1" noChangeArrowheads="1"/>
          </p:cNvPicPr>
          <p:nvPr/>
        </p:nvPicPr>
        <p:blipFill>
          <a:blip r:embed="rId3">
            <a:extLst>
              <a:ext uri="{28A0092B-C50C-407E-A947-70E740481C1C}">
                <a14:useLocalDpi xmlns:a14="http://schemas.microsoft.com/office/drawing/2010/main" val="0"/>
              </a:ext>
            </a:extLst>
          </a:blip>
          <a:srcRect l="34888" t="2280" r="34006" b="21342"/>
          <a:stretch>
            <a:fillRect/>
          </a:stretch>
        </p:blipFill>
        <p:spPr bwMode="auto">
          <a:xfrm>
            <a:off x="2771775" y="2133600"/>
            <a:ext cx="2971800" cy="3189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4933" name="TextBox 4"/>
          <p:cNvSpPr txBox="1">
            <a:spLocks noChangeArrowheads="1"/>
          </p:cNvSpPr>
          <p:nvPr/>
        </p:nvSpPr>
        <p:spPr bwMode="auto">
          <a:xfrm>
            <a:off x="6096000" y="2882900"/>
            <a:ext cx="15954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800" b="0" i="0">
                <a:solidFill>
                  <a:srgbClr val="1F497D"/>
                </a:solidFill>
              </a:rPr>
              <a:t>bad curvature</a:t>
            </a:r>
          </a:p>
        </p:txBody>
      </p:sp>
      <p:cxnSp>
        <p:nvCxnSpPr>
          <p:cNvPr id="7" name="Straight Arrow Connector 6"/>
          <p:cNvCxnSpPr>
            <a:stCxn id="124933" idx="1"/>
          </p:cNvCxnSpPr>
          <p:nvPr/>
        </p:nvCxnSpPr>
        <p:spPr>
          <a:xfrm flipH="1">
            <a:off x="5257800" y="3067050"/>
            <a:ext cx="838200" cy="2127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4935" name="TextBox 8"/>
          <p:cNvSpPr txBox="1">
            <a:spLocks noChangeArrowheads="1"/>
          </p:cNvSpPr>
          <p:nvPr/>
        </p:nvSpPr>
        <p:spPr bwMode="auto">
          <a:xfrm>
            <a:off x="1519238" y="3165475"/>
            <a:ext cx="1724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800" b="0" i="0">
                <a:solidFill>
                  <a:srgbClr val="1F497D"/>
                </a:solidFill>
              </a:rPr>
              <a:t>good curvature</a:t>
            </a:r>
          </a:p>
        </p:txBody>
      </p:sp>
      <p:cxnSp>
        <p:nvCxnSpPr>
          <p:cNvPr id="10" name="Straight Arrow Connector 9"/>
          <p:cNvCxnSpPr/>
          <p:nvPr/>
        </p:nvCxnSpPr>
        <p:spPr>
          <a:xfrm>
            <a:off x="3243263" y="3403600"/>
            <a:ext cx="795337" cy="1682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01977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Content Placeholder 1"/>
          <p:cNvSpPr>
            <a:spLocks noGrp="1"/>
          </p:cNvSpPr>
          <p:nvPr>
            <p:ph idx="1"/>
          </p:nvPr>
        </p:nvSpPr>
        <p:spPr/>
        <p:txBody>
          <a:bodyPr/>
          <a:lstStyle/>
          <a:p>
            <a:r>
              <a:rPr lang="en-US" altLang="en-US" sz="1900" smtClean="0"/>
              <a:t>Short connection length </a:t>
            </a:r>
            <a:r>
              <a:rPr lang="en-US" altLang="en-US" sz="1900" smtClean="0">
                <a:sym typeface="Symbol" pitchFamily="18" charset="2"/>
              </a:rPr>
              <a:t> </a:t>
            </a:r>
            <a:r>
              <a:rPr lang="en-US" altLang="en-US" sz="1900" b="1" smtClean="0">
                <a:solidFill>
                  <a:srgbClr val="0000FF"/>
                </a:solidFill>
                <a:sym typeface="Symbol" pitchFamily="18" charset="2"/>
              </a:rPr>
              <a:t>smaller average bad curvature</a:t>
            </a:r>
          </a:p>
          <a:p>
            <a:r>
              <a:rPr lang="en-US" altLang="en-US" sz="1900" smtClean="0">
                <a:sym typeface="Symbol" pitchFamily="18" charset="2"/>
              </a:rPr>
              <a:t>Quasi-isodynamic (~constant B) at high </a:t>
            </a:r>
            <a:r>
              <a:rPr lang="en-US" altLang="en-US" sz="1900" smtClean="0">
                <a:latin typeface="Symbol" pitchFamily="18" charset="2"/>
                <a:sym typeface="Symbol" pitchFamily="18" charset="2"/>
              </a:rPr>
              <a:t>b</a:t>
            </a:r>
            <a:r>
              <a:rPr lang="en-US" altLang="en-US" sz="1900" smtClean="0">
                <a:sym typeface="Symbol" pitchFamily="18" charset="2"/>
              </a:rPr>
              <a:t>  </a:t>
            </a:r>
            <a:r>
              <a:rPr lang="en-US" altLang="en-US" sz="1900" b="1" smtClean="0">
                <a:solidFill>
                  <a:srgbClr val="0000FF"/>
                </a:solidFill>
                <a:sym typeface="Symbol" pitchFamily="18" charset="2"/>
              </a:rPr>
              <a:t>grad-B drifts stabilizing [Peng &amp; Strickler, NF 1986]</a:t>
            </a:r>
          </a:p>
        </p:txBody>
      </p:sp>
      <p:sp>
        <p:nvSpPr>
          <p:cNvPr id="125955" name="Title 2"/>
          <p:cNvSpPr>
            <a:spLocks noGrp="1"/>
          </p:cNvSpPr>
          <p:nvPr>
            <p:ph type="title"/>
          </p:nvPr>
        </p:nvSpPr>
        <p:spPr/>
        <p:txBody>
          <a:bodyPr/>
          <a:lstStyle/>
          <a:p>
            <a:r>
              <a:rPr lang="en-US" altLang="en-US" sz="3200" smtClean="0"/>
              <a:t>Many elements of ST are stabilizing to toroidal, electrostatic ITG/TEM drift waves</a:t>
            </a:r>
          </a:p>
        </p:txBody>
      </p:sp>
      <p:pic>
        <p:nvPicPr>
          <p:cNvPr id="125956" name="Picture 4" descr="NSTX_142305A02_750_modB_eq"/>
          <p:cNvPicPr>
            <a:picLocks noChangeAspect="1" noChangeArrowheads="1"/>
          </p:cNvPicPr>
          <p:nvPr/>
        </p:nvPicPr>
        <p:blipFill>
          <a:blip r:embed="rId3">
            <a:extLst>
              <a:ext uri="{28A0092B-C50C-407E-A947-70E740481C1C}">
                <a14:useLocalDpi xmlns:a14="http://schemas.microsoft.com/office/drawing/2010/main" val="0"/>
              </a:ext>
            </a:extLst>
          </a:blip>
          <a:srcRect t="6259"/>
          <a:stretch>
            <a:fillRect/>
          </a:stretch>
        </p:blipFill>
        <p:spPr bwMode="auto">
          <a:xfrm>
            <a:off x="609600" y="2379663"/>
            <a:ext cx="2533650" cy="409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7" name="Picture 5" descr="geom_gyro_133964D50_800r6r8"/>
          <p:cNvPicPr>
            <a:picLocks noChangeAspect="1" noChangeArrowheads="1"/>
          </p:cNvPicPr>
          <p:nvPr/>
        </p:nvPicPr>
        <p:blipFill>
          <a:blip r:embed="rId4">
            <a:extLst>
              <a:ext uri="{28A0092B-C50C-407E-A947-70E740481C1C}">
                <a14:useLocalDpi xmlns:a14="http://schemas.microsoft.com/office/drawing/2010/main" val="0"/>
              </a:ext>
            </a:extLst>
          </a:blip>
          <a:srcRect b="35725"/>
          <a:stretch>
            <a:fillRect/>
          </a:stretch>
        </p:blipFill>
        <p:spPr bwMode="auto">
          <a:xfrm>
            <a:off x="3429000" y="243840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8" name="TextBox 6"/>
          <p:cNvSpPr txBox="1">
            <a:spLocks noChangeArrowheads="1"/>
          </p:cNvSpPr>
          <p:nvPr/>
        </p:nvSpPr>
        <p:spPr bwMode="auto">
          <a:xfrm>
            <a:off x="5060950" y="6096000"/>
            <a:ext cx="882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800" i="0">
                <a:solidFill>
                  <a:srgbClr val="0000FF"/>
                </a:solidFill>
                <a:latin typeface="Symbol" pitchFamily="18" charset="2"/>
              </a:rPr>
              <a:t>q</a:t>
            </a:r>
            <a:r>
              <a:rPr lang="en-US" altLang="en-US" sz="1800" i="0">
                <a:solidFill>
                  <a:srgbClr val="0000FF"/>
                </a:solidFill>
              </a:rPr>
              <a:t> (rad)</a:t>
            </a:r>
          </a:p>
        </p:txBody>
      </p:sp>
      <p:sp>
        <p:nvSpPr>
          <p:cNvPr id="125959" name="TextBox 7"/>
          <p:cNvSpPr txBox="1">
            <a:spLocks noChangeArrowheads="1"/>
          </p:cNvSpPr>
          <p:nvPr/>
        </p:nvSpPr>
        <p:spPr bwMode="auto">
          <a:xfrm>
            <a:off x="6172200" y="4767263"/>
            <a:ext cx="10461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100" b="0" i="0">
                <a:solidFill>
                  <a:srgbClr val="0000FF"/>
                </a:solidFill>
              </a:rPr>
              <a:t>bad curvature</a:t>
            </a:r>
          </a:p>
        </p:txBody>
      </p:sp>
      <p:sp>
        <p:nvSpPr>
          <p:cNvPr id="125960" name="TextBox 10"/>
          <p:cNvSpPr txBox="1">
            <a:spLocks noChangeArrowheads="1"/>
          </p:cNvSpPr>
          <p:nvPr/>
        </p:nvSpPr>
        <p:spPr bwMode="auto">
          <a:xfrm>
            <a:off x="6096000" y="5072063"/>
            <a:ext cx="11239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100" b="0" i="0">
                <a:solidFill>
                  <a:srgbClr val="0000FF"/>
                </a:solidFill>
              </a:rPr>
              <a:t>good curvature</a:t>
            </a:r>
          </a:p>
        </p:txBody>
      </p:sp>
      <p:pic>
        <p:nvPicPr>
          <p:cNvPr id="125961" name="Picture 2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3600" y="4667250"/>
            <a:ext cx="1924050" cy="133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7067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smtClean="0"/>
              <a:t>Turbulence is important throughout astrophysics</a:t>
            </a:r>
          </a:p>
        </p:txBody>
      </p:sp>
      <p:sp>
        <p:nvSpPr>
          <p:cNvPr id="14339" name="Content Placeholder 2"/>
          <p:cNvSpPr>
            <a:spLocks noGrp="1"/>
          </p:cNvSpPr>
          <p:nvPr>
            <p:ph idx="1"/>
          </p:nvPr>
        </p:nvSpPr>
        <p:spPr>
          <a:xfrm>
            <a:off x="457200" y="4610100"/>
            <a:ext cx="4495800" cy="2019300"/>
          </a:xfrm>
        </p:spPr>
        <p:txBody>
          <a:bodyPr/>
          <a:lstStyle/>
          <a:p>
            <a:r>
              <a:rPr lang="en-US" altLang="en-US" sz="1800" smtClean="0"/>
              <a:t>Plays a role in star formation (C. Federrath, Physics Today, June 2018)</a:t>
            </a:r>
          </a:p>
        </p:txBody>
      </p:sp>
      <p:pic>
        <p:nvPicPr>
          <p:cNvPr id="14340" name="Picture 2"/>
          <p:cNvPicPr>
            <a:picLocks noChangeAspect="1" noChangeArrowheads="1"/>
          </p:cNvPicPr>
          <p:nvPr/>
        </p:nvPicPr>
        <p:blipFill>
          <a:blip r:embed="rId2">
            <a:extLst>
              <a:ext uri="{28A0092B-C50C-407E-A947-70E740481C1C}">
                <a14:useLocalDpi xmlns:a14="http://schemas.microsoft.com/office/drawing/2010/main" val="0"/>
              </a:ext>
            </a:extLst>
          </a:blip>
          <a:srcRect l="50000" t="11723"/>
          <a:stretch>
            <a:fillRect/>
          </a:stretch>
        </p:blipFill>
        <p:spPr bwMode="auto">
          <a:xfrm>
            <a:off x="5213350" y="1027113"/>
            <a:ext cx="3549650"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2" descr="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14400"/>
            <a:ext cx="4914900"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101292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Content Placeholder 1"/>
          <p:cNvSpPr>
            <a:spLocks noGrp="1"/>
          </p:cNvSpPr>
          <p:nvPr>
            <p:ph idx="1"/>
          </p:nvPr>
        </p:nvSpPr>
        <p:spPr/>
        <p:txBody>
          <a:bodyPr/>
          <a:lstStyle/>
          <a:p>
            <a:r>
              <a:rPr lang="en-US" altLang="en-US" sz="1900" smtClean="0"/>
              <a:t>Short connection length </a:t>
            </a:r>
            <a:r>
              <a:rPr lang="en-US" altLang="en-US" sz="1900" smtClean="0">
                <a:sym typeface="Symbol" pitchFamily="18" charset="2"/>
              </a:rPr>
              <a:t> </a:t>
            </a:r>
            <a:r>
              <a:rPr lang="en-US" altLang="en-US" sz="1900" b="1" smtClean="0">
                <a:solidFill>
                  <a:srgbClr val="0000FF"/>
                </a:solidFill>
                <a:sym typeface="Symbol" pitchFamily="18" charset="2"/>
              </a:rPr>
              <a:t>smaller average bad curvature</a:t>
            </a:r>
          </a:p>
          <a:p>
            <a:r>
              <a:rPr lang="en-US" altLang="en-US" sz="1900" smtClean="0">
                <a:sym typeface="Symbol" pitchFamily="18" charset="2"/>
              </a:rPr>
              <a:t>Quasi-isodynamic (~constant B) at high </a:t>
            </a:r>
            <a:r>
              <a:rPr lang="en-US" altLang="en-US" sz="1900" smtClean="0">
                <a:latin typeface="Symbol" pitchFamily="18" charset="2"/>
                <a:sym typeface="Symbol" pitchFamily="18" charset="2"/>
              </a:rPr>
              <a:t>b</a:t>
            </a:r>
            <a:r>
              <a:rPr lang="en-US" altLang="en-US" sz="1900" smtClean="0">
                <a:sym typeface="Symbol" pitchFamily="18" charset="2"/>
              </a:rPr>
              <a:t>  </a:t>
            </a:r>
            <a:r>
              <a:rPr lang="en-US" altLang="en-US" sz="1900" b="1" smtClean="0">
                <a:solidFill>
                  <a:srgbClr val="0000FF"/>
                </a:solidFill>
                <a:sym typeface="Symbol" pitchFamily="18" charset="2"/>
              </a:rPr>
              <a:t>grad-B drifts stabilizing [Peng &amp; Strickler, NF 1986]</a:t>
            </a:r>
          </a:p>
          <a:p>
            <a:r>
              <a:rPr lang="en-US" altLang="en-US" sz="1900" smtClean="0">
                <a:sym typeface="Symbol" pitchFamily="18" charset="2"/>
              </a:rPr>
              <a:t>Large fraction of trapped electrons, BUT precession weaker at low A  </a:t>
            </a:r>
            <a:r>
              <a:rPr lang="en-US" altLang="en-US" sz="1900" b="1" smtClean="0">
                <a:solidFill>
                  <a:srgbClr val="0000FF"/>
                </a:solidFill>
                <a:sym typeface="Symbol" pitchFamily="18" charset="2"/>
              </a:rPr>
              <a:t>reduced TEM drive [Rewoldt, Phys. Plasmas 1996]</a:t>
            </a:r>
          </a:p>
        </p:txBody>
      </p:sp>
      <p:sp>
        <p:nvSpPr>
          <p:cNvPr id="126979" name="Title 2"/>
          <p:cNvSpPr>
            <a:spLocks noGrp="1"/>
          </p:cNvSpPr>
          <p:nvPr>
            <p:ph type="title"/>
          </p:nvPr>
        </p:nvSpPr>
        <p:spPr/>
        <p:txBody>
          <a:bodyPr/>
          <a:lstStyle/>
          <a:p>
            <a:r>
              <a:rPr lang="en-US" altLang="en-US" sz="3200" smtClean="0"/>
              <a:t>Many elements of ST are stabilizing to toroidal, electrostatic ITG/TEM drift waves</a:t>
            </a:r>
          </a:p>
        </p:txBody>
      </p:sp>
      <p:pic>
        <p:nvPicPr>
          <p:cNvPr id="12698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5013" y="3581400"/>
            <a:ext cx="4541837" cy="292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6981" name="TextBox 4"/>
          <p:cNvSpPr txBox="1">
            <a:spLocks noChangeArrowheads="1"/>
          </p:cNvSpPr>
          <p:nvPr/>
        </p:nvSpPr>
        <p:spPr bwMode="auto">
          <a:xfrm>
            <a:off x="5429250" y="3395663"/>
            <a:ext cx="3714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600" b="0" i="0">
                <a:solidFill>
                  <a:srgbClr val="0000FF"/>
                </a:solidFill>
              </a:rPr>
              <a:t>Orbit-averaged drift of trapped particle</a:t>
            </a:r>
          </a:p>
        </p:txBody>
      </p:sp>
      <p:cxnSp>
        <p:nvCxnSpPr>
          <p:cNvPr id="6" name="Straight Arrow Connector 5"/>
          <p:cNvCxnSpPr/>
          <p:nvPr/>
        </p:nvCxnSpPr>
        <p:spPr>
          <a:xfrm>
            <a:off x="6648450" y="3962400"/>
            <a:ext cx="0" cy="1600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26983" name="Picture 2" descr="https://www.euro-fusion.org/wpcms/wp-content/uploads/2011/09/jg05-537-4c.jpg"/>
          <p:cNvPicPr>
            <a:picLocks noChangeAspect="1" noChangeArrowheads="1"/>
          </p:cNvPicPr>
          <p:nvPr/>
        </p:nvPicPr>
        <p:blipFill>
          <a:blip r:embed="rId4">
            <a:extLst>
              <a:ext uri="{28A0092B-C50C-407E-A947-70E740481C1C}">
                <a14:useLocalDpi xmlns:a14="http://schemas.microsoft.com/office/drawing/2010/main" val="0"/>
              </a:ext>
            </a:extLst>
          </a:blip>
          <a:srcRect l="2042" t="2353" r="1836" b="4842"/>
          <a:stretch>
            <a:fillRect/>
          </a:stretch>
        </p:blipFill>
        <p:spPr bwMode="auto">
          <a:xfrm>
            <a:off x="0" y="3559175"/>
            <a:ext cx="4781550"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26246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Content Placeholder 1"/>
          <p:cNvSpPr>
            <a:spLocks noGrp="1"/>
          </p:cNvSpPr>
          <p:nvPr>
            <p:ph idx="1"/>
          </p:nvPr>
        </p:nvSpPr>
        <p:spPr/>
        <p:txBody>
          <a:bodyPr/>
          <a:lstStyle/>
          <a:p>
            <a:r>
              <a:rPr lang="en-US" altLang="en-US" sz="1900" smtClean="0"/>
              <a:t>Short connection length </a:t>
            </a:r>
            <a:r>
              <a:rPr lang="en-US" altLang="en-US" sz="1900" smtClean="0">
                <a:sym typeface="Symbol" pitchFamily="18" charset="2"/>
              </a:rPr>
              <a:t> </a:t>
            </a:r>
            <a:r>
              <a:rPr lang="en-US" altLang="en-US" sz="1900" b="1" smtClean="0">
                <a:solidFill>
                  <a:srgbClr val="0000FF"/>
                </a:solidFill>
                <a:sym typeface="Symbol" pitchFamily="18" charset="2"/>
              </a:rPr>
              <a:t>smaller average bad curvature</a:t>
            </a:r>
          </a:p>
          <a:p>
            <a:r>
              <a:rPr lang="en-US" altLang="en-US" sz="1900" smtClean="0">
                <a:sym typeface="Symbol" pitchFamily="18" charset="2"/>
              </a:rPr>
              <a:t>Quasi-isodynamic (~constant B) at high </a:t>
            </a:r>
            <a:r>
              <a:rPr lang="en-US" altLang="en-US" sz="1900" smtClean="0">
                <a:latin typeface="Symbol" pitchFamily="18" charset="2"/>
                <a:sym typeface="Symbol" pitchFamily="18" charset="2"/>
              </a:rPr>
              <a:t>b</a:t>
            </a:r>
            <a:r>
              <a:rPr lang="en-US" altLang="en-US" sz="1900" smtClean="0">
                <a:sym typeface="Symbol" pitchFamily="18" charset="2"/>
              </a:rPr>
              <a:t>  </a:t>
            </a:r>
            <a:r>
              <a:rPr lang="en-US" altLang="en-US" sz="1900" b="1" smtClean="0">
                <a:solidFill>
                  <a:srgbClr val="0000FF"/>
                </a:solidFill>
                <a:sym typeface="Symbol" pitchFamily="18" charset="2"/>
              </a:rPr>
              <a:t>grad-B drifts stabilizing [Peng &amp; Strickler, NF 1986]</a:t>
            </a:r>
          </a:p>
          <a:p>
            <a:r>
              <a:rPr lang="en-US" altLang="en-US" sz="1900" smtClean="0">
                <a:sym typeface="Symbol" pitchFamily="18" charset="2"/>
              </a:rPr>
              <a:t>Large fraction of trapped electrons, BUT precession weaker at low A  </a:t>
            </a:r>
            <a:r>
              <a:rPr lang="en-US" altLang="en-US" sz="1900" b="1" smtClean="0">
                <a:solidFill>
                  <a:srgbClr val="0000FF"/>
                </a:solidFill>
                <a:sym typeface="Symbol" pitchFamily="18" charset="2"/>
              </a:rPr>
              <a:t>reduced TEM drive [Rewoldt, Phys. Plasmas 1996]</a:t>
            </a:r>
          </a:p>
          <a:p>
            <a:r>
              <a:rPr lang="en-US" altLang="en-US" sz="1900" smtClean="0">
                <a:sym typeface="Symbol" pitchFamily="18" charset="2"/>
              </a:rPr>
              <a:t>Strong coupling to </a:t>
            </a:r>
            <a:r>
              <a:rPr lang="en-US" altLang="en-US" sz="1900" smtClean="0">
                <a:latin typeface="Symbol" pitchFamily="18" charset="2"/>
                <a:sym typeface="Symbol" pitchFamily="18" charset="2"/>
              </a:rPr>
              <a:t>d</a:t>
            </a:r>
            <a:r>
              <a:rPr lang="en-US" altLang="en-US" sz="1900" smtClean="0">
                <a:sym typeface="Symbol" pitchFamily="18" charset="2"/>
              </a:rPr>
              <a:t>B</a:t>
            </a:r>
            <a:r>
              <a:rPr lang="en-US" altLang="en-US" sz="1900" baseline="-25000" smtClean="0">
                <a:sym typeface="Symbol" pitchFamily="18" charset="2"/>
              </a:rPr>
              <a:t></a:t>
            </a:r>
            <a:r>
              <a:rPr lang="en-US" altLang="en-US" sz="1900" smtClean="0">
                <a:sym typeface="Symbol" pitchFamily="18" charset="2"/>
              </a:rPr>
              <a:t>~</a:t>
            </a:r>
            <a:r>
              <a:rPr lang="en-US" altLang="en-US" sz="1900" smtClean="0">
                <a:latin typeface="Symbol" pitchFamily="18" charset="2"/>
                <a:sym typeface="Symbol" pitchFamily="18" charset="2"/>
              </a:rPr>
              <a:t>d</a:t>
            </a:r>
            <a:r>
              <a:rPr lang="en-US" altLang="en-US" sz="1900" smtClean="0">
                <a:sym typeface="Symbol" pitchFamily="18" charset="2"/>
              </a:rPr>
              <a:t>A</a:t>
            </a:r>
            <a:r>
              <a:rPr lang="en-US" altLang="en-US" sz="1900" baseline="-25000" smtClean="0">
                <a:sym typeface="Symbol" pitchFamily="18" charset="2"/>
              </a:rPr>
              <a:t>||</a:t>
            </a:r>
            <a:r>
              <a:rPr lang="en-US" altLang="en-US" sz="1900" smtClean="0">
                <a:sym typeface="Symbol" pitchFamily="18" charset="2"/>
              </a:rPr>
              <a:t> at high </a:t>
            </a:r>
            <a:r>
              <a:rPr lang="en-US" altLang="en-US" sz="1900" smtClean="0">
                <a:latin typeface="Symbol" pitchFamily="18" charset="2"/>
                <a:sym typeface="Symbol" pitchFamily="18" charset="2"/>
              </a:rPr>
              <a:t>b</a:t>
            </a:r>
            <a:r>
              <a:rPr lang="en-US" altLang="en-US" sz="1900" smtClean="0">
                <a:sym typeface="Symbol" pitchFamily="18" charset="2"/>
              </a:rPr>
              <a:t>  </a:t>
            </a:r>
            <a:r>
              <a:rPr lang="en-US" altLang="en-US" sz="1900" b="1" smtClean="0">
                <a:solidFill>
                  <a:srgbClr val="0000FF"/>
                </a:solidFill>
                <a:sym typeface="Symbol" pitchFamily="18" charset="2"/>
              </a:rPr>
              <a:t>stabilizing to ES-ITG</a:t>
            </a:r>
          </a:p>
        </p:txBody>
      </p:sp>
      <p:sp>
        <p:nvSpPr>
          <p:cNvPr id="128003" name="Title 2"/>
          <p:cNvSpPr>
            <a:spLocks noGrp="1"/>
          </p:cNvSpPr>
          <p:nvPr>
            <p:ph type="title"/>
          </p:nvPr>
        </p:nvSpPr>
        <p:spPr/>
        <p:txBody>
          <a:bodyPr/>
          <a:lstStyle/>
          <a:p>
            <a:r>
              <a:rPr lang="en-US" altLang="en-US" sz="3200" smtClean="0"/>
              <a:t>Many elements of ST are stabilizing to toroidal, electrostatic ITG/TEM drift waves</a:t>
            </a:r>
          </a:p>
        </p:txBody>
      </p:sp>
      <p:pic>
        <p:nvPicPr>
          <p:cNvPr id="1280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0" y="3200400"/>
            <a:ext cx="3346450" cy="326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8005" name="TextBox 3"/>
          <p:cNvSpPr txBox="1">
            <a:spLocks noChangeArrowheads="1"/>
          </p:cNvSpPr>
          <p:nvPr/>
        </p:nvSpPr>
        <p:spPr bwMode="auto">
          <a:xfrm>
            <a:off x="5305425" y="4841875"/>
            <a:ext cx="2771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b="0" i="0">
                <a:solidFill>
                  <a:srgbClr val="1F497D"/>
                </a:solidFill>
              </a:rPr>
              <a:t>Kim, Horton, Dong, PoFB (1993)</a:t>
            </a:r>
          </a:p>
        </p:txBody>
      </p:sp>
      <p:sp>
        <p:nvSpPr>
          <p:cNvPr id="128006" name="TextBox 4"/>
          <p:cNvSpPr txBox="1">
            <a:spLocks noChangeArrowheads="1"/>
          </p:cNvSpPr>
          <p:nvPr/>
        </p:nvSpPr>
        <p:spPr bwMode="auto">
          <a:xfrm>
            <a:off x="2286000" y="4949825"/>
            <a:ext cx="1506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i="0">
                <a:solidFill>
                  <a:srgbClr val="FF0000"/>
                </a:solidFill>
              </a:rPr>
              <a:t>ITG growth rate</a:t>
            </a:r>
          </a:p>
        </p:txBody>
      </p:sp>
      <p:sp>
        <p:nvSpPr>
          <p:cNvPr id="128007" name="TextBox 6"/>
          <p:cNvSpPr txBox="1">
            <a:spLocks noChangeArrowheads="1"/>
          </p:cNvSpPr>
          <p:nvPr/>
        </p:nvSpPr>
        <p:spPr bwMode="auto">
          <a:xfrm>
            <a:off x="3373438" y="6172200"/>
            <a:ext cx="296862"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600" i="0">
                <a:solidFill>
                  <a:srgbClr val="FF0000"/>
                </a:solidFill>
                <a:latin typeface="Symbol" pitchFamily="18" charset="2"/>
              </a:rPr>
              <a:t>b</a:t>
            </a:r>
            <a:endParaRPr lang="en-US" altLang="en-US" sz="1400" i="0">
              <a:solidFill>
                <a:srgbClr val="FF0000"/>
              </a:solidFill>
              <a:latin typeface="Symbol" pitchFamily="18" charset="2"/>
            </a:endParaRPr>
          </a:p>
        </p:txBody>
      </p:sp>
      <p:cxnSp>
        <p:nvCxnSpPr>
          <p:cNvPr id="3" name="Straight Arrow Connector 2"/>
          <p:cNvCxnSpPr/>
          <p:nvPr/>
        </p:nvCxnSpPr>
        <p:spPr>
          <a:xfrm>
            <a:off x="2438400" y="5334000"/>
            <a:ext cx="685800" cy="381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71236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Content Placeholder 1"/>
          <p:cNvSpPr>
            <a:spLocks noGrp="1"/>
          </p:cNvSpPr>
          <p:nvPr>
            <p:ph idx="1"/>
          </p:nvPr>
        </p:nvSpPr>
        <p:spPr/>
        <p:txBody>
          <a:bodyPr/>
          <a:lstStyle/>
          <a:p>
            <a:r>
              <a:rPr lang="en-US" altLang="en-US" sz="1900" smtClean="0"/>
              <a:t>Short connection length </a:t>
            </a:r>
            <a:r>
              <a:rPr lang="en-US" altLang="en-US" sz="1900" smtClean="0">
                <a:sym typeface="Symbol" pitchFamily="18" charset="2"/>
              </a:rPr>
              <a:t> </a:t>
            </a:r>
            <a:r>
              <a:rPr lang="en-US" altLang="en-US" sz="1900" b="1" smtClean="0">
                <a:solidFill>
                  <a:srgbClr val="0000FF"/>
                </a:solidFill>
                <a:sym typeface="Symbol" pitchFamily="18" charset="2"/>
              </a:rPr>
              <a:t>smaller average bad curvature</a:t>
            </a:r>
          </a:p>
          <a:p>
            <a:r>
              <a:rPr lang="en-US" altLang="en-US" sz="1900" smtClean="0">
                <a:sym typeface="Symbol" pitchFamily="18" charset="2"/>
              </a:rPr>
              <a:t>Quasi-isodynamic (~constant B) at high </a:t>
            </a:r>
            <a:r>
              <a:rPr lang="en-US" altLang="en-US" sz="1900" smtClean="0">
                <a:latin typeface="Symbol" pitchFamily="18" charset="2"/>
                <a:sym typeface="Symbol" pitchFamily="18" charset="2"/>
              </a:rPr>
              <a:t>b</a:t>
            </a:r>
            <a:r>
              <a:rPr lang="en-US" altLang="en-US" sz="1900" smtClean="0">
                <a:sym typeface="Symbol" pitchFamily="18" charset="2"/>
              </a:rPr>
              <a:t>  </a:t>
            </a:r>
            <a:r>
              <a:rPr lang="en-US" altLang="en-US" sz="1900" b="1" smtClean="0">
                <a:solidFill>
                  <a:srgbClr val="0000FF"/>
                </a:solidFill>
                <a:sym typeface="Symbol" pitchFamily="18" charset="2"/>
              </a:rPr>
              <a:t>grad-B drifts stabilizing [Peng &amp; Strickler, NF 1986]</a:t>
            </a:r>
          </a:p>
          <a:p>
            <a:r>
              <a:rPr lang="en-US" altLang="en-US" sz="1900" smtClean="0">
                <a:sym typeface="Symbol" pitchFamily="18" charset="2"/>
              </a:rPr>
              <a:t>Large fraction of trapped electrons, BUT precession weaker at low A  </a:t>
            </a:r>
            <a:r>
              <a:rPr lang="en-US" altLang="en-US" sz="1900" b="1" smtClean="0">
                <a:solidFill>
                  <a:srgbClr val="0000FF"/>
                </a:solidFill>
                <a:sym typeface="Symbol" pitchFamily="18" charset="2"/>
              </a:rPr>
              <a:t>reduced TEM drive [Rewoldt, Phys. Plasmas 1996]</a:t>
            </a:r>
          </a:p>
          <a:p>
            <a:r>
              <a:rPr lang="en-US" altLang="en-US" sz="1900" smtClean="0">
                <a:sym typeface="Symbol" pitchFamily="18" charset="2"/>
              </a:rPr>
              <a:t>Strong coupling to </a:t>
            </a:r>
            <a:r>
              <a:rPr lang="en-US" altLang="en-US" sz="1900" smtClean="0">
                <a:latin typeface="Symbol" pitchFamily="18" charset="2"/>
                <a:sym typeface="Symbol" pitchFamily="18" charset="2"/>
              </a:rPr>
              <a:t>d</a:t>
            </a:r>
            <a:r>
              <a:rPr lang="en-US" altLang="en-US" sz="1900" smtClean="0">
                <a:sym typeface="Symbol" pitchFamily="18" charset="2"/>
              </a:rPr>
              <a:t>B</a:t>
            </a:r>
            <a:r>
              <a:rPr lang="en-US" altLang="en-US" sz="1900" baseline="-25000" smtClean="0">
                <a:sym typeface="Symbol" pitchFamily="18" charset="2"/>
              </a:rPr>
              <a:t></a:t>
            </a:r>
            <a:r>
              <a:rPr lang="en-US" altLang="en-US" sz="1900" smtClean="0">
                <a:sym typeface="Symbol" pitchFamily="18" charset="2"/>
              </a:rPr>
              <a:t>~</a:t>
            </a:r>
            <a:r>
              <a:rPr lang="en-US" altLang="en-US" sz="1900" smtClean="0">
                <a:latin typeface="Symbol" pitchFamily="18" charset="2"/>
                <a:sym typeface="Symbol" pitchFamily="18" charset="2"/>
              </a:rPr>
              <a:t>d</a:t>
            </a:r>
            <a:r>
              <a:rPr lang="en-US" altLang="en-US" sz="1900" smtClean="0">
                <a:sym typeface="Symbol" pitchFamily="18" charset="2"/>
              </a:rPr>
              <a:t>A</a:t>
            </a:r>
            <a:r>
              <a:rPr lang="en-US" altLang="en-US" sz="1900" baseline="-25000" smtClean="0">
                <a:sym typeface="Symbol" pitchFamily="18" charset="2"/>
              </a:rPr>
              <a:t>||</a:t>
            </a:r>
            <a:r>
              <a:rPr lang="en-US" altLang="en-US" sz="1900" smtClean="0">
                <a:sym typeface="Symbol" pitchFamily="18" charset="2"/>
              </a:rPr>
              <a:t> at high </a:t>
            </a:r>
            <a:r>
              <a:rPr lang="en-US" altLang="en-US" sz="1900" smtClean="0">
                <a:latin typeface="Symbol" pitchFamily="18" charset="2"/>
                <a:sym typeface="Symbol" pitchFamily="18" charset="2"/>
              </a:rPr>
              <a:t>b</a:t>
            </a:r>
            <a:r>
              <a:rPr lang="en-US" altLang="en-US" sz="1900" smtClean="0">
                <a:sym typeface="Symbol" pitchFamily="18" charset="2"/>
              </a:rPr>
              <a:t>  </a:t>
            </a:r>
            <a:r>
              <a:rPr lang="en-US" altLang="en-US" sz="1900" b="1" smtClean="0">
                <a:solidFill>
                  <a:srgbClr val="0000FF"/>
                </a:solidFill>
                <a:sym typeface="Symbol" pitchFamily="18" charset="2"/>
              </a:rPr>
              <a:t>stabilizing to ES-ITG</a:t>
            </a:r>
          </a:p>
          <a:p>
            <a:r>
              <a:rPr lang="en-US" altLang="en-US" sz="1900" smtClean="0"/>
              <a:t>Small inertia (nm</a:t>
            </a:r>
            <a:r>
              <a:rPr lang="en-US" altLang="en-US" sz="1900" u="sng" smtClean="0"/>
              <a:t>R</a:t>
            </a:r>
            <a:r>
              <a:rPr lang="en-US" altLang="en-US" sz="1900" baseline="30000" smtClean="0"/>
              <a:t>2</a:t>
            </a:r>
            <a:r>
              <a:rPr lang="en-US" altLang="en-US" sz="1900" smtClean="0"/>
              <a:t>) with uni-directional NBI heating gives strong toroidal flow &amp; flow shear </a:t>
            </a:r>
            <a:r>
              <a:rPr lang="en-US" altLang="en-US" sz="1900" b="1" smtClean="0">
                <a:sym typeface="Symbol" pitchFamily="18" charset="2"/>
              </a:rPr>
              <a:t> </a:t>
            </a:r>
            <a:r>
              <a:rPr lang="en-US" altLang="en-US" sz="1900" b="1" smtClean="0">
                <a:solidFill>
                  <a:srgbClr val="0000FF"/>
                </a:solidFill>
                <a:sym typeface="Symbol" pitchFamily="18" charset="2"/>
              </a:rPr>
              <a:t>EB shear stabilization (dv</a:t>
            </a:r>
            <a:r>
              <a:rPr lang="en-US" altLang="en-US" sz="1900" b="1" baseline="-25000" smtClean="0">
                <a:solidFill>
                  <a:srgbClr val="0000FF"/>
                </a:solidFill>
                <a:sym typeface="Symbol" pitchFamily="18" charset="2"/>
              </a:rPr>
              <a:t></a:t>
            </a:r>
            <a:r>
              <a:rPr lang="en-US" altLang="en-US" sz="1900" b="1" smtClean="0">
                <a:solidFill>
                  <a:srgbClr val="0000FF"/>
                </a:solidFill>
                <a:sym typeface="Symbol" pitchFamily="18" charset="2"/>
              </a:rPr>
              <a:t>/dr)</a:t>
            </a:r>
          </a:p>
        </p:txBody>
      </p:sp>
      <p:sp>
        <p:nvSpPr>
          <p:cNvPr id="129027" name="Title 2"/>
          <p:cNvSpPr>
            <a:spLocks noGrp="1"/>
          </p:cNvSpPr>
          <p:nvPr>
            <p:ph type="title"/>
          </p:nvPr>
        </p:nvSpPr>
        <p:spPr/>
        <p:txBody>
          <a:bodyPr/>
          <a:lstStyle/>
          <a:p>
            <a:r>
              <a:rPr lang="en-US" altLang="en-US" sz="3200" smtClean="0"/>
              <a:t>Many elements of ST are stabilizing to toroidal, electrostatic ITG/TEM drift waves</a:t>
            </a:r>
          </a:p>
        </p:txBody>
      </p:sp>
      <p:pic>
        <p:nvPicPr>
          <p:cNvPr id="129028" name="Picture 6"/>
          <p:cNvPicPr>
            <a:picLocks noChangeAspect="1" noChangeArrowheads="1"/>
          </p:cNvPicPr>
          <p:nvPr/>
        </p:nvPicPr>
        <p:blipFill>
          <a:blip r:embed="rId3">
            <a:extLst>
              <a:ext uri="{28A0092B-C50C-407E-A947-70E740481C1C}">
                <a14:useLocalDpi xmlns:a14="http://schemas.microsoft.com/office/drawing/2010/main" val="0"/>
              </a:ext>
            </a:extLst>
          </a:blip>
          <a:srcRect b="6808"/>
          <a:stretch>
            <a:fillRect/>
          </a:stretch>
        </p:blipFill>
        <p:spPr bwMode="auto">
          <a:xfrm>
            <a:off x="2209800" y="3838575"/>
            <a:ext cx="4446588"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9" name="TextBox 10"/>
          <p:cNvSpPr txBox="1">
            <a:spLocks noChangeArrowheads="1"/>
          </p:cNvSpPr>
          <p:nvPr/>
        </p:nvSpPr>
        <p:spPr bwMode="auto">
          <a:xfrm>
            <a:off x="2590800" y="6092825"/>
            <a:ext cx="3276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b="0" i="0">
                <a:solidFill>
                  <a:srgbClr val="336699"/>
                </a:solidFill>
                <a:latin typeface="Helvetica" pitchFamily="34" charset="0"/>
              </a:rPr>
              <a:t>Biglari, Diamond, Terry,  PoFB (1990)</a:t>
            </a:r>
          </a:p>
        </p:txBody>
      </p:sp>
    </p:spTree>
    <p:extLst>
      <p:ext uri="{BB962C8B-B14F-4D97-AF65-F5344CB8AC3E}">
        <p14:creationId xmlns:p14="http://schemas.microsoft.com/office/powerpoint/2010/main" val="1590641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Content Placeholder 1"/>
          <p:cNvSpPr>
            <a:spLocks noGrp="1"/>
          </p:cNvSpPr>
          <p:nvPr>
            <p:ph idx="1"/>
          </p:nvPr>
        </p:nvSpPr>
        <p:spPr/>
        <p:txBody>
          <a:bodyPr/>
          <a:lstStyle/>
          <a:p>
            <a:r>
              <a:rPr lang="en-US" altLang="en-US" sz="1900" smtClean="0"/>
              <a:t>Short connection length </a:t>
            </a:r>
            <a:r>
              <a:rPr lang="en-US" altLang="en-US" sz="1900" smtClean="0">
                <a:sym typeface="Symbol" pitchFamily="18" charset="2"/>
              </a:rPr>
              <a:t> </a:t>
            </a:r>
            <a:r>
              <a:rPr lang="en-US" altLang="en-US" sz="1900" b="1" smtClean="0">
                <a:solidFill>
                  <a:srgbClr val="0000FF"/>
                </a:solidFill>
                <a:sym typeface="Symbol" pitchFamily="18" charset="2"/>
              </a:rPr>
              <a:t>smaller average bad curvature</a:t>
            </a:r>
          </a:p>
          <a:p>
            <a:r>
              <a:rPr lang="en-US" altLang="en-US" sz="1900" smtClean="0">
                <a:sym typeface="Symbol" pitchFamily="18" charset="2"/>
              </a:rPr>
              <a:t>Quasi-isodynamic (~constant B) at high </a:t>
            </a:r>
            <a:r>
              <a:rPr lang="en-US" altLang="en-US" sz="1900" smtClean="0">
                <a:latin typeface="Symbol" pitchFamily="18" charset="2"/>
                <a:sym typeface="Symbol" pitchFamily="18" charset="2"/>
              </a:rPr>
              <a:t>b</a:t>
            </a:r>
            <a:r>
              <a:rPr lang="en-US" altLang="en-US" sz="1900" smtClean="0">
                <a:sym typeface="Symbol" pitchFamily="18" charset="2"/>
              </a:rPr>
              <a:t>  </a:t>
            </a:r>
            <a:r>
              <a:rPr lang="en-US" altLang="en-US" sz="1900" b="1" smtClean="0">
                <a:solidFill>
                  <a:srgbClr val="0000FF"/>
                </a:solidFill>
                <a:sym typeface="Symbol" pitchFamily="18" charset="2"/>
              </a:rPr>
              <a:t>grad-B drifts stabilizing [Peng &amp; Strickler, NF 1986]</a:t>
            </a:r>
          </a:p>
          <a:p>
            <a:r>
              <a:rPr lang="en-US" altLang="en-US" sz="1900" smtClean="0">
                <a:sym typeface="Symbol" pitchFamily="18" charset="2"/>
              </a:rPr>
              <a:t>Large fraction of trapped electrons, BUT precession weaker at low A  </a:t>
            </a:r>
            <a:r>
              <a:rPr lang="en-US" altLang="en-US" sz="1900" b="1" smtClean="0">
                <a:solidFill>
                  <a:srgbClr val="0000FF"/>
                </a:solidFill>
                <a:sym typeface="Symbol" pitchFamily="18" charset="2"/>
              </a:rPr>
              <a:t>reduced TEM drive [Rewoldt, Phys. Plasmas 1996]</a:t>
            </a:r>
          </a:p>
          <a:p>
            <a:r>
              <a:rPr lang="en-US" altLang="en-US" sz="1900" smtClean="0">
                <a:sym typeface="Symbol" pitchFamily="18" charset="2"/>
              </a:rPr>
              <a:t>Strong coupling to </a:t>
            </a:r>
            <a:r>
              <a:rPr lang="en-US" altLang="en-US" sz="1900" smtClean="0">
                <a:latin typeface="Symbol" pitchFamily="18" charset="2"/>
                <a:sym typeface="Symbol" pitchFamily="18" charset="2"/>
              </a:rPr>
              <a:t>d</a:t>
            </a:r>
            <a:r>
              <a:rPr lang="en-US" altLang="en-US" sz="1900" smtClean="0">
                <a:sym typeface="Symbol" pitchFamily="18" charset="2"/>
              </a:rPr>
              <a:t>B</a:t>
            </a:r>
            <a:r>
              <a:rPr lang="en-US" altLang="en-US" sz="1900" baseline="-25000" smtClean="0">
                <a:sym typeface="Symbol" pitchFamily="18" charset="2"/>
              </a:rPr>
              <a:t></a:t>
            </a:r>
            <a:r>
              <a:rPr lang="en-US" altLang="en-US" sz="1900" smtClean="0">
                <a:sym typeface="Symbol" pitchFamily="18" charset="2"/>
              </a:rPr>
              <a:t>~</a:t>
            </a:r>
            <a:r>
              <a:rPr lang="en-US" altLang="en-US" sz="1900" smtClean="0">
                <a:latin typeface="Symbol" pitchFamily="18" charset="2"/>
                <a:sym typeface="Symbol" pitchFamily="18" charset="2"/>
              </a:rPr>
              <a:t>d</a:t>
            </a:r>
            <a:r>
              <a:rPr lang="en-US" altLang="en-US" sz="1900" smtClean="0">
                <a:sym typeface="Symbol" pitchFamily="18" charset="2"/>
              </a:rPr>
              <a:t>A</a:t>
            </a:r>
            <a:r>
              <a:rPr lang="en-US" altLang="en-US" sz="1900" baseline="-25000" smtClean="0">
                <a:sym typeface="Symbol" pitchFamily="18" charset="2"/>
              </a:rPr>
              <a:t>||</a:t>
            </a:r>
            <a:r>
              <a:rPr lang="en-US" altLang="en-US" sz="1900" smtClean="0">
                <a:sym typeface="Symbol" pitchFamily="18" charset="2"/>
              </a:rPr>
              <a:t> at high </a:t>
            </a:r>
            <a:r>
              <a:rPr lang="en-US" altLang="en-US" sz="1900" smtClean="0">
                <a:latin typeface="Symbol" pitchFamily="18" charset="2"/>
                <a:sym typeface="Symbol" pitchFamily="18" charset="2"/>
              </a:rPr>
              <a:t>b</a:t>
            </a:r>
            <a:r>
              <a:rPr lang="en-US" altLang="en-US" sz="1900" smtClean="0">
                <a:sym typeface="Symbol" pitchFamily="18" charset="2"/>
              </a:rPr>
              <a:t>  </a:t>
            </a:r>
            <a:r>
              <a:rPr lang="en-US" altLang="en-US" sz="1900" b="1" smtClean="0">
                <a:solidFill>
                  <a:srgbClr val="0000FF"/>
                </a:solidFill>
                <a:sym typeface="Symbol" pitchFamily="18" charset="2"/>
              </a:rPr>
              <a:t>stabilizing to ES-ITG</a:t>
            </a:r>
          </a:p>
          <a:p>
            <a:r>
              <a:rPr lang="en-US" altLang="en-US" sz="1900" smtClean="0"/>
              <a:t>Small inertia (nmR</a:t>
            </a:r>
            <a:r>
              <a:rPr lang="en-US" altLang="en-US" sz="1900" baseline="30000" smtClean="0"/>
              <a:t>2</a:t>
            </a:r>
            <a:r>
              <a:rPr lang="en-US" altLang="en-US" sz="1900" smtClean="0"/>
              <a:t>) with uni-directional NBI heating gives strong toroidal flow &amp; flow shear </a:t>
            </a:r>
            <a:r>
              <a:rPr lang="en-US" altLang="en-US" sz="1900" b="1" smtClean="0">
                <a:sym typeface="Symbol" pitchFamily="18" charset="2"/>
              </a:rPr>
              <a:t> </a:t>
            </a:r>
            <a:r>
              <a:rPr lang="en-US" altLang="en-US" sz="1900" b="1" smtClean="0">
                <a:solidFill>
                  <a:srgbClr val="0000FF"/>
                </a:solidFill>
                <a:sym typeface="Symbol" pitchFamily="18" charset="2"/>
              </a:rPr>
              <a:t>EB shear stabilization (dv</a:t>
            </a:r>
            <a:r>
              <a:rPr lang="en-US" altLang="en-US" sz="1900" b="1" baseline="-25000" smtClean="0">
                <a:solidFill>
                  <a:srgbClr val="0000FF"/>
                </a:solidFill>
                <a:sym typeface="Symbol" pitchFamily="18" charset="2"/>
              </a:rPr>
              <a:t></a:t>
            </a:r>
            <a:r>
              <a:rPr lang="en-US" altLang="en-US" sz="1900" b="1" smtClean="0">
                <a:solidFill>
                  <a:srgbClr val="0000FF"/>
                </a:solidFill>
                <a:sym typeface="Symbol" pitchFamily="18" charset="2"/>
              </a:rPr>
              <a:t>/dr)</a:t>
            </a:r>
          </a:p>
          <a:p>
            <a:pPr>
              <a:buFont typeface="Symbol" pitchFamily="18" charset="2"/>
              <a:buChar char="Þ"/>
            </a:pPr>
            <a:r>
              <a:rPr lang="en-US" altLang="en-US" sz="1900" b="1" smtClean="0">
                <a:sym typeface="Symbol" pitchFamily="18" charset="2"/>
              </a:rPr>
              <a:t>Not expecting strong ES ITG/TEM instability (much higher thresholds)</a:t>
            </a:r>
          </a:p>
          <a:p>
            <a:endParaRPr lang="en-US" altLang="en-US" sz="1900" smtClean="0">
              <a:sym typeface="Symbol" pitchFamily="18" charset="2"/>
            </a:endParaRPr>
          </a:p>
          <a:p>
            <a:r>
              <a:rPr lang="en-US" altLang="en-US" sz="1900" u="sng" smtClean="0">
                <a:sym typeface="Symbol" pitchFamily="18" charset="2"/>
              </a:rPr>
              <a:t>BUT</a:t>
            </a:r>
          </a:p>
          <a:p>
            <a:r>
              <a:rPr lang="en-US" altLang="en-US" sz="1900" smtClean="0">
                <a:sym typeface="Symbol" pitchFamily="18" charset="2"/>
              </a:rPr>
              <a:t>High beta drives EM instabilities: </a:t>
            </a:r>
            <a:r>
              <a:rPr lang="en-US" altLang="en-US" sz="1900" smtClean="0">
                <a:solidFill>
                  <a:srgbClr val="FF0000"/>
                </a:solidFill>
                <a:sym typeface="Symbol" pitchFamily="18" charset="2"/>
              </a:rPr>
              <a:t>microtearing modes (</a:t>
            </a:r>
            <a:r>
              <a:rPr lang="en-US" altLang="en-US" sz="1900" b="1" smtClean="0">
                <a:solidFill>
                  <a:srgbClr val="FF0000"/>
                </a:solidFill>
                <a:sym typeface="Symbol" pitchFamily="18" charset="2"/>
              </a:rPr>
              <a:t>MTM</a:t>
            </a:r>
            <a:r>
              <a:rPr lang="en-US" altLang="en-US" sz="1900" smtClean="0">
                <a:solidFill>
                  <a:srgbClr val="FF0000"/>
                </a:solidFill>
                <a:sym typeface="Symbol" pitchFamily="18" charset="2"/>
              </a:rPr>
              <a:t>) ~ </a:t>
            </a:r>
            <a:r>
              <a:rPr lang="en-US" altLang="en-US" sz="1900" smtClean="0">
                <a:solidFill>
                  <a:srgbClr val="FF0000"/>
                </a:solidFill>
                <a:latin typeface="Symbol" pitchFamily="18" charset="2"/>
                <a:sym typeface="Symbol" pitchFamily="18" charset="2"/>
              </a:rPr>
              <a:t>b</a:t>
            </a:r>
            <a:r>
              <a:rPr lang="en-US" altLang="en-US" sz="1900" baseline="-25000" smtClean="0">
                <a:solidFill>
                  <a:srgbClr val="FF0000"/>
                </a:solidFill>
                <a:sym typeface="Symbol" pitchFamily="18" charset="2"/>
              </a:rPr>
              <a:t>e</a:t>
            </a:r>
            <a:r>
              <a:rPr lang="en-US" altLang="en-US" sz="1900" smtClean="0">
                <a:solidFill>
                  <a:srgbClr val="FF0000"/>
                </a:solidFill>
                <a:sym typeface="Symbol" pitchFamily="18" charset="2"/>
              </a:rPr>
              <a:t>T</a:t>
            </a:r>
            <a:r>
              <a:rPr lang="en-US" altLang="en-US" sz="1900" baseline="-25000" smtClean="0">
                <a:solidFill>
                  <a:srgbClr val="FF0000"/>
                </a:solidFill>
                <a:sym typeface="Symbol" pitchFamily="18" charset="2"/>
              </a:rPr>
              <a:t>e</a:t>
            </a:r>
            <a:r>
              <a:rPr lang="en-US" altLang="en-US" sz="1900" smtClean="0">
                <a:solidFill>
                  <a:srgbClr val="FF0000"/>
                </a:solidFill>
                <a:sym typeface="Symbol" pitchFamily="18" charset="2"/>
              </a:rPr>
              <a:t>, kinetic ballooning modes (</a:t>
            </a:r>
            <a:r>
              <a:rPr lang="en-US" altLang="en-US" sz="1900" b="1" smtClean="0">
                <a:solidFill>
                  <a:srgbClr val="FF0000"/>
                </a:solidFill>
                <a:sym typeface="Symbol" pitchFamily="18" charset="2"/>
              </a:rPr>
              <a:t>KBM</a:t>
            </a:r>
            <a:r>
              <a:rPr lang="en-US" altLang="en-US" sz="1900" smtClean="0">
                <a:solidFill>
                  <a:srgbClr val="FF0000"/>
                </a:solidFill>
                <a:sym typeface="Symbol" pitchFamily="18" charset="2"/>
              </a:rPr>
              <a:t>) ~ </a:t>
            </a:r>
            <a:r>
              <a:rPr lang="en-US" altLang="en-US" sz="1900" smtClean="0">
                <a:solidFill>
                  <a:srgbClr val="FF0000"/>
                </a:solidFill>
                <a:latin typeface="Symbol" pitchFamily="18" charset="2"/>
                <a:sym typeface="Symbol" pitchFamily="18" charset="2"/>
              </a:rPr>
              <a:t>a</a:t>
            </a:r>
            <a:r>
              <a:rPr lang="en-US" altLang="en-US" sz="1900" baseline="-25000" smtClean="0">
                <a:solidFill>
                  <a:srgbClr val="FF0000"/>
                </a:solidFill>
                <a:sym typeface="Symbol" pitchFamily="18" charset="2"/>
              </a:rPr>
              <a:t>MHD</a:t>
            </a:r>
            <a:r>
              <a:rPr lang="en-US" altLang="en-US" sz="1900" smtClean="0">
                <a:solidFill>
                  <a:srgbClr val="FF0000"/>
                </a:solidFill>
                <a:sym typeface="Symbol" pitchFamily="18" charset="2"/>
              </a:rPr>
              <a:t>~q</a:t>
            </a:r>
            <a:r>
              <a:rPr lang="en-US" altLang="en-US" sz="1900" baseline="30000" smtClean="0">
                <a:solidFill>
                  <a:srgbClr val="FF0000"/>
                </a:solidFill>
                <a:sym typeface="Symbol" pitchFamily="18" charset="2"/>
              </a:rPr>
              <a:t>2</a:t>
            </a:r>
            <a:r>
              <a:rPr lang="en-US" altLang="en-US" sz="1900" smtClean="0">
                <a:solidFill>
                  <a:srgbClr val="FF0000"/>
                </a:solidFill>
                <a:sym typeface="Symbol" pitchFamily="18" charset="2"/>
              </a:rPr>
              <a:t>P/B</a:t>
            </a:r>
            <a:r>
              <a:rPr lang="en-US" altLang="en-US" sz="1900" baseline="30000" smtClean="0">
                <a:solidFill>
                  <a:srgbClr val="FF0000"/>
                </a:solidFill>
                <a:sym typeface="Symbol" pitchFamily="18" charset="2"/>
              </a:rPr>
              <a:t>2</a:t>
            </a:r>
          </a:p>
          <a:p>
            <a:r>
              <a:rPr lang="en-US" altLang="en-US" sz="1900" smtClean="0">
                <a:sym typeface="Symbol" pitchFamily="18" charset="2"/>
              </a:rPr>
              <a:t>Large shear in parallel velocity can drive </a:t>
            </a:r>
            <a:r>
              <a:rPr lang="en-US" altLang="en-US" sz="1900" smtClean="0">
                <a:solidFill>
                  <a:srgbClr val="FF0000"/>
                </a:solidFill>
                <a:sym typeface="Symbol" pitchFamily="18" charset="2"/>
              </a:rPr>
              <a:t>Kelvin-Helmholtz-like instability</a:t>
            </a:r>
            <a:r>
              <a:rPr lang="en-US" altLang="en-US" sz="1900" b="1" smtClean="0">
                <a:solidFill>
                  <a:srgbClr val="0000FF"/>
                </a:solidFill>
                <a:sym typeface="Symbol" pitchFamily="18" charset="2"/>
              </a:rPr>
              <a:t> </a:t>
            </a:r>
            <a:r>
              <a:rPr lang="en-US" altLang="en-US" sz="1900" smtClean="0">
                <a:solidFill>
                  <a:srgbClr val="FF0000"/>
                </a:solidFill>
                <a:sym typeface="Symbol" pitchFamily="18" charset="2"/>
              </a:rPr>
              <a:t>~dv</a:t>
            </a:r>
            <a:r>
              <a:rPr lang="en-US" altLang="en-US" sz="1900" baseline="-25000" smtClean="0">
                <a:solidFill>
                  <a:srgbClr val="FF0000"/>
                </a:solidFill>
                <a:sym typeface="Symbol" pitchFamily="18" charset="2"/>
              </a:rPr>
              <a:t>||</a:t>
            </a:r>
            <a:r>
              <a:rPr lang="en-US" altLang="en-US" sz="1900" smtClean="0">
                <a:solidFill>
                  <a:srgbClr val="FF0000"/>
                </a:solidFill>
                <a:sym typeface="Symbol" pitchFamily="18" charset="2"/>
              </a:rPr>
              <a:t>/dr</a:t>
            </a:r>
            <a:endParaRPr lang="en-US" altLang="en-US" sz="1900" smtClean="0">
              <a:sym typeface="Symbol" pitchFamily="18" charset="2"/>
            </a:endParaRPr>
          </a:p>
        </p:txBody>
      </p:sp>
      <p:sp>
        <p:nvSpPr>
          <p:cNvPr id="130051" name="Title 2"/>
          <p:cNvSpPr>
            <a:spLocks noGrp="1"/>
          </p:cNvSpPr>
          <p:nvPr>
            <p:ph type="title"/>
          </p:nvPr>
        </p:nvSpPr>
        <p:spPr/>
        <p:txBody>
          <a:bodyPr/>
          <a:lstStyle/>
          <a:p>
            <a:r>
              <a:rPr lang="en-US" altLang="en-US" sz="3200" smtClean="0"/>
              <a:t>Many elements of ST are stabilizing to toroidal, electrostatic ITG/TEM drift waves</a:t>
            </a:r>
          </a:p>
        </p:txBody>
      </p:sp>
    </p:spTree>
    <p:extLst>
      <p:ext uri="{BB962C8B-B14F-4D97-AF65-F5344CB8AC3E}">
        <p14:creationId xmlns:p14="http://schemas.microsoft.com/office/powerpoint/2010/main" val="22988678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0" y="2743200"/>
            <a:ext cx="9144000" cy="914400"/>
          </a:xfrm>
        </p:spPr>
        <p:txBody>
          <a:bodyPr/>
          <a:lstStyle/>
          <a:p>
            <a:r>
              <a:rPr lang="en-US" altLang="en-US" sz="4800" dirty="0" smtClean="0"/>
              <a:t>Why is turbulence everywhere</a:t>
            </a:r>
            <a:r>
              <a:rPr lang="en-US" altLang="en-US" sz="4800" dirty="0" smtClean="0"/>
              <a:t>?</a:t>
            </a:r>
            <a:endParaRPr lang="en-US" altLang="en-US" sz="4800" dirty="0" smtClean="0"/>
          </a:p>
        </p:txBody>
      </p:sp>
    </p:spTree>
    <p:extLst>
      <p:ext uri="{BB962C8B-B14F-4D97-AF65-F5344CB8AC3E}">
        <p14:creationId xmlns:p14="http://schemas.microsoft.com/office/powerpoint/2010/main" val="411054598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altLang="en-US" dirty="0" smtClean="0"/>
              <a:t>Energy gradients can drive linear instabilities </a:t>
            </a:r>
            <a:r>
              <a:rPr lang="en-US" altLang="en-US" dirty="0" smtClean="0">
                <a:sym typeface="Wingdings" pitchFamily="2" charset="2"/>
              </a:rPr>
              <a:t> </a:t>
            </a:r>
            <a:r>
              <a:rPr lang="en-US" altLang="en-US" dirty="0" smtClean="0"/>
              <a:t>turbulence</a:t>
            </a:r>
          </a:p>
        </p:txBody>
      </p:sp>
      <p:sp>
        <p:nvSpPr>
          <p:cNvPr id="61443" name="Content Placeholder 2"/>
          <p:cNvSpPr>
            <a:spLocks noGrp="1"/>
          </p:cNvSpPr>
          <p:nvPr>
            <p:ph idx="1"/>
          </p:nvPr>
        </p:nvSpPr>
        <p:spPr>
          <a:xfrm>
            <a:off x="152400" y="914400"/>
            <a:ext cx="8763000" cy="914400"/>
          </a:xfrm>
        </p:spPr>
        <p:txBody>
          <a:bodyPr/>
          <a:lstStyle/>
          <a:p>
            <a:r>
              <a:rPr lang="en-US" altLang="en-US" sz="2000" dirty="0" smtClean="0"/>
              <a:t>Free energy drive in fluid gradients (</a:t>
            </a:r>
            <a:r>
              <a:rPr lang="en-US" altLang="en-US" sz="2000" dirty="0" smtClean="0">
                <a:sym typeface="Symbol" pitchFamily="18" charset="2"/>
              </a:rPr>
              <a:t>V, </a:t>
            </a:r>
            <a:r>
              <a:rPr lang="en-US" altLang="en-US" sz="2000" dirty="0" smtClean="0">
                <a:latin typeface="Symbol" pitchFamily="18" charset="2"/>
                <a:sym typeface="Symbol" pitchFamily="18" charset="2"/>
              </a:rPr>
              <a:t>r</a:t>
            </a:r>
            <a:r>
              <a:rPr lang="en-US" altLang="en-US" sz="2000" dirty="0" smtClean="0">
                <a:sym typeface="Symbol" pitchFamily="18" charset="2"/>
              </a:rPr>
              <a:t> T) or kinetic gradients F(</a:t>
            </a:r>
            <a:r>
              <a:rPr lang="en-US" altLang="en-US" sz="2000" b="1" dirty="0" err="1" smtClean="0">
                <a:sym typeface="Symbol" pitchFamily="18" charset="2"/>
              </a:rPr>
              <a:t>x</a:t>
            </a:r>
            <a:r>
              <a:rPr lang="en-US" altLang="en-US" sz="2000" dirty="0" err="1" smtClean="0">
                <a:sym typeface="Symbol" pitchFamily="18" charset="2"/>
              </a:rPr>
              <a:t>,</a:t>
            </a:r>
            <a:r>
              <a:rPr lang="en-US" altLang="en-US" sz="2000" b="1" dirty="0" err="1" smtClean="0">
                <a:sym typeface="Symbol" pitchFamily="18" charset="2"/>
              </a:rPr>
              <a:t>v</a:t>
            </a:r>
            <a:r>
              <a:rPr lang="en-US" altLang="en-US" sz="2000" dirty="0" smtClean="0">
                <a:sym typeface="Symbol" pitchFamily="18" charset="2"/>
              </a:rPr>
              <a:t>) in the case of </a:t>
            </a:r>
            <a:r>
              <a:rPr lang="en-US" altLang="en-US" sz="2000" dirty="0" smtClean="0">
                <a:sym typeface="Symbol" pitchFamily="18" charset="2"/>
              </a:rPr>
              <a:t>plasma </a:t>
            </a:r>
            <a:r>
              <a:rPr lang="en-US" altLang="en-US" sz="2000" dirty="0" smtClean="0">
                <a:sym typeface="Wingdings" panose="05000000000000000000" pitchFamily="2" charset="2"/>
              </a:rPr>
              <a:t> </a:t>
            </a:r>
            <a:r>
              <a:rPr lang="en-US" altLang="en-US" sz="2000" b="1" u="sng" dirty="0" smtClean="0">
                <a:sym typeface="Wingdings" panose="05000000000000000000" pitchFamily="2" charset="2"/>
              </a:rPr>
              <a:t>transport</a:t>
            </a:r>
            <a:r>
              <a:rPr lang="en-US" altLang="en-US" sz="2000" dirty="0" smtClean="0">
                <a:sym typeface="Wingdings" panose="05000000000000000000" pitchFamily="2" charset="2"/>
              </a:rPr>
              <a:t> relaxes gradients</a:t>
            </a:r>
            <a:endParaRPr lang="en-US" altLang="en-US" sz="2000" dirty="0" smtClean="0">
              <a:sym typeface="Symbol" pitchFamily="18" charset="2"/>
            </a:endParaRPr>
          </a:p>
          <a:p>
            <a:r>
              <a:rPr lang="en-US" altLang="en-US" sz="2000" dirty="0" smtClean="0">
                <a:solidFill>
                  <a:srgbClr val="FF33CC"/>
                </a:solidFill>
                <a:sym typeface="Symbol" pitchFamily="18" charset="2"/>
              </a:rPr>
              <a:t>Multiple </a:t>
            </a:r>
            <a:r>
              <a:rPr lang="en-US" altLang="en-US" sz="2000" dirty="0" smtClean="0">
                <a:solidFill>
                  <a:srgbClr val="FF33CC"/>
                </a:solidFill>
                <a:sym typeface="Symbol" pitchFamily="18" charset="2"/>
              </a:rPr>
              <a:t>analogous instabilities in magnetic plasmas</a:t>
            </a:r>
          </a:p>
          <a:p>
            <a:endParaRPr lang="en-US" altLang="en-US" sz="2000" dirty="0" smtClean="0">
              <a:sym typeface="Symbol" pitchFamily="18" charset="2"/>
            </a:endParaRPr>
          </a:p>
          <a:p>
            <a:endParaRPr lang="en-US" altLang="en-US" sz="2000" dirty="0" smtClean="0">
              <a:sym typeface="Symbol" pitchFamily="18" charset="2"/>
            </a:endParaRPr>
          </a:p>
          <a:p>
            <a:endParaRPr lang="en-US" altLang="en-US" sz="2000" dirty="0" smtClean="0">
              <a:sym typeface="Symbol" pitchFamily="18" charset="2"/>
            </a:endParaRPr>
          </a:p>
          <a:p>
            <a:endParaRPr lang="en-US" altLang="en-US" sz="2000" dirty="0" smtClean="0">
              <a:sym typeface="Symbol" pitchFamily="18" charset="2"/>
            </a:endParaRPr>
          </a:p>
          <a:p>
            <a:endParaRPr lang="en-US" altLang="en-US" sz="2000" dirty="0" smtClean="0">
              <a:sym typeface="Symbol" pitchFamily="18" charset="2"/>
            </a:endParaRPr>
          </a:p>
          <a:p>
            <a:endParaRPr lang="en-US" altLang="en-US" sz="2000" dirty="0" smtClean="0">
              <a:sym typeface="Symbol" pitchFamily="18" charset="2"/>
            </a:endParaRPr>
          </a:p>
          <a:p>
            <a:endParaRPr lang="en-US" altLang="en-US" sz="2000" dirty="0" smtClean="0">
              <a:sym typeface="Symbol" pitchFamily="18" charset="2"/>
            </a:endParaRPr>
          </a:p>
          <a:p>
            <a:endParaRPr lang="en-US" altLang="en-US" sz="2000" dirty="0" smtClean="0">
              <a:sym typeface="Symbol" pitchFamily="18" charset="2"/>
            </a:endParaRPr>
          </a:p>
          <a:p>
            <a:endParaRPr lang="en-US" altLang="en-US" sz="2000" dirty="0" smtClean="0">
              <a:sym typeface="Symbol" pitchFamily="18" charset="2"/>
            </a:endParaRPr>
          </a:p>
          <a:p>
            <a:endParaRPr lang="en-US" altLang="en-US" sz="2000" dirty="0" smtClean="0">
              <a:sym typeface="Symbol" pitchFamily="18" charset="2"/>
            </a:endParaRPr>
          </a:p>
          <a:p>
            <a:r>
              <a:rPr lang="en-US" altLang="en-US" sz="2000" dirty="0" smtClean="0">
                <a:sym typeface="Symbol" pitchFamily="18" charset="2"/>
              </a:rPr>
              <a:t>Generally expect large scale separation remains between linearly unstable wavelengths and viscous damping scale lengths </a:t>
            </a:r>
            <a:r>
              <a:rPr lang="en-US" altLang="en-US" sz="2000" dirty="0" smtClean="0">
                <a:solidFill>
                  <a:srgbClr val="FF33CC"/>
                </a:solidFill>
                <a:sym typeface="Symbol" pitchFamily="18" charset="2"/>
              </a:rPr>
              <a:t>(</a:t>
            </a:r>
            <a:r>
              <a:rPr lang="en-US" altLang="en-US" sz="2000" i="1" dirty="0" smtClean="0">
                <a:solidFill>
                  <a:srgbClr val="FF33CC"/>
                </a:solidFill>
                <a:sym typeface="Symbol" pitchFamily="18" charset="2"/>
              </a:rPr>
              <a:t>often not the case in kinetic plasma turbulence</a:t>
            </a:r>
            <a:r>
              <a:rPr lang="en-US" altLang="en-US" sz="2000" dirty="0" smtClean="0">
                <a:solidFill>
                  <a:srgbClr val="FF33CC"/>
                </a:solidFill>
                <a:sym typeface="Symbol" pitchFamily="18" charset="2"/>
              </a:rPr>
              <a:t>)</a:t>
            </a:r>
          </a:p>
        </p:txBody>
      </p:sp>
      <p:pic>
        <p:nvPicPr>
          <p:cNvPr id="61444" name="Picture 4" descr="Image result for rayleigh benard instability"/>
          <p:cNvPicPr>
            <a:picLocks noChangeAspect="1" noChangeArrowheads="1"/>
          </p:cNvPicPr>
          <p:nvPr/>
        </p:nvPicPr>
        <p:blipFill>
          <a:blip r:embed="rId2">
            <a:extLst>
              <a:ext uri="{28A0092B-C50C-407E-A947-70E740481C1C}">
                <a14:useLocalDpi xmlns:a14="http://schemas.microsoft.com/office/drawing/2010/main" val="0"/>
              </a:ext>
            </a:extLst>
          </a:blip>
          <a:srcRect b="37611"/>
          <a:stretch>
            <a:fillRect/>
          </a:stretch>
        </p:blipFill>
        <p:spPr bwMode="auto">
          <a:xfrm>
            <a:off x="5334000" y="2543175"/>
            <a:ext cx="3733800"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4" descr="Beautiful wave-like Kelvin-Helmholtz clou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546350"/>
            <a:ext cx="320040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5" descr="My Cup Runneth Dow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543175"/>
            <a:ext cx="19050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7" name="TextBox 6"/>
          <p:cNvSpPr txBox="1">
            <a:spLocks noChangeArrowheads="1"/>
          </p:cNvSpPr>
          <p:nvPr/>
        </p:nvSpPr>
        <p:spPr bwMode="auto">
          <a:xfrm>
            <a:off x="152400" y="2209800"/>
            <a:ext cx="2971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i="0">
                <a:solidFill>
                  <a:srgbClr val="1822CD"/>
                </a:solidFill>
                <a:latin typeface="Helvetica" pitchFamily="34" charset="0"/>
              </a:rPr>
              <a:t>Kelvin-Helmholtz instability ~ </a:t>
            </a:r>
            <a:r>
              <a:rPr lang="en-US" altLang="en-US" sz="1400" i="0">
                <a:solidFill>
                  <a:srgbClr val="1822CD"/>
                </a:solidFill>
                <a:latin typeface="Helvetica" pitchFamily="34" charset="0"/>
                <a:sym typeface="Symbol" pitchFamily="18" charset="2"/>
              </a:rPr>
              <a:t>V</a:t>
            </a:r>
            <a:endParaRPr lang="en-US" altLang="en-US" sz="1400" i="0">
              <a:solidFill>
                <a:srgbClr val="1822CD"/>
              </a:solidFill>
              <a:latin typeface="Helvetica" pitchFamily="34" charset="0"/>
            </a:endParaRPr>
          </a:p>
        </p:txBody>
      </p:sp>
      <p:sp>
        <p:nvSpPr>
          <p:cNvPr id="61448" name="TextBox 7"/>
          <p:cNvSpPr txBox="1">
            <a:spLocks noChangeArrowheads="1"/>
          </p:cNvSpPr>
          <p:nvPr/>
        </p:nvSpPr>
        <p:spPr bwMode="auto">
          <a:xfrm>
            <a:off x="3516313" y="2057400"/>
            <a:ext cx="15128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i="0">
                <a:solidFill>
                  <a:srgbClr val="1822CD"/>
                </a:solidFill>
                <a:latin typeface="Helvetica" pitchFamily="34" charset="0"/>
              </a:rPr>
              <a:t>Rayleigh-Taylor</a:t>
            </a:r>
          </a:p>
          <a:p>
            <a:pPr eaLnBrk="1" hangingPunct="1">
              <a:spcBef>
                <a:spcPct val="0"/>
              </a:spcBef>
              <a:buFontTx/>
              <a:buNone/>
            </a:pPr>
            <a:r>
              <a:rPr lang="en-US" altLang="en-US" sz="1400" i="0">
                <a:solidFill>
                  <a:srgbClr val="1822CD"/>
                </a:solidFill>
                <a:latin typeface="Helvetica" pitchFamily="34" charset="0"/>
              </a:rPr>
              <a:t>instability ~ </a:t>
            </a:r>
            <a:r>
              <a:rPr lang="en-US" altLang="en-US" sz="1400" i="0">
                <a:solidFill>
                  <a:srgbClr val="1822CD"/>
                </a:solidFill>
                <a:latin typeface="Helvetica" pitchFamily="34" charset="0"/>
                <a:sym typeface="Symbol" pitchFamily="18" charset="2"/>
              </a:rPr>
              <a:t></a:t>
            </a:r>
            <a:r>
              <a:rPr lang="en-US" altLang="en-US" sz="1400" i="0">
                <a:solidFill>
                  <a:srgbClr val="1822CD"/>
                </a:solidFill>
                <a:latin typeface="Symbol" pitchFamily="18" charset="2"/>
                <a:sym typeface="Symbol" pitchFamily="18" charset="2"/>
              </a:rPr>
              <a:t>r</a:t>
            </a:r>
            <a:endParaRPr lang="en-US" altLang="en-US" sz="1400" i="0">
              <a:solidFill>
                <a:srgbClr val="1822CD"/>
              </a:solidFill>
              <a:latin typeface="Symbol" pitchFamily="18" charset="2"/>
            </a:endParaRPr>
          </a:p>
        </p:txBody>
      </p:sp>
      <p:sp>
        <p:nvSpPr>
          <p:cNvPr id="61449" name="TextBox 8"/>
          <p:cNvSpPr txBox="1">
            <a:spLocks noChangeArrowheads="1"/>
          </p:cNvSpPr>
          <p:nvPr/>
        </p:nvSpPr>
        <p:spPr bwMode="auto">
          <a:xfrm>
            <a:off x="5726113" y="2209800"/>
            <a:ext cx="31892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i="0">
                <a:solidFill>
                  <a:srgbClr val="1822CD"/>
                </a:solidFill>
                <a:latin typeface="Helvetica" pitchFamily="34" charset="0"/>
              </a:rPr>
              <a:t>Rayleigh-Benard instability ~ </a:t>
            </a:r>
            <a:r>
              <a:rPr lang="en-US" altLang="en-US" sz="1400" i="0">
                <a:solidFill>
                  <a:srgbClr val="1822CD"/>
                </a:solidFill>
                <a:latin typeface="Helvetica" pitchFamily="34" charset="0"/>
                <a:sym typeface="Symbol" pitchFamily="18" charset="2"/>
              </a:rPr>
              <a:t></a:t>
            </a:r>
            <a:r>
              <a:rPr lang="en-US" altLang="en-US" sz="1400" i="0">
                <a:solidFill>
                  <a:srgbClr val="1822CD"/>
                </a:solidFill>
                <a:latin typeface="Helvetica" pitchFamily="34" charset="0"/>
              </a:rPr>
              <a:t>T</a:t>
            </a:r>
            <a:endParaRPr lang="en-US" altLang="en-US" sz="1400" i="0">
              <a:solidFill>
                <a:srgbClr val="1822CD"/>
              </a:solidFill>
              <a:latin typeface="Symbol" pitchFamily="18" charset="2"/>
            </a:endParaRPr>
          </a:p>
        </p:txBody>
      </p:sp>
    </p:spTree>
    <p:extLst>
      <p:ext uri="{BB962C8B-B14F-4D97-AF65-F5344CB8AC3E}">
        <p14:creationId xmlns:p14="http://schemas.microsoft.com/office/powerpoint/2010/main" val="30676935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altLang="en-US" smtClean="0"/>
              <a:t>Nonlinear instability important for neutral fluid pipe flow</a:t>
            </a:r>
          </a:p>
        </p:txBody>
      </p:sp>
      <p:sp>
        <p:nvSpPr>
          <p:cNvPr id="62467" name="Content Placeholder 2"/>
          <p:cNvSpPr>
            <a:spLocks noGrp="1"/>
          </p:cNvSpPr>
          <p:nvPr>
            <p:ph idx="1"/>
          </p:nvPr>
        </p:nvSpPr>
        <p:spPr>
          <a:xfrm>
            <a:off x="152400" y="4191000"/>
            <a:ext cx="8763000" cy="1981200"/>
          </a:xfrm>
        </p:spPr>
        <p:txBody>
          <a:bodyPr/>
          <a:lstStyle/>
          <a:p>
            <a:r>
              <a:rPr lang="en-US" altLang="en-US" smtClean="0">
                <a:solidFill>
                  <a:srgbClr val="FF33CC"/>
                </a:solidFill>
              </a:rPr>
              <a:t>Nonlinear instability (subcritical turbulence) may be important in some plasma scenarios</a:t>
            </a:r>
          </a:p>
        </p:txBody>
      </p:sp>
      <p:pic>
        <p:nvPicPr>
          <p:cNvPr id="624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9144000"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469" name="TextBox 3"/>
          <p:cNvSpPr txBox="1">
            <a:spLocks noChangeArrowheads="1"/>
          </p:cNvSpPr>
          <p:nvPr/>
        </p:nvSpPr>
        <p:spPr bwMode="auto">
          <a:xfrm>
            <a:off x="6324600" y="3106738"/>
            <a:ext cx="1397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i="0">
                <a:solidFill>
                  <a:srgbClr val="1822CD"/>
                </a:solidFill>
                <a:latin typeface="Helvetica" pitchFamily="34" charset="0"/>
              </a:rPr>
              <a:t>(Hammett notes)</a:t>
            </a:r>
          </a:p>
        </p:txBody>
      </p:sp>
    </p:spTree>
    <p:extLst>
      <p:ext uri="{BB962C8B-B14F-4D97-AF65-F5344CB8AC3E}">
        <p14:creationId xmlns:p14="http://schemas.microsoft.com/office/powerpoint/2010/main" val="3562577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http://wallpoper.com/images/00/34/89/31/airplanes-flow_00348931.jpg"/>
          <p:cNvPicPr>
            <a:picLocks noChangeAspect="1" noChangeArrowheads="1"/>
          </p:cNvPicPr>
          <p:nvPr/>
        </p:nvPicPr>
        <p:blipFill>
          <a:blip r:embed="rId3">
            <a:extLst>
              <a:ext uri="{28A0092B-C50C-407E-A947-70E740481C1C}">
                <a14:useLocalDpi xmlns:a14="http://schemas.microsoft.com/office/drawing/2010/main" val="0"/>
              </a:ext>
            </a:extLst>
          </a:blip>
          <a:srcRect b="12000"/>
          <a:stretch>
            <a:fillRect/>
          </a:stretch>
        </p:blipFill>
        <p:spPr bwMode="auto">
          <a:xfrm>
            <a:off x="0" y="1828800"/>
            <a:ext cx="914717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itle 1"/>
          <p:cNvSpPr>
            <a:spLocks noGrp="1"/>
          </p:cNvSpPr>
          <p:nvPr>
            <p:ph type="title"/>
          </p:nvPr>
        </p:nvSpPr>
        <p:spPr/>
        <p:txBody>
          <a:bodyPr/>
          <a:lstStyle/>
          <a:p>
            <a:r>
              <a:rPr lang="en-US" altLang="en-US" smtClean="0"/>
              <a:t>Turbulence is crucial to lift, drag &amp; stall characteristics of airfoils</a:t>
            </a:r>
          </a:p>
        </p:txBody>
      </p:sp>
      <p:sp>
        <p:nvSpPr>
          <p:cNvPr id="15364" name="Content Placeholder 2"/>
          <p:cNvSpPr>
            <a:spLocks noGrp="1"/>
          </p:cNvSpPr>
          <p:nvPr>
            <p:ph idx="1"/>
          </p:nvPr>
        </p:nvSpPr>
        <p:spPr>
          <a:xfrm>
            <a:off x="152400" y="1219200"/>
            <a:ext cx="8763000" cy="1066800"/>
          </a:xfrm>
        </p:spPr>
        <p:txBody>
          <a:bodyPr/>
          <a:lstStyle/>
          <a:p>
            <a:endParaRPr lang="en-US" altLang="en-US" smtClean="0"/>
          </a:p>
        </p:txBody>
      </p:sp>
      <p:pic>
        <p:nvPicPr>
          <p:cNvPr id="15365" name="Picture 17" descr="http://www.airspace.cz/akademie/rocnik/2009/12/airfoils_02.jpg"/>
          <p:cNvPicPr>
            <a:picLocks noChangeAspect="1" noChangeArrowheads="1"/>
          </p:cNvPicPr>
          <p:nvPr/>
        </p:nvPicPr>
        <p:blipFill>
          <a:blip r:embed="rId4" cstate="print">
            <a:extLst>
              <a:ext uri="{28A0092B-C50C-407E-A947-70E740481C1C}">
                <a14:useLocalDpi xmlns:a14="http://schemas.microsoft.com/office/drawing/2010/main" val="0"/>
              </a:ext>
            </a:extLst>
          </a:blip>
          <a:srcRect t="8372" b="69786"/>
          <a:stretch>
            <a:fillRect/>
          </a:stretch>
        </p:blipFill>
        <p:spPr bwMode="auto">
          <a:xfrm>
            <a:off x="0" y="1014413"/>
            <a:ext cx="4433888"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17" descr="http://www.airspace.cz/akademie/rocnik/2009/12/airfoils_02.jpg"/>
          <p:cNvPicPr>
            <a:picLocks noChangeAspect="1" noChangeArrowheads="1"/>
          </p:cNvPicPr>
          <p:nvPr/>
        </p:nvPicPr>
        <p:blipFill>
          <a:blip r:embed="rId4" cstate="print">
            <a:extLst>
              <a:ext uri="{28A0092B-C50C-407E-A947-70E740481C1C}">
                <a14:useLocalDpi xmlns:a14="http://schemas.microsoft.com/office/drawing/2010/main" val="0"/>
              </a:ext>
            </a:extLst>
          </a:blip>
          <a:srcRect t="76190" b="9360"/>
          <a:stretch>
            <a:fillRect/>
          </a:stretch>
        </p:blipFill>
        <p:spPr bwMode="auto">
          <a:xfrm>
            <a:off x="14288" y="2347913"/>
            <a:ext cx="441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Box 1"/>
          <p:cNvSpPr txBox="1">
            <a:spLocks noChangeArrowheads="1"/>
          </p:cNvSpPr>
          <p:nvPr/>
        </p:nvSpPr>
        <p:spPr bwMode="auto">
          <a:xfrm>
            <a:off x="152400" y="3224213"/>
            <a:ext cx="41148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i="0">
                <a:latin typeface="Helvetica" pitchFamily="34" charset="0"/>
              </a:rPr>
              <a:t>Increased turbulence on airfoil helps minimize boundary-layer separation and drag from adverse pressure gradient</a:t>
            </a:r>
          </a:p>
        </p:txBody>
      </p:sp>
      <p:pic>
        <p:nvPicPr>
          <p:cNvPr id="15368" name="Picture 8" descr="Related image"/>
          <p:cNvPicPr>
            <a:picLocks noChangeAspect="1" noChangeArrowheads="1"/>
          </p:cNvPicPr>
          <p:nvPr/>
        </p:nvPicPr>
        <p:blipFill>
          <a:blip r:embed="rId5">
            <a:extLst>
              <a:ext uri="{28A0092B-C50C-407E-A947-70E740481C1C}">
                <a14:useLocalDpi xmlns:a14="http://schemas.microsoft.com/office/drawing/2010/main" val="0"/>
              </a:ext>
            </a:extLst>
          </a:blip>
          <a:srcRect l="13976" t="12654" r="9048" b="45264"/>
          <a:stretch>
            <a:fillRect/>
          </a:stretch>
        </p:blipFill>
        <p:spPr bwMode="auto">
          <a:xfrm>
            <a:off x="5105400" y="1479550"/>
            <a:ext cx="403860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TextBox 8"/>
          <p:cNvSpPr txBox="1">
            <a:spLocks noChangeArrowheads="1"/>
          </p:cNvSpPr>
          <p:nvPr/>
        </p:nvSpPr>
        <p:spPr bwMode="auto">
          <a:xfrm>
            <a:off x="5105400" y="3159125"/>
            <a:ext cx="3962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i="0">
                <a:latin typeface="Helvetica" pitchFamily="34" charset="0"/>
              </a:rPr>
              <a:t>Turbulence generators</a:t>
            </a:r>
          </a:p>
        </p:txBody>
      </p:sp>
      <p:cxnSp>
        <p:nvCxnSpPr>
          <p:cNvPr id="15370" name="Straight Arrow Connector 3"/>
          <p:cNvCxnSpPr>
            <a:cxnSpLocks noChangeShapeType="1"/>
          </p:cNvCxnSpPr>
          <p:nvPr/>
        </p:nvCxnSpPr>
        <p:spPr bwMode="auto">
          <a:xfrm flipV="1">
            <a:off x="6553200" y="2400300"/>
            <a:ext cx="228600" cy="823913"/>
          </a:xfrm>
          <a:prstGeom prst="straightConnector1">
            <a:avLst/>
          </a:prstGeom>
          <a:noFill/>
          <a:ln w="44450" algn="ctr">
            <a:solidFill>
              <a:srgbClr val="0080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174317554"/>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spDef>
    <a:ln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248159</TotalTime>
  <Words>4692</Words>
  <Application>Microsoft Office PowerPoint</Application>
  <PresentationFormat>On-screen Show (4:3)</PresentationFormat>
  <Paragraphs>751</Paragraphs>
  <Slides>86</Slides>
  <Notes>43</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86</vt:i4>
      </vt:variant>
    </vt:vector>
  </HeadingPairs>
  <TitlesOfParts>
    <vt:vector size="89" baseType="lpstr">
      <vt:lpstr>Blank Presentation</vt:lpstr>
      <vt:lpstr>Equation</vt:lpstr>
      <vt:lpstr>Photo Editor Photo</vt:lpstr>
      <vt:lpstr>Intro to neutral &amp; magnetized plasma turbulence</vt:lpstr>
      <vt:lpstr>Some additional sources &amp; references</vt:lpstr>
      <vt:lpstr>Outline</vt:lpstr>
      <vt:lpstr>Examples of turbulence</vt:lpstr>
      <vt:lpstr>Turbulence found throughout the universe</vt:lpstr>
      <vt:lpstr>Turbulence is ubiquitous throughout planetary atmospheres</vt:lpstr>
      <vt:lpstr>Plasma turbulence degrades energy confinement / insulation in magnetic fusion energy devices</vt:lpstr>
      <vt:lpstr>Turbulence is important throughout astrophysics</vt:lpstr>
      <vt:lpstr>Turbulence is crucial to lift, drag &amp; stall characteristics of airfoils</vt:lpstr>
      <vt:lpstr>PowerPoint Presentation</vt:lpstr>
      <vt:lpstr>What is turbulence?</vt:lpstr>
      <vt:lpstr>Concepts of turbulence to remember</vt:lpstr>
      <vt:lpstr>Concepts of turbulence to remember</vt:lpstr>
      <vt:lpstr>Turbulence is an advective process</vt:lpstr>
      <vt:lpstr>Why such a broad range of scale lengths? (Enter the Reynolds number)</vt:lpstr>
      <vt:lpstr>Incompressible Navier-Stokes (neutral fluids)</vt:lpstr>
      <vt:lpstr>Consider externally forced flow, no body forces or pressure drop</vt:lpstr>
      <vt:lpstr>Use dimensionless ratios to estimate dominant dynamics</vt:lpstr>
      <vt:lpstr>Transition from laminar to turbulent flow with increasing Re #</vt:lpstr>
      <vt:lpstr>Increasing Re # in jet flow (what is changing?)</vt:lpstr>
      <vt:lpstr>For large Reynolds #, we expect a large range of scale lengths</vt:lpstr>
      <vt:lpstr>Kolmogorov scaling (energy cascade through the inertial range)</vt:lpstr>
      <vt:lpstr>E.g., imagine there are eddies distributed at various scale lengths</vt:lpstr>
      <vt:lpstr>Want to predict distribution of energy with scale length (or wavenumber)</vt:lpstr>
      <vt:lpstr>A.N. Kolmogorov (1941) provides a well known derivation of turbulent energy spectrum</vt:lpstr>
      <vt:lpstr>Energy injection occurs at large scales (low k)</vt:lpstr>
      <vt:lpstr>Viscous dissipation strong at small scales (high k)</vt:lpstr>
      <vt:lpstr>Constant forward energy cascade (from large eddies to small eddies) through the “inertial range”</vt:lpstr>
      <vt:lpstr>Consider a Fokker-Plank / advection equation for energy transfer through k-space</vt:lpstr>
      <vt:lpstr>Consider a Fokker-Plank / advection equation for energy transfer through k-space</vt:lpstr>
      <vt:lpstr>Constant cascade of energy through the inertial range gives Kolmogorov spectrum E(k)~e2/3k-5/3</vt:lpstr>
      <vt:lpstr>Significant experimental evidence supports inertial cascade at large Reynolds #</vt:lpstr>
      <vt:lpstr>Significant experimental evidence supports inertial cascade at large Reynolds #</vt:lpstr>
      <vt:lpstr>How does plasma dynamics change turbulence?</vt:lpstr>
      <vt:lpstr>New dynamics arise in plasma turbulence</vt:lpstr>
      <vt:lpstr>Magnetized plasma turbulence (e.g. for magnetic confinement fusion)</vt:lpstr>
      <vt:lpstr>Tokamaks</vt:lpstr>
      <vt:lpstr>Tokamaks</vt:lpstr>
      <vt:lpstr>We use 1D transport equations to interpret experiments</vt:lpstr>
      <vt:lpstr>We use 1D transport equations to interpret experiments</vt:lpstr>
      <vt:lpstr>Inferred experimental transport larger than collisional (neoclassical) theory – extra “anomalous” contribution</vt:lpstr>
      <vt:lpstr>Broad frequency and wavenumber spectra measured, e.g. from microwave scattering</vt:lpstr>
      <vt:lpstr>Correlation between local transport and density fluctuations hints at turbulence as source of anomalous transport</vt:lpstr>
      <vt:lpstr>Spectroscopic imaging provides a 2D picture of turbulence in tokamaks: cm spatial scales, ms time scales, &lt;1% amplitude</vt:lpstr>
      <vt:lpstr>Rough estimate of turbulent diffusivity indicates it’s a plausible explanation for confinement</vt:lpstr>
      <vt:lpstr>Measurements are challenging and limited – also use theory and simulation to help improve understanding</vt:lpstr>
      <vt:lpstr>40+ years of theory predicts turbulence in magnetized plasma should often be drift wave in nature</vt:lpstr>
      <vt:lpstr>PowerPoint Presentation</vt:lpstr>
      <vt:lpstr>PowerPoint Presentation</vt:lpstr>
      <vt:lpstr>Transport, density fluctuation amplitude (from reflectometry) and spectral characteristics predicted by nonlinear gyrokinetic simulations</vt:lpstr>
      <vt:lpstr>Energy cascade in 2D turbulence is different than 3D</vt:lpstr>
      <vt:lpstr>Gyrokinetic simulations find that nonlinear transport follows many of the underlying linear instability trends  Very valuable to understand linear instabilities  Example: Linear stability analysis of toroidal Ion Temperature Gradient (ITG) micro-instability (expected to dominate in ITER)</vt:lpstr>
      <vt:lpstr>Toroidicity Leads To Inhomogeneity in |B|, gives B and curvature (k) drifts</vt:lpstr>
      <vt:lpstr>Temperature perturbation (dT) leads to compression (vdi), density perturbation – 90 out-of-phase with dT</vt:lpstr>
      <vt:lpstr>Dynamics Must Satisfy Quasi-neutrality</vt:lpstr>
      <vt:lpstr>Perturbed Potential Creates EB Advection</vt:lpstr>
      <vt:lpstr>Background Temperature Gradient Reinforces Perturbation  Instability</vt:lpstr>
      <vt:lpstr>Analogy for turbulence in tokamaks – Rayleigh-Taylor instability</vt:lpstr>
      <vt:lpstr>Inertial force in toroidal field acts like an effective gravity</vt:lpstr>
      <vt:lpstr>Same Dynamics Occur On Inboard Side But Now Temperature Gradient Is Stabilizing</vt:lpstr>
      <vt:lpstr>Fast Parallel Motion Along Helical Field Line Connects Good &amp; Bad Curvature Regions</vt:lpstr>
      <vt:lpstr>Ballooning nature observed in simulations</vt:lpstr>
      <vt:lpstr>Threshold-like behavior analogous to Rayleigh-Benard instability</vt:lpstr>
      <vt:lpstr>Critical gradient for ITG determined from many linear gyrokinetic simulations (guided by theory)</vt:lpstr>
      <vt:lpstr>How does magnetized turbulence saturate?  What sets spatial scales (drive vs. dissipation)?</vt:lpstr>
      <vt:lpstr>Nonlinearly-generated “zonal flows” impacts saturation of turbulence and overall transport (esp. ITG)</vt:lpstr>
      <vt:lpstr>PowerPoint Presentation</vt:lpstr>
      <vt:lpstr>The Jet Stream is a zonal flow (or really, vice-versa)</vt:lpstr>
      <vt:lpstr>Near linear threshold, strong zonal flows can suppress primary ITG instability  low time-averaged transport</vt:lpstr>
      <vt:lpstr>Energy drive can occur across large range of scales, but turbulent spectra still exhibit decay</vt:lpstr>
      <vt:lpstr>Addition effects proposed to model turbulence saturation &amp; dissipation</vt:lpstr>
      <vt:lpstr>Summary</vt:lpstr>
      <vt:lpstr>PowerPoint Presentation</vt:lpstr>
      <vt:lpstr>PowerPoint Presentation</vt:lpstr>
      <vt:lpstr>Have learned a lot from validating first-principles gyrokinetic simulations with experiment</vt:lpstr>
      <vt:lpstr>Low aspect ratio equilibrium can stabilize electrostatic drift waves, minimize transport (i.e. one motivation for NSTX-U at PPPL) </vt:lpstr>
      <vt:lpstr>Aspect ratio is an important free parameter, can try to make more compact devices (i.e. hopefully cheaper)</vt:lpstr>
      <vt:lpstr>Many elements of ST are stabilizing to toroidal, electrostatic ITG/TEM drift waves</vt:lpstr>
      <vt:lpstr>Many elements of ST are stabilizing to toroidal, electrostatic ITG/TEM drift waves</vt:lpstr>
      <vt:lpstr>Many elements of ST are stabilizing to toroidal, electrostatic ITG/TEM drift waves</vt:lpstr>
      <vt:lpstr>Many elements of ST are stabilizing to toroidal, electrostatic ITG/TEM drift waves</vt:lpstr>
      <vt:lpstr>Many elements of ST are stabilizing to toroidal, electrostatic ITG/TEM drift waves</vt:lpstr>
      <vt:lpstr>Many elements of ST are stabilizing to toroidal, electrostatic ITG/TEM drift waves</vt:lpstr>
      <vt:lpstr>Why is turbulence everywhere?</vt:lpstr>
      <vt:lpstr>Energy gradients can drive linear instabilities  turbulence</vt:lpstr>
      <vt:lpstr>Nonlinear instability important for neutral fluid pipe flow</vt:lpstr>
    </vt:vector>
  </TitlesOfParts>
  <Company>Princeton Plasma Physics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NSTX presentation</dc:title>
  <dc:creator>NSTX team member</dc:creator>
  <cp:lastModifiedBy>Walter Guttenfelder</cp:lastModifiedBy>
  <cp:revision>14304</cp:revision>
  <cp:lastPrinted>2014-03-12T06:03:54Z</cp:lastPrinted>
  <dcterms:created xsi:type="dcterms:W3CDTF">2003-10-01T16:23:57Z</dcterms:created>
  <dcterms:modified xsi:type="dcterms:W3CDTF">2019-02-18T20:19:54Z</dcterms:modified>
</cp:coreProperties>
</file>