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 id="2147483809" r:id="rId2"/>
  </p:sldMasterIdLst>
  <p:notesMasterIdLst>
    <p:notesMasterId r:id="rId95"/>
  </p:notesMasterIdLst>
  <p:handoutMasterIdLst>
    <p:handoutMasterId r:id="rId96"/>
  </p:handoutMasterIdLst>
  <p:sldIdLst>
    <p:sldId id="2166" r:id="rId3"/>
    <p:sldId id="257" r:id="rId4"/>
    <p:sldId id="2006" r:id="rId5"/>
    <p:sldId id="2008" r:id="rId6"/>
    <p:sldId id="2011" r:id="rId7"/>
    <p:sldId id="2012" r:id="rId8"/>
    <p:sldId id="2010" r:id="rId9"/>
    <p:sldId id="2009" r:id="rId10"/>
    <p:sldId id="2014" r:id="rId11"/>
    <p:sldId id="2016" r:id="rId12"/>
    <p:sldId id="2032" r:id="rId13"/>
    <p:sldId id="2039" r:id="rId14"/>
    <p:sldId id="2052" r:id="rId15"/>
    <p:sldId id="2105" r:id="rId16"/>
    <p:sldId id="2165" r:id="rId17"/>
    <p:sldId id="2106" r:id="rId18"/>
    <p:sldId id="2108" r:id="rId19"/>
    <p:sldId id="2109" r:id="rId20"/>
    <p:sldId id="2110" r:id="rId21"/>
    <p:sldId id="2044" r:id="rId22"/>
    <p:sldId id="2045" r:id="rId23"/>
    <p:sldId id="2170" r:id="rId24"/>
    <p:sldId id="2168" r:id="rId25"/>
    <p:sldId id="2176" r:id="rId26"/>
    <p:sldId id="2092" r:id="rId27"/>
    <p:sldId id="2187" r:id="rId28"/>
    <p:sldId id="2186" r:id="rId29"/>
    <p:sldId id="2066" r:id="rId30"/>
    <p:sldId id="2159" r:id="rId31"/>
    <p:sldId id="2099" r:id="rId32"/>
    <p:sldId id="2160" r:id="rId33"/>
    <p:sldId id="2096" r:id="rId34"/>
    <p:sldId id="2097" r:id="rId35"/>
    <p:sldId id="2095" r:id="rId36"/>
    <p:sldId id="2177" r:id="rId37"/>
    <p:sldId id="2178" r:id="rId38"/>
    <p:sldId id="2148" r:id="rId39"/>
    <p:sldId id="2183" r:id="rId40"/>
    <p:sldId id="2182" r:id="rId41"/>
    <p:sldId id="2184" r:id="rId42"/>
    <p:sldId id="2155" r:id="rId43"/>
    <p:sldId id="2156" r:id="rId44"/>
    <p:sldId id="2185" r:id="rId45"/>
    <p:sldId id="2157" r:id="rId46"/>
    <p:sldId id="2158" r:id="rId47"/>
    <p:sldId id="2053" r:id="rId48"/>
    <p:sldId id="2054" r:id="rId49"/>
    <p:sldId id="2055" r:id="rId50"/>
    <p:sldId id="2162" r:id="rId51"/>
    <p:sldId id="2057" r:id="rId52"/>
    <p:sldId id="2058" r:id="rId53"/>
    <p:sldId id="2059" r:id="rId54"/>
    <p:sldId id="2060" r:id="rId55"/>
    <p:sldId id="2061" r:id="rId56"/>
    <p:sldId id="2065" r:id="rId57"/>
    <p:sldId id="2171" r:id="rId58"/>
    <p:sldId id="2172" r:id="rId59"/>
    <p:sldId id="2114" r:id="rId60"/>
    <p:sldId id="2087" r:id="rId61"/>
    <p:sldId id="2125" r:id="rId62"/>
    <p:sldId id="2100" r:id="rId63"/>
    <p:sldId id="2103" r:id="rId64"/>
    <p:sldId id="2083" r:id="rId65"/>
    <p:sldId id="2102" r:id="rId66"/>
    <p:sldId id="2136" r:id="rId67"/>
    <p:sldId id="2137" r:id="rId68"/>
    <p:sldId id="2124" r:id="rId69"/>
    <p:sldId id="1728" r:id="rId70"/>
    <p:sldId id="2088" r:id="rId71"/>
    <p:sldId id="1637" r:id="rId72"/>
    <p:sldId id="2101" r:id="rId73"/>
    <p:sldId id="2113" r:id="rId74"/>
    <p:sldId id="2115" r:id="rId75"/>
    <p:sldId id="2126" r:id="rId76"/>
    <p:sldId id="2141" r:id="rId77"/>
    <p:sldId id="2173" r:id="rId78"/>
    <p:sldId id="2174" r:id="rId79"/>
    <p:sldId id="2175" r:id="rId80"/>
    <p:sldId id="2121" r:id="rId81"/>
    <p:sldId id="2161" r:id="rId82"/>
    <p:sldId id="2144" r:id="rId83"/>
    <p:sldId id="2145" r:id="rId84"/>
    <p:sldId id="2146" r:id="rId85"/>
    <p:sldId id="2147" r:id="rId86"/>
    <p:sldId id="2078" r:id="rId87"/>
    <p:sldId id="2071" r:id="rId88"/>
    <p:sldId id="2072" r:id="rId89"/>
    <p:sldId id="2073" r:id="rId90"/>
    <p:sldId id="2074" r:id="rId91"/>
    <p:sldId id="2075" r:id="rId92"/>
    <p:sldId id="2076" r:id="rId93"/>
    <p:sldId id="2077" r:id="rId94"/>
  </p:sldIdLst>
  <p:sldSz cx="9144000" cy="6858000" type="screen4x3"/>
  <p:notesSz cx="7315200" cy="9601200"/>
  <p:defaultTextStyle>
    <a:defPPr>
      <a:defRPr lang="en-US"/>
    </a:defPPr>
    <a:lvl1pPr algn="l" rtl="0" fontAlgn="base">
      <a:spcBef>
        <a:spcPct val="0"/>
      </a:spcBef>
      <a:spcAft>
        <a:spcPct val="0"/>
      </a:spcAft>
      <a:defRPr sz="1200" b="1" i="1" kern="1200">
        <a:solidFill>
          <a:srgbClr val="1822CD"/>
        </a:solidFill>
        <a:latin typeface="Helvetica" pitchFamily="34" charset="0"/>
        <a:ea typeface="+mn-ea"/>
        <a:cs typeface="Arial" pitchFamily="34" charset="0"/>
      </a:defRPr>
    </a:lvl1pPr>
    <a:lvl2pPr marL="455613" indent="1588" algn="l" rtl="0" fontAlgn="base">
      <a:spcBef>
        <a:spcPct val="0"/>
      </a:spcBef>
      <a:spcAft>
        <a:spcPct val="0"/>
      </a:spcAft>
      <a:defRPr sz="1200" b="1" i="1" kern="1200">
        <a:solidFill>
          <a:srgbClr val="1822CD"/>
        </a:solidFill>
        <a:latin typeface="Helvetica" pitchFamily="34" charset="0"/>
        <a:ea typeface="+mn-ea"/>
        <a:cs typeface="Arial" pitchFamily="34" charset="0"/>
      </a:defRPr>
    </a:lvl2pPr>
    <a:lvl3pPr marL="912813" indent="1588" algn="l" rtl="0" fontAlgn="base">
      <a:spcBef>
        <a:spcPct val="0"/>
      </a:spcBef>
      <a:spcAft>
        <a:spcPct val="0"/>
      </a:spcAft>
      <a:defRPr sz="1200" b="1" i="1" kern="1200">
        <a:solidFill>
          <a:srgbClr val="1822CD"/>
        </a:solidFill>
        <a:latin typeface="Helvetica" pitchFamily="34" charset="0"/>
        <a:ea typeface="+mn-ea"/>
        <a:cs typeface="Arial" pitchFamily="34" charset="0"/>
      </a:defRPr>
    </a:lvl3pPr>
    <a:lvl4pPr marL="1370013" indent="1588" algn="l" rtl="0" fontAlgn="base">
      <a:spcBef>
        <a:spcPct val="0"/>
      </a:spcBef>
      <a:spcAft>
        <a:spcPct val="0"/>
      </a:spcAft>
      <a:defRPr sz="1200" b="1" i="1" kern="1200">
        <a:solidFill>
          <a:srgbClr val="1822CD"/>
        </a:solidFill>
        <a:latin typeface="Helvetica" pitchFamily="34" charset="0"/>
        <a:ea typeface="+mn-ea"/>
        <a:cs typeface="Arial" pitchFamily="34" charset="0"/>
      </a:defRPr>
    </a:lvl4pPr>
    <a:lvl5pPr marL="1827213" indent="1588" algn="l" rtl="0" fontAlgn="base">
      <a:spcBef>
        <a:spcPct val="0"/>
      </a:spcBef>
      <a:spcAft>
        <a:spcPct val="0"/>
      </a:spcAft>
      <a:defRPr sz="1200" b="1" i="1" kern="1200">
        <a:solidFill>
          <a:srgbClr val="1822CD"/>
        </a:solidFill>
        <a:latin typeface="Helvetica" pitchFamily="34" charset="0"/>
        <a:ea typeface="+mn-ea"/>
        <a:cs typeface="Arial" pitchFamily="34" charset="0"/>
      </a:defRPr>
    </a:lvl5pPr>
    <a:lvl6pPr marL="2286000" algn="l" defTabSz="914400" rtl="0" eaLnBrk="1" latinLnBrk="0" hangingPunct="1">
      <a:defRPr sz="1200" b="1" i="1" kern="1200">
        <a:solidFill>
          <a:srgbClr val="1822CD"/>
        </a:solidFill>
        <a:latin typeface="Helvetica" pitchFamily="34" charset="0"/>
        <a:ea typeface="+mn-ea"/>
        <a:cs typeface="Arial" pitchFamily="34" charset="0"/>
      </a:defRPr>
    </a:lvl6pPr>
    <a:lvl7pPr marL="2743200" algn="l" defTabSz="914400" rtl="0" eaLnBrk="1" latinLnBrk="0" hangingPunct="1">
      <a:defRPr sz="1200" b="1" i="1" kern="1200">
        <a:solidFill>
          <a:srgbClr val="1822CD"/>
        </a:solidFill>
        <a:latin typeface="Helvetica" pitchFamily="34" charset="0"/>
        <a:ea typeface="+mn-ea"/>
        <a:cs typeface="Arial" pitchFamily="34" charset="0"/>
      </a:defRPr>
    </a:lvl7pPr>
    <a:lvl8pPr marL="3200400" algn="l" defTabSz="914400" rtl="0" eaLnBrk="1" latinLnBrk="0" hangingPunct="1">
      <a:defRPr sz="1200" b="1" i="1" kern="1200">
        <a:solidFill>
          <a:srgbClr val="1822CD"/>
        </a:solidFill>
        <a:latin typeface="Helvetica" pitchFamily="34" charset="0"/>
        <a:ea typeface="+mn-ea"/>
        <a:cs typeface="Arial" pitchFamily="34" charset="0"/>
      </a:defRPr>
    </a:lvl8pPr>
    <a:lvl9pPr marL="3657600" algn="l" defTabSz="914400" rtl="0" eaLnBrk="1" latinLnBrk="0" hangingPunct="1">
      <a:defRPr sz="1200" b="1" i="1" kern="1200">
        <a:solidFill>
          <a:srgbClr val="1822CD"/>
        </a:solidFill>
        <a:latin typeface="Helvetica" pitchFamily="34" charset="0"/>
        <a:ea typeface="+mn-ea"/>
        <a:cs typeface="Arial" pitchFamily="34" charset="0"/>
      </a:defRPr>
    </a:lvl9pPr>
  </p:defaultTextStyle>
  <p:extLst>
    <p:ext uri="{EFAFB233-063F-42B5-8137-9DF3F51BA10A}">
      <p15:sldGuideLst xmlns:p15="http://schemas.microsoft.com/office/powerpoint/2012/main">
        <p15:guide id="1" orient="horz" pos="4224">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8000"/>
    <a:srgbClr val="FF33CC"/>
    <a:srgbClr val="D6D6F5"/>
    <a:srgbClr val="2C6600"/>
    <a:srgbClr val="FF0000"/>
    <a:srgbClr val="FFCCCC"/>
    <a:srgbClr val="FFCC99"/>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680" autoAdjust="0"/>
    <p:restoredTop sz="93009" autoAdjust="0"/>
  </p:normalViewPr>
  <p:slideViewPr>
    <p:cSldViewPr>
      <p:cViewPr varScale="1">
        <p:scale>
          <a:sx n="156" d="100"/>
          <a:sy n="156" d="100"/>
        </p:scale>
        <p:origin x="1842" y="138"/>
      </p:cViewPr>
      <p:guideLst>
        <p:guide orient="horz" pos="42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0"/>
    </p:cViewPr>
  </p:sorterViewPr>
  <p:notesViewPr>
    <p:cSldViewPr>
      <p:cViewPr varScale="1">
        <p:scale>
          <a:sx n="85" d="100"/>
          <a:sy n="85" d="100"/>
        </p:scale>
        <p:origin x="-3126"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37" tIns="48319" rIns="96637" bIns="48319" numCol="1" anchor="t" anchorCtr="0" compatLnSpc="1">
            <a:prstTxWarp prst="textNoShape">
              <a:avLst/>
            </a:prstTxWarp>
          </a:bodyPr>
          <a:lstStyle>
            <a:lvl1pPr defTabSz="966703">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5"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637" tIns="48319" rIns="96637" bIns="48319" numCol="1" anchor="t" anchorCtr="0" compatLnSpc="1">
            <a:prstTxWarp prst="textNoShape">
              <a:avLst/>
            </a:prstTxWarp>
          </a:bodyPr>
          <a:lstStyle>
            <a:lvl1pPr algn="r" defTabSz="966703">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6"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637" tIns="48319" rIns="96637" bIns="48319" numCol="1" anchor="b" anchorCtr="0" compatLnSpc="1">
            <a:prstTxWarp prst="textNoShape">
              <a:avLst/>
            </a:prstTxWarp>
          </a:bodyPr>
          <a:lstStyle>
            <a:lvl1pPr defTabSz="966703">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7"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637" tIns="48319" rIns="96637" bIns="48319" numCol="1" anchor="b" anchorCtr="0" compatLnSpc="1">
            <a:prstTxWarp prst="textNoShape">
              <a:avLst/>
            </a:prstTxWarp>
          </a:bodyPr>
          <a:lstStyle>
            <a:lvl1pPr algn="r" defTabSz="966703">
              <a:spcBef>
                <a:spcPct val="0"/>
              </a:spcBef>
              <a:buFontTx/>
              <a:buNone/>
              <a:defRPr b="0" i="0">
                <a:solidFill>
                  <a:schemeClr val="tx1"/>
                </a:solidFill>
                <a:latin typeface="Times New Roman" pitchFamily="18" charset="0"/>
                <a:cs typeface="+mn-cs"/>
              </a:defRPr>
            </a:lvl1pPr>
          </a:lstStyle>
          <a:p>
            <a:pPr>
              <a:defRPr/>
            </a:pPr>
            <a:fld id="{F2465BA7-E832-480C-8AB8-64B623D7475F}" type="slidenum">
              <a:rPr lang="en-US"/>
              <a:pPr>
                <a:defRPr/>
              </a:pPr>
              <a:t>‹#›</a:t>
            </a:fld>
            <a:endParaRPr lang="en-US"/>
          </a:p>
        </p:txBody>
      </p:sp>
    </p:spTree>
    <p:extLst>
      <p:ext uri="{BB962C8B-B14F-4D97-AF65-F5344CB8AC3E}">
        <p14:creationId xmlns:p14="http://schemas.microsoft.com/office/powerpoint/2010/main" val="308237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33725" cy="476250"/>
          </a:xfrm>
          <a:prstGeom prst="rect">
            <a:avLst/>
          </a:prstGeom>
          <a:noFill/>
          <a:ln w="9525">
            <a:noFill/>
            <a:miter lim="800000"/>
            <a:headEnd/>
            <a:tailEnd/>
          </a:ln>
          <a:effectLst/>
        </p:spPr>
        <p:txBody>
          <a:bodyPr vert="horz" wrap="square" lIns="95652" tIns="47826" rIns="95652" bIns="47826" numCol="1" anchor="t"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3" name="Rectangle 3"/>
          <p:cNvSpPr>
            <a:spLocks noGrp="1" noChangeArrowheads="1"/>
          </p:cNvSpPr>
          <p:nvPr>
            <p:ph type="dt" idx="1"/>
          </p:nvPr>
        </p:nvSpPr>
        <p:spPr bwMode="auto">
          <a:xfrm>
            <a:off x="4181475" y="0"/>
            <a:ext cx="3133725" cy="476250"/>
          </a:xfrm>
          <a:prstGeom prst="rect">
            <a:avLst/>
          </a:prstGeom>
          <a:noFill/>
          <a:ln w="9525">
            <a:noFill/>
            <a:miter lim="800000"/>
            <a:headEnd/>
            <a:tailEnd/>
          </a:ln>
          <a:effectLst/>
        </p:spPr>
        <p:txBody>
          <a:bodyPr vert="horz" wrap="square" lIns="95652" tIns="47826" rIns="95652" bIns="47826" numCol="1" anchor="t"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endParaRPr lang="en-US"/>
          </a:p>
        </p:txBody>
      </p:sp>
      <p:sp>
        <p:nvSpPr>
          <p:cNvPr id="143364" name="Rectangle 4"/>
          <p:cNvSpPr>
            <a:spLocks noGrp="1" noRot="1" noChangeAspect="1" noChangeArrowheads="1" noTextEdit="1"/>
          </p:cNvSpPr>
          <p:nvPr>
            <p:ph type="sldImg" idx="2"/>
          </p:nvPr>
        </p:nvSpPr>
        <p:spPr bwMode="auto">
          <a:xfrm>
            <a:off x="1228725" y="712788"/>
            <a:ext cx="4857750" cy="3644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966788" y="4595813"/>
            <a:ext cx="5381625" cy="4279900"/>
          </a:xfrm>
          <a:prstGeom prst="rect">
            <a:avLst/>
          </a:prstGeom>
          <a:noFill/>
          <a:ln w="9525">
            <a:noFill/>
            <a:miter lim="800000"/>
            <a:headEnd/>
            <a:tailEnd/>
          </a:ln>
          <a:effectLst/>
        </p:spPr>
        <p:txBody>
          <a:bodyPr vert="horz" wrap="square" lIns="95652" tIns="47826" rIns="95652" bIns="4782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9112250"/>
            <a:ext cx="3133725" cy="476250"/>
          </a:xfrm>
          <a:prstGeom prst="rect">
            <a:avLst/>
          </a:prstGeom>
          <a:noFill/>
          <a:ln w="9525">
            <a:noFill/>
            <a:miter lim="800000"/>
            <a:headEnd/>
            <a:tailEnd/>
          </a:ln>
          <a:effectLst/>
        </p:spPr>
        <p:txBody>
          <a:bodyPr vert="horz" wrap="square" lIns="95652" tIns="47826" rIns="95652" bIns="47826" numCol="1" anchor="b"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7" name="Rectangle 7"/>
          <p:cNvSpPr>
            <a:spLocks noGrp="1" noChangeArrowheads="1"/>
          </p:cNvSpPr>
          <p:nvPr>
            <p:ph type="sldNum" sz="quarter" idx="5"/>
          </p:nvPr>
        </p:nvSpPr>
        <p:spPr bwMode="auto">
          <a:xfrm>
            <a:off x="4181475" y="9112250"/>
            <a:ext cx="3133725" cy="476250"/>
          </a:xfrm>
          <a:prstGeom prst="rect">
            <a:avLst/>
          </a:prstGeom>
          <a:noFill/>
          <a:ln w="9525">
            <a:noFill/>
            <a:miter lim="800000"/>
            <a:headEnd/>
            <a:tailEnd/>
          </a:ln>
          <a:effectLst/>
        </p:spPr>
        <p:txBody>
          <a:bodyPr vert="horz" wrap="square" lIns="95652" tIns="47826" rIns="95652" bIns="47826" numCol="1" anchor="b"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fld id="{B072B307-128D-4BB2-A90A-51B2A7ADB4B0}" type="slidenum">
              <a:rPr lang="en-US"/>
              <a:pPr>
                <a:defRPr/>
              </a:pPr>
              <a:t>‹#›</a:t>
            </a:fld>
            <a:endParaRPr lang="en-US"/>
          </a:p>
        </p:txBody>
      </p:sp>
    </p:spTree>
    <p:extLst>
      <p:ext uri="{BB962C8B-B14F-4D97-AF65-F5344CB8AC3E}">
        <p14:creationId xmlns:p14="http://schemas.microsoft.com/office/powerpoint/2010/main" val="42534296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4932" algn="l" defTabSz="913972" rtl="0" eaLnBrk="1" latinLnBrk="0" hangingPunct="1">
      <a:defRPr sz="1200" kern="1200">
        <a:solidFill>
          <a:schemeClr val="tx1"/>
        </a:solidFill>
        <a:latin typeface="+mn-lt"/>
        <a:ea typeface="+mn-ea"/>
        <a:cs typeface="+mn-cs"/>
      </a:defRPr>
    </a:lvl6pPr>
    <a:lvl7pPr marL="2741916" algn="l" defTabSz="913972" rtl="0" eaLnBrk="1" latinLnBrk="0" hangingPunct="1">
      <a:defRPr sz="1200" kern="1200">
        <a:solidFill>
          <a:schemeClr val="tx1"/>
        </a:solidFill>
        <a:latin typeface="+mn-lt"/>
        <a:ea typeface="+mn-ea"/>
        <a:cs typeface="+mn-cs"/>
      </a:defRPr>
    </a:lvl7pPr>
    <a:lvl8pPr marL="3198904" algn="l" defTabSz="913972" rtl="0" eaLnBrk="1" latinLnBrk="0" hangingPunct="1">
      <a:defRPr sz="1200" kern="1200">
        <a:solidFill>
          <a:schemeClr val="tx1"/>
        </a:solidFill>
        <a:latin typeface="+mn-lt"/>
        <a:ea typeface="+mn-ea"/>
        <a:cs typeface="+mn-cs"/>
      </a:defRPr>
    </a:lvl8pPr>
    <a:lvl9pPr marL="3655888" algn="l" defTabSz="9139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7241CC56-D359-46B9-A446-3597EC61C282}" type="slidenum">
              <a:rPr lang="en-US" smtClean="0"/>
              <a:pPr>
                <a:defRPr/>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How do you make a magnetic field like this?</a:t>
            </a:r>
          </a:p>
          <a:p>
            <a:r>
              <a:rPr lang="en-US" altLang="en-US"/>
              <a:t>Wrap wire around a nail to make your own electromagnetic</a:t>
            </a:r>
          </a:p>
          <a:p>
            <a:r>
              <a:rPr lang="en-US" altLang="en-US"/>
              <a:t>Then think about bending the nail into a circle, remove the nail, expand, replace with a vacuum chamber</a:t>
            </a:r>
          </a:p>
        </p:txBody>
      </p:sp>
      <p:sp>
        <p:nvSpPr>
          <p:cNvPr id="4" name="Slide Number Placeholder 3"/>
          <p:cNvSpPr>
            <a:spLocks noGrp="1"/>
          </p:cNvSpPr>
          <p:nvPr>
            <p:ph type="sldNum" sz="quarter" idx="5"/>
          </p:nvPr>
        </p:nvSpPr>
        <p:spPr/>
        <p:txBody>
          <a:bodyPr/>
          <a:lstStyle/>
          <a:p>
            <a:pPr>
              <a:defRPr/>
            </a:pPr>
            <a:fld id="{83EA30C2-E184-4EFC-9D7F-FF42D637BE06}" type="slidenum">
              <a:rPr lang="en-US" smtClean="0"/>
              <a:pPr>
                <a:defRPr/>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a:t>
            </a:r>
            <a:r>
              <a:rPr lang="en-US" dirty="0" err="1"/>
              <a:t>anistropy</a:t>
            </a:r>
            <a:r>
              <a:rPr lang="en-US" dirty="0"/>
              <a:t> </a:t>
            </a:r>
            <a:r>
              <a:rPr lang="en-US" dirty="0">
                <a:sym typeface="Wingdings" panose="05000000000000000000" pitchFamily="2" charset="2"/>
              </a:rPr>
              <a:t> typically assume background n</a:t>
            </a:r>
            <a:r>
              <a:rPr lang="en-US" baseline="0" dirty="0">
                <a:sym typeface="Wingdings" panose="05000000000000000000" pitchFamily="2" charset="2"/>
              </a:rPr>
              <a:t> &amp; T are constant on a flux surface</a:t>
            </a:r>
            <a:endParaRPr lang="en-US" dirty="0"/>
          </a:p>
        </p:txBody>
      </p:sp>
      <p:sp>
        <p:nvSpPr>
          <p:cNvPr id="4" name="Slide Number Placeholder 3"/>
          <p:cNvSpPr>
            <a:spLocks noGrp="1"/>
          </p:cNvSpPr>
          <p:nvPr>
            <p:ph type="sldNum" sz="quarter" idx="10"/>
          </p:nvPr>
        </p:nvSpPr>
        <p:spPr/>
        <p:txBody>
          <a:bodyPr/>
          <a:lstStyle/>
          <a:p>
            <a:pPr>
              <a:defRPr/>
            </a:pPr>
            <a:fld id="{B072B307-128D-4BB2-A90A-51B2A7ADB4B0}" type="slidenum">
              <a:rPr lang="en-US" smtClean="0"/>
              <a:pPr>
                <a:defRPr/>
              </a:pPr>
              <a:t>20</a:t>
            </a:fld>
            <a:endParaRPr lang="en-US"/>
          </a:p>
        </p:txBody>
      </p:sp>
    </p:spTree>
    <p:extLst>
      <p:ext uri="{BB962C8B-B14F-4D97-AF65-F5344CB8AC3E}">
        <p14:creationId xmlns:p14="http://schemas.microsoft.com/office/powerpoint/2010/main" val="230897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Complicated, going to attempt to deconstruct some of the important components in the coming slides</a:t>
            </a:r>
          </a:p>
        </p:txBody>
      </p:sp>
      <p:sp>
        <p:nvSpPr>
          <p:cNvPr id="4" name="Slide Number Placeholder 3"/>
          <p:cNvSpPr>
            <a:spLocks noGrp="1"/>
          </p:cNvSpPr>
          <p:nvPr>
            <p:ph type="sldNum" sz="quarter" idx="5"/>
          </p:nvPr>
        </p:nvSpPr>
        <p:spPr/>
        <p:txBody>
          <a:bodyPr/>
          <a:lstStyle/>
          <a:p>
            <a:pPr>
              <a:defRPr/>
            </a:pPr>
            <a:fld id="{B1E24E44-FB5F-43D5-ACA4-D6240D465160}" type="slidenum">
              <a:rPr lang="en-US" smtClean="0"/>
              <a:pPr>
                <a:defRPr/>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DA6042FB-0913-47B8-8E6D-25E5E64AD8A8}" type="slidenum">
              <a:rPr lang="en-US" smtClean="0"/>
              <a:pPr>
                <a:defRPr/>
              </a:pPr>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Perpendicular cross section size</a:t>
            </a:r>
          </a:p>
          <a:p>
            <a:r>
              <a:rPr lang="en-US" altLang="en-US"/>
              <a:t>Turbulence is transporting energy and particles from hot core to cooler edge, mixing them together</a:t>
            </a:r>
          </a:p>
          <a:p>
            <a:endParaRPr lang="en-US" altLang="en-US"/>
          </a:p>
        </p:txBody>
      </p:sp>
      <p:sp>
        <p:nvSpPr>
          <p:cNvPr id="4" name="Slide Number Placeholder 3"/>
          <p:cNvSpPr>
            <a:spLocks noGrp="1"/>
          </p:cNvSpPr>
          <p:nvPr>
            <p:ph type="sldNum" sz="quarter" idx="5"/>
          </p:nvPr>
        </p:nvSpPr>
        <p:spPr/>
        <p:txBody>
          <a:bodyPr/>
          <a:lstStyle/>
          <a:p>
            <a:pPr>
              <a:defRPr/>
            </a:pPr>
            <a:fld id="{13AAD304-7D34-47DC-8C0F-A3E3CE3E5518}" type="slidenum">
              <a:rPr lang="en-US" smtClean="0"/>
              <a:pPr>
                <a:defRPr/>
              </a:pPr>
              <a:t>25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Spectra only covers ~order of magnitude (not &gt;4 like high Re neutral fluids)</a:t>
            </a:r>
          </a:p>
        </p:txBody>
      </p:sp>
      <p:sp>
        <p:nvSpPr>
          <p:cNvPr id="4" name="Slide Number Placeholder 3"/>
          <p:cNvSpPr>
            <a:spLocks noGrp="1"/>
          </p:cNvSpPr>
          <p:nvPr>
            <p:ph type="sldNum" sz="quarter" idx="5"/>
          </p:nvPr>
        </p:nvSpPr>
        <p:spPr/>
        <p:txBody>
          <a:bodyPr/>
          <a:lstStyle/>
          <a:p>
            <a:pPr>
              <a:defRPr/>
            </a:pPr>
            <a:fld id="{B67DE2D0-AAC3-4AA9-B9BC-37B0C3ECF15C}" type="slidenum">
              <a:rPr lang="en-US" smtClean="0"/>
              <a:pPr>
                <a:defRPr/>
              </a:pPr>
              <a:t>30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DA6042FB-0913-47B8-8E6D-25E5E64AD8A8}" type="slidenum">
              <a:rPr lang="en-US" smtClean="0"/>
              <a:pPr>
                <a:defRPr/>
              </a:pPr>
              <a:t>34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CD98B427-2C33-4A76-9ABD-4EA9BB1D04B4}" type="slidenum">
              <a:rPr lang="en-US" altLang="en-US" sz="1300">
                <a:solidFill>
                  <a:prstClr val="black"/>
                </a:solidFill>
                <a:latin typeface="Times New Roman" pitchFamily="18" charset="0"/>
              </a:rPr>
              <a:pPr eaLnBrk="1" hangingPunct="1">
                <a:defRPr/>
              </a:pPr>
              <a:t>39</a:t>
            </a:fld>
            <a:endParaRPr lang="en-US" altLang="en-US" sz="1300">
              <a:solidFill>
                <a:prstClr val="black"/>
              </a:solidFill>
              <a:latin typeface="Times New Roman" pitchFamily="18" charset="0"/>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67442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F341BEF5-79DC-48FE-A8BA-661F2B9DB5E1}" type="slidenum">
              <a:rPr lang="en-US" altLang="en-US" sz="1300">
                <a:solidFill>
                  <a:prstClr val="black"/>
                </a:solidFill>
                <a:latin typeface="Times New Roman" pitchFamily="18" charset="0"/>
              </a:rPr>
              <a:pPr eaLnBrk="1" hangingPunct="1">
                <a:defRPr/>
              </a:pPr>
              <a:t>44</a:t>
            </a:fld>
            <a:endParaRPr lang="en-US" altLang="en-US" sz="1300">
              <a:solidFill>
                <a:prstClr val="black"/>
              </a:solidFill>
              <a:latin typeface="Times New Roman" pitchFamily="18" charset="0"/>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1D37C8F2-4EC1-49ED-BDDF-9B6FA261F14B}" type="slidenum">
              <a:rPr lang="en-US" altLang="en-US" sz="1300">
                <a:solidFill>
                  <a:prstClr val="black"/>
                </a:solidFill>
                <a:latin typeface="Times New Roman" pitchFamily="18" charset="0"/>
              </a:rPr>
              <a:pPr eaLnBrk="1" hangingPunct="1">
                <a:defRPr/>
              </a:pPr>
              <a:t>47</a:t>
            </a:fld>
            <a:endParaRPr lang="en-US" altLang="en-US" sz="1300">
              <a:solidFill>
                <a:prstClr val="black"/>
              </a:solidFill>
              <a:latin typeface="Times New Roman" pitchFamily="18"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Combined with atmospheric turbulence, is crucial for the comfort of passengers and dryness of their clothing</a:t>
            </a:r>
          </a:p>
        </p:txBody>
      </p:sp>
      <p:sp>
        <p:nvSpPr>
          <p:cNvPr id="4" name="Slide Number Placeholder 3"/>
          <p:cNvSpPr>
            <a:spLocks noGrp="1"/>
          </p:cNvSpPr>
          <p:nvPr>
            <p:ph type="sldNum" sz="quarter" idx="5"/>
          </p:nvPr>
        </p:nvSpPr>
        <p:spPr/>
        <p:txBody>
          <a:bodyPr/>
          <a:lstStyle/>
          <a:p>
            <a:pPr>
              <a:defRPr/>
            </a:pPr>
            <a:fld id="{E47A0C20-AA9E-4EC4-9ACA-3E13D4CA998C}" type="slidenum">
              <a:rPr lang="en-US" smtClean="0"/>
              <a:pPr>
                <a:defRPr/>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957B952F-FA38-4DE9-A5F9-CBAC0281C03C}" type="slidenum">
              <a:rPr lang="en-US" altLang="en-US" sz="1300">
                <a:solidFill>
                  <a:prstClr val="black"/>
                </a:solidFill>
                <a:latin typeface="Times New Roman" pitchFamily="18" charset="0"/>
              </a:rPr>
              <a:pPr eaLnBrk="1" hangingPunct="1">
                <a:defRPr/>
              </a:pPr>
              <a:t>48</a:t>
            </a:fld>
            <a:endParaRPr lang="en-US" altLang="en-US" sz="1300">
              <a:solidFill>
                <a:prstClr val="black"/>
              </a:solidFill>
              <a:latin typeface="Times New Roman" pitchFamily="18"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Compressibility important for toroidal drift </a:t>
            </a:r>
            <a:r>
              <a:rPr lang="en-US" altLang="en-US"/>
              <a:t>waves.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F341BEF5-79DC-48FE-A8BA-661F2B9DB5E1}" type="slidenum">
              <a:rPr lang="en-US" altLang="en-US" sz="1300">
                <a:solidFill>
                  <a:prstClr val="black"/>
                </a:solidFill>
                <a:latin typeface="Times New Roman" pitchFamily="18" charset="0"/>
              </a:rPr>
              <a:pPr eaLnBrk="1" hangingPunct="1">
                <a:defRPr/>
              </a:pPr>
              <a:t>49</a:t>
            </a:fld>
            <a:endParaRPr lang="en-US" altLang="en-US" sz="1300">
              <a:solidFill>
                <a:prstClr val="black"/>
              </a:solidFill>
              <a:latin typeface="Times New Roman" pitchFamily="18" charset="0"/>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CD98B427-2C33-4A76-9ABD-4EA9BB1D04B4}" type="slidenum">
              <a:rPr lang="en-US" altLang="en-US" sz="1300">
                <a:solidFill>
                  <a:prstClr val="black"/>
                </a:solidFill>
                <a:latin typeface="Times New Roman" pitchFamily="18" charset="0"/>
              </a:rPr>
              <a:pPr eaLnBrk="1" hangingPunct="1">
                <a:defRPr/>
              </a:pPr>
              <a:t>50</a:t>
            </a:fld>
            <a:endParaRPr lang="en-US" altLang="en-US" sz="1300">
              <a:solidFill>
                <a:prstClr val="black"/>
              </a:solidFill>
              <a:latin typeface="Times New Roman" pitchFamily="18" charset="0"/>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55EB567E-91B1-4BEE-B7F8-28A14CE668C0}" type="slidenum">
              <a:rPr lang="en-US" altLang="en-US" sz="1300">
                <a:solidFill>
                  <a:prstClr val="black"/>
                </a:solidFill>
                <a:latin typeface="Times New Roman" pitchFamily="18" charset="0"/>
              </a:rPr>
              <a:pPr eaLnBrk="1" hangingPunct="1">
                <a:defRPr/>
              </a:pPr>
              <a:t>51</a:t>
            </a:fld>
            <a:endParaRPr lang="en-US" altLang="en-US" sz="1300">
              <a:solidFill>
                <a:prstClr val="black"/>
              </a:solidFill>
              <a:latin typeface="Times New Roman" pitchFamily="18" charset="0"/>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D0917AA3-6925-479D-922D-9C5DE5926C8E}" type="slidenum">
              <a:rPr lang="en-US" smtClean="0">
                <a:solidFill>
                  <a:prstClr val="black"/>
                </a:solidFill>
              </a:rPr>
              <a:pPr>
                <a:defRPr/>
              </a:pPr>
              <a:t>52</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6A9735AE-CA4F-4BDC-A113-92DFA334DE23}" type="slidenum">
              <a:rPr lang="en-US">
                <a:solidFill>
                  <a:prstClr val="black"/>
                </a:solidFill>
              </a:rPr>
              <a:pPr>
                <a:defRPr/>
              </a:pPr>
              <a:t>53</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B76809F7-AB19-421D-8452-9C9FDE0FBFEE}" type="slidenum">
              <a:rPr lang="en-US" altLang="en-US" sz="1300">
                <a:solidFill>
                  <a:prstClr val="black"/>
                </a:solidFill>
                <a:latin typeface="Times New Roman" pitchFamily="18" charset="0"/>
              </a:rPr>
              <a:pPr eaLnBrk="1" hangingPunct="1">
                <a:defRPr/>
              </a:pPr>
              <a:t>54</a:t>
            </a:fld>
            <a:endParaRPr lang="en-US" altLang="en-US" sz="1300">
              <a:solidFill>
                <a:prstClr val="black"/>
              </a:solidFill>
              <a:latin typeface="Times New Roman" pitchFamily="18" charset="0"/>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Analogy to inverted</a:t>
            </a:r>
            <a:r>
              <a:rPr lang="en-US" altLang="en-US" baseline="0" dirty="0"/>
              <a:t> pendulum (outboard side) and pendulum (inboard side).</a:t>
            </a:r>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ECF92873-07CF-4792-AF09-ACE092745BB1}" type="slidenum">
              <a:rPr lang="en-US" altLang="en-US" sz="1300">
                <a:solidFill>
                  <a:prstClr val="black"/>
                </a:solidFill>
                <a:latin typeface="Times New Roman" pitchFamily="18" charset="0"/>
              </a:rPr>
              <a:pPr eaLnBrk="1" hangingPunct="1">
                <a:defRPr/>
              </a:pPr>
              <a:t>55</a:t>
            </a:fld>
            <a:endParaRPr lang="en-US" altLang="en-US" sz="1300">
              <a:solidFill>
                <a:prstClr val="black"/>
              </a:solidFill>
              <a:latin typeface="Times New Roman" pitchFamily="18"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Rayleigh-benard, water expands (less dense) as temperature increases (buoyancy), will thermally diffuse to balance, plus viscosity will impede fluid motions until threshold surpassed</a:t>
            </a:r>
          </a:p>
        </p:txBody>
      </p:sp>
      <p:sp>
        <p:nvSpPr>
          <p:cNvPr id="4" name="Slide Number Placeholder 3"/>
          <p:cNvSpPr>
            <a:spLocks noGrp="1"/>
          </p:cNvSpPr>
          <p:nvPr>
            <p:ph type="sldNum" sz="quarter" idx="5"/>
          </p:nvPr>
        </p:nvSpPr>
        <p:spPr/>
        <p:txBody>
          <a:bodyPr/>
          <a:lstStyle/>
          <a:p>
            <a:pPr>
              <a:defRPr/>
            </a:pPr>
            <a:fld id="{1DA62EC9-33C0-4840-8F11-768D6574868C}" type="slidenum">
              <a:rPr lang="en-US" smtClean="0">
                <a:solidFill>
                  <a:prstClr val="black"/>
                </a:solidFill>
              </a:rPr>
              <a:pPr>
                <a:defRPr/>
              </a:pPr>
              <a:t>57</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FD5599DC-3EF6-4EEF-91D6-7EA317CA9885}" type="slidenum">
              <a:rPr lang="en-US" smtClean="0"/>
              <a:pPr>
                <a:defRPr/>
              </a:pPr>
              <a:t>58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L/D ~ 100-200 for non-premixed jet flames</a:t>
            </a:r>
          </a:p>
          <a:p>
            <a:r>
              <a:rPr lang="en-US" altLang="en-US"/>
              <a:t>Combustors use swirl-stabilized flames that more effectively mix fuel and air</a:t>
            </a:r>
          </a:p>
          <a:p>
            <a:endParaRPr lang="en-US" altLang="en-US"/>
          </a:p>
        </p:txBody>
      </p:sp>
      <p:sp>
        <p:nvSpPr>
          <p:cNvPr id="4" name="Slide Number Placeholder 3"/>
          <p:cNvSpPr>
            <a:spLocks noGrp="1"/>
          </p:cNvSpPr>
          <p:nvPr>
            <p:ph type="sldNum" sz="quarter" idx="5"/>
          </p:nvPr>
        </p:nvSpPr>
        <p:spPr/>
        <p:txBody>
          <a:bodyPr/>
          <a:lstStyle/>
          <a:p>
            <a:pPr>
              <a:defRPr/>
            </a:pPr>
            <a:fld id="{11388BCB-8609-46D4-B55A-11071AE98D0B}" type="slidenum">
              <a:rPr lang="en-US" smtClean="0"/>
              <a:pPr>
                <a:defRPr/>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C7A50D00-1B2E-4CBE-9EEF-5C9FFB9B0715}" type="slidenum">
              <a:rPr lang="en-US" smtClean="0"/>
              <a:pPr>
                <a:defRPr/>
              </a:pPr>
              <a:t>60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55BEDC47-880E-41A7-8B49-781CCDC274AD}" type="slidenum">
              <a:rPr lang="en-US" smtClean="0"/>
              <a:pPr>
                <a:defRPr/>
              </a:pPr>
              <a:t>65</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83293DFA-1DFC-41BD-938F-E95A0069F352}" type="slidenum">
              <a:rPr lang="en-US" smtClean="0"/>
              <a:pPr>
                <a:defRPr/>
              </a:pPr>
              <a:t>66</a:t>
            </a:fld>
            <a:endParaRPr 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Sheared flows in neutral fluids are usually a drive for turbulence, not a suppression mechanism</a:t>
            </a:r>
          </a:p>
          <a:p>
            <a:pPr eaLnBrk="1" hangingPunct="1"/>
            <a:r>
              <a:rPr lang="en-US" altLang="en-US"/>
              <a:t>However, another example of sheared flows suppressing turbulent mixing is found in atmospheric turbulence (Terry, 2000; Trepte, 1993)</a:t>
            </a:r>
          </a:p>
          <a:p>
            <a:pPr eaLnBrk="1" hangingPunct="1"/>
            <a:r>
              <a:rPr lang="en-US" altLang="en-US"/>
              <a:t>Eruption of Mt. Pinatubo (Philippines) in 1991???? (15 N, 120 E), spewed ash into the stratosphere, spreads in latitude to +/- 20 degree but large gradient persists for months, large shear in stratospheric equatorial jet at same position [in contrast to lower altitude troposphere]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1FC63FE3-70AD-479B-B05C-03D5016741AC}" type="slidenum">
              <a:rPr lang="en-US" smtClean="0"/>
              <a:pPr>
                <a:defRPr/>
              </a:pPr>
              <a:t>70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72B307-128D-4BB2-A90A-51B2A7ADB4B0}" type="slidenum">
              <a:rPr lang="en-US" smtClean="0"/>
              <a:pPr>
                <a:defRPr/>
              </a:pPr>
              <a:t>73</a:t>
            </a:fld>
            <a:endParaRPr lang="en-US"/>
          </a:p>
        </p:txBody>
      </p:sp>
    </p:spTree>
    <p:extLst>
      <p:ext uri="{BB962C8B-B14F-4D97-AF65-F5344CB8AC3E}">
        <p14:creationId xmlns:p14="http://schemas.microsoft.com/office/powerpoint/2010/main" val="550506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CD98B427-2C33-4A76-9ABD-4EA9BB1D04B4}" type="slidenum">
              <a:rPr lang="en-US" altLang="en-US" sz="1300">
                <a:solidFill>
                  <a:prstClr val="black"/>
                </a:solidFill>
                <a:latin typeface="Times New Roman" pitchFamily="18" charset="0"/>
              </a:rPr>
              <a:pPr eaLnBrk="1" hangingPunct="1">
                <a:defRPr/>
              </a:pPr>
              <a:t>79</a:t>
            </a:fld>
            <a:endParaRPr lang="en-US" altLang="en-US" sz="1300">
              <a:solidFill>
                <a:prstClr val="black"/>
              </a:solidFill>
              <a:latin typeface="Times New Roman" pitchFamily="18" charset="0"/>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Something about general toroidal, ballooning drift wave instabilities</a:t>
            </a:r>
          </a:p>
          <a:p>
            <a:r>
              <a:rPr lang="en-US" altLang="en-US"/>
              <a:t>Then, how ST configuration is so beneficial, but new instabilities develop (quite different from traditional tokamak discussions)</a:t>
            </a:r>
          </a:p>
          <a:p>
            <a:r>
              <a:rPr lang="en-US" altLang="en-US"/>
              <a:t>Add more refs here? Progression slides in backup</a:t>
            </a:r>
          </a:p>
        </p:txBody>
      </p:sp>
      <p:sp>
        <p:nvSpPr>
          <p:cNvPr id="4" name="Slide Number Placeholder 3"/>
          <p:cNvSpPr>
            <a:spLocks noGrp="1"/>
          </p:cNvSpPr>
          <p:nvPr>
            <p:ph type="sldNum" sz="quarter" idx="5"/>
          </p:nvPr>
        </p:nvSpPr>
        <p:spPr/>
        <p:txBody>
          <a:bodyPr/>
          <a:lstStyle/>
          <a:p>
            <a:pPr>
              <a:defRPr/>
            </a:pPr>
            <a:fld id="{94CEE57B-AA2F-4C5F-9898-EA8BF12CA00A}" type="slidenum">
              <a:rPr lang="en-US" smtClean="0">
                <a:solidFill>
                  <a:prstClr val="black"/>
                </a:solidFill>
              </a:rPr>
              <a:pPr>
                <a:defRPr/>
              </a:pPr>
              <a:t>87</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Something about general toroidal, ballooning drift wave instabilities</a:t>
            </a:r>
          </a:p>
          <a:p>
            <a:r>
              <a:rPr lang="en-US" altLang="en-US"/>
              <a:t>Then, how ST configuration is so beneficial, but new instabilities develop (quite different from traditional tokamak discussions)</a:t>
            </a:r>
          </a:p>
          <a:p>
            <a:r>
              <a:rPr lang="en-US" altLang="en-US"/>
              <a:t>Add more refs here? Progression slides in backup</a:t>
            </a:r>
          </a:p>
        </p:txBody>
      </p:sp>
      <p:sp>
        <p:nvSpPr>
          <p:cNvPr id="4" name="Slide Number Placeholder 3"/>
          <p:cNvSpPr>
            <a:spLocks noGrp="1"/>
          </p:cNvSpPr>
          <p:nvPr>
            <p:ph type="sldNum" sz="quarter" idx="5"/>
          </p:nvPr>
        </p:nvSpPr>
        <p:spPr/>
        <p:txBody>
          <a:bodyPr/>
          <a:lstStyle/>
          <a:p>
            <a:pPr>
              <a:defRPr/>
            </a:pPr>
            <a:fld id="{F8C7B0B0-B93E-4564-AD41-3909B918AE6C}" type="slidenum">
              <a:rPr lang="en-US" smtClean="0">
                <a:solidFill>
                  <a:prstClr val="black"/>
                </a:solidFill>
              </a:rPr>
              <a:pPr>
                <a:defRPr/>
              </a:pPr>
              <a:t>88</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Something about general toroidal, ballooning drift wave instabilities</a:t>
            </a:r>
          </a:p>
          <a:p>
            <a:r>
              <a:rPr lang="en-US" altLang="en-US"/>
              <a:t>Then, how ST configuration is so beneficial, but new instabilities develop (quite different from traditional tokamak discussions)</a:t>
            </a:r>
          </a:p>
          <a:p>
            <a:r>
              <a:rPr lang="en-US" altLang="en-US"/>
              <a:t>Add more refs here? Progression slides in backup</a:t>
            </a:r>
          </a:p>
        </p:txBody>
      </p:sp>
      <p:sp>
        <p:nvSpPr>
          <p:cNvPr id="4" name="Slide Number Placeholder 3"/>
          <p:cNvSpPr>
            <a:spLocks noGrp="1"/>
          </p:cNvSpPr>
          <p:nvPr>
            <p:ph type="sldNum" sz="quarter" idx="5"/>
          </p:nvPr>
        </p:nvSpPr>
        <p:spPr/>
        <p:txBody>
          <a:bodyPr/>
          <a:lstStyle/>
          <a:p>
            <a:pPr>
              <a:defRPr/>
            </a:pPr>
            <a:fld id="{5F7CF1FD-2959-43AC-80C5-C5D519A53D99}" type="slidenum">
              <a:rPr lang="en-US" smtClean="0">
                <a:solidFill>
                  <a:prstClr val="black"/>
                </a:solidFill>
              </a:rPr>
              <a:pPr>
                <a:defRPr/>
              </a:pPr>
              <a:t>89</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Something about general toroidal, ballooning drift wave instabilities</a:t>
            </a:r>
          </a:p>
          <a:p>
            <a:r>
              <a:rPr lang="en-US" altLang="en-US"/>
              <a:t>Then, how ST configuration is so beneficial, but new instabilities develop (quite different from traditional tokamak discussions)</a:t>
            </a:r>
          </a:p>
          <a:p>
            <a:r>
              <a:rPr lang="en-US" altLang="en-US"/>
              <a:t>Add more refs here? Progression slides in backup</a:t>
            </a:r>
          </a:p>
        </p:txBody>
      </p:sp>
      <p:sp>
        <p:nvSpPr>
          <p:cNvPr id="4" name="Slide Number Placeholder 3"/>
          <p:cNvSpPr>
            <a:spLocks noGrp="1"/>
          </p:cNvSpPr>
          <p:nvPr>
            <p:ph type="sldNum" sz="quarter" idx="5"/>
          </p:nvPr>
        </p:nvSpPr>
        <p:spPr/>
        <p:txBody>
          <a:bodyPr/>
          <a:lstStyle/>
          <a:p>
            <a:pPr>
              <a:defRPr/>
            </a:pPr>
            <a:fld id="{39F9C6E3-5AB1-488C-B97A-CF94A276A71F}" type="slidenum">
              <a:rPr lang="en-US" smtClean="0">
                <a:solidFill>
                  <a:prstClr val="black"/>
                </a:solidFill>
              </a:rPr>
              <a:pPr>
                <a:defRPr/>
              </a:pPr>
              <a:t>90</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Body force, for instance gravity, JxB, qE</a:t>
            </a:r>
          </a:p>
        </p:txBody>
      </p:sp>
      <p:sp>
        <p:nvSpPr>
          <p:cNvPr id="4" name="Slide Number Placeholder 3"/>
          <p:cNvSpPr>
            <a:spLocks noGrp="1"/>
          </p:cNvSpPr>
          <p:nvPr>
            <p:ph type="sldNum" sz="quarter" idx="5"/>
          </p:nvPr>
        </p:nvSpPr>
        <p:spPr/>
        <p:txBody>
          <a:bodyPr/>
          <a:lstStyle/>
          <a:p>
            <a:pPr>
              <a:defRPr/>
            </a:pPr>
            <a:fld id="{84F76B55-2CCC-4559-8946-E7BE373B68CA}" type="slidenum">
              <a:rPr lang="en-US" smtClean="0"/>
              <a:pPr>
                <a:defRPr/>
              </a:pPr>
              <a:t>9</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Something about general toroidal, ballooning drift wave instabilities</a:t>
            </a:r>
          </a:p>
          <a:p>
            <a:r>
              <a:rPr lang="en-US" altLang="en-US"/>
              <a:t>Then, how ST configuration is so beneficial, but new instabilities develop (quite different from traditional tokamak discussions)</a:t>
            </a:r>
          </a:p>
          <a:p>
            <a:r>
              <a:rPr lang="en-US" altLang="en-US"/>
              <a:t>Add more refs here? Progression slides in backup</a:t>
            </a:r>
          </a:p>
        </p:txBody>
      </p:sp>
      <p:sp>
        <p:nvSpPr>
          <p:cNvPr id="4" name="Slide Number Placeholder 3"/>
          <p:cNvSpPr>
            <a:spLocks noGrp="1"/>
          </p:cNvSpPr>
          <p:nvPr>
            <p:ph type="sldNum" sz="quarter" idx="5"/>
          </p:nvPr>
        </p:nvSpPr>
        <p:spPr/>
        <p:txBody>
          <a:bodyPr/>
          <a:lstStyle/>
          <a:p>
            <a:pPr>
              <a:defRPr/>
            </a:pPr>
            <a:fld id="{C5C26940-E3F5-4CFE-9258-A55A55D4A241}" type="slidenum">
              <a:rPr lang="en-US" smtClean="0">
                <a:solidFill>
                  <a:prstClr val="black"/>
                </a:solidFill>
              </a:rPr>
              <a:pPr>
                <a:defRPr/>
              </a:pPr>
              <a:t>91</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Something about general toroidal, ballooning drift wave instabilities</a:t>
            </a:r>
          </a:p>
          <a:p>
            <a:r>
              <a:rPr lang="en-US" altLang="en-US"/>
              <a:t>Then, how ST configuration is so beneficial, but new instabilities develop (quite different from traditional tokamak discussions)</a:t>
            </a:r>
          </a:p>
          <a:p>
            <a:r>
              <a:rPr lang="en-US" altLang="en-US"/>
              <a:t>Add more refs here? Progression slides in backup</a:t>
            </a:r>
          </a:p>
        </p:txBody>
      </p:sp>
      <p:sp>
        <p:nvSpPr>
          <p:cNvPr id="4" name="Slide Number Placeholder 3"/>
          <p:cNvSpPr>
            <a:spLocks noGrp="1"/>
          </p:cNvSpPr>
          <p:nvPr>
            <p:ph type="sldNum" sz="quarter" idx="5"/>
          </p:nvPr>
        </p:nvSpPr>
        <p:spPr/>
        <p:txBody>
          <a:bodyPr/>
          <a:lstStyle/>
          <a:p>
            <a:pPr>
              <a:defRPr/>
            </a:pPr>
            <a:fld id="{C880A8E3-AA6A-40CD-836E-B7217A733135}" type="slidenum">
              <a:rPr lang="en-US" smtClean="0">
                <a:solidFill>
                  <a:prstClr val="black"/>
                </a:solidFill>
              </a:rPr>
              <a:pPr>
                <a:defRPr/>
              </a:pPr>
              <a:t>92</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Low mach number limit </a:t>
            </a:r>
            <a:r>
              <a:rPr lang="en-US" altLang="en-US">
                <a:sym typeface="Wingdings" pitchFamily="2" charset="2"/>
              </a:rPr>
              <a:t> incompressible</a:t>
            </a:r>
          </a:p>
          <a:p>
            <a:endParaRPr lang="en-US" altLang="en-US"/>
          </a:p>
        </p:txBody>
      </p:sp>
      <p:sp>
        <p:nvSpPr>
          <p:cNvPr id="4" name="Slide Number Placeholder 3"/>
          <p:cNvSpPr>
            <a:spLocks noGrp="1"/>
          </p:cNvSpPr>
          <p:nvPr>
            <p:ph type="sldNum" sz="quarter" idx="5"/>
          </p:nvPr>
        </p:nvSpPr>
        <p:spPr/>
        <p:txBody>
          <a:bodyPr/>
          <a:lstStyle/>
          <a:p>
            <a:pPr>
              <a:defRPr/>
            </a:pPr>
            <a:fld id="{51725929-1AD7-4C1A-8DFD-3DBA8C0178DD}" type="slidenum">
              <a:rPr lang="en-US" smtClean="0"/>
              <a:pPr>
                <a:defRPr/>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Separation in forcing scale and dissipation scale increases with Reynolds number</a:t>
            </a:r>
          </a:p>
          <a:p>
            <a:r>
              <a:rPr lang="en-US" altLang="en-US"/>
              <a:t>In plot, wavenumber normalized by Kolmogorov scale, larger Re goes to lower normalized k.</a:t>
            </a:r>
          </a:p>
          <a:p>
            <a:r>
              <a:rPr lang="en-US" altLang="en-US"/>
              <a:t>Alternatively, for fixed forcing scale L, increasing Re leads to smaller dissipation scale</a:t>
            </a:r>
          </a:p>
          <a:p>
            <a:r>
              <a:rPr lang="en-US" altLang="en-US"/>
              <a:t>Walk through scaling of ell_k, tau_k, v_k with viscosity &amp; forcing rate/dissipation rate</a:t>
            </a:r>
          </a:p>
        </p:txBody>
      </p:sp>
      <p:sp>
        <p:nvSpPr>
          <p:cNvPr id="4" name="Slide Number Placeholder 3"/>
          <p:cNvSpPr>
            <a:spLocks noGrp="1"/>
          </p:cNvSpPr>
          <p:nvPr>
            <p:ph type="sldNum" sz="quarter" idx="5"/>
          </p:nvPr>
        </p:nvSpPr>
        <p:spPr/>
        <p:txBody>
          <a:bodyPr/>
          <a:lstStyle/>
          <a:p>
            <a:pPr>
              <a:defRPr/>
            </a:pPr>
            <a:fld id="{0A9D163D-9619-4553-BB2B-AB8B7EBFF7EF}" type="slidenum">
              <a:rPr lang="en-US" smtClean="0"/>
              <a:pPr>
                <a:defRPr/>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C5B3F860-15F1-4F4A-8C6C-058B6B1C4D8F}" type="slidenum">
              <a:rPr lang="en-US" smtClean="0"/>
              <a:pPr>
                <a:defRPr/>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88D6EC2A-4088-4FEC-9504-EE6EB4FFE51F}" type="slidenum">
              <a:rPr lang="en-US" smtClean="0"/>
              <a:pPr>
                <a:defRPr/>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88D6EC2A-4088-4FEC-9504-EE6EB4FFE51F}" type="slidenum">
              <a:rPr lang="en-US" smtClean="0"/>
              <a:pPr>
                <a:defRPr/>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763000" cy="5105400"/>
          </a:xfrm>
        </p:spPr>
        <p:txBody>
          <a:bodyPr/>
          <a:lstStyle>
            <a:lvl1pPr>
              <a:defRPr sz="2000"/>
            </a:lvl1pPr>
            <a:lvl2pPr>
              <a:defRPr sz="18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bwMode="auto">
          <a:xfrm>
            <a:off x="0" y="914400"/>
            <a:ext cx="9144000" cy="0"/>
          </a:xfrm>
          <a:prstGeom prst="line">
            <a:avLst/>
          </a:prstGeom>
          <a:noFill/>
          <a:ln w="38100" cap="flat" cmpd="sng" algn="ctr">
            <a:solidFill>
              <a:schemeClr val="bg1">
                <a:lumMod val="50000"/>
              </a:schemeClr>
            </a:solidFill>
            <a:prstDash val="solid"/>
            <a:round/>
            <a:headEnd type="none" w="med" len="med"/>
            <a:tailEnd type="none" w="med" len="med"/>
          </a:ln>
          <a:effectLst/>
        </p:spPr>
      </p:cxnSp>
      <p:sp>
        <p:nvSpPr>
          <p:cNvPr id="8" name="Title 7"/>
          <p:cNvSpPr>
            <a:spLocks noGrp="1"/>
          </p:cNvSpPr>
          <p:nvPr>
            <p:ph type="title"/>
          </p:nvPr>
        </p:nvSpPr>
        <p:spPr/>
        <p:txBody>
          <a:bodyPr/>
          <a:lstStyle>
            <a:lvl1pPr>
              <a:defRPr sz="2800"/>
            </a:lvl1pPr>
          </a:lstStyle>
          <a:p>
            <a:r>
              <a:rPr lang="en-US" dirty="0"/>
              <a:t>Click to edit Master title style</a:t>
            </a:r>
          </a:p>
        </p:txBody>
      </p:sp>
    </p:spTree>
    <p:extLst>
      <p:ext uri="{BB962C8B-B14F-4D97-AF65-F5344CB8AC3E}">
        <p14:creationId xmlns:p14="http://schemas.microsoft.com/office/powerpoint/2010/main" val="4155623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1682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5831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D1D0A18-940E-7A4C-A72F-0E38DC337405}" type="datetime1">
              <a:rPr lang="en-US" smtClean="0">
                <a:cs typeface="Arial" charset="0"/>
              </a:rPr>
              <a:pPr/>
              <a:t>4/21/2023</a:t>
            </a:fld>
            <a:endParaRPr lang="en-US">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9A57FE3-0CE4-4E75-A059-90A9B06DF243}" type="slidenum">
              <a:rPr lang="en-US" smtClean="0">
                <a:cs typeface="Arial" charset="0"/>
              </a:rPr>
              <a:pPr/>
              <a:t>‹#›</a:t>
            </a:fld>
            <a:endParaRPr lang="en-US">
              <a:cs typeface="Arial" charset="0"/>
            </a:endParaRPr>
          </a:p>
        </p:txBody>
      </p:sp>
    </p:spTree>
    <p:extLst>
      <p:ext uri="{BB962C8B-B14F-4D97-AF65-F5344CB8AC3E}">
        <p14:creationId xmlns:p14="http://schemas.microsoft.com/office/powerpoint/2010/main" val="42234432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7" name="Rectangle 137"/>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dirty="0"/>
              <a:t>Click to edit Master title style</a:t>
            </a:r>
          </a:p>
        </p:txBody>
      </p:sp>
      <p:sp>
        <p:nvSpPr>
          <p:cNvPr id="1028" name="TextBox 3"/>
          <p:cNvSpPr txBox="1">
            <a:spLocks noChangeArrowheads="1"/>
          </p:cNvSpPr>
          <p:nvPr/>
        </p:nvSpPr>
        <p:spPr bwMode="auto">
          <a:xfrm>
            <a:off x="8772525" y="6553200"/>
            <a:ext cx="37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defRPr/>
            </a:pPr>
            <a:fld id="{AC4FB950-F9FF-4ABA-A0FD-0EA4AA8D8599}" type="slidenum">
              <a:rPr lang="en-US" altLang="en-US" smtClean="0"/>
              <a:pPr eaLnBrk="1" hangingPunct="1">
                <a:defRPr/>
              </a:pPr>
              <a:t>‹#›</a:t>
            </a:fld>
            <a:endParaRPr lang="en-US" altLang="en-US"/>
          </a:p>
        </p:txBody>
      </p:sp>
    </p:spTree>
  </p:cSld>
  <p:clrMap bg1="lt1" tx1="dk1" bg2="lt2" tx2="dk2" accent1="accent1" accent2="accent2" accent3="accent3" accent4="accent4" accent5="accent5" accent6="accent6" hlink="hlink" folHlink="folHlink"/>
  <p:sldLayoutIdLst>
    <p:sldLayoutId id="2147483800" r:id="rId1"/>
    <p:sldLayoutId id="2147483808" r:id="rId2"/>
  </p:sldLayoutIdLst>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6986" algn="ctr" rtl="0" eaLnBrk="0" fontAlgn="base" hangingPunct="0">
        <a:spcBef>
          <a:spcPct val="0"/>
        </a:spcBef>
        <a:spcAft>
          <a:spcPct val="0"/>
        </a:spcAft>
        <a:defRPr sz="2400" b="1">
          <a:solidFill>
            <a:schemeClr val="accent2"/>
          </a:solidFill>
          <a:latin typeface="Arial" charset="0"/>
        </a:defRPr>
      </a:lvl6pPr>
      <a:lvl7pPr marL="913972" algn="ctr" rtl="0" eaLnBrk="0" fontAlgn="base" hangingPunct="0">
        <a:spcBef>
          <a:spcPct val="0"/>
        </a:spcBef>
        <a:spcAft>
          <a:spcPct val="0"/>
        </a:spcAft>
        <a:defRPr sz="2400" b="1">
          <a:solidFill>
            <a:schemeClr val="accent2"/>
          </a:solidFill>
          <a:latin typeface="Arial" charset="0"/>
        </a:defRPr>
      </a:lvl7pPr>
      <a:lvl8pPr marL="1370959" algn="ctr" rtl="0" eaLnBrk="0" fontAlgn="base" hangingPunct="0">
        <a:spcBef>
          <a:spcPct val="0"/>
        </a:spcBef>
        <a:spcAft>
          <a:spcPct val="0"/>
        </a:spcAft>
        <a:defRPr sz="2400" b="1">
          <a:solidFill>
            <a:schemeClr val="accent2"/>
          </a:solidFill>
          <a:latin typeface="Arial" charset="0"/>
        </a:defRPr>
      </a:lvl8pPr>
      <a:lvl9pPr marL="1827945" algn="ctr" rtl="0" eaLnBrk="0" fontAlgn="base" hangingPunct="0">
        <a:spcBef>
          <a:spcPct val="0"/>
        </a:spcBef>
        <a:spcAft>
          <a:spcPct val="0"/>
        </a:spcAft>
        <a:defRPr sz="2400" b="1">
          <a:solidFill>
            <a:schemeClr val="accent2"/>
          </a:solidFill>
          <a:latin typeface="Arial"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000">
          <a:solidFill>
            <a:schemeClr val="accent2"/>
          </a:solidFill>
          <a:latin typeface="+mn-lt"/>
        </a:defRPr>
      </a:lvl2pPr>
      <a:lvl3pPr marL="1141413" indent="-227013" algn="l" rtl="0" eaLnBrk="0" fontAlgn="base" hangingPunct="0">
        <a:spcBef>
          <a:spcPct val="20000"/>
        </a:spcBef>
        <a:spcAft>
          <a:spcPct val="0"/>
        </a:spcAft>
        <a:buChar char="•"/>
        <a:defRPr>
          <a:solidFill>
            <a:srgbClr val="FF0000"/>
          </a:solidFill>
          <a:latin typeface="+mn-lt"/>
        </a:defRPr>
      </a:lvl3pPr>
      <a:lvl4pPr marL="1598613" indent="-227013" algn="l" rtl="0" eaLnBrk="0" fontAlgn="base" hangingPunct="0">
        <a:spcBef>
          <a:spcPct val="20000"/>
        </a:spcBef>
        <a:spcAft>
          <a:spcPct val="0"/>
        </a:spcAft>
        <a:buChar char="–"/>
        <a:defRPr sz="1600">
          <a:solidFill>
            <a:srgbClr val="009999"/>
          </a:solidFill>
          <a:latin typeface="+mn-lt"/>
        </a:defRPr>
      </a:lvl4pPr>
      <a:lvl5pPr marL="2055813" indent="-227013" algn="l" rtl="0" eaLnBrk="0" fontAlgn="base" hangingPunct="0">
        <a:spcBef>
          <a:spcPct val="20000"/>
        </a:spcBef>
        <a:spcAft>
          <a:spcPct val="0"/>
        </a:spcAft>
        <a:buChar char="»"/>
        <a:defRPr sz="1600">
          <a:solidFill>
            <a:schemeClr val="tx1"/>
          </a:solidFill>
          <a:latin typeface="+mn-lt"/>
        </a:defRPr>
      </a:lvl5pPr>
      <a:lvl6pPr marL="2513424" indent="-228492" algn="l" rtl="0" eaLnBrk="0" fontAlgn="base" hangingPunct="0">
        <a:spcBef>
          <a:spcPct val="20000"/>
        </a:spcBef>
        <a:spcAft>
          <a:spcPct val="0"/>
        </a:spcAft>
        <a:buChar char="»"/>
        <a:defRPr sz="1600">
          <a:solidFill>
            <a:schemeClr val="tx1"/>
          </a:solidFill>
          <a:latin typeface="+mn-lt"/>
        </a:defRPr>
      </a:lvl6pPr>
      <a:lvl7pPr marL="2970411" indent="-228492" algn="l" rtl="0" eaLnBrk="0" fontAlgn="base" hangingPunct="0">
        <a:spcBef>
          <a:spcPct val="20000"/>
        </a:spcBef>
        <a:spcAft>
          <a:spcPct val="0"/>
        </a:spcAft>
        <a:buChar char="»"/>
        <a:defRPr sz="1600">
          <a:solidFill>
            <a:schemeClr val="tx1"/>
          </a:solidFill>
          <a:latin typeface="+mn-lt"/>
        </a:defRPr>
      </a:lvl7pPr>
      <a:lvl8pPr marL="3427396" indent="-228492" algn="l" rtl="0" eaLnBrk="0" fontAlgn="base" hangingPunct="0">
        <a:spcBef>
          <a:spcPct val="20000"/>
        </a:spcBef>
        <a:spcAft>
          <a:spcPct val="0"/>
        </a:spcAft>
        <a:buChar char="»"/>
        <a:defRPr sz="1600">
          <a:solidFill>
            <a:schemeClr val="tx1"/>
          </a:solidFill>
          <a:latin typeface="+mn-lt"/>
        </a:defRPr>
      </a:lvl8pPr>
      <a:lvl9pPr marL="3884382" indent="-228492"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137"/>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056492015"/>
      </p:ext>
    </p:extLst>
  </p:cSld>
  <p:clrMap bg1="lt1" tx1="dk1" bg2="lt2" tx2="dk2" accent1="accent1" accent2="accent2" accent3="accent3" accent4="accent4" accent5="accent5" accent6="accent6" hlink="hlink" folHlink="folHlink"/>
  <p:sldLayoutIdLst>
    <p:sldLayoutId id="2147483810" r:id="rId1"/>
    <p:sldLayoutId id="2147483811" r:id="rId2"/>
  </p:sldLayoutIdLst>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30.png"/><Relationship Id="rId4" Type="http://schemas.openxmlformats.org/officeDocument/2006/relationships/image" Target="../media/image140.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suli.pppl.gov/2020/index.html" TargetMode="External"/><Relationship Id="rId2" Type="http://schemas.openxmlformats.org/officeDocument/2006/relationships/hyperlink" Target="w3.pppl.gov/~hammett" TargetMode="External"/><Relationship Id="rId1" Type="http://schemas.openxmlformats.org/officeDocument/2006/relationships/slideLayout" Target="../slideLayouts/slideLayout1.xml"/><Relationship Id="rId4" Type="http://schemas.openxmlformats.org/officeDocument/2006/relationships/hyperlink" Target="https://gss.pppl.gov/202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6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39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0.png"/><Relationship Id="rId1" Type="http://schemas.openxmlformats.org/officeDocument/2006/relationships/slideLayout" Target="../slideLayouts/slideLayout1.xml"/><Relationship Id="rId4" Type="http://schemas.openxmlformats.org/officeDocument/2006/relationships/image" Target="../media/image450.png"/></Relationships>
</file>

<file path=ppt/slides/_rels/slide39.xml.rels><?xml version="1.0" encoding="UTF-8" standalone="yes"?>
<Relationships xmlns="http://schemas.openxmlformats.org/package/2006/relationships"><Relationship Id="rId3" Type="http://schemas.openxmlformats.org/officeDocument/2006/relationships/image" Target="../media/image55.wmf"/><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4.wm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440.png"/><Relationship Id="rId7" Type="http://schemas.openxmlformats.org/officeDocument/2006/relationships/image" Target="../media/image450.png"/><Relationship Id="rId2" Type="http://schemas.openxmlformats.org/officeDocument/2006/relationships/image" Target="../media/image430.png"/><Relationship Id="rId1" Type="http://schemas.openxmlformats.org/officeDocument/2006/relationships/slideLayout" Target="../slideLayouts/slideLayout1.xml"/><Relationship Id="rId6" Type="http://schemas.openxmlformats.org/officeDocument/2006/relationships/image" Target="../media/image521.png"/><Relationship Id="rId5" Type="http://schemas.openxmlformats.org/officeDocument/2006/relationships/image" Target="../media/image511.png"/><Relationship Id="rId4" Type="http://schemas.openxmlformats.org/officeDocument/2006/relationships/image" Target="../media/image502.png"/></Relationships>
</file>

<file path=ppt/slides/_rels/slide41.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470.png"/><Relationship Id="rId1" Type="http://schemas.openxmlformats.org/officeDocument/2006/relationships/slideLayout" Target="../slideLayouts/slideLayout1.xml"/><Relationship Id="rId5" Type="http://schemas.openxmlformats.org/officeDocument/2006/relationships/image" Target="../media/image501.png"/><Relationship Id="rId4" Type="http://schemas.openxmlformats.org/officeDocument/2006/relationships/image" Target="../media/image490.png"/></Relationships>
</file>

<file path=ppt/slides/_rels/slide42.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0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2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0.wmf"/><Relationship Id="rId5" Type="http://schemas.openxmlformats.org/officeDocument/2006/relationships/oleObject" Target="../embeddings/oleObject2.bin"/><Relationship Id="rId10" Type="http://schemas.openxmlformats.org/officeDocument/2006/relationships/image" Target="../media/image62.wmf"/><Relationship Id="rId4" Type="http://schemas.openxmlformats.org/officeDocument/2006/relationships/image" Target="../media/image59.wmf"/><Relationship Id="rId9" Type="http://schemas.openxmlformats.org/officeDocument/2006/relationships/oleObject" Target="../embeddings/oleObject4.bin"/></Relationships>
</file>

<file path=ppt/slides/_rels/slide45.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3.wmf"/><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4.wmf"/><Relationship Id="rId5" Type="http://schemas.openxmlformats.org/officeDocument/2006/relationships/image" Target="../media/image64.wmf"/><Relationship Id="rId4" Type="http://schemas.openxmlformats.org/officeDocument/2006/relationships/oleObject" Target="../embeddings/oleObject5.bin"/></Relationships>
</file>

<file path=ppt/slides/_rels/slide48.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image" Target="../media/image55.wmf"/><Relationship Id="rId7" Type="http://schemas.openxmlformats.org/officeDocument/2006/relationships/image" Target="../media/image56.w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4.wmf"/><Relationship Id="rId5" Type="http://schemas.openxmlformats.org/officeDocument/2006/relationships/image" Target="../media/image66.wmf"/><Relationship Id="rId4" Type="http://schemas.openxmlformats.org/officeDocument/2006/relationships/oleObject" Target="../embeddings/oleObject6.bin"/><Relationship Id="rId9" Type="http://schemas.openxmlformats.org/officeDocument/2006/relationships/image" Target="../media/image67.png"/></Relationships>
</file>

<file path=ppt/slides/_rels/slide49.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52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0.wmf"/><Relationship Id="rId5" Type="http://schemas.openxmlformats.org/officeDocument/2006/relationships/oleObject" Target="../embeddings/oleObject8.bin"/><Relationship Id="rId10" Type="http://schemas.openxmlformats.org/officeDocument/2006/relationships/image" Target="../media/image62.wmf"/><Relationship Id="rId4" Type="http://schemas.openxmlformats.org/officeDocument/2006/relationships/image" Target="../media/image59.wmf"/><Relationship Id="rId9" Type="http://schemas.openxmlformats.org/officeDocument/2006/relationships/oleObject" Target="../embeddings/oleObject10.bin"/></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image" Target="../media/image55.wmf"/><Relationship Id="rId7" Type="http://schemas.openxmlformats.org/officeDocument/2006/relationships/image" Target="../media/image56.w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4.wmf"/><Relationship Id="rId5" Type="http://schemas.openxmlformats.org/officeDocument/2006/relationships/image" Target="../media/image66.wmf"/><Relationship Id="rId10" Type="http://schemas.openxmlformats.org/officeDocument/2006/relationships/image" Target="../media/image58.png"/><Relationship Id="rId4" Type="http://schemas.openxmlformats.org/officeDocument/2006/relationships/oleObject" Target="../embeddings/oleObject11.bin"/><Relationship Id="rId9"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3" Type="http://schemas.openxmlformats.org/officeDocument/2006/relationships/image" Target="../media/image54.wmf"/><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5.wmf"/><Relationship Id="rId5" Type="http://schemas.openxmlformats.org/officeDocument/2006/relationships/image" Target="../media/image57.wmf"/><Relationship Id="rId4" Type="http://schemas.openxmlformats.org/officeDocument/2006/relationships/image" Target="../media/image56.wmf"/></Relationships>
</file>

<file path=ppt/slides/_rels/slide55.xml.rels><?xml version="1.0" encoding="UTF-8" standalone="yes"?>
<Relationships xmlns="http://schemas.openxmlformats.org/package/2006/relationships"><Relationship Id="rId3" Type="http://schemas.openxmlformats.org/officeDocument/2006/relationships/image" Target="../media/image63.wmf"/><Relationship Id="rId7" Type="http://schemas.openxmlformats.org/officeDocument/2006/relationships/image" Target="../media/image74.w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oleObject" Target="../embeddings/oleObject13.bin"/><Relationship Id="rId5" Type="http://schemas.openxmlformats.org/officeDocument/2006/relationships/image" Target="../media/image73.wmf"/><Relationship Id="rId10" Type="http://schemas.openxmlformats.org/officeDocument/2006/relationships/image" Target="../media/image80.png"/><Relationship Id="rId4" Type="http://schemas.openxmlformats.org/officeDocument/2006/relationships/oleObject" Target="../embeddings/oleObject12.bin"/><Relationship Id="rId9" Type="http://schemas.openxmlformats.org/officeDocument/2006/relationships/image" Target="../media/image77.png"/></Relationships>
</file>

<file path=ppt/slides/_rels/slide56.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oleObject" Target="../embeddings/oleObject14.bin"/><Relationship Id="rId1" Type="http://schemas.openxmlformats.org/officeDocument/2006/relationships/slideLayout" Target="../slideLayouts/slideLayout1.xml"/><Relationship Id="rId6" Type="http://schemas.openxmlformats.org/officeDocument/2006/relationships/oleObject" Target="../embeddings/oleObject16.bin"/><Relationship Id="rId5" Type="http://schemas.openxmlformats.org/officeDocument/2006/relationships/image" Target="../media/image88.png"/><Relationship Id="rId4" Type="http://schemas.openxmlformats.org/officeDocument/2006/relationships/oleObject" Target="../embeddings/oleObject15.bin"/></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5.wmf"/><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oleObject" Target="../embeddings/oleObject17.bin"/><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wmf"/></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lstStyle/>
          <a:p>
            <a:r>
              <a:rPr lang="en-US" altLang="en-US" sz="4800" dirty="0"/>
              <a:t>Toroidal magnetized plasma turbulence &amp; transport</a:t>
            </a:r>
            <a:endParaRPr lang="en-US" sz="4800" dirty="0"/>
          </a:p>
        </p:txBody>
      </p:sp>
      <p:sp>
        <p:nvSpPr>
          <p:cNvPr id="3" name="TextBox 5"/>
          <p:cNvSpPr txBox="1">
            <a:spLocks noChangeArrowheads="1"/>
          </p:cNvSpPr>
          <p:nvPr/>
        </p:nvSpPr>
        <p:spPr bwMode="auto">
          <a:xfrm>
            <a:off x="1911616" y="5796959"/>
            <a:ext cx="5382605" cy="98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i="0" dirty="0">
                <a:solidFill>
                  <a:srgbClr val="1822CD"/>
                </a:solidFill>
                <a:latin typeface="Helvetica" pitchFamily="34" charset="0"/>
              </a:rPr>
              <a:t>Walter Guttenfelder (PPPL)</a:t>
            </a:r>
          </a:p>
          <a:p>
            <a:pPr algn="ctr" eaLnBrk="1" hangingPunct="1">
              <a:spcBef>
                <a:spcPct val="0"/>
              </a:spcBef>
              <a:buFontTx/>
              <a:buNone/>
            </a:pPr>
            <a:endParaRPr lang="en-US" altLang="en-US" sz="1600" i="0" dirty="0">
              <a:solidFill>
                <a:srgbClr val="1822CD"/>
              </a:solidFill>
              <a:latin typeface="Helvetica" pitchFamily="34" charset="0"/>
            </a:endParaRPr>
          </a:p>
          <a:p>
            <a:pPr algn="ctr" eaLnBrk="1" hangingPunct="1">
              <a:spcBef>
                <a:spcPct val="0"/>
              </a:spcBef>
              <a:buFontTx/>
              <a:buNone/>
            </a:pPr>
            <a:r>
              <a:rPr lang="en-US" altLang="en-US" sz="1800" i="0" dirty="0">
                <a:solidFill>
                  <a:srgbClr val="1822CD"/>
                </a:solidFill>
                <a:latin typeface="Helvetica" pitchFamily="34" charset="0"/>
              </a:rPr>
              <a:t>PPPL Graduate seminar AST 558, April 21, 2023</a:t>
            </a:r>
          </a:p>
        </p:txBody>
      </p:sp>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752600"/>
            <a:ext cx="4081849" cy="402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7610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t>Use dimensionless Reynolds # to estimate laminar vs. turbulent dynamics</a:t>
            </a:r>
          </a:p>
        </p:txBody>
      </p:sp>
      <p:sp>
        <p:nvSpPr>
          <p:cNvPr id="25603" name="Content Placeholder 2"/>
          <p:cNvSpPr>
            <a:spLocks noGrp="1"/>
          </p:cNvSpPr>
          <p:nvPr>
            <p:ph idx="1"/>
          </p:nvPr>
        </p:nvSpPr>
        <p:spPr>
          <a:xfrm>
            <a:off x="152400" y="1371600"/>
            <a:ext cx="8763000" cy="4953000"/>
          </a:xfrm>
        </p:spPr>
        <p:txBody>
          <a:bodyPr/>
          <a:lstStyle/>
          <a:p>
            <a:r>
              <a:rPr lang="en-US" altLang="en-US" dirty="0"/>
              <a:t>Reynolds number: order-of-magnitude ratio of inertial to viscous forces</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sz="1200" dirty="0"/>
          </a:p>
          <a:p>
            <a:endParaRPr lang="en-US" altLang="en-US" sz="1200" dirty="0"/>
          </a:p>
          <a:p>
            <a:endParaRPr lang="en-US" altLang="en-US" dirty="0"/>
          </a:p>
          <a:p>
            <a:r>
              <a:rPr lang="en-US" altLang="en-US" sz="2400" b="1" dirty="0"/>
              <a:t>Fully developed turbulence for Re &gt; ~10</a:t>
            </a:r>
            <a:r>
              <a:rPr lang="en-US" altLang="en-US" sz="2400" b="1" baseline="30000" dirty="0"/>
              <a:t>3</a:t>
            </a:r>
          </a:p>
          <a:p>
            <a:r>
              <a:rPr lang="en-US" altLang="en-US" dirty="0"/>
              <a:t>Flow according to Navier-Stokes becomes highly nonlinear, deterministic yet unpredictable </a:t>
            </a:r>
            <a:r>
              <a:rPr lang="en-US" altLang="en-US" dirty="0">
                <a:sym typeface="Wingdings" panose="05000000000000000000" pitchFamily="2" charset="2"/>
              </a:rPr>
              <a:t> often treat statistically</a:t>
            </a:r>
            <a:endParaRPr lang="en-US" altLang="en-US" dirty="0"/>
          </a:p>
        </p:txBody>
      </p:sp>
      <p:sp>
        <p:nvSpPr>
          <p:cNvPr id="4" name="TextBox 3"/>
          <p:cNvSpPr txBox="1">
            <a:spLocks noRot="1" noChangeAspect="1" noMove="1" noResize="1" noEditPoints="1" noAdjustHandles="1" noChangeArrowheads="1" noChangeShapeType="1" noTextEdit="1"/>
          </p:cNvSpPr>
          <p:nvPr/>
        </p:nvSpPr>
        <p:spPr>
          <a:xfrm>
            <a:off x="838200" y="2133600"/>
            <a:ext cx="3276600" cy="1163460"/>
          </a:xfrm>
          <a:prstGeom prst="rect">
            <a:avLst/>
          </a:prstGeom>
          <a:blipFill rotWithShape="1">
            <a:blip r:embed="rId3"/>
            <a:stretch>
              <a:fillRect/>
            </a:stretch>
          </a:blipFill>
        </p:spPr>
        <p:txBody>
          <a:bodyPr/>
          <a:lstStyle/>
          <a:p>
            <a:pPr>
              <a:defRPr/>
            </a:pPr>
            <a:r>
              <a:rPr lang="en-US">
                <a:noFill/>
              </a:rPr>
              <a:t> </a:t>
            </a:r>
          </a:p>
        </p:txBody>
      </p:sp>
      <p:sp>
        <p:nvSpPr>
          <p:cNvPr id="5" name="TextBox 4"/>
          <p:cNvSpPr txBox="1">
            <a:spLocks noRot="1" noChangeAspect="1" noMove="1" noResize="1" noEditPoints="1" noAdjustHandles="1" noChangeArrowheads="1" noChangeShapeType="1" noTextEdit="1"/>
          </p:cNvSpPr>
          <p:nvPr/>
        </p:nvSpPr>
        <p:spPr>
          <a:xfrm>
            <a:off x="1371600" y="3581400"/>
            <a:ext cx="2133600" cy="1012906"/>
          </a:xfrm>
          <a:prstGeom prst="rect">
            <a:avLst/>
          </a:prstGeom>
          <a:blipFill rotWithShape="1">
            <a:blip r:embed="rId4"/>
            <a:stretch>
              <a:fillRect/>
            </a:stretch>
          </a:blipFill>
          <a:ln w="28575">
            <a:solidFill>
              <a:schemeClr val="tx1"/>
            </a:solidFill>
          </a:ln>
        </p:spPr>
        <p:txBody>
          <a:bodyPr/>
          <a:lstStyle/>
          <a:p>
            <a:pPr>
              <a:defRPr/>
            </a:pPr>
            <a:r>
              <a:rPr lang="en-US">
                <a:noFill/>
              </a:rPr>
              <a:t> </a:t>
            </a:r>
          </a:p>
        </p:txBody>
      </p:sp>
      <p:sp>
        <p:nvSpPr>
          <p:cNvPr id="25606" name="TextBox 5"/>
          <p:cNvSpPr txBox="1">
            <a:spLocks noChangeArrowheads="1"/>
          </p:cNvSpPr>
          <p:nvPr/>
        </p:nvSpPr>
        <p:spPr bwMode="auto">
          <a:xfrm>
            <a:off x="6019800" y="2286000"/>
            <a:ext cx="213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800" i="0" u="sng">
                <a:solidFill>
                  <a:srgbClr val="1822CD"/>
                </a:solidFill>
                <a:latin typeface="Helvetica" pitchFamily="34" charset="0"/>
              </a:rPr>
              <a:t>Viscosities (m</a:t>
            </a:r>
            <a:r>
              <a:rPr lang="en-US" altLang="en-US" sz="1800" i="0" u="sng" baseline="30000">
                <a:solidFill>
                  <a:srgbClr val="1822CD"/>
                </a:solidFill>
                <a:latin typeface="Helvetica" pitchFamily="34" charset="0"/>
              </a:rPr>
              <a:t>2</a:t>
            </a:r>
            <a:r>
              <a:rPr lang="en-US" altLang="en-US" sz="1800" i="0" u="sng">
                <a:solidFill>
                  <a:srgbClr val="1822CD"/>
                </a:solidFill>
                <a:latin typeface="Helvetica" pitchFamily="34" charset="0"/>
              </a:rPr>
              <a:t>/s)</a:t>
            </a:r>
          </a:p>
          <a:p>
            <a:pPr eaLnBrk="1" hangingPunct="1">
              <a:spcBef>
                <a:spcPct val="0"/>
              </a:spcBef>
              <a:buFontTx/>
              <a:buNone/>
            </a:pPr>
            <a:r>
              <a:rPr lang="en-US" altLang="en-US" sz="1800" i="0">
                <a:solidFill>
                  <a:srgbClr val="1822CD"/>
                </a:solidFill>
                <a:latin typeface="Helvetica" pitchFamily="34" charset="0"/>
              </a:rPr>
              <a:t>Air	~1.5</a:t>
            </a:r>
            <a:r>
              <a:rPr lang="en-US" altLang="en-US" sz="1800" i="0">
                <a:solidFill>
                  <a:srgbClr val="1822CD"/>
                </a:solidFill>
                <a:latin typeface="Helvetica" pitchFamily="34" charset="0"/>
                <a:sym typeface="Symbol" pitchFamily="18" charset="2"/>
              </a:rPr>
              <a:t></a:t>
            </a:r>
            <a:r>
              <a:rPr lang="en-US" altLang="en-US" sz="1800" i="0">
                <a:solidFill>
                  <a:srgbClr val="1822CD"/>
                </a:solidFill>
                <a:latin typeface="Helvetica" pitchFamily="34" charset="0"/>
              </a:rPr>
              <a:t>10</a:t>
            </a:r>
            <a:r>
              <a:rPr lang="en-US" altLang="en-US" sz="1800" i="0" baseline="30000">
                <a:solidFill>
                  <a:srgbClr val="1822CD"/>
                </a:solidFill>
                <a:latin typeface="Helvetica" pitchFamily="34" charset="0"/>
              </a:rPr>
              <a:t>-5</a:t>
            </a:r>
          </a:p>
          <a:p>
            <a:pPr eaLnBrk="1" hangingPunct="1">
              <a:spcBef>
                <a:spcPct val="0"/>
              </a:spcBef>
              <a:buFontTx/>
              <a:buNone/>
            </a:pPr>
            <a:r>
              <a:rPr lang="en-US" altLang="en-US" sz="1800" i="0">
                <a:solidFill>
                  <a:srgbClr val="1822CD"/>
                </a:solidFill>
                <a:latin typeface="Helvetica" pitchFamily="34" charset="0"/>
              </a:rPr>
              <a:t>Water	~1.0</a:t>
            </a:r>
            <a:r>
              <a:rPr lang="en-US" altLang="en-US" sz="1800" i="0">
                <a:solidFill>
                  <a:srgbClr val="1822CD"/>
                </a:solidFill>
                <a:latin typeface="Helvetica" pitchFamily="34" charset="0"/>
                <a:sym typeface="Symbol" pitchFamily="18" charset="2"/>
              </a:rPr>
              <a:t></a:t>
            </a:r>
            <a:r>
              <a:rPr lang="en-US" altLang="en-US" sz="1800" i="0">
                <a:solidFill>
                  <a:srgbClr val="1822CD"/>
                </a:solidFill>
                <a:latin typeface="Helvetica" pitchFamily="34" charset="0"/>
              </a:rPr>
              <a:t>10</a:t>
            </a:r>
            <a:r>
              <a:rPr lang="en-US" altLang="en-US" sz="1800" i="0" baseline="30000">
                <a:solidFill>
                  <a:srgbClr val="1822CD"/>
                </a:solidFill>
                <a:latin typeface="Helvetica" pitchFamily="34" charset="0"/>
              </a:rPr>
              <a:t>-6</a:t>
            </a:r>
            <a:endParaRPr lang="en-US" altLang="en-US" sz="1800" i="0">
              <a:solidFill>
                <a:srgbClr val="1822CD"/>
              </a:solidFill>
              <a:latin typeface="Helvetica" pitchFamily="34" charset="0"/>
            </a:endParaRPr>
          </a:p>
        </p:txBody>
      </p:sp>
      <p:sp>
        <p:nvSpPr>
          <p:cNvPr id="25607" name="TextBox 6"/>
          <p:cNvSpPr txBox="1">
            <a:spLocks noChangeArrowheads="1"/>
          </p:cNvSpPr>
          <p:nvPr/>
        </p:nvSpPr>
        <p:spPr bwMode="auto">
          <a:xfrm>
            <a:off x="5715000" y="3657600"/>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i="0">
                <a:solidFill>
                  <a:srgbClr val="1822CD"/>
                </a:solidFill>
                <a:latin typeface="Helvetica" pitchFamily="34" charset="0"/>
              </a:rPr>
              <a:t>For  L~1 m scale sizes and V~10 m/s, Re~10</a:t>
            </a:r>
            <a:r>
              <a:rPr lang="en-US" altLang="en-US" sz="1800" i="0" baseline="30000">
                <a:solidFill>
                  <a:srgbClr val="1822CD"/>
                </a:solidFill>
                <a:latin typeface="Helvetica" pitchFamily="34" charset="0"/>
              </a:rPr>
              <a:t>6</a:t>
            </a:r>
            <a:r>
              <a:rPr lang="en-US" altLang="en-US" sz="1800" i="0">
                <a:solidFill>
                  <a:srgbClr val="1822CD"/>
                </a:solidFill>
                <a:latin typeface="Helvetica" pitchFamily="34" charset="0"/>
              </a:rPr>
              <a:t>-10</a:t>
            </a:r>
            <a:r>
              <a:rPr lang="en-US" altLang="en-US" sz="1800" i="0" baseline="30000">
                <a:solidFill>
                  <a:srgbClr val="1822CD"/>
                </a:solidFill>
                <a:latin typeface="Helvetica" pitchFamily="34" charset="0"/>
              </a:rPr>
              <a:t>7</a:t>
            </a:r>
          </a:p>
        </p:txBody>
      </p:sp>
    </p:spTree>
    <p:extLst>
      <p:ext uri="{BB962C8B-B14F-4D97-AF65-F5344CB8AC3E}">
        <p14:creationId xmlns:p14="http://schemas.microsoft.com/office/powerpoint/2010/main" val="3471008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z="2400" dirty="0"/>
              <a:t>Neutral fluid turbulence energy is distributed over a wide range of scale lengths (and times)</a:t>
            </a:r>
            <a:endParaRPr lang="en-US" altLang="en-US" sz="2400" baseline="30000" dirty="0"/>
          </a:p>
        </p:txBody>
      </p:sp>
      <p:sp>
        <p:nvSpPr>
          <p:cNvPr id="3" name="Content Placeholder 2"/>
          <p:cNvSpPr>
            <a:spLocks noGrp="1"/>
          </p:cNvSpPr>
          <p:nvPr>
            <p:ph idx="1"/>
          </p:nvPr>
        </p:nvSpPr>
        <p:spPr>
          <a:xfrm>
            <a:off x="186663" y="1219200"/>
            <a:ext cx="3889395" cy="3581400"/>
          </a:xfrm>
        </p:spPr>
        <p:txBody>
          <a:bodyPr/>
          <a:lstStyle/>
          <a:p>
            <a:pPr marL="0" indent="0">
              <a:buFontTx/>
              <a:buNone/>
              <a:defRPr/>
            </a:pPr>
            <a:r>
              <a:rPr lang="en-US" sz="1900" b="1" dirty="0"/>
              <a:t>Distribution of fluctuation energy in Fourier wavenumber space </a:t>
            </a:r>
            <a:r>
              <a:rPr lang="en-US" altLang="en-US" sz="1900" b="1" dirty="0"/>
              <a:t>exhibits Kolmogorov scaling: E(k) ~ k</a:t>
            </a:r>
            <a:r>
              <a:rPr lang="en-US" altLang="en-US" sz="1900" b="1" baseline="30000" dirty="0"/>
              <a:t>-5/3</a:t>
            </a:r>
            <a:endParaRPr lang="en-US" sz="1900" b="1" dirty="0"/>
          </a:p>
          <a:p>
            <a:pPr marL="0" indent="0">
              <a:buFontTx/>
              <a:buNone/>
              <a:defRPr/>
            </a:pPr>
            <a:r>
              <a:rPr lang="en-US" sz="1800" dirty="0"/>
              <a:t>(k=2</a:t>
            </a:r>
            <a:r>
              <a:rPr lang="en-US" sz="1800" dirty="0">
                <a:latin typeface="Symbol" panose="05050102010706020507" pitchFamily="18" charset="2"/>
              </a:rPr>
              <a:t>p</a:t>
            </a:r>
            <a:r>
              <a:rPr lang="en-US" sz="1800" dirty="0"/>
              <a:t>/</a:t>
            </a:r>
            <a:r>
              <a:rPr lang="en-US" sz="1800" dirty="0">
                <a:latin typeface="Symbol" panose="05050102010706020507" pitchFamily="18" charset="2"/>
              </a:rPr>
              <a:t>l</a:t>
            </a:r>
            <a:r>
              <a:rPr lang="en-US" sz="1800" dirty="0"/>
              <a:t>)</a:t>
            </a:r>
          </a:p>
          <a:p>
            <a:pPr marL="0" indent="0">
              <a:buNone/>
              <a:defRPr/>
            </a:pPr>
            <a:endParaRPr lang="en-US" sz="1400" dirty="0"/>
          </a:p>
          <a:p>
            <a:pPr marL="0" indent="0" algn="ctr">
              <a:buNone/>
              <a:defRPr/>
            </a:pPr>
            <a:r>
              <a:rPr lang="en-US" sz="1200" dirty="0"/>
              <a:t>Assumes turbulence is homogeneous, isotropic, and large separation between </a:t>
            </a:r>
            <a:r>
              <a:rPr lang="en-US" sz="1200" dirty="0">
                <a:solidFill>
                  <a:srgbClr val="008000"/>
                </a:solidFill>
              </a:rPr>
              <a:t>energy injection (at low k)</a:t>
            </a:r>
            <a:r>
              <a:rPr lang="en-US" sz="1200" dirty="0"/>
              <a:t> and </a:t>
            </a:r>
            <a:r>
              <a:rPr lang="en-US" sz="1200" dirty="0">
                <a:solidFill>
                  <a:srgbClr val="FF9900"/>
                </a:solidFill>
              </a:rPr>
              <a:t>viscous dissipation (at high k)</a:t>
            </a:r>
            <a:endParaRPr lang="en-US" sz="1400" dirty="0">
              <a:solidFill>
                <a:srgbClr val="FF9900"/>
              </a:solidFill>
            </a:endParaRPr>
          </a:p>
          <a:p>
            <a:pPr>
              <a:defRPr/>
            </a:pPr>
            <a:endParaRPr lang="en-US" dirty="0"/>
          </a:p>
          <a:p>
            <a:pPr marL="0" indent="0">
              <a:buFontTx/>
              <a:buNone/>
              <a:defRPr/>
            </a:pPr>
            <a:r>
              <a:rPr lang="en-US" dirty="0"/>
              <a:t>Ratio of forcing (injection) to Kolmogorov (dissipation) scale lengths increases with Re #</a:t>
            </a:r>
          </a:p>
          <a:p>
            <a:pPr marL="0" indent="0">
              <a:buFontTx/>
              <a:buNone/>
              <a:defRPr/>
            </a:pPr>
            <a:r>
              <a:rPr lang="en-US" dirty="0"/>
              <a:t>    </a:t>
            </a:r>
            <a:r>
              <a:rPr lang="en-US" dirty="0" err="1"/>
              <a:t>L</a:t>
            </a:r>
            <a:r>
              <a:rPr lang="en-US" baseline="-25000" dirty="0" err="1"/>
              <a:t>injection</a:t>
            </a:r>
            <a:r>
              <a:rPr lang="en-US" dirty="0"/>
              <a:t>/</a:t>
            </a:r>
            <a:r>
              <a:rPr lang="en-US" dirty="0" err="1">
                <a:latin typeface="Script MT Bold" panose="03040602040607080904" pitchFamily="66" charset="0"/>
              </a:rPr>
              <a:t>l</a:t>
            </a:r>
            <a:r>
              <a:rPr lang="en-US" baseline="-25000" dirty="0" err="1"/>
              <a:t>dissipation</a:t>
            </a:r>
            <a:r>
              <a:rPr lang="en-US" baseline="-25000" dirty="0"/>
              <a:t>  </a:t>
            </a:r>
            <a:r>
              <a:rPr lang="en-US" dirty="0"/>
              <a:t>~ Re</a:t>
            </a:r>
            <a:r>
              <a:rPr lang="en-US" baseline="30000" dirty="0"/>
              <a:t>3/4</a:t>
            </a:r>
          </a:p>
        </p:txBody>
      </p:sp>
      <p:pic>
        <p:nvPicPr>
          <p:cNvPr id="43012" name="Picture 6" descr="Image result for saddoughi kolmogoro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914400"/>
            <a:ext cx="4800600"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6"/>
          <p:cNvSpPr txBox="1">
            <a:spLocks noChangeArrowheads="1"/>
          </p:cNvSpPr>
          <p:nvPr/>
        </p:nvSpPr>
        <p:spPr bwMode="auto">
          <a:xfrm>
            <a:off x="6322297" y="5449496"/>
            <a:ext cx="15621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100" b="0" dirty="0">
                <a:solidFill>
                  <a:srgbClr val="1822CD"/>
                </a:solidFill>
                <a:latin typeface="Helvetica" pitchFamily="34" charset="0"/>
              </a:rPr>
              <a:t>S.G. </a:t>
            </a:r>
            <a:r>
              <a:rPr lang="en-US" altLang="en-US" sz="1100" b="0" dirty="0" err="1">
                <a:solidFill>
                  <a:srgbClr val="1822CD"/>
                </a:solidFill>
                <a:latin typeface="Helvetica" pitchFamily="34" charset="0"/>
              </a:rPr>
              <a:t>Saddoughi</a:t>
            </a:r>
            <a:r>
              <a:rPr lang="en-US" altLang="en-US" sz="1100" b="0" dirty="0">
                <a:solidFill>
                  <a:srgbClr val="1822CD"/>
                </a:solidFill>
                <a:latin typeface="Helvetica" pitchFamily="34" charset="0"/>
              </a:rPr>
              <a:t>,</a:t>
            </a:r>
          </a:p>
          <a:p>
            <a:pPr eaLnBrk="1" hangingPunct="1">
              <a:spcBef>
                <a:spcPct val="0"/>
              </a:spcBef>
              <a:buFontTx/>
              <a:buNone/>
            </a:pPr>
            <a:r>
              <a:rPr lang="en-US" altLang="en-US" sz="1100" b="0" dirty="0">
                <a:solidFill>
                  <a:srgbClr val="1822CD"/>
                </a:solidFill>
                <a:latin typeface="Helvetica" pitchFamily="34" charset="0"/>
              </a:rPr>
              <a:t>J. Fluid Mech (1994)</a:t>
            </a:r>
          </a:p>
        </p:txBody>
      </p:sp>
      <p:sp>
        <p:nvSpPr>
          <p:cNvPr id="8" name="TextBox 7"/>
          <p:cNvSpPr txBox="1">
            <a:spLocks noRot="1" noChangeAspect="1" noMove="1" noResize="1" noEditPoints="1" noAdjustHandles="1" noChangeArrowheads="1" noChangeShapeType="1" noTextEdit="1"/>
          </p:cNvSpPr>
          <p:nvPr/>
        </p:nvSpPr>
        <p:spPr>
          <a:xfrm>
            <a:off x="5048395" y="990600"/>
            <a:ext cx="3609321" cy="410882"/>
          </a:xfrm>
          <a:prstGeom prst="rect">
            <a:avLst/>
          </a:prstGeom>
          <a:blipFill rotWithShape="1">
            <a:blip r:embed="rId4"/>
            <a:stretch>
              <a:fillRect b="-1408"/>
            </a:stretch>
          </a:blipFill>
          <a:ln w="25400">
            <a:solidFill>
              <a:srgbClr val="FF0000"/>
            </a:solidFill>
          </a:ln>
        </p:spPr>
        <p:txBody>
          <a:bodyPr/>
          <a:lstStyle/>
          <a:p>
            <a:pPr>
              <a:defRPr/>
            </a:pPr>
            <a:r>
              <a:rPr lang="en-US">
                <a:noFill/>
              </a:rPr>
              <a:t> </a:t>
            </a:r>
          </a:p>
        </p:txBody>
      </p:sp>
      <p:cxnSp>
        <p:nvCxnSpPr>
          <p:cNvPr id="7" name="Straight Arrow Connector 6">
            <a:extLst>
              <a:ext uri="{FF2B5EF4-FFF2-40B4-BE49-F238E27FC236}">
                <a16:creationId xmlns:a16="http://schemas.microsoft.com/office/drawing/2014/main" id="{B5FC2F7E-FF6C-4D73-9480-49DEB8D7536F}"/>
              </a:ext>
            </a:extLst>
          </p:cNvPr>
          <p:cNvCxnSpPr>
            <a:cxnSpLocks noChangeShapeType="1"/>
          </p:cNvCxnSpPr>
          <p:nvPr/>
        </p:nvCxnSpPr>
        <p:spPr bwMode="auto">
          <a:xfrm flipV="1">
            <a:off x="5486400" y="2133600"/>
            <a:ext cx="0" cy="838200"/>
          </a:xfrm>
          <a:prstGeom prst="straightConnector1">
            <a:avLst/>
          </a:prstGeom>
          <a:noFill/>
          <a:ln w="63500"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9" name="Straight Arrow Connector 8">
            <a:extLst>
              <a:ext uri="{FF2B5EF4-FFF2-40B4-BE49-F238E27FC236}">
                <a16:creationId xmlns:a16="http://schemas.microsoft.com/office/drawing/2014/main" id="{01BDA1EF-A532-4151-8257-559588EB67DD}"/>
              </a:ext>
            </a:extLst>
          </p:cNvPr>
          <p:cNvCxnSpPr>
            <a:cxnSpLocks noChangeShapeType="1"/>
          </p:cNvCxnSpPr>
          <p:nvPr/>
        </p:nvCxnSpPr>
        <p:spPr bwMode="auto">
          <a:xfrm>
            <a:off x="8153400" y="3783806"/>
            <a:ext cx="0" cy="685800"/>
          </a:xfrm>
          <a:prstGeom prst="straightConnector1">
            <a:avLst/>
          </a:prstGeom>
          <a:noFill/>
          <a:ln w="63500" algn="ctr">
            <a:solidFill>
              <a:srgbClr val="FF9900"/>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10">
            <a:extLst>
              <a:ext uri="{FF2B5EF4-FFF2-40B4-BE49-F238E27FC236}">
                <a16:creationId xmlns:a16="http://schemas.microsoft.com/office/drawing/2014/main" id="{A039B00A-5277-41FB-8DB1-6CDD900CBC96}"/>
              </a:ext>
            </a:extLst>
          </p:cNvPr>
          <p:cNvCxnSpPr>
            <a:cxnSpLocks noChangeShapeType="1"/>
          </p:cNvCxnSpPr>
          <p:nvPr/>
        </p:nvCxnSpPr>
        <p:spPr bwMode="auto">
          <a:xfrm>
            <a:off x="6666861" y="2292869"/>
            <a:ext cx="685800" cy="698074"/>
          </a:xfrm>
          <a:prstGeom prst="straightConnector1">
            <a:avLst/>
          </a:prstGeom>
          <a:noFill/>
          <a:ln w="635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EB91CD72-3978-47C7-BCC2-F621E60D0926}"/>
              </a:ext>
            </a:extLst>
          </p:cNvPr>
          <p:cNvSpPr txBox="1"/>
          <p:nvPr/>
        </p:nvSpPr>
        <p:spPr>
          <a:xfrm>
            <a:off x="4589134" y="2690861"/>
            <a:ext cx="1583064" cy="430887"/>
          </a:xfrm>
          <a:prstGeom prst="rect">
            <a:avLst/>
          </a:prstGeom>
          <a:solidFill>
            <a:schemeClr val="bg1"/>
          </a:solidFill>
        </p:spPr>
        <p:txBody>
          <a:bodyPr wrap="square" rtlCol="0">
            <a:spAutoFit/>
          </a:bodyPr>
          <a:lstStyle/>
          <a:p>
            <a:r>
              <a:rPr lang="en-US" sz="1100" dirty="0">
                <a:solidFill>
                  <a:srgbClr val="008000"/>
                </a:solidFill>
              </a:rPr>
              <a:t>Energy “injected” at long wavelengths</a:t>
            </a:r>
          </a:p>
        </p:txBody>
      </p:sp>
      <p:sp>
        <p:nvSpPr>
          <p:cNvPr id="14" name="TextBox 13">
            <a:extLst>
              <a:ext uri="{FF2B5EF4-FFF2-40B4-BE49-F238E27FC236}">
                <a16:creationId xmlns:a16="http://schemas.microsoft.com/office/drawing/2014/main" id="{D526A85D-AFD9-454C-B670-7263C2DCEFB9}"/>
              </a:ext>
            </a:extLst>
          </p:cNvPr>
          <p:cNvSpPr txBox="1"/>
          <p:nvPr/>
        </p:nvSpPr>
        <p:spPr>
          <a:xfrm>
            <a:off x="7581900" y="3028058"/>
            <a:ext cx="1562100" cy="600164"/>
          </a:xfrm>
          <a:prstGeom prst="rect">
            <a:avLst/>
          </a:prstGeom>
          <a:noFill/>
        </p:spPr>
        <p:txBody>
          <a:bodyPr wrap="square" rtlCol="0">
            <a:spAutoFit/>
          </a:bodyPr>
          <a:lstStyle/>
          <a:p>
            <a:r>
              <a:rPr lang="en-US" sz="1100" dirty="0">
                <a:solidFill>
                  <a:srgbClr val="FF9900"/>
                </a:solidFill>
              </a:rPr>
              <a:t>Energy dissipated by viscosity at small wavelengths</a:t>
            </a:r>
          </a:p>
        </p:txBody>
      </p:sp>
      <p:sp>
        <p:nvSpPr>
          <p:cNvPr id="15" name="TextBox 14">
            <a:extLst>
              <a:ext uri="{FF2B5EF4-FFF2-40B4-BE49-F238E27FC236}">
                <a16:creationId xmlns:a16="http://schemas.microsoft.com/office/drawing/2014/main" id="{28978EA5-3BA1-4F2B-A2CB-BB251B2BAE1E}"/>
              </a:ext>
            </a:extLst>
          </p:cNvPr>
          <p:cNvSpPr txBox="1"/>
          <p:nvPr/>
        </p:nvSpPr>
        <p:spPr>
          <a:xfrm>
            <a:off x="7125986" y="1752600"/>
            <a:ext cx="1713214" cy="938719"/>
          </a:xfrm>
          <a:prstGeom prst="rect">
            <a:avLst/>
          </a:prstGeom>
          <a:noFill/>
        </p:spPr>
        <p:txBody>
          <a:bodyPr wrap="square" rtlCol="0">
            <a:spAutoFit/>
          </a:bodyPr>
          <a:lstStyle/>
          <a:p>
            <a:r>
              <a:rPr lang="en-US" sz="1100" i="0" dirty="0">
                <a:solidFill>
                  <a:srgbClr val="FF0000"/>
                </a:solidFill>
              </a:rPr>
              <a:t>Energy cascades (via nonlinear v</a:t>
            </a:r>
            <a:r>
              <a:rPr lang="en-US" sz="1100" i="0" dirty="0">
                <a:solidFill>
                  <a:srgbClr val="FF0000"/>
                </a:solidFill>
                <a:sym typeface="Symbol" panose="05050102010706020507" pitchFamily="18" charset="2"/>
              </a:rPr>
              <a:t>v)</a:t>
            </a:r>
            <a:r>
              <a:rPr lang="en-US" sz="1100" i="0" dirty="0">
                <a:solidFill>
                  <a:srgbClr val="FF0000"/>
                </a:solidFill>
              </a:rPr>
              <a:t> from long wavelengths to small wavelengths in the “inertial range”</a:t>
            </a:r>
          </a:p>
        </p:txBody>
      </p:sp>
    </p:spTree>
    <p:extLst>
      <p:ext uri="{BB962C8B-B14F-4D97-AF65-F5344CB8AC3E}">
        <p14:creationId xmlns:p14="http://schemas.microsoft.com/office/powerpoint/2010/main" val="1242544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0"/>
            <a:ext cx="9144000" cy="914400"/>
          </a:xfrm>
        </p:spPr>
        <p:txBody>
          <a:bodyPr/>
          <a:lstStyle/>
          <a:p>
            <a:r>
              <a:rPr lang="en-US" altLang="en-US" sz="3000" dirty="0"/>
              <a:t>Concepts of turbulence to remember</a:t>
            </a:r>
          </a:p>
        </p:txBody>
      </p:sp>
      <p:sp>
        <p:nvSpPr>
          <p:cNvPr id="9219" name="Content Placeholder 2"/>
          <p:cNvSpPr>
            <a:spLocks noGrp="1"/>
          </p:cNvSpPr>
          <p:nvPr>
            <p:ph idx="1"/>
          </p:nvPr>
        </p:nvSpPr>
        <p:spPr>
          <a:xfrm>
            <a:off x="152400" y="1066800"/>
            <a:ext cx="8763000" cy="5257800"/>
          </a:xfrm>
        </p:spPr>
        <p:txBody>
          <a:bodyPr/>
          <a:lstStyle/>
          <a:p>
            <a:r>
              <a:rPr lang="en-US" altLang="en-US" sz="2000" dirty="0"/>
              <a:t>Turbulence is deterministic yet unpredictable (chaotic), appears random</a:t>
            </a:r>
          </a:p>
          <a:p>
            <a:pPr lvl="1"/>
            <a:r>
              <a:rPr lang="en-US" altLang="en-US" sz="1800" dirty="0"/>
              <a:t>Turbulence is not a property of the </a:t>
            </a:r>
            <a:r>
              <a:rPr lang="en-US" altLang="en-US" sz="1800" i="1" dirty="0"/>
              <a:t>fluid / plasma</a:t>
            </a:r>
            <a:r>
              <a:rPr lang="en-US" altLang="en-US" sz="1800" dirty="0"/>
              <a:t>, it’s a feature of the </a:t>
            </a:r>
            <a:r>
              <a:rPr lang="en-US" altLang="en-US" sz="1800" i="1" dirty="0"/>
              <a:t>flow</a:t>
            </a:r>
            <a:endParaRPr lang="en-US" altLang="en-US" sz="1800" dirty="0"/>
          </a:p>
          <a:p>
            <a:pPr lvl="1"/>
            <a:r>
              <a:rPr lang="en-US" altLang="en-US" sz="1800" dirty="0"/>
              <a:t>We often treat &amp; diagnose statistically, but also rely on first-principles direct numerical simulation (DNS)</a:t>
            </a:r>
          </a:p>
          <a:p>
            <a:endParaRPr lang="en-US" altLang="en-US" sz="1200" dirty="0"/>
          </a:p>
          <a:p>
            <a:r>
              <a:rPr lang="en-US" altLang="en-US" sz="2000" dirty="0"/>
              <a:t>Turbulence spans a wide range of spatial &amp; temporal</a:t>
            </a:r>
          </a:p>
          <a:p>
            <a:pPr lvl="1"/>
            <a:r>
              <a:rPr lang="en-US" altLang="en-US" sz="1800" dirty="0"/>
              <a:t>Re &gt;&gt;&gt; 1 for neutral fluids, </a:t>
            </a:r>
            <a:r>
              <a:rPr lang="en-US" altLang="en-US" sz="1800" dirty="0" err="1"/>
              <a:t>L</a:t>
            </a:r>
            <a:r>
              <a:rPr lang="en-US" altLang="en-US" sz="1800" baseline="-25000" dirty="0" err="1"/>
              <a:t>forcing</a:t>
            </a:r>
            <a:r>
              <a:rPr lang="en-US" altLang="en-US" sz="1800" dirty="0"/>
              <a:t> / </a:t>
            </a:r>
            <a:r>
              <a:rPr lang="en-US" altLang="en-US" sz="1800" dirty="0" err="1">
                <a:latin typeface="Freestyle Script"/>
              </a:rPr>
              <a:t>l</a:t>
            </a:r>
            <a:r>
              <a:rPr lang="en-US" altLang="en-US" sz="1800" baseline="-25000" dirty="0" err="1"/>
              <a:t>dissipation</a:t>
            </a:r>
            <a:r>
              <a:rPr lang="en-US" altLang="en-US" sz="1800" dirty="0"/>
              <a:t> ~ (Re)</a:t>
            </a:r>
            <a:r>
              <a:rPr lang="en-US" altLang="en-US" sz="1800" baseline="30000" dirty="0"/>
              <a:t>3/4</a:t>
            </a:r>
            <a:endParaRPr lang="en-US" altLang="en-US" sz="1800" dirty="0"/>
          </a:p>
          <a:p>
            <a:pPr lvl="1"/>
            <a:r>
              <a:rPr lang="en-US" altLang="en-US" sz="1800" dirty="0"/>
              <a:t>Or in the case of hot, low-</a:t>
            </a:r>
            <a:r>
              <a:rPr lang="en-US" altLang="en-US" sz="1800" dirty="0" err="1"/>
              <a:t>collisionality</a:t>
            </a:r>
            <a:r>
              <a:rPr lang="en-US" altLang="en-US" sz="1800" dirty="0"/>
              <a:t> plasma, a wide range of scales in 6D phase-space (</a:t>
            </a:r>
            <a:r>
              <a:rPr lang="en-US" altLang="en-US" sz="1800" b="1" dirty="0" err="1"/>
              <a:t>x</a:t>
            </a:r>
            <a:r>
              <a:rPr lang="en-US" altLang="en-US" sz="1800" dirty="0" err="1"/>
              <a:t>,</a:t>
            </a:r>
            <a:r>
              <a:rPr lang="en-US" altLang="en-US" sz="1800" b="1" dirty="0" err="1"/>
              <a:t>v</a:t>
            </a:r>
            <a:r>
              <a:rPr lang="en-US" altLang="en-US" sz="1800" dirty="0"/>
              <a:t>)</a:t>
            </a:r>
          </a:p>
          <a:p>
            <a:endParaRPr lang="en-US" altLang="en-US" sz="1200" dirty="0"/>
          </a:p>
          <a:p>
            <a:r>
              <a:rPr lang="en-US" altLang="en-US" sz="2000" dirty="0"/>
              <a:t>Turbulence causes increased mixing, transport larger than collisional transport</a:t>
            </a:r>
          </a:p>
          <a:p>
            <a:pPr lvl="1"/>
            <a:r>
              <a:rPr lang="en-US" altLang="en-US" sz="1800" b="1" dirty="0"/>
              <a:t>Transport</a:t>
            </a:r>
            <a:r>
              <a:rPr lang="en-US" altLang="en-US" sz="1800" dirty="0"/>
              <a:t> is the key application of why we care about turbulence (e.g. </a:t>
            </a:r>
            <a:r>
              <a:rPr lang="en-US" altLang="en-US" dirty="0"/>
              <a:t>fusion gain ~ </a:t>
            </a:r>
            <a:r>
              <a:rPr lang="en-US" altLang="en-US" dirty="0" err="1"/>
              <a:t>nT</a:t>
            </a:r>
            <a:r>
              <a:rPr lang="en-US" altLang="en-US" dirty="0" err="1">
                <a:latin typeface="Symbol" panose="05050102010706020507" pitchFamily="18" charset="2"/>
              </a:rPr>
              <a:t>t</a:t>
            </a:r>
            <a:r>
              <a:rPr lang="en-US" altLang="en-US" baseline="-25000" dirty="0" err="1"/>
              <a:t>E</a:t>
            </a:r>
            <a:r>
              <a:rPr lang="en-US" altLang="en-US" dirty="0"/>
              <a:t>, energy confinement time </a:t>
            </a:r>
            <a:r>
              <a:rPr lang="en-US" altLang="en-US" dirty="0" err="1">
                <a:latin typeface="Symbol" panose="05050102010706020507" pitchFamily="18" charset="2"/>
              </a:rPr>
              <a:t>t</a:t>
            </a:r>
            <a:r>
              <a:rPr lang="en-US" altLang="en-US" baseline="-25000" dirty="0" err="1"/>
              <a:t>E</a:t>
            </a:r>
            <a:r>
              <a:rPr lang="en-US" altLang="en-US" dirty="0"/>
              <a:t> set by turbulence</a:t>
            </a:r>
            <a:r>
              <a:rPr lang="en-US" altLang="en-US" sz="1800" dirty="0"/>
              <a:t>)</a:t>
            </a:r>
            <a:endParaRPr lang="en-US" altLang="en-US" sz="2000" dirty="0"/>
          </a:p>
          <a:p>
            <a:endParaRPr lang="en-US" altLang="en-US" sz="1200" dirty="0"/>
          </a:p>
          <a:p>
            <a:r>
              <a:rPr lang="en-US" altLang="en-US" sz="2000" dirty="0"/>
              <a:t>It’s cool! “Turbulence is the most important unsolved problem in classical physics” (~Feynman)</a:t>
            </a:r>
          </a:p>
        </p:txBody>
      </p:sp>
    </p:spTree>
    <p:extLst>
      <p:ext uri="{BB962C8B-B14F-4D97-AF65-F5344CB8AC3E}">
        <p14:creationId xmlns:p14="http://schemas.microsoft.com/office/powerpoint/2010/main" val="3961415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0" y="2743200"/>
            <a:ext cx="9144000" cy="914400"/>
          </a:xfrm>
        </p:spPr>
        <p:txBody>
          <a:bodyPr/>
          <a:lstStyle/>
          <a:p>
            <a:r>
              <a:rPr lang="en-US" altLang="en-US" sz="4800" dirty="0"/>
              <a:t>Plasma in a strong toroidal magnetic field</a:t>
            </a:r>
          </a:p>
        </p:txBody>
      </p:sp>
    </p:spTree>
    <p:extLst>
      <p:ext uri="{BB962C8B-B14F-4D97-AF65-F5344CB8AC3E}">
        <p14:creationId xmlns:p14="http://schemas.microsoft.com/office/powerpoint/2010/main" val="369972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0"/>
            <a:ext cx="9144000" cy="914400"/>
          </a:xfrm>
        </p:spPr>
        <p:txBody>
          <a:bodyPr/>
          <a:lstStyle/>
          <a:p>
            <a:r>
              <a:rPr lang="en-US" altLang="en-US" sz="2800" dirty="0"/>
              <a:t>Charged particles experience Lorentz force in a magnetic field </a:t>
            </a:r>
            <a:r>
              <a:rPr lang="en-US" altLang="en-US" sz="2800" dirty="0">
                <a:sym typeface="Wingdings" panose="05000000000000000000" pitchFamily="2" charset="2"/>
              </a:rPr>
              <a:t> gyro-orbits</a:t>
            </a:r>
            <a:endParaRPr lang="en-US" altLang="en-US" sz="2800" dirty="0"/>
          </a:p>
        </p:txBody>
      </p:sp>
      <p:sp>
        <p:nvSpPr>
          <p:cNvPr id="19459" name="Content Placeholder 2"/>
          <p:cNvSpPr>
            <a:spLocks noGrp="1"/>
          </p:cNvSpPr>
          <p:nvPr>
            <p:ph idx="1"/>
          </p:nvPr>
        </p:nvSpPr>
        <p:spPr>
          <a:xfrm>
            <a:off x="457200" y="1905000"/>
            <a:ext cx="8305800" cy="533400"/>
          </a:xfrm>
        </p:spPr>
        <p:txBody>
          <a:bodyPr/>
          <a:lstStyle/>
          <a:p>
            <a:r>
              <a:rPr lang="en-US" altLang="en-US" sz="2000" dirty="0">
                <a:sym typeface="Symbol" pitchFamily="18" charset="2"/>
              </a:rPr>
              <a:t>Magnetic force acts perpendicular to direction of particle</a:t>
            </a:r>
          </a:p>
          <a:p>
            <a:pPr>
              <a:buFontTx/>
              <a:buNone/>
            </a:pPr>
            <a:r>
              <a:rPr lang="en-US" altLang="en-US" sz="2000" dirty="0">
                <a:solidFill>
                  <a:srgbClr val="FF0000"/>
                </a:solidFill>
                <a:sym typeface="Symbol" pitchFamily="18" charset="2"/>
              </a:rPr>
              <a:t></a:t>
            </a:r>
            <a:r>
              <a:rPr lang="en-US" altLang="en-US" sz="2000" dirty="0">
                <a:solidFill>
                  <a:srgbClr val="FF0000"/>
                </a:solidFill>
              </a:rPr>
              <a:t>Particles follow circular gyro-orbits</a:t>
            </a:r>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350" y="1241500"/>
            <a:ext cx="2660650" cy="587300"/>
          </a:xfrm>
          <a:prstGeom prst="rect">
            <a:avLst/>
          </a:prstGeom>
        </p:spPr>
      </p:pic>
      <p:pic>
        <p:nvPicPr>
          <p:cNvPr id="19466" name="Picture 10" descr="Image result for cyclotron motion"/>
          <p:cNvPicPr>
            <a:picLocks noChangeAspect="1" noChangeArrowheads="1"/>
          </p:cNvPicPr>
          <p:nvPr/>
        </p:nvPicPr>
        <p:blipFill rotWithShape="1">
          <a:blip r:embed="rId4">
            <a:extLst>
              <a:ext uri="{28A0092B-C50C-407E-A947-70E740481C1C}">
                <a14:useLocalDpi xmlns:a14="http://schemas.microsoft.com/office/drawing/2010/main" val="0"/>
              </a:ext>
            </a:extLst>
          </a:blip>
          <a:srcRect l="7010" t="22060" r="59432" b="13539"/>
          <a:stretch/>
        </p:blipFill>
        <p:spPr bwMode="auto">
          <a:xfrm>
            <a:off x="1143000" y="3261418"/>
            <a:ext cx="3429000" cy="32012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p:cNvSpPr txBox="1"/>
              <p:nvPr/>
            </p:nvSpPr>
            <p:spPr>
              <a:xfrm>
                <a:off x="5875968" y="3505613"/>
                <a:ext cx="3115632" cy="220938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2000" b="1" i="1" smtClean="0">
                              <a:solidFill>
                                <a:schemeClr val="tx1"/>
                              </a:solidFill>
                              <a:latin typeface="Cambria Math" panose="02040503050406030204" pitchFamily="18" charset="0"/>
                            </a:rPr>
                          </m:ctrlPr>
                        </m:sSubPr>
                        <m:e>
                          <m:r>
                            <a:rPr lang="en-US" sz="2000" b="1" i="0" smtClean="0">
                              <a:solidFill>
                                <a:schemeClr val="tx1"/>
                              </a:solidFill>
                              <a:latin typeface="Cambria Math"/>
                            </a:rPr>
                            <m:t>𝛀</m:t>
                          </m:r>
                        </m:e>
                        <m:sub>
                          <m:r>
                            <a:rPr lang="en-US" sz="2000" b="1" i="0" smtClean="0">
                              <a:solidFill>
                                <a:schemeClr val="tx1"/>
                              </a:solidFill>
                              <a:latin typeface="Cambria Math"/>
                            </a:rPr>
                            <m:t>𝐜</m:t>
                          </m:r>
                        </m:sub>
                      </m:sSub>
                      <m:r>
                        <a:rPr lang="en-US" sz="2000" b="1" i="0" smtClean="0">
                          <a:solidFill>
                            <a:schemeClr val="tx1"/>
                          </a:solidFill>
                          <a:latin typeface="Cambria Math"/>
                        </a:rPr>
                        <m:t>=</m:t>
                      </m:r>
                      <m:f>
                        <m:fPr>
                          <m:ctrlPr>
                            <a:rPr lang="en-US" sz="2000" i="1" smtClean="0">
                              <a:solidFill>
                                <a:schemeClr val="tx1"/>
                              </a:solidFill>
                              <a:latin typeface="Cambria Math" panose="02040503050406030204" pitchFamily="18" charset="0"/>
                            </a:rPr>
                          </m:ctrlPr>
                        </m:fPr>
                        <m:num>
                          <m:r>
                            <a:rPr lang="en-US" sz="2000" b="1" i="0" smtClean="0">
                              <a:solidFill>
                                <a:schemeClr val="tx1"/>
                              </a:solidFill>
                              <a:latin typeface="Cambria Math"/>
                            </a:rPr>
                            <m:t>𝐞𝐁</m:t>
                          </m:r>
                        </m:num>
                        <m:den>
                          <m:r>
                            <a:rPr lang="en-US" sz="2000" b="1" i="0" smtClean="0">
                              <a:solidFill>
                                <a:schemeClr val="tx1"/>
                              </a:solidFill>
                              <a:latin typeface="Cambria Math"/>
                            </a:rPr>
                            <m:t>𝐦</m:t>
                          </m:r>
                        </m:den>
                      </m:f>
                    </m:oMath>
                  </m:oMathPara>
                </a14:m>
                <a:endParaRPr lang="en-US" sz="2000" i="0" dirty="0">
                  <a:solidFill>
                    <a:schemeClr val="tx1"/>
                  </a:solidFill>
                </a:endParaRPr>
              </a:p>
              <a:p>
                <a:endParaRPr lang="en-US" sz="2000" i="0" dirty="0">
                  <a:solidFill>
                    <a:schemeClr val="tx1"/>
                  </a:solidFill>
                </a:endParaRPr>
              </a:p>
              <a:p>
                <a:r>
                  <a:rPr lang="en-US" sz="2000" i="0" dirty="0">
                    <a:solidFill>
                      <a:schemeClr val="tx1"/>
                    </a:solidFill>
                  </a:rPr>
                  <a:t>f</a:t>
                </a:r>
                <a:r>
                  <a:rPr lang="en-US" sz="2000" i="0" baseline="-25000" dirty="0">
                    <a:solidFill>
                      <a:schemeClr val="tx1"/>
                    </a:solidFill>
                  </a:rPr>
                  <a:t>c </a:t>
                </a:r>
                <a:r>
                  <a:rPr lang="en-US" sz="2000" i="0" dirty="0">
                    <a:solidFill>
                      <a:schemeClr val="tx1"/>
                    </a:solidFill>
                  </a:rPr>
                  <a:t>~ 10</a:t>
                </a:r>
                <a:r>
                  <a:rPr lang="en-US" sz="2000" i="0" baseline="30000" dirty="0">
                    <a:solidFill>
                      <a:schemeClr val="tx1"/>
                    </a:solidFill>
                  </a:rPr>
                  <a:t>7</a:t>
                </a:r>
                <a:r>
                  <a:rPr lang="en-US" sz="2000" i="0" dirty="0">
                    <a:solidFill>
                      <a:schemeClr val="tx1"/>
                    </a:solidFill>
                  </a:rPr>
                  <a:t> / 10</a:t>
                </a:r>
                <a:r>
                  <a:rPr lang="en-US" sz="2000" i="0" baseline="30000" dirty="0">
                    <a:solidFill>
                      <a:schemeClr val="tx1"/>
                    </a:solidFill>
                  </a:rPr>
                  <a:t>10</a:t>
                </a:r>
                <a:r>
                  <a:rPr lang="en-US" sz="2000" i="0" dirty="0">
                    <a:solidFill>
                      <a:schemeClr val="tx1"/>
                    </a:solidFill>
                  </a:rPr>
                  <a:t> Hz</a:t>
                </a:r>
              </a:p>
              <a:p>
                <a:r>
                  <a:rPr lang="en-US" sz="2000" i="0" dirty="0">
                    <a:solidFill>
                      <a:schemeClr val="tx1"/>
                    </a:solidFill>
                  </a:rPr>
                  <a:t> </a:t>
                </a:r>
              </a:p>
              <a:p>
                <a:r>
                  <a:rPr lang="en-US" sz="2000" i="0" dirty="0">
                    <a:solidFill>
                      <a:schemeClr val="tx1"/>
                    </a:solidFill>
                  </a:rPr>
                  <a:t>(for deuteron / electron, B=5 T)</a:t>
                </a:r>
              </a:p>
            </p:txBody>
          </p:sp>
        </mc:Choice>
        <mc:Fallback xmlns="">
          <p:sp>
            <p:nvSpPr>
              <p:cNvPr id="2" name="TextBox 1"/>
              <p:cNvSpPr txBox="1">
                <a:spLocks noRot="1" noChangeAspect="1" noMove="1" noResize="1" noEditPoints="1" noAdjustHandles="1" noChangeArrowheads="1" noChangeShapeType="1" noTextEdit="1"/>
              </p:cNvSpPr>
              <p:nvPr/>
            </p:nvSpPr>
            <p:spPr>
              <a:xfrm>
                <a:off x="5875968" y="3505613"/>
                <a:ext cx="3115632" cy="2209387"/>
              </a:xfrm>
              <a:prstGeom prst="rect">
                <a:avLst/>
              </a:prstGeom>
              <a:blipFill rotWithShape="1">
                <a:blip r:embed="rId5"/>
                <a:stretch>
                  <a:fillRect l="-2153" r="-1370" b="-3857"/>
                </a:stretch>
              </a:blipFill>
            </p:spPr>
            <p:txBody>
              <a:bodyPr/>
              <a:lstStyle/>
              <a:p>
                <a:r>
                  <a:rPr lang="en-US">
                    <a:noFill/>
                  </a:rPr>
                  <a:t> </a:t>
                </a:r>
              </a:p>
            </p:txBody>
          </p:sp>
        </mc:Fallback>
      </mc:AlternateContent>
      <p:sp>
        <p:nvSpPr>
          <p:cNvPr id="3" name="TextBox 2"/>
          <p:cNvSpPr txBox="1"/>
          <p:nvPr/>
        </p:nvSpPr>
        <p:spPr>
          <a:xfrm>
            <a:off x="3200400" y="3212068"/>
            <a:ext cx="2044149" cy="369332"/>
          </a:xfrm>
          <a:prstGeom prst="rect">
            <a:avLst/>
          </a:prstGeom>
          <a:noFill/>
        </p:spPr>
        <p:txBody>
          <a:bodyPr wrap="none" rtlCol="0">
            <a:spAutoFit/>
          </a:bodyPr>
          <a:lstStyle/>
          <a:p>
            <a:r>
              <a:rPr lang="en-US" sz="1800" i="0" dirty="0">
                <a:solidFill>
                  <a:schemeClr val="tx1"/>
                </a:solidFill>
              </a:rPr>
              <a:t>B field into plane</a:t>
            </a:r>
          </a:p>
        </p:txBody>
      </p:sp>
    </p:spTree>
    <p:extLst>
      <p:ext uri="{BB962C8B-B14F-4D97-AF65-F5344CB8AC3E}">
        <p14:creationId xmlns:p14="http://schemas.microsoft.com/office/powerpoint/2010/main" val="3143966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0"/>
            <a:ext cx="9144000" cy="914400"/>
          </a:xfrm>
        </p:spPr>
        <p:txBody>
          <a:bodyPr/>
          <a:lstStyle/>
          <a:p>
            <a:r>
              <a:rPr lang="en-US" altLang="en-US" sz="2600" dirty="0"/>
              <a:t>Magnetic field confines particles away from boundaries, leads to strong anisotropy</a:t>
            </a:r>
          </a:p>
        </p:txBody>
      </p:sp>
      <p:pic>
        <p:nvPicPr>
          <p:cNvPr id="21507" name="Picture 11" descr="http://www.energyresearch.nl/uploads/pics/deeltjes_van_de_Tokamak__360_x_356_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378116"/>
            <a:ext cx="3605841" cy="356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38"/>
          <p:cNvSpPr txBox="1">
            <a:spLocks noChangeArrowheads="1"/>
          </p:cNvSpPr>
          <p:nvPr/>
        </p:nvSpPr>
        <p:spPr bwMode="auto">
          <a:xfrm>
            <a:off x="2743200" y="1526738"/>
            <a:ext cx="12945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accent2"/>
                </a:solidFill>
                <a:latin typeface="Arial" charset="0"/>
              </a:defRPr>
            </a:lvl2pPr>
            <a:lvl3pPr marL="1143000" indent="-228600" eaLnBrk="0" hangingPunct="0">
              <a:spcBef>
                <a:spcPct val="20000"/>
              </a:spcBef>
              <a:buChar char="•"/>
              <a:defRPr>
                <a:solidFill>
                  <a:srgbClr val="FF0000"/>
                </a:solidFill>
                <a:latin typeface="Arial" charset="0"/>
              </a:defRPr>
            </a:lvl3pPr>
            <a:lvl4pPr marL="1600200" indent="-228600" eaLnBrk="0" hangingPunct="0">
              <a:spcBef>
                <a:spcPct val="20000"/>
              </a:spcBef>
              <a:buChar char="–"/>
              <a:defRPr sz="1600">
                <a:solidFill>
                  <a:srgbClr val="009999"/>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r>
              <a:rPr lang="en-US" altLang="en-US" sz="1800" b="0" i="0" dirty="0">
                <a:solidFill>
                  <a:srgbClr val="008000"/>
                </a:solidFill>
                <a:latin typeface="Helvetica" pitchFamily="34" charset="0"/>
              </a:rPr>
              <a:t>B </a:t>
            </a:r>
            <a:r>
              <a:rPr lang="en-US" altLang="en-US" sz="1800" b="0" i="0" dirty="0">
                <a:solidFill>
                  <a:srgbClr val="008000"/>
                </a:solidFill>
                <a:latin typeface="Helvetica" pitchFamily="34" charset="0"/>
                <a:sym typeface="Symbol"/>
              </a:rPr>
              <a:t></a:t>
            </a:r>
            <a:r>
              <a:rPr lang="en-US" altLang="en-US" sz="1800" b="0" i="0" dirty="0">
                <a:solidFill>
                  <a:srgbClr val="008000"/>
                </a:solidFill>
                <a:latin typeface="Helvetica" pitchFamily="34" charset="0"/>
              </a:rPr>
              <a:t> 5 T</a:t>
            </a:r>
          </a:p>
          <a:p>
            <a:pPr eaLnBrk="1" hangingPunct="1">
              <a:spcBef>
                <a:spcPct val="0"/>
              </a:spcBef>
              <a:buFontTx/>
              <a:buNone/>
            </a:pPr>
            <a:r>
              <a:rPr lang="en-US" altLang="en-US" sz="1800" b="0" i="0" dirty="0">
                <a:solidFill>
                  <a:srgbClr val="008000"/>
                </a:solidFill>
                <a:latin typeface="Helvetica" pitchFamily="34" charset="0"/>
              </a:rPr>
              <a:t>T </a:t>
            </a:r>
            <a:r>
              <a:rPr lang="en-US" altLang="en-US" sz="1800" b="0" i="0" dirty="0">
                <a:solidFill>
                  <a:srgbClr val="008000"/>
                </a:solidFill>
                <a:latin typeface="Helvetica" pitchFamily="34" charset="0"/>
                <a:sym typeface="Symbol"/>
              </a:rPr>
              <a:t></a:t>
            </a:r>
            <a:r>
              <a:rPr lang="en-US" altLang="en-US" sz="1800" b="0" i="0" dirty="0">
                <a:solidFill>
                  <a:srgbClr val="008000"/>
                </a:solidFill>
                <a:latin typeface="Helvetica" pitchFamily="34" charset="0"/>
              </a:rPr>
              <a:t> 10 </a:t>
            </a:r>
            <a:r>
              <a:rPr lang="en-US" altLang="en-US" sz="1800" b="0" i="0" dirty="0" err="1">
                <a:solidFill>
                  <a:srgbClr val="008000"/>
                </a:solidFill>
                <a:latin typeface="Helvetica" pitchFamily="34" charset="0"/>
              </a:rPr>
              <a:t>keV</a:t>
            </a:r>
            <a:endParaRPr lang="en-US" altLang="en-US" sz="1800" b="0" i="0" dirty="0">
              <a:solidFill>
                <a:srgbClr val="008000"/>
              </a:solidFill>
              <a:latin typeface="Helvetica" pitchFamily="34" charset="0"/>
            </a:endParaRPr>
          </a:p>
        </p:txBody>
      </p:sp>
      <p:sp>
        <p:nvSpPr>
          <p:cNvPr id="21510" name="TextBox 62"/>
          <p:cNvSpPr txBox="1">
            <a:spLocks noChangeArrowheads="1"/>
          </p:cNvSpPr>
          <p:nvPr/>
        </p:nvSpPr>
        <p:spPr bwMode="auto">
          <a:xfrm>
            <a:off x="2419132" y="2249269"/>
            <a:ext cx="14670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accent2"/>
                </a:solidFill>
                <a:latin typeface="Arial" charset="0"/>
              </a:defRPr>
            </a:lvl2pPr>
            <a:lvl3pPr marL="1143000" indent="-228600" eaLnBrk="0" hangingPunct="0">
              <a:spcBef>
                <a:spcPct val="20000"/>
              </a:spcBef>
              <a:buChar char="•"/>
              <a:defRPr>
                <a:solidFill>
                  <a:srgbClr val="FF0000"/>
                </a:solidFill>
                <a:latin typeface="Arial" charset="0"/>
              </a:defRPr>
            </a:lvl3pPr>
            <a:lvl4pPr marL="1600200" indent="-228600" eaLnBrk="0" hangingPunct="0">
              <a:spcBef>
                <a:spcPct val="20000"/>
              </a:spcBef>
              <a:buChar char="–"/>
              <a:defRPr sz="1600">
                <a:solidFill>
                  <a:srgbClr val="009999"/>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spcBef>
                <a:spcPct val="0"/>
              </a:spcBef>
              <a:buFontTx/>
              <a:buNone/>
            </a:pPr>
            <a:r>
              <a:rPr lang="en-US" altLang="en-US" sz="1800" i="0" dirty="0">
                <a:latin typeface="Helvetica" pitchFamily="34" charset="0"/>
              </a:rPr>
              <a:t>1-2 meter</a:t>
            </a:r>
          </a:p>
          <a:p>
            <a:pPr algn="ctr" eaLnBrk="1" hangingPunct="1">
              <a:spcBef>
                <a:spcPct val="0"/>
              </a:spcBef>
              <a:buFontTx/>
              <a:buNone/>
            </a:pPr>
            <a:r>
              <a:rPr lang="en-US" altLang="en-US" sz="1800" i="0" dirty="0">
                <a:latin typeface="Helvetica" pitchFamily="34" charset="0"/>
              </a:rPr>
              <a:t> device size</a:t>
            </a:r>
          </a:p>
        </p:txBody>
      </p:sp>
      <p:sp>
        <p:nvSpPr>
          <p:cNvPr id="21511" name="TextBox 63"/>
          <p:cNvSpPr txBox="1">
            <a:spLocks noChangeArrowheads="1"/>
          </p:cNvSpPr>
          <p:nvPr/>
        </p:nvSpPr>
        <p:spPr bwMode="auto">
          <a:xfrm>
            <a:off x="304800" y="2249269"/>
            <a:ext cx="15824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accent2"/>
                </a:solidFill>
                <a:latin typeface="Arial" charset="0"/>
              </a:defRPr>
            </a:lvl2pPr>
            <a:lvl3pPr marL="1143000" indent="-228600" eaLnBrk="0" hangingPunct="0">
              <a:spcBef>
                <a:spcPct val="20000"/>
              </a:spcBef>
              <a:buChar char="•"/>
              <a:defRPr>
                <a:solidFill>
                  <a:srgbClr val="FF0000"/>
                </a:solidFill>
                <a:latin typeface="Arial" charset="0"/>
              </a:defRPr>
            </a:lvl3pPr>
            <a:lvl4pPr marL="1600200" indent="-228600" eaLnBrk="0" hangingPunct="0">
              <a:spcBef>
                <a:spcPct val="20000"/>
              </a:spcBef>
              <a:buChar char="–"/>
              <a:defRPr sz="1600">
                <a:solidFill>
                  <a:srgbClr val="009999"/>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spcBef>
                <a:spcPct val="0"/>
              </a:spcBef>
              <a:buFontTx/>
              <a:buNone/>
            </a:pPr>
            <a:r>
              <a:rPr lang="en-US" altLang="en-US" sz="1800" i="0" dirty="0" err="1">
                <a:solidFill>
                  <a:schemeClr val="accent2"/>
                </a:solidFill>
                <a:latin typeface="Symbol" panose="05050102010706020507" pitchFamily="18" charset="2"/>
                <a:sym typeface="Symbol" pitchFamily="18" charset="2"/>
              </a:rPr>
              <a:t>r</a:t>
            </a:r>
            <a:r>
              <a:rPr lang="en-US" altLang="en-US" sz="1800" i="0" baseline="-25000" dirty="0" err="1">
                <a:solidFill>
                  <a:schemeClr val="accent2"/>
                </a:solidFill>
                <a:latin typeface="Helvetica" pitchFamily="34" charset="0"/>
                <a:sym typeface="Symbol" pitchFamily="18" charset="2"/>
              </a:rPr>
              <a:t>i</a:t>
            </a:r>
            <a:r>
              <a:rPr lang="en-US" altLang="en-US" sz="1800" i="0" dirty="0">
                <a:solidFill>
                  <a:schemeClr val="accent2"/>
                </a:solidFill>
                <a:latin typeface="Helvetica" pitchFamily="34" charset="0"/>
                <a:sym typeface="Symbol" pitchFamily="18" charset="2"/>
              </a:rPr>
              <a:t> ~ 3</a:t>
            </a:r>
            <a:r>
              <a:rPr lang="en-US" altLang="en-US" sz="1800" i="0" dirty="0">
                <a:solidFill>
                  <a:schemeClr val="accent2"/>
                </a:solidFill>
                <a:latin typeface="Helvetica" pitchFamily="34" charset="0"/>
              </a:rPr>
              <a:t> mm</a:t>
            </a:r>
          </a:p>
          <a:p>
            <a:pPr algn="ctr" eaLnBrk="1" hangingPunct="1">
              <a:spcBef>
                <a:spcPct val="0"/>
              </a:spcBef>
              <a:buFontTx/>
              <a:buNone/>
            </a:pPr>
            <a:r>
              <a:rPr lang="en-US" altLang="en-US" sz="1800" i="0" dirty="0">
                <a:solidFill>
                  <a:srgbClr val="FF0000"/>
                </a:solidFill>
                <a:latin typeface="Symbol" panose="05050102010706020507" pitchFamily="18" charset="2"/>
                <a:sym typeface="Symbol" pitchFamily="18" charset="2"/>
              </a:rPr>
              <a:t>r</a:t>
            </a:r>
            <a:r>
              <a:rPr lang="en-US" altLang="en-US" sz="1800" i="0" baseline="-25000" dirty="0">
                <a:solidFill>
                  <a:srgbClr val="FF0000"/>
                </a:solidFill>
                <a:latin typeface="Helvetica" pitchFamily="34" charset="0"/>
                <a:sym typeface="Symbol" pitchFamily="18" charset="2"/>
              </a:rPr>
              <a:t>e</a:t>
            </a:r>
            <a:r>
              <a:rPr lang="en-US" altLang="en-US" sz="1800" i="0" dirty="0">
                <a:solidFill>
                  <a:srgbClr val="FF0000"/>
                </a:solidFill>
                <a:latin typeface="Helvetica" pitchFamily="34" charset="0"/>
                <a:sym typeface="Symbol" pitchFamily="18" charset="2"/>
              </a:rPr>
              <a:t> ~ 0.05</a:t>
            </a:r>
            <a:r>
              <a:rPr lang="en-US" altLang="en-US" sz="1800" i="0" dirty="0">
                <a:solidFill>
                  <a:srgbClr val="FF0000"/>
                </a:solidFill>
                <a:latin typeface="Helvetica" pitchFamily="34" charset="0"/>
              </a:rPr>
              <a:t> mm</a:t>
            </a:r>
          </a:p>
        </p:txBody>
      </p:sp>
      <p:sp>
        <p:nvSpPr>
          <p:cNvPr id="21512" name="TextBox 67"/>
          <p:cNvSpPr txBox="1">
            <a:spLocks noChangeArrowheads="1"/>
          </p:cNvSpPr>
          <p:nvPr/>
        </p:nvSpPr>
        <p:spPr bwMode="auto">
          <a:xfrm>
            <a:off x="1905000" y="2325469"/>
            <a:ext cx="543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accent2"/>
                </a:solidFill>
                <a:latin typeface="Arial" charset="0"/>
              </a:defRPr>
            </a:lvl2pPr>
            <a:lvl3pPr marL="1143000" indent="-228600" eaLnBrk="0" hangingPunct="0">
              <a:spcBef>
                <a:spcPct val="20000"/>
              </a:spcBef>
              <a:buChar char="•"/>
              <a:defRPr>
                <a:solidFill>
                  <a:srgbClr val="FF0000"/>
                </a:solidFill>
                <a:latin typeface="Arial" charset="0"/>
              </a:defRPr>
            </a:lvl3pPr>
            <a:lvl4pPr marL="1600200" indent="-228600" eaLnBrk="0" hangingPunct="0">
              <a:spcBef>
                <a:spcPct val="20000"/>
              </a:spcBef>
              <a:buChar char="–"/>
              <a:defRPr sz="1600">
                <a:solidFill>
                  <a:srgbClr val="009999"/>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r>
              <a:rPr lang="en-US" altLang="en-US" b="0" i="0" dirty="0">
                <a:latin typeface="Helvetica" pitchFamily="34" charset="0"/>
              </a:rPr>
              <a:t>&lt;&lt;</a:t>
            </a:r>
          </a:p>
        </p:txBody>
      </p:sp>
      <p:sp>
        <p:nvSpPr>
          <p:cNvPr id="21513" name="Rectangle 68"/>
          <p:cNvSpPr>
            <a:spLocks noChangeArrowheads="1"/>
          </p:cNvSpPr>
          <p:nvPr/>
        </p:nvSpPr>
        <p:spPr bwMode="auto">
          <a:xfrm>
            <a:off x="228600" y="2249269"/>
            <a:ext cx="3676868" cy="646331"/>
          </a:xfrm>
          <a:prstGeom prst="rect">
            <a:avLst/>
          </a:prstGeom>
          <a:noFill/>
          <a:ln w="15875" algn="ctr">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accent2"/>
                </a:solidFill>
                <a:latin typeface="Arial" charset="0"/>
              </a:defRPr>
            </a:lvl2pPr>
            <a:lvl3pPr marL="1143000" indent="-228600" eaLnBrk="0" hangingPunct="0">
              <a:spcBef>
                <a:spcPct val="20000"/>
              </a:spcBef>
              <a:buChar char="•"/>
              <a:defRPr>
                <a:solidFill>
                  <a:srgbClr val="FF0000"/>
                </a:solidFill>
                <a:latin typeface="Arial" charset="0"/>
              </a:defRPr>
            </a:lvl3pPr>
            <a:lvl4pPr marL="1600200" indent="-228600" eaLnBrk="0" hangingPunct="0">
              <a:spcBef>
                <a:spcPct val="20000"/>
              </a:spcBef>
              <a:buChar char="–"/>
              <a:defRPr sz="1600">
                <a:solidFill>
                  <a:srgbClr val="009999"/>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endParaRPr lang="en-US" altLang="en-US" sz="1200">
              <a:solidFill>
                <a:srgbClr val="1822CD"/>
              </a:solidFill>
              <a:latin typeface="Helvetica" pitchFamily="34" charset="0"/>
            </a:endParaRPr>
          </a:p>
        </p:txBody>
      </p:sp>
      <p:sp>
        <p:nvSpPr>
          <p:cNvPr id="21515" name="TextBox 15"/>
          <p:cNvSpPr txBox="1">
            <a:spLocks noChangeArrowheads="1"/>
          </p:cNvSpPr>
          <p:nvPr/>
        </p:nvSpPr>
        <p:spPr bwMode="auto">
          <a:xfrm>
            <a:off x="1828800" y="5305961"/>
            <a:ext cx="5410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accent2"/>
                </a:solidFill>
                <a:latin typeface="Arial" charset="0"/>
              </a:defRPr>
            </a:lvl2pPr>
            <a:lvl3pPr marL="1143000" indent="-228600" eaLnBrk="0" hangingPunct="0">
              <a:spcBef>
                <a:spcPct val="20000"/>
              </a:spcBef>
              <a:buChar char="•"/>
              <a:defRPr>
                <a:solidFill>
                  <a:srgbClr val="FF0000"/>
                </a:solidFill>
                <a:latin typeface="Arial" charset="0"/>
              </a:defRPr>
            </a:lvl3pPr>
            <a:lvl4pPr marL="1600200" indent="-228600" eaLnBrk="0" hangingPunct="0">
              <a:spcBef>
                <a:spcPct val="20000"/>
              </a:spcBef>
              <a:buChar char="–"/>
              <a:defRPr sz="1600">
                <a:solidFill>
                  <a:srgbClr val="009999"/>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spcBef>
                <a:spcPct val="0"/>
              </a:spcBef>
              <a:buFontTx/>
              <a:buNone/>
            </a:pPr>
            <a:r>
              <a:rPr lang="en-US" altLang="en-US" sz="2000" b="0" i="0" u="sng" dirty="0">
                <a:latin typeface="Helvetica" pitchFamily="34" charset="0"/>
              </a:rPr>
              <a:t>Low collision frequency </a:t>
            </a:r>
            <a:r>
              <a:rPr lang="en-US" altLang="en-US" sz="2000" b="0" i="0" u="sng" dirty="0" err="1">
                <a:latin typeface="Symbol" panose="05050102010706020507" pitchFamily="18" charset="2"/>
              </a:rPr>
              <a:t>n</a:t>
            </a:r>
            <a:r>
              <a:rPr lang="en-US" altLang="en-US" sz="2000" b="0" i="0" u="sng" dirty="0" err="1">
                <a:latin typeface="Helvetica" pitchFamily="34" charset="0"/>
              </a:rPr>
              <a:t>~n</a:t>
            </a:r>
            <a:r>
              <a:rPr lang="en-US" altLang="en-US" sz="2000" b="0" i="0" u="sng" dirty="0">
                <a:latin typeface="Helvetica" pitchFamily="34" charset="0"/>
              </a:rPr>
              <a:t>/T</a:t>
            </a:r>
            <a:r>
              <a:rPr lang="en-US" altLang="en-US" sz="2000" b="0" i="0" u="sng" baseline="30000" dirty="0">
                <a:latin typeface="Helvetica" pitchFamily="34" charset="0"/>
              </a:rPr>
              <a:t>3/2</a:t>
            </a:r>
            <a:endParaRPr lang="en-US" altLang="en-US" sz="2000" b="0" i="0" u="sng" dirty="0">
              <a:latin typeface="Helvetica" pitchFamily="34" charset="0"/>
            </a:endParaRPr>
          </a:p>
          <a:p>
            <a:pPr algn="ctr" eaLnBrk="1" hangingPunct="1">
              <a:spcBef>
                <a:spcPct val="0"/>
              </a:spcBef>
              <a:buFontTx/>
              <a:buNone/>
            </a:pPr>
            <a:r>
              <a:rPr lang="en-US" altLang="en-US" sz="2000" b="0" i="0" dirty="0" err="1">
                <a:latin typeface="Symbol" panose="05050102010706020507" pitchFamily="18" charset="2"/>
              </a:rPr>
              <a:t>l</a:t>
            </a:r>
            <a:r>
              <a:rPr lang="en-US" altLang="en-US" sz="2000" b="0" i="0" baseline="-25000" dirty="0" err="1">
                <a:latin typeface="Helvetica" pitchFamily="34" charset="0"/>
              </a:rPr>
              <a:t>MFP</a:t>
            </a:r>
            <a:r>
              <a:rPr lang="en-US" altLang="en-US" sz="2000" b="0" i="0" dirty="0">
                <a:latin typeface="Helvetica" pitchFamily="34" charset="0"/>
              </a:rPr>
              <a:t>~ km’s &gt;&gt; device size</a:t>
            </a:r>
          </a:p>
          <a:p>
            <a:pPr algn="ctr" eaLnBrk="1" hangingPunct="1">
              <a:spcBef>
                <a:spcPct val="0"/>
              </a:spcBef>
              <a:buFontTx/>
              <a:buNone/>
            </a:pPr>
            <a:r>
              <a:rPr lang="en-US" altLang="en-US" sz="2000" b="0" i="0" dirty="0" err="1">
                <a:latin typeface="Symbol" panose="05050102010706020507" pitchFamily="18" charset="2"/>
              </a:rPr>
              <a:t>l</a:t>
            </a:r>
            <a:r>
              <a:rPr lang="en-US" altLang="en-US" sz="2000" b="0" i="0" baseline="-25000" dirty="0" err="1">
                <a:latin typeface="Helvetica" pitchFamily="34" charset="0"/>
              </a:rPr>
              <a:t>MFP</a:t>
            </a:r>
            <a:r>
              <a:rPr lang="en-US" altLang="en-US" sz="2000" b="0" i="0" dirty="0">
                <a:latin typeface="Helvetica" pitchFamily="34" charset="0"/>
              </a:rPr>
              <a:t> / </a:t>
            </a:r>
            <a:r>
              <a:rPr lang="en-US" altLang="en-US" sz="2000" b="0" i="0" dirty="0" err="1">
                <a:latin typeface="Symbol" panose="05050102010706020507" pitchFamily="18" charset="2"/>
              </a:rPr>
              <a:t>r</a:t>
            </a:r>
            <a:r>
              <a:rPr lang="en-US" altLang="en-US" sz="2000" b="0" i="0" baseline="-25000" dirty="0" err="1">
                <a:latin typeface="Helvetica" pitchFamily="34" charset="0"/>
              </a:rPr>
              <a:t>i</a:t>
            </a:r>
            <a:r>
              <a:rPr lang="en-US" altLang="en-US" sz="2000" b="0" i="0" dirty="0">
                <a:latin typeface="Helvetica" pitchFamily="34" charset="0"/>
              </a:rPr>
              <a:t> ~ 10</a:t>
            </a:r>
            <a:r>
              <a:rPr lang="en-US" altLang="en-US" sz="2000" b="0" i="0" baseline="30000" dirty="0">
                <a:latin typeface="Helvetica" pitchFamily="34" charset="0"/>
              </a:rPr>
              <a:t>6</a:t>
            </a:r>
            <a:endParaRPr lang="en-US" altLang="en-US" sz="2000" b="0" i="0" dirty="0">
              <a:latin typeface="Helvetica" pitchFamily="34" charset="0"/>
            </a:endParaRPr>
          </a:p>
          <a:p>
            <a:pPr algn="ctr" eaLnBrk="1" hangingPunct="1">
              <a:spcBef>
                <a:spcPct val="0"/>
              </a:spcBef>
              <a:buFontTx/>
              <a:buNone/>
            </a:pPr>
            <a:r>
              <a:rPr lang="en-US" sz="2000" b="0" i="0" dirty="0">
                <a:latin typeface="Symbol" panose="05050102010706020507" pitchFamily="18" charset="2"/>
              </a:rPr>
              <a:t>c</a:t>
            </a:r>
            <a:r>
              <a:rPr lang="en-US" sz="2000" b="0" i="0" baseline="-25000" dirty="0"/>
              <a:t>||</a:t>
            </a:r>
            <a:r>
              <a:rPr lang="en-US" sz="2000" b="0" i="0" dirty="0"/>
              <a:t>/</a:t>
            </a:r>
            <a:r>
              <a:rPr lang="en-US" sz="2000" b="0" i="0" dirty="0">
                <a:latin typeface="Symbol" panose="05050102010706020507" pitchFamily="18" charset="2"/>
              </a:rPr>
              <a:t>c</a:t>
            </a:r>
            <a:r>
              <a:rPr lang="en-US" sz="2000" b="0" i="0" baseline="-25000" dirty="0">
                <a:sym typeface="Symbol"/>
              </a:rPr>
              <a:t></a:t>
            </a:r>
            <a:r>
              <a:rPr lang="en-US" sz="2000" b="0" i="0" dirty="0"/>
              <a:t> ~ (</a:t>
            </a:r>
            <a:r>
              <a:rPr lang="en-US" sz="2000" b="0" i="0" dirty="0" err="1">
                <a:latin typeface="Symbol" panose="05050102010706020507" pitchFamily="18" charset="2"/>
              </a:rPr>
              <a:t>l</a:t>
            </a:r>
            <a:r>
              <a:rPr lang="en-US" sz="2000" b="0" i="0" baseline="-25000" dirty="0" err="1"/>
              <a:t>mfp</a:t>
            </a:r>
            <a:r>
              <a:rPr lang="en-US" sz="2000" b="0" i="0" dirty="0"/>
              <a:t>/</a:t>
            </a:r>
            <a:r>
              <a:rPr lang="en-US" sz="2000" b="0" i="0" dirty="0">
                <a:latin typeface="Symbol" panose="05050102010706020507" pitchFamily="18" charset="2"/>
              </a:rPr>
              <a:t>r</a:t>
            </a:r>
            <a:r>
              <a:rPr lang="en-US" sz="2000" b="0" i="0" dirty="0"/>
              <a:t>)</a:t>
            </a:r>
            <a:r>
              <a:rPr lang="en-US" sz="2000" b="0" i="0" baseline="30000" dirty="0"/>
              <a:t>2</a:t>
            </a:r>
            <a:r>
              <a:rPr lang="en-US" sz="2000" b="0" i="0" dirty="0"/>
              <a:t> ~ 10</a:t>
            </a:r>
            <a:r>
              <a:rPr lang="en-US" sz="2000" b="0" i="0" baseline="30000" dirty="0"/>
              <a:t>12</a:t>
            </a:r>
            <a:r>
              <a:rPr lang="en-US" sz="2000" b="0" i="0" dirty="0"/>
              <a:t> </a:t>
            </a:r>
            <a:r>
              <a:rPr lang="en-US" sz="2000" b="0" i="0" dirty="0">
                <a:sym typeface="Wingdings" panose="05000000000000000000" pitchFamily="2" charset="2"/>
              </a:rPr>
              <a:t> </a:t>
            </a:r>
            <a:r>
              <a:rPr lang="en-US" sz="2000" b="0" dirty="0"/>
              <a:t>strong anisotropy</a:t>
            </a:r>
            <a:endParaRPr lang="en-US" altLang="en-US" sz="2000" b="0" i="0" dirty="0">
              <a:latin typeface="Helvetica"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228600" y="1563469"/>
                <a:ext cx="2287357" cy="539315"/>
              </a:xfrm>
              <a:prstGeom prst="rect">
                <a:avLst/>
              </a:prstGeom>
              <a:noFill/>
            </p:spPr>
            <p:txBody>
              <a:bodyPr wrap="none" rtlCol="0">
                <a:spAutoFit/>
              </a:bodyPr>
              <a:lstStyle/>
              <a:p>
                <a:r>
                  <a:rPr lang="en-US" sz="1800" b="1" i="0" dirty="0" err="1">
                    <a:solidFill>
                      <a:schemeClr val="tx1"/>
                    </a:solidFill>
                  </a:rPr>
                  <a:t>gyroradius</a:t>
                </a:r>
                <a:r>
                  <a:rPr lang="en-US" sz="1800" b="1" i="0" dirty="0">
                    <a:solidFill>
                      <a:schemeClr val="tx1"/>
                    </a:solidFill>
                  </a:rPr>
                  <a:t>:  </a:t>
                </a:r>
                <a14:m>
                  <m:oMath xmlns:m="http://schemas.openxmlformats.org/officeDocument/2006/math">
                    <m:r>
                      <a:rPr lang="en-US" sz="2000" b="1" i="0" smtClean="0">
                        <a:solidFill>
                          <a:schemeClr val="tx1"/>
                        </a:solidFill>
                        <a:latin typeface="Cambria Math"/>
                      </a:rPr>
                      <m:t>𝛒</m:t>
                    </m:r>
                    <m:r>
                      <a:rPr lang="en-US" sz="2000" b="1" i="0" smtClean="0">
                        <a:solidFill>
                          <a:schemeClr val="tx1"/>
                        </a:solidFill>
                        <a:latin typeface="Cambria Math"/>
                      </a:rPr>
                      <m:t>=</m:t>
                    </m:r>
                    <m:f>
                      <m:fPr>
                        <m:ctrlPr>
                          <a:rPr lang="en-US" sz="2000" b="1" i="1" smtClean="0">
                            <a:solidFill>
                              <a:schemeClr val="tx1"/>
                            </a:solidFill>
                            <a:latin typeface="Cambria Math" panose="02040503050406030204" pitchFamily="18" charset="0"/>
                          </a:rPr>
                        </m:ctrlPr>
                      </m:fPr>
                      <m:num>
                        <m:sSub>
                          <m:sSubPr>
                            <m:ctrlPr>
                              <a:rPr lang="en-US" sz="2000" b="1" i="1" smtClean="0">
                                <a:solidFill>
                                  <a:schemeClr val="tx1"/>
                                </a:solidFill>
                                <a:latin typeface="Cambria Math" panose="02040503050406030204" pitchFamily="18" charset="0"/>
                              </a:rPr>
                            </m:ctrlPr>
                          </m:sSubPr>
                          <m:e>
                            <m:r>
                              <a:rPr lang="en-US" sz="2000" b="1" i="0" smtClean="0">
                                <a:solidFill>
                                  <a:schemeClr val="tx1"/>
                                </a:solidFill>
                                <a:latin typeface="Cambria Math"/>
                              </a:rPr>
                              <m:t>𝐯</m:t>
                            </m:r>
                          </m:e>
                          <m:sub>
                            <m:r>
                              <a:rPr lang="en-US" sz="2000" b="1" i="0" smtClean="0">
                                <a:solidFill>
                                  <a:schemeClr val="tx1"/>
                                </a:solidFill>
                                <a:latin typeface="Cambria Math"/>
                              </a:rPr>
                              <m:t>𝐓</m:t>
                            </m:r>
                          </m:sub>
                        </m:sSub>
                      </m:num>
                      <m:den>
                        <m:sSub>
                          <m:sSubPr>
                            <m:ctrlPr>
                              <a:rPr lang="en-US" sz="2000" b="1" i="1" smtClean="0">
                                <a:solidFill>
                                  <a:schemeClr val="tx1"/>
                                </a:solidFill>
                                <a:latin typeface="Cambria Math" panose="02040503050406030204" pitchFamily="18" charset="0"/>
                              </a:rPr>
                            </m:ctrlPr>
                          </m:sSubPr>
                          <m:e>
                            <m:r>
                              <a:rPr lang="en-US" sz="2000" b="1" i="0" smtClean="0">
                                <a:solidFill>
                                  <a:schemeClr val="tx1"/>
                                </a:solidFill>
                                <a:latin typeface="Cambria Math"/>
                              </a:rPr>
                              <m:t>𝛀</m:t>
                            </m:r>
                          </m:e>
                          <m:sub>
                            <m:r>
                              <a:rPr lang="en-US" sz="2000" b="1" i="0" smtClean="0">
                                <a:solidFill>
                                  <a:schemeClr val="tx1"/>
                                </a:solidFill>
                                <a:latin typeface="Cambria Math"/>
                              </a:rPr>
                              <m:t>𝐜</m:t>
                            </m:r>
                          </m:sub>
                        </m:sSub>
                      </m:den>
                    </m:f>
                  </m:oMath>
                </a14:m>
                <a:endParaRPr lang="en-US" sz="1800" i="0" dirty="0">
                  <a:solidFill>
                    <a:schemeClr val="tx1"/>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28600" y="1563469"/>
                <a:ext cx="2287357" cy="539315"/>
              </a:xfrm>
              <a:prstGeom prst="rect">
                <a:avLst/>
              </a:prstGeom>
              <a:blipFill rotWithShape="1">
                <a:blip r:embed="rId4"/>
                <a:stretch>
                  <a:fillRect l="-2400"/>
                </a:stretch>
              </a:blipFill>
            </p:spPr>
            <p:txBody>
              <a:bodyPr/>
              <a:lstStyle/>
              <a:p>
                <a:r>
                  <a:rPr lang="en-US">
                    <a:noFill/>
                  </a:rPr>
                  <a:t> </a:t>
                </a:r>
              </a:p>
            </p:txBody>
          </p:sp>
        </mc:Fallback>
      </mc:AlternateContent>
    </p:spTree>
    <p:extLst>
      <p:ext uri="{BB962C8B-B14F-4D97-AF65-F5344CB8AC3E}">
        <p14:creationId xmlns:p14="http://schemas.microsoft.com/office/powerpoint/2010/main" val="2321165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0"/>
            <a:ext cx="9144000" cy="914400"/>
          </a:xfrm>
        </p:spPr>
        <p:txBody>
          <a:bodyPr/>
          <a:lstStyle/>
          <a:p>
            <a:r>
              <a:rPr lang="en-US" altLang="en-US" sz="2600" dirty="0"/>
              <a:t>Particles easily lost from ends </a:t>
            </a:r>
            <a:r>
              <a:rPr lang="en-US" altLang="en-US" sz="2600" dirty="0">
                <a:sym typeface="Wingdings" panose="05000000000000000000" pitchFamily="2" charset="2"/>
              </a:rPr>
              <a:t> </a:t>
            </a:r>
            <a:r>
              <a:rPr lang="en-US" altLang="en-US" sz="2600" dirty="0"/>
              <a:t>bend into a torus</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578" t="17403" r="31633" b="5731"/>
          <a:stretch>
            <a:fillRect/>
          </a:stretch>
        </p:blipFill>
        <p:spPr bwMode="auto">
          <a:xfrm>
            <a:off x="1676400" y="1295400"/>
            <a:ext cx="5867400" cy="4750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763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0"/>
            <a:ext cx="9144000" cy="914400"/>
          </a:xfrm>
        </p:spPr>
        <p:txBody>
          <a:bodyPr/>
          <a:lstStyle/>
          <a:p>
            <a:r>
              <a:rPr lang="en-US" altLang="en-US" sz="2800" dirty="0"/>
              <a:t>But </a:t>
            </a:r>
            <a:r>
              <a:rPr lang="en-US" altLang="en-US" sz="2800" dirty="0" err="1"/>
              <a:t>toroidicity</a:t>
            </a:r>
            <a:r>
              <a:rPr lang="en-US" altLang="en-US" sz="2800" dirty="0"/>
              <a:t> leads to vertical drifts from </a:t>
            </a:r>
            <a:r>
              <a:rPr lang="en-US" altLang="en-US" sz="2800" dirty="0">
                <a:sym typeface="Symbol"/>
              </a:rPr>
              <a:t></a:t>
            </a:r>
            <a:r>
              <a:rPr lang="en-US" altLang="en-US" sz="2800" dirty="0"/>
              <a:t>B &amp; curvature</a:t>
            </a:r>
          </a:p>
        </p:txBody>
      </p:sp>
      <p:sp>
        <p:nvSpPr>
          <p:cNvPr id="23555" name="Content Placeholder 2"/>
          <p:cNvSpPr>
            <a:spLocks noGrp="1"/>
          </p:cNvSpPr>
          <p:nvPr>
            <p:ph idx="1"/>
          </p:nvPr>
        </p:nvSpPr>
        <p:spPr>
          <a:xfrm>
            <a:off x="152400" y="4177693"/>
            <a:ext cx="4530969" cy="609600"/>
          </a:xfrm>
        </p:spPr>
        <p:txBody>
          <a:bodyPr/>
          <a:lstStyle/>
          <a:p>
            <a:pPr marL="0" indent="0">
              <a:buNone/>
            </a:pPr>
            <a:r>
              <a:rPr lang="en-US" altLang="en-US" b="1" dirty="0" err="1">
                <a:latin typeface="Symbol" panose="05050102010706020507" pitchFamily="18" charset="2"/>
              </a:rPr>
              <a:t>t</a:t>
            </a:r>
            <a:r>
              <a:rPr lang="en-US" altLang="en-US" b="1" baseline="-25000" dirty="0" err="1"/>
              <a:t>loss</a:t>
            </a:r>
            <a:r>
              <a:rPr lang="en-US" altLang="en-US" b="1" baseline="-25000" dirty="0"/>
              <a:t> </a:t>
            </a:r>
            <a:r>
              <a:rPr lang="en-US" altLang="en-US" b="1" dirty="0"/>
              <a:t>~ 5 </a:t>
            </a:r>
            <a:r>
              <a:rPr lang="en-US" altLang="en-US" b="1" dirty="0" err="1"/>
              <a:t>ms</a:t>
            </a:r>
            <a:r>
              <a:rPr lang="en-US" altLang="en-US" b="1" dirty="0">
                <a:sym typeface="Wingdings" panose="05000000000000000000" pitchFamily="2" charset="2"/>
              </a:rPr>
              <a:t> from vertical drifts (B~5 T, R~5 m, T~15 </a:t>
            </a:r>
            <a:r>
              <a:rPr lang="en-US" altLang="en-US" b="1" dirty="0" err="1">
                <a:sym typeface="Wingdings" panose="05000000000000000000" pitchFamily="2" charset="2"/>
              </a:rPr>
              <a:t>keV</a:t>
            </a:r>
            <a:r>
              <a:rPr lang="en-US" altLang="en-US" b="1" dirty="0">
                <a:sym typeface="Wingdings" panose="05000000000000000000" pitchFamily="2" charset="2"/>
              </a:rPr>
              <a:t>)</a:t>
            </a:r>
            <a:endParaRPr lang="en-US" altLang="en-US" b="1" dirty="0"/>
          </a:p>
        </p:txBody>
      </p:sp>
      <p:grpSp>
        <p:nvGrpSpPr>
          <p:cNvPr id="4" name="Group 3"/>
          <p:cNvGrpSpPr>
            <a:grpSpLocks noChangeAspect="1"/>
          </p:cNvGrpSpPr>
          <p:nvPr/>
        </p:nvGrpSpPr>
        <p:grpSpPr>
          <a:xfrm rot="16200000">
            <a:off x="4443045" y="1642544"/>
            <a:ext cx="4438499" cy="3287011"/>
            <a:chOff x="4847744" y="3963227"/>
            <a:chExt cx="3512453" cy="2601211"/>
          </a:xfrm>
        </p:grpSpPr>
        <p:grpSp>
          <p:nvGrpSpPr>
            <p:cNvPr id="5" name="Group 4"/>
            <p:cNvGrpSpPr/>
            <p:nvPr/>
          </p:nvGrpSpPr>
          <p:grpSpPr>
            <a:xfrm>
              <a:off x="4847744" y="3989999"/>
              <a:ext cx="3512453" cy="2574439"/>
              <a:chOff x="135466" y="2996626"/>
              <a:chExt cx="3512453" cy="2574439"/>
            </a:xfrm>
          </p:grpSpPr>
          <p:sp>
            <p:nvSpPr>
              <p:cNvPr id="7" name="Rectangle 6"/>
              <p:cNvSpPr/>
              <p:nvPr/>
            </p:nvSpPr>
            <p:spPr>
              <a:xfrm rot="10800000">
                <a:off x="135466" y="2996626"/>
                <a:ext cx="2894381" cy="2574439"/>
              </a:xfrm>
              <a:prstGeom prst="rect">
                <a:avLst/>
              </a:prstGeom>
              <a:gradFill>
                <a:gsLst>
                  <a:gs pos="85000">
                    <a:schemeClr val="bg1"/>
                  </a:gs>
                  <a:gs pos="2000">
                    <a:schemeClr val="tx1">
                      <a:alpha val="43000"/>
                    </a:schemeClr>
                  </a:gs>
                  <a:gs pos="15000">
                    <a:schemeClr val="tx1">
                      <a:alpha val="36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entury Gothic"/>
                </a:endParaRPr>
              </a:p>
            </p:txBody>
          </p:sp>
          <p:grpSp>
            <p:nvGrpSpPr>
              <p:cNvPr id="8" name="Group 7"/>
              <p:cNvGrpSpPr/>
              <p:nvPr/>
            </p:nvGrpSpPr>
            <p:grpSpPr>
              <a:xfrm rot="5400000">
                <a:off x="1122522" y="2227510"/>
                <a:ext cx="1714927" cy="3335866"/>
                <a:chOff x="494014" y="4448994"/>
                <a:chExt cx="1932401" cy="2134022"/>
              </a:xfrm>
            </p:grpSpPr>
            <p:sp>
              <p:nvSpPr>
                <p:cNvPr id="68" name="Arc 67"/>
                <p:cNvSpPr/>
                <p:nvPr/>
              </p:nvSpPr>
              <p:spPr>
                <a:xfrm rot="16200000" flipH="1">
                  <a:off x="1348297" y="4703024"/>
                  <a:ext cx="338707" cy="1028699"/>
                </a:xfrm>
                <a:prstGeom prst="arc">
                  <a:avLst>
                    <a:gd name="adj1" fmla="val 10319979"/>
                    <a:gd name="adj2" fmla="val 21471612"/>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entury Gothic"/>
                  </a:endParaRPr>
                </a:p>
              </p:txBody>
            </p:sp>
            <p:sp>
              <p:nvSpPr>
                <p:cNvPr id="69" name="Arc 68"/>
                <p:cNvSpPr/>
                <p:nvPr/>
              </p:nvSpPr>
              <p:spPr>
                <a:xfrm rot="5400000" flipH="1">
                  <a:off x="1002802" y="3965605"/>
                  <a:ext cx="940223" cy="1907002"/>
                </a:xfrm>
                <a:prstGeom prst="arc">
                  <a:avLst>
                    <a:gd name="adj1" fmla="val 10889156"/>
                    <a:gd name="adj2" fmla="val 16697580"/>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entury Gothic"/>
                  </a:endParaRPr>
                </a:p>
              </p:txBody>
            </p:sp>
            <p:sp>
              <p:nvSpPr>
                <p:cNvPr id="70" name="Arc 69"/>
                <p:cNvSpPr/>
                <p:nvPr/>
              </p:nvSpPr>
              <p:spPr>
                <a:xfrm rot="5400000" flipH="1">
                  <a:off x="990102" y="4562504"/>
                  <a:ext cx="940223" cy="1907002"/>
                </a:xfrm>
                <a:prstGeom prst="arc">
                  <a:avLst>
                    <a:gd name="adj1" fmla="val 10948539"/>
                    <a:gd name="adj2" fmla="val 21309387"/>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entury Gothic"/>
                  </a:endParaRPr>
                </a:p>
              </p:txBody>
            </p:sp>
            <p:sp>
              <p:nvSpPr>
                <p:cNvPr id="71" name="Arc 70"/>
                <p:cNvSpPr/>
                <p:nvPr/>
              </p:nvSpPr>
              <p:spPr>
                <a:xfrm rot="16200000" flipH="1">
                  <a:off x="1348297" y="5299924"/>
                  <a:ext cx="338707" cy="1028699"/>
                </a:xfrm>
                <a:prstGeom prst="arc">
                  <a:avLst>
                    <a:gd name="adj1" fmla="val 10730217"/>
                    <a:gd name="adj2" fmla="val 21389464"/>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entury Gothic"/>
                  </a:endParaRPr>
                </a:p>
              </p:txBody>
            </p:sp>
            <p:sp>
              <p:nvSpPr>
                <p:cNvPr id="72" name="Arc 71"/>
                <p:cNvSpPr/>
                <p:nvPr/>
              </p:nvSpPr>
              <p:spPr>
                <a:xfrm rot="5400000" flipH="1">
                  <a:off x="977403" y="5159404"/>
                  <a:ext cx="940223" cy="1907002"/>
                </a:xfrm>
                <a:prstGeom prst="arc">
                  <a:avLst>
                    <a:gd name="adj1" fmla="val 10562291"/>
                    <a:gd name="adj2" fmla="val 21309387"/>
                  </a:avLst>
                </a:prstGeom>
                <a:ln>
                  <a:solidFill>
                    <a:srgbClr val="0000FF"/>
                  </a:solidFill>
                  <a:prstDash val="solid"/>
                  <a:headEnd type="triangle"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entury Gothic"/>
                  </a:endParaRPr>
                </a:p>
              </p:txBody>
            </p:sp>
          </p:grpSp>
          <p:grpSp>
            <p:nvGrpSpPr>
              <p:cNvPr id="9" name="Group 8"/>
              <p:cNvGrpSpPr/>
              <p:nvPr/>
            </p:nvGrpSpPr>
            <p:grpSpPr>
              <a:xfrm>
                <a:off x="439026" y="3112560"/>
                <a:ext cx="165005" cy="159997"/>
                <a:chOff x="393576" y="3099642"/>
                <a:chExt cx="165005" cy="159997"/>
              </a:xfrm>
            </p:grpSpPr>
            <p:sp>
              <p:nvSpPr>
                <p:cNvPr id="66" name="Oval 65"/>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sp>
              <p:nvSpPr>
                <p:cNvPr id="67" name="Oval 66"/>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grpSp>
          <p:grpSp>
            <p:nvGrpSpPr>
              <p:cNvPr id="10" name="Group 9"/>
              <p:cNvGrpSpPr/>
              <p:nvPr/>
            </p:nvGrpSpPr>
            <p:grpSpPr>
              <a:xfrm>
                <a:off x="845436" y="3112554"/>
                <a:ext cx="165005" cy="159997"/>
                <a:chOff x="393576" y="3099642"/>
                <a:chExt cx="165005" cy="159997"/>
              </a:xfrm>
            </p:grpSpPr>
            <p:sp>
              <p:nvSpPr>
                <p:cNvPr id="64" name="Oval 6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sp>
              <p:nvSpPr>
                <p:cNvPr id="65" name="Oval 6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grpSp>
          <p:grpSp>
            <p:nvGrpSpPr>
              <p:cNvPr id="11" name="Group 10"/>
              <p:cNvGrpSpPr/>
              <p:nvPr/>
            </p:nvGrpSpPr>
            <p:grpSpPr>
              <a:xfrm>
                <a:off x="1251852" y="3121021"/>
                <a:ext cx="165005" cy="159997"/>
                <a:chOff x="393576" y="3099642"/>
                <a:chExt cx="165005" cy="159997"/>
              </a:xfrm>
            </p:grpSpPr>
            <p:sp>
              <p:nvSpPr>
                <p:cNvPr id="62" name="Oval 61"/>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sp>
              <p:nvSpPr>
                <p:cNvPr id="63" name="Oval 62"/>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grpSp>
          <p:grpSp>
            <p:nvGrpSpPr>
              <p:cNvPr id="12" name="Group 11"/>
              <p:cNvGrpSpPr/>
              <p:nvPr/>
            </p:nvGrpSpPr>
            <p:grpSpPr>
              <a:xfrm>
                <a:off x="1658262" y="3121015"/>
                <a:ext cx="165005" cy="159997"/>
                <a:chOff x="393576" y="3099642"/>
                <a:chExt cx="165005" cy="159997"/>
              </a:xfrm>
            </p:grpSpPr>
            <p:sp>
              <p:nvSpPr>
                <p:cNvPr id="60" name="Oval 59"/>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sp>
              <p:nvSpPr>
                <p:cNvPr id="61" name="Oval 60"/>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grpSp>
          <p:grpSp>
            <p:nvGrpSpPr>
              <p:cNvPr id="13" name="Group 12"/>
              <p:cNvGrpSpPr/>
              <p:nvPr/>
            </p:nvGrpSpPr>
            <p:grpSpPr>
              <a:xfrm>
                <a:off x="2064672" y="3121009"/>
                <a:ext cx="165005" cy="159997"/>
                <a:chOff x="393576" y="3099642"/>
                <a:chExt cx="165005" cy="159997"/>
              </a:xfrm>
            </p:grpSpPr>
            <p:sp>
              <p:nvSpPr>
                <p:cNvPr id="58" name="Oval 57"/>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sp>
              <p:nvSpPr>
                <p:cNvPr id="59" name="Oval 5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grpSp>
          <p:grpSp>
            <p:nvGrpSpPr>
              <p:cNvPr id="14" name="Group 13"/>
              <p:cNvGrpSpPr/>
              <p:nvPr/>
            </p:nvGrpSpPr>
            <p:grpSpPr>
              <a:xfrm>
                <a:off x="633761" y="3535904"/>
                <a:ext cx="165005" cy="159997"/>
                <a:chOff x="393576" y="3099642"/>
                <a:chExt cx="165005" cy="159997"/>
              </a:xfrm>
            </p:grpSpPr>
            <p:sp>
              <p:nvSpPr>
                <p:cNvPr id="56" name="Oval 55"/>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sp>
              <p:nvSpPr>
                <p:cNvPr id="57" name="Oval 56"/>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grpSp>
          <p:grpSp>
            <p:nvGrpSpPr>
              <p:cNvPr id="15" name="Group 14"/>
              <p:cNvGrpSpPr/>
              <p:nvPr/>
            </p:nvGrpSpPr>
            <p:grpSpPr>
              <a:xfrm>
                <a:off x="1167176" y="3544365"/>
                <a:ext cx="165005" cy="159997"/>
                <a:chOff x="393576" y="3099642"/>
                <a:chExt cx="165005" cy="159997"/>
              </a:xfrm>
            </p:grpSpPr>
            <p:sp>
              <p:nvSpPr>
                <p:cNvPr id="54" name="Oval 5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sp>
              <p:nvSpPr>
                <p:cNvPr id="55" name="Oval 5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grpSp>
          <p:grpSp>
            <p:nvGrpSpPr>
              <p:cNvPr id="16" name="Group 15"/>
              <p:cNvGrpSpPr/>
              <p:nvPr/>
            </p:nvGrpSpPr>
            <p:grpSpPr>
              <a:xfrm>
                <a:off x="2267874" y="3552820"/>
                <a:ext cx="165005" cy="159997"/>
                <a:chOff x="393576" y="3099642"/>
                <a:chExt cx="165005" cy="159997"/>
              </a:xfrm>
            </p:grpSpPr>
            <p:sp>
              <p:nvSpPr>
                <p:cNvPr id="52" name="Oval 51"/>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sp>
              <p:nvSpPr>
                <p:cNvPr id="53" name="Oval 52"/>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grpSp>
          <p:grpSp>
            <p:nvGrpSpPr>
              <p:cNvPr id="17" name="Group 16"/>
              <p:cNvGrpSpPr/>
              <p:nvPr/>
            </p:nvGrpSpPr>
            <p:grpSpPr>
              <a:xfrm>
                <a:off x="489822" y="4001589"/>
                <a:ext cx="165005" cy="159997"/>
                <a:chOff x="393576" y="3099642"/>
                <a:chExt cx="165005" cy="159997"/>
              </a:xfrm>
            </p:grpSpPr>
            <p:sp>
              <p:nvSpPr>
                <p:cNvPr id="50" name="Oval 49"/>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sp>
              <p:nvSpPr>
                <p:cNvPr id="51" name="Oval 50"/>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grpSp>
          <p:grpSp>
            <p:nvGrpSpPr>
              <p:cNvPr id="18" name="Group 17"/>
              <p:cNvGrpSpPr/>
              <p:nvPr/>
            </p:nvGrpSpPr>
            <p:grpSpPr>
              <a:xfrm>
                <a:off x="1412719" y="4018517"/>
                <a:ext cx="165005" cy="159997"/>
                <a:chOff x="393576" y="3099642"/>
                <a:chExt cx="165005" cy="159997"/>
              </a:xfrm>
            </p:grpSpPr>
            <p:sp>
              <p:nvSpPr>
                <p:cNvPr id="48" name="Oval 47"/>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sp>
              <p:nvSpPr>
                <p:cNvPr id="49" name="Oval 4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grpSp>
          <p:grpSp>
            <p:nvGrpSpPr>
              <p:cNvPr id="19" name="Group 18"/>
              <p:cNvGrpSpPr/>
              <p:nvPr/>
            </p:nvGrpSpPr>
            <p:grpSpPr>
              <a:xfrm>
                <a:off x="2352544" y="4018505"/>
                <a:ext cx="165005" cy="159997"/>
                <a:chOff x="393576" y="3099642"/>
                <a:chExt cx="165005" cy="159997"/>
              </a:xfrm>
            </p:grpSpPr>
            <p:sp>
              <p:nvSpPr>
                <p:cNvPr id="46" name="Oval 45"/>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sp>
              <p:nvSpPr>
                <p:cNvPr id="47" name="Oval 46"/>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grpSp>
          <p:grpSp>
            <p:nvGrpSpPr>
              <p:cNvPr id="20" name="Group 19"/>
              <p:cNvGrpSpPr/>
              <p:nvPr/>
            </p:nvGrpSpPr>
            <p:grpSpPr>
              <a:xfrm>
                <a:off x="2488010" y="3129464"/>
                <a:ext cx="165005" cy="159997"/>
                <a:chOff x="393576" y="3099642"/>
                <a:chExt cx="165005" cy="159997"/>
              </a:xfrm>
            </p:grpSpPr>
            <p:sp>
              <p:nvSpPr>
                <p:cNvPr id="44" name="Oval 4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sp>
              <p:nvSpPr>
                <p:cNvPr id="45" name="Oval 4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grpSp>
          <p:grpSp>
            <p:nvGrpSpPr>
              <p:cNvPr id="21" name="Group 20"/>
              <p:cNvGrpSpPr/>
              <p:nvPr/>
            </p:nvGrpSpPr>
            <p:grpSpPr>
              <a:xfrm>
                <a:off x="1776782" y="3552814"/>
                <a:ext cx="165005" cy="159997"/>
                <a:chOff x="393576" y="3099642"/>
                <a:chExt cx="165005" cy="159997"/>
              </a:xfrm>
            </p:grpSpPr>
            <p:sp>
              <p:nvSpPr>
                <p:cNvPr id="42" name="Oval 41"/>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sp>
              <p:nvSpPr>
                <p:cNvPr id="43" name="Oval 42"/>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grpSp>
          <p:grpSp>
            <p:nvGrpSpPr>
              <p:cNvPr id="22" name="Group 21"/>
              <p:cNvGrpSpPr/>
              <p:nvPr/>
            </p:nvGrpSpPr>
            <p:grpSpPr>
              <a:xfrm>
                <a:off x="870831" y="4458801"/>
                <a:ext cx="165005" cy="159997"/>
                <a:chOff x="393576" y="3099642"/>
                <a:chExt cx="165005" cy="159997"/>
              </a:xfrm>
            </p:grpSpPr>
            <p:sp>
              <p:nvSpPr>
                <p:cNvPr id="40" name="Oval 39"/>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sp>
              <p:nvSpPr>
                <p:cNvPr id="41" name="Oval 40"/>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grpSp>
          <p:grpSp>
            <p:nvGrpSpPr>
              <p:cNvPr id="23" name="Group 22"/>
              <p:cNvGrpSpPr/>
              <p:nvPr/>
            </p:nvGrpSpPr>
            <p:grpSpPr>
              <a:xfrm>
                <a:off x="2013852" y="4475711"/>
                <a:ext cx="165005" cy="159997"/>
                <a:chOff x="393576" y="3099642"/>
                <a:chExt cx="165005" cy="159997"/>
              </a:xfrm>
            </p:grpSpPr>
            <p:sp>
              <p:nvSpPr>
                <p:cNvPr id="38" name="Oval 37"/>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sp>
              <p:nvSpPr>
                <p:cNvPr id="39" name="Oval 3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grpSp>
          <p:grpSp>
            <p:nvGrpSpPr>
              <p:cNvPr id="24" name="Group 23"/>
              <p:cNvGrpSpPr/>
              <p:nvPr/>
            </p:nvGrpSpPr>
            <p:grpSpPr>
              <a:xfrm rot="16200000">
                <a:off x="1392310" y="4430254"/>
                <a:ext cx="676087" cy="1321389"/>
                <a:chOff x="1202844" y="4918727"/>
                <a:chExt cx="952930" cy="1321389"/>
              </a:xfrm>
            </p:grpSpPr>
            <p:sp>
              <p:nvSpPr>
                <p:cNvPr id="33" name="Arc 32"/>
                <p:cNvSpPr/>
                <p:nvPr/>
              </p:nvSpPr>
              <p:spPr>
                <a:xfrm rot="5400000">
                  <a:off x="1551969" y="5140866"/>
                  <a:ext cx="209728" cy="507285"/>
                </a:xfrm>
                <a:prstGeom prst="arc">
                  <a:avLst>
                    <a:gd name="adj1" fmla="val 11013688"/>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entury Gothic"/>
                  </a:endParaRPr>
                </a:p>
              </p:txBody>
            </p:sp>
            <p:sp>
              <p:nvSpPr>
                <p:cNvPr id="34" name="Arc 33"/>
                <p:cNvSpPr/>
                <p:nvPr/>
              </p:nvSpPr>
              <p:spPr>
                <a:xfrm rot="16200000">
                  <a:off x="1394478" y="4739619"/>
                  <a:ext cx="582187" cy="940404"/>
                </a:xfrm>
                <a:prstGeom prst="arc">
                  <a:avLst>
                    <a:gd name="adj1" fmla="val 10562291"/>
                    <a:gd name="adj2" fmla="val 21044133"/>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entury Gothic"/>
                  </a:endParaRPr>
                </a:p>
              </p:txBody>
            </p:sp>
            <p:sp>
              <p:nvSpPr>
                <p:cNvPr id="35" name="Arc 34"/>
                <p:cNvSpPr/>
                <p:nvPr/>
              </p:nvSpPr>
              <p:spPr>
                <a:xfrm rot="16200000">
                  <a:off x="1388215" y="5109220"/>
                  <a:ext cx="582187" cy="940404"/>
                </a:xfrm>
                <a:prstGeom prst="arc">
                  <a:avLst>
                    <a:gd name="adj1" fmla="val 10562291"/>
                    <a:gd name="adj2" fmla="val 21491510"/>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entury Gothic"/>
                  </a:endParaRPr>
                </a:p>
              </p:txBody>
            </p:sp>
            <p:sp>
              <p:nvSpPr>
                <p:cNvPr id="36" name="Arc 35"/>
                <p:cNvSpPr/>
                <p:nvPr/>
              </p:nvSpPr>
              <p:spPr>
                <a:xfrm rot="5400000">
                  <a:off x="1551969" y="5510468"/>
                  <a:ext cx="209728" cy="507285"/>
                </a:xfrm>
                <a:prstGeom prst="arc">
                  <a:avLst>
                    <a:gd name="adj1" fmla="val 10660535"/>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entury Gothic"/>
                  </a:endParaRPr>
                </a:p>
              </p:txBody>
            </p:sp>
            <p:sp>
              <p:nvSpPr>
                <p:cNvPr id="37" name="Arc 36"/>
                <p:cNvSpPr/>
                <p:nvPr/>
              </p:nvSpPr>
              <p:spPr>
                <a:xfrm rot="16200000">
                  <a:off x="1381952" y="5478821"/>
                  <a:ext cx="582187" cy="940404"/>
                </a:xfrm>
                <a:prstGeom prst="arc">
                  <a:avLst>
                    <a:gd name="adj1" fmla="val 10562291"/>
                    <a:gd name="adj2" fmla="val 21491486"/>
                  </a:avLst>
                </a:prstGeom>
                <a:ln>
                  <a:solidFill>
                    <a:srgbClr val="FF0000"/>
                  </a:solidFill>
                  <a:prstDash val="solid"/>
                  <a:headEnd type="triangle"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entury Gothic"/>
                  </a:endParaRPr>
                </a:p>
              </p:txBody>
            </p:sp>
          </p:grpSp>
          <p:grpSp>
            <p:nvGrpSpPr>
              <p:cNvPr id="25" name="Group 24"/>
              <p:cNvGrpSpPr/>
              <p:nvPr/>
            </p:nvGrpSpPr>
            <p:grpSpPr>
              <a:xfrm>
                <a:off x="944874" y="4839777"/>
                <a:ext cx="351748" cy="461665"/>
                <a:chOff x="1379739" y="4122100"/>
                <a:chExt cx="351748" cy="461665"/>
              </a:xfrm>
            </p:grpSpPr>
            <p:sp>
              <p:nvSpPr>
                <p:cNvPr id="31" name="Oval 30"/>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srgbClr val="FF0000"/>
                    </a:solidFill>
                    <a:latin typeface="Century Gothic"/>
                  </a:endParaRPr>
                </a:p>
              </p:txBody>
            </p:sp>
            <p:sp>
              <p:nvSpPr>
                <p:cNvPr id="32" name="TextBox 31"/>
                <p:cNvSpPr txBox="1"/>
                <p:nvPr/>
              </p:nvSpPr>
              <p:spPr>
                <a:xfrm>
                  <a:off x="1379739" y="4122100"/>
                  <a:ext cx="351748" cy="461665"/>
                </a:xfrm>
                <a:prstGeom prst="rect">
                  <a:avLst/>
                </a:prstGeom>
                <a:noFill/>
              </p:spPr>
              <p:txBody>
                <a:bodyPr wrap="square" rtlCol="0">
                  <a:spAutoFit/>
                </a:bodyPr>
                <a:lstStyle/>
                <a:p>
                  <a:pPr defTabSz="457200"/>
                  <a:r>
                    <a:rPr lang="en-US" sz="2400" b="1" dirty="0">
                      <a:solidFill>
                        <a:srgbClr val="FF0000"/>
                      </a:solidFill>
                      <a:latin typeface="Century Gothic"/>
                    </a:rPr>
                    <a:t>-</a:t>
                  </a:r>
                  <a:endParaRPr lang="en-US" b="1" dirty="0">
                    <a:solidFill>
                      <a:srgbClr val="FF0000"/>
                    </a:solidFill>
                    <a:latin typeface="Century Gothic"/>
                  </a:endParaRPr>
                </a:p>
              </p:txBody>
            </p:sp>
          </p:grpSp>
          <p:grpSp>
            <p:nvGrpSpPr>
              <p:cNvPr id="26" name="Group 25"/>
              <p:cNvGrpSpPr/>
              <p:nvPr/>
            </p:nvGrpSpPr>
            <p:grpSpPr>
              <a:xfrm>
                <a:off x="2667551" y="4440110"/>
                <a:ext cx="464238" cy="523220"/>
                <a:chOff x="2598106" y="3869215"/>
                <a:chExt cx="464238" cy="523220"/>
              </a:xfrm>
            </p:grpSpPr>
            <p:sp>
              <p:nvSpPr>
                <p:cNvPr id="29" name="Oval 28"/>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457200">
                    <a:lnSpc>
                      <a:spcPct val="90000"/>
                    </a:lnSpc>
                  </a:pPr>
                  <a:endParaRPr lang="en-US" dirty="0">
                    <a:solidFill>
                      <a:prstClr val="black"/>
                    </a:solidFill>
                    <a:latin typeface="Century Gothic"/>
                  </a:endParaRPr>
                </a:p>
              </p:txBody>
            </p:sp>
            <p:sp>
              <p:nvSpPr>
                <p:cNvPr id="30" name="TextBox 29"/>
                <p:cNvSpPr txBox="1"/>
                <p:nvPr/>
              </p:nvSpPr>
              <p:spPr>
                <a:xfrm>
                  <a:off x="2598106" y="3869215"/>
                  <a:ext cx="464238" cy="523220"/>
                </a:xfrm>
                <a:prstGeom prst="rect">
                  <a:avLst/>
                </a:prstGeom>
                <a:noFill/>
              </p:spPr>
              <p:txBody>
                <a:bodyPr wrap="square" rtlCol="0">
                  <a:spAutoFit/>
                </a:bodyPr>
                <a:lstStyle/>
                <a:p>
                  <a:pPr defTabSz="457200"/>
                  <a:r>
                    <a:rPr lang="en-US" sz="2800" dirty="0">
                      <a:ln>
                        <a:solidFill>
                          <a:srgbClr val="0000FF"/>
                        </a:solidFill>
                      </a:ln>
                      <a:solidFill>
                        <a:prstClr val="black"/>
                      </a:solidFill>
                      <a:latin typeface="Century Gothic"/>
                    </a:rPr>
                    <a:t>+</a:t>
                  </a:r>
                </a:p>
              </p:txBody>
            </p:sp>
          </p:grpSp>
          <p:pic>
            <p:nvPicPr>
              <p:cNvPr id="27" name="Picture 26"/>
              <p:cNvPicPr>
                <a:picLocks noChangeAspect="1"/>
              </p:cNvPicPr>
              <p:nvPr/>
            </p:nvPicPr>
            <p:blipFill>
              <a:blip r:embed="rId2"/>
              <a:stretch>
                <a:fillRect/>
              </a:stretch>
            </p:blipFill>
            <p:spPr>
              <a:xfrm>
                <a:off x="3131451" y="3651225"/>
                <a:ext cx="452967" cy="270428"/>
              </a:xfrm>
              <a:prstGeom prst="rect">
                <a:avLst/>
              </a:prstGeom>
            </p:spPr>
          </p:pic>
          <p:cxnSp>
            <p:nvCxnSpPr>
              <p:cNvPr id="28" name="Straight Arrow Connector 27"/>
              <p:cNvCxnSpPr/>
              <p:nvPr/>
            </p:nvCxnSpPr>
            <p:spPr>
              <a:xfrm flipV="1">
                <a:off x="3376986" y="2996626"/>
                <a:ext cx="0" cy="608765"/>
              </a:xfrm>
              <a:prstGeom prst="straightConnector1">
                <a:avLst/>
              </a:prstGeom>
              <a:ln w="28575" cmpd="sng">
                <a:solidFill>
                  <a:srgbClr val="1B1A5B"/>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7411789" y="3963227"/>
              <a:ext cx="355736" cy="400110"/>
            </a:xfrm>
            <a:prstGeom prst="rect">
              <a:avLst/>
            </a:prstGeom>
            <a:noFill/>
          </p:spPr>
          <p:txBody>
            <a:bodyPr wrap="none" rtlCol="0">
              <a:spAutoFit/>
            </a:bodyPr>
            <a:lstStyle/>
            <a:p>
              <a:r>
                <a:rPr lang="en-US" sz="2000" b="1" dirty="0">
                  <a:latin typeface="Times New Roman"/>
                  <a:cs typeface="Times New Roman"/>
                </a:rPr>
                <a:t>B</a:t>
              </a:r>
            </a:p>
          </p:txBody>
        </p:sp>
      </p:grpSp>
      <mc:AlternateContent xmlns:mc="http://schemas.openxmlformats.org/markup-compatibility/2006" xmlns:a14="http://schemas.microsoft.com/office/drawing/2010/main">
        <mc:Choice Requires="a14">
          <p:sp>
            <p:nvSpPr>
              <p:cNvPr id="2" name="TextBox 1"/>
              <p:cNvSpPr txBox="1"/>
              <p:nvPr/>
            </p:nvSpPr>
            <p:spPr>
              <a:xfrm>
                <a:off x="697218" y="1905000"/>
                <a:ext cx="17411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0" smtClean="0">
                          <a:solidFill>
                            <a:schemeClr val="tx1"/>
                          </a:solidFill>
                          <a:latin typeface="Cambria Math"/>
                        </a:rPr>
                        <m:t>𝐅</m:t>
                      </m:r>
                      <m:r>
                        <a:rPr lang="en-US" sz="2400" b="0" i="0" smtClean="0">
                          <a:solidFill>
                            <a:schemeClr val="tx1"/>
                          </a:solidFill>
                          <a:latin typeface="Cambria Math"/>
                        </a:rPr>
                        <m:t>=</m:t>
                      </m:r>
                      <m:r>
                        <m:rPr>
                          <m:sty m:val="p"/>
                        </m:rPr>
                        <a:rPr lang="en-US" sz="2400" b="0" i="0" smtClean="0">
                          <a:solidFill>
                            <a:schemeClr val="tx1"/>
                          </a:solidFill>
                          <a:latin typeface="Cambria Math"/>
                        </a:rPr>
                        <m:t>q</m:t>
                      </m:r>
                      <m:r>
                        <a:rPr lang="en-US" sz="2400" b="1" i="0" smtClean="0">
                          <a:solidFill>
                            <a:schemeClr val="tx1"/>
                          </a:solidFill>
                          <a:latin typeface="Cambria Math"/>
                        </a:rPr>
                        <m:t>𝐯</m:t>
                      </m:r>
                      <m:r>
                        <a:rPr lang="en-US" sz="2400" b="0" i="0" smtClean="0">
                          <a:solidFill>
                            <a:schemeClr val="tx1"/>
                          </a:solidFill>
                          <a:latin typeface="Cambria Math"/>
                        </a:rPr>
                        <m:t>×</m:t>
                      </m:r>
                      <m:r>
                        <a:rPr lang="en-US" sz="2400" b="1" i="0" smtClean="0">
                          <a:solidFill>
                            <a:schemeClr val="tx1"/>
                          </a:solidFill>
                          <a:latin typeface="Cambria Math"/>
                        </a:rPr>
                        <m:t>𝐁</m:t>
                      </m:r>
                    </m:oMath>
                  </m:oMathPara>
                </a14:m>
                <a:endParaRPr lang="en-US" sz="2400" i="0" dirty="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97218" y="1905000"/>
                <a:ext cx="1741182" cy="461665"/>
              </a:xfrm>
              <a:prstGeom prst="rect">
                <a:avLst/>
              </a:prstGeom>
              <a:blipFill rotWithShape="1">
                <a:blip r:embed="rId3"/>
                <a:stretch>
                  <a:fillRect l="-230420" t="-2200000" r="-230769" b="-148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2740979" y="1730796"/>
                <a:ext cx="918841"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solidFill>
                            <a:schemeClr val="tx1"/>
                          </a:solidFill>
                          <a:latin typeface="Cambria Math"/>
                        </a:rPr>
                        <m:t>B</m:t>
                      </m:r>
                      <m:r>
                        <a:rPr lang="en-US" sz="2400" b="0" i="0" smtClean="0">
                          <a:solidFill>
                            <a:schemeClr val="tx1"/>
                          </a:solidFill>
                          <a:latin typeface="Cambria Math"/>
                        </a:rPr>
                        <m:t>~</m:t>
                      </m:r>
                      <m:f>
                        <m:fPr>
                          <m:ctrlPr>
                            <a:rPr lang="en-US" sz="2400" b="0" i="1" smtClean="0">
                              <a:solidFill>
                                <a:schemeClr val="tx1"/>
                              </a:solidFill>
                              <a:latin typeface="Cambria Math" panose="02040503050406030204" pitchFamily="18" charset="0"/>
                            </a:rPr>
                          </m:ctrlPr>
                        </m:fPr>
                        <m:num>
                          <m:r>
                            <a:rPr lang="en-US" sz="2400" b="0" i="0" smtClean="0">
                              <a:solidFill>
                                <a:schemeClr val="tx1"/>
                              </a:solidFill>
                              <a:latin typeface="Cambria Math"/>
                            </a:rPr>
                            <m:t>1</m:t>
                          </m:r>
                        </m:num>
                        <m:den>
                          <m:r>
                            <m:rPr>
                              <m:sty m:val="p"/>
                            </m:rPr>
                            <a:rPr lang="en-US" sz="2400" b="0" i="0" smtClean="0">
                              <a:solidFill>
                                <a:schemeClr val="tx1"/>
                              </a:solidFill>
                              <a:latin typeface="Cambria Math"/>
                            </a:rPr>
                            <m:t>R</m:t>
                          </m:r>
                        </m:den>
                      </m:f>
                    </m:oMath>
                  </m:oMathPara>
                </a14:m>
                <a:endParaRPr lang="en-US" sz="2400" b="0" i="0" dirty="0">
                  <a:solidFill>
                    <a:schemeClr val="tx1"/>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740979" y="1730796"/>
                <a:ext cx="918841" cy="783804"/>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838200" y="3040199"/>
                <a:ext cx="2579039" cy="8460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m:rPr>
                              <m:sty m:val="p"/>
                            </m:rPr>
                            <a:rPr lang="en-US" sz="2400" b="0" i="0" smtClean="0">
                              <a:solidFill>
                                <a:schemeClr val="tx1"/>
                              </a:solidFill>
                              <a:latin typeface="Cambria Math"/>
                            </a:rPr>
                            <m:t>v</m:t>
                          </m:r>
                        </m:e>
                        <m:sub>
                          <m:r>
                            <a:rPr lang="en-US" sz="2400" b="0" i="0" smtClean="0">
                              <a:solidFill>
                                <a:schemeClr val="tx1"/>
                              </a:solidFill>
                              <a:latin typeface="Cambria Math"/>
                            </a:rPr>
                            <m:t>𝛻</m:t>
                          </m:r>
                          <m:r>
                            <m:rPr>
                              <m:sty m:val="p"/>
                            </m:rPr>
                            <a:rPr lang="en-US" sz="2400" b="0" i="0" smtClean="0">
                              <a:solidFill>
                                <a:schemeClr val="tx1"/>
                              </a:solidFill>
                              <a:latin typeface="Cambria Math"/>
                            </a:rPr>
                            <m:t>B</m:t>
                          </m:r>
                        </m:sub>
                      </m:sSub>
                      <m:r>
                        <a:rPr lang="en-US" sz="2400" b="0" i="0">
                          <a:solidFill>
                            <a:schemeClr val="tx1"/>
                          </a:solidFill>
                          <a:latin typeface="Cambria Math"/>
                          <a:sym typeface="Symbol"/>
                        </a:rPr>
                        <m:t></m:t>
                      </m:r>
                      <m:d>
                        <m:dPr>
                          <m:ctrlPr>
                            <a:rPr lang="en-US" sz="2400" b="0" i="1">
                              <a:solidFill>
                                <a:schemeClr val="tx1"/>
                              </a:solidFill>
                              <a:latin typeface="Cambria Math" panose="02040503050406030204" pitchFamily="18" charset="0"/>
                            </a:rPr>
                          </m:ctrlPr>
                        </m:dPr>
                        <m:e>
                          <m:f>
                            <m:fPr>
                              <m:ctrlPr>
                                <a:rPr lang="en-US" sz="2400" b="0" i="1">
                                  <a:solidFill>
                                    <a:schemeClr val="tx1"/>
                                  </a:solidFill>
                                  <a:latin typeface="Cambria Math" panose="02040503050406030204" pitchFamily="18" charset="0"/>
                                </a:rPr>
                              </m:ctrlPr>
                            </m:fPr>
                            <m:num>
                              <m:r>
                                <m:rPr>
                                  <m:sty m:val="p"/>
                                </m:rPr>
                                <a:rPr lang="en-US" sz="2400" b="0" i="0">
                                  <a:solidFill>
                                    <a:schemeClr val="tx1"/>
                                  </a:solidFill>
                                  <a:latin typeface="Cambria Math"/>
                                </a:rPr>
                                <m:t>ρ</m:t>
                              </m:r>
                            </m:num>
                            <m:den>
                              <m:r>
                                <m:rPr>
                                  <m:sty m:val="p"/>
                                </m:rPr>
                                <a:rPr lang="en-US" sz="2400" b="0" i="0">
                                  <a:solidFill>
                                    <a:schemeClr val="tx1"/>
                                  </a:solidFill>
                                  <a:latin typeface="Cambria Math"/>
                                </a:rPr>
                                <m:t>R</m:t>
                              </m:r>
                            </m:den>
                          </m:f>
                        </m:e>
                      </m:d>
                      <m:sSub>
                        <m:sSubPr>
                          <m:ctrlPr>
                            <a:rPr lang="en-US" sz="2400" b="0" i="1">
                              <a:solidFill>
                                <a:schemeClr val="tx1"/>
                              </a:solidFill>
                              <a:latin typeface="Cambria Math" panose="02040503050406030204" pitchFamily="18" charset="0"/>
                            </a:rPr>
                          </m:ctrlPr>
                        </m:sSubPr>
                        <m:e>
                          <m:r>
                            <m:rPr>
                              <m:sty m:val="p"/>
                            </m:rPr>
                            <a:rPr lang="en-US" sz="2400" b="0" i="0">
                              <a:solidFill>
                                <a:schemeClr val="tx1"/>
                              </a:solidFill>
                              <a:latin typeface="Cambria Math"/>
                            </a:rPr>
                            <m:t>v</m:t>
                          </m:r>
                        </m:e>
                        <m:sub>
                          <m:r>
                            <m:rPr>
                              <m:sty m:val="p"/>
                            </m:rPr>
                            <a:rPr lang="en-US" sz="2400" b="0" i="0">
                              <a:solidFill>
                                <a:schemeClr val="tx1"/>
                              </a:solidFill>
                              <a:latin typeface="Cambria Math"/>
                            </a:rPr>
                            <m:t>T</m:t>
                          </m:r>
                        </m:sub>
                      </m:sSub>
                      <m:r>
                        <a:rPr lang="en-US" sz="2400" b="0" i="0">
                          <a:solidFill>
                            <a:schemeClr val="tx1"/>
                          </a:solidFill>
                          <a:latin typeface="Cambria Math"/>
                          <a:sym typeface="Symbol"/>
                        </a:rPr>
                        <m:t></m:t>
                      </m:r>
                      <m:f>
                        <m:fPr>
                          <m:ctrlPr>
                            <a:rPr lang="en-US" sz="2400" b="0" i="1" smtClean="0">
                              <a:solidFill>
                                <a:schemeClr val="tx1"/>
                              </a:solidFill>
                              <a:latin typeface="Cambria Math" panose="02040503050406030204" pitchFamily="18" charset="0"/>
                            </a:rPr>
                          </m:ctrlPr>
                        </m:fPr>
                        <m:num>
                          <m:r>
                            <m:rPr>
                              <m:sty m:val="p"/>
                            </m:rPr>
                            <a:rPr lang="en-US" sz="2400" b="0" i="0" smtClean="0">
                              <a:solidFill>
                                <a:schemeClr val="tx1"/>
                              </a:solidFill>
                              <a:latin typeface="Cambria Math"/>
                            </a:rPr>
                            <m:t>T</m:t>
                          </m:r>
                        </m:num>
                        <m:den>
                          <m:r>
                            <m:rPr>
                              <m:sty m:val="p"/>
                            </m:rPr>
                            <a:rPr lang="en-US" sz="2400" b="0" i="0" smtClean="0">
                              <a:solidFill>
                                <a:schemeClr val="tx1"/>
                              </a:solidFill>
                              <a:latin typeface="Cambria Math"/>
                            </a:rPr>
                            <m:t>qBR</m:t>
                          </m:r>
                        </m:den>
                      </m:f>
                    </m:oMath>
                  </m:oMathPara>
                </a14:m>
                <a:endParaRPr lang="en-US" sz="2400" b="0" i="0" dirty="0">
                  <a:solidFill>
                    <a:schemeClr val="tx1"/>
                  </a:solidFill>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838200" y="3040199"/>
                <a:ext cx="2579039" cy="846001"/>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1295400" y="5830886"/>
                <a:ext cx="1157305" cy="722314"/>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m:rPr>
                              <m:sty m:val="p"/>
                            </m:rPr>
                            <a:rPr lang="en-US" sz="2400" b="0" i="0" smtClean="0">
                              <a:solidFill>
                                <a:schemeClr val="tx1"/>
                              </a:solidFill>
                              <a:latin typeface="Cambria Math"/>
                            </a:rPr>
                            <m:t>ρ</m:t>
                          </m:r>
                        </m:e>
                        <m:sub>
                          <m:r>
                            <a:rPr lang="en-US" sz="2400" b="0" i="0" smtClean="0">
                              <a:solidFill>
                                <a:schemeClr val="tx1"/>
                              </a:solidFill>
                              <a:latin typeface="Cambria Math"/>
                            </a:rPr>
                            <m:t>∗</m:t>
                          </m:r>
                        </m:sub>
                      </m:sSub>
                      <m:r>
                        <a:rPr lang="en-US" sz="2400" b="0" i="0" smtClean="0">
                          <a:solidFill>
                            <a:schemeClr val="tx1"/>
                          </a:solidFill>
                          <a:latin typeface="Cambria Math"/>
                        </a:rPr>
                        <m:t>=</m:t>
                      </m:r>
                      <m:f>
                        <m:fPr>
                          <m:ctrlPr>
                            <a:rPr lang="en-US" sz="2400" b="0" i="1" smtClean="0">
                              <a:solidFill>
                                <a:schemeClr val="tx1"/>
                              </a:solidFill>
                              <a:latin typeface="Cambria Math" panose="02040503050406030204" pitchFamily="18" charset="0"/>
                            </a:rPr>
                          </m:ctrlPr>
                        </m:fPr>
                        <m:num>
                          <m:r>
                            <m:rPr>
                              <m:sty m:val="p"/>
                            </m:rPr>
                            <a:rPr lang="en-US" sz="2400" b="0" i="0" smtClean="0">
                              <a:solidFill>
                                <a:schemeClr val="tx1"/>
                              </a:solidFill>
                              <a:latin typeface="Cambria Math"/>
                            </a:rPr>
                            <m:t>ρ</m:t>
                          </m:r>
                        </m:num>
                        <m:den>
                          <m:r>
                            <m:rPr>
                              <m:sty m:val="p"/>
                            </m:rPr>
                            <a:rPr lang="en-US" sz="2400" b="0" i="0" smtClean="0">
                              <a:solidFill>
                                <a:schemeClr val="tx1"/>
                              </a:solidFill>
                              <a:latin typeface="Cambria Math"/>
                            </a:rPr>
                            <m:t>R</m:t>
                          </m:r>
                        </m:den>
                      </m:f>
                    </m:oMath>
                  </m:oMathPara>
                </a14:m>
                <a:endParaRPr lang="en-US" sz="2400" b="0" i="0" dirty="0">
                  <a:solidFill>
                    <a:schemeClr val="tx1"/>
                  </a:solidFill>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1295400" y="5830886"/>
                <a:ext cx="1157305" cy="722314"/>
              </a:xfrm>
              <a:prstGeom prst="rect">
                <a:avLst/>
              </a:prstGeom>
              <a:blipFill rotWithShape="1">
                <a:blip r:embed="rId6"/>
                <a:stretch>
                  <a:fillRect/>
                </a:stretch>
              </a:blipFill>
              <a:ln>
                <a:solidFill>
                  <a:schemeClr val="tx1"/>
                </a:solidFill>
              </a:ln>
            </p:spPr>
            <p:txBody>
              <a:bodyPr/>
              <a:lstStyle/>
              <a:p>
                <a:r>
                  <a:rPr lang="en-US">
                    <a:noFill/>
                  </a:rPr>
                  <a:t> </a:t>
                </a:r>
              </a:p>
            </p:txBody>
          </p:sp>
        </mc:Fallback>
      </mc:AlternateContent>
      <p:sp>
        <p:nvSpPr>
          <p:cNvPr id="73" name="TextBox 72"/>
          <p:cNvSpPr txBox="1"/>
          <p:nvPr/>
        </p:nvSpPr>
        <p:spPr>
          <a:xfrm>
            <a:off x="2514600" y="6019800"/>
            <a:ext cx="4826962" cy="369332"/>
          </a:xfrm>
          <a:prstGeom prst="rect">
            <a:avLst/>
          </a:prstGeom>
          <a:noFill/>
        </p:spPr>
        <p:txBody>
          <a:bodyPr wrap="none" rtlCol="0">
            <a:spAutoFit/>
          </a:bodyPr>
          <a:lstStyle/>
          <a:p>
            <a:r>
              <a:rPr lang="en-US" sz="1800" i="0" dirty="0">
                <a:solidFill>
                  <a:schemeClr val="tx1"/>
                </a:solidFill>
              </a:rPr>
              <a:t>Key parameter in magnetized confinement</a:t>
            </a:r>
          </a:p>
        </p:txBody>
      </p:sp>
    </p:spTree>
    <p:extLst>
      <p:ext uri="{BB962C8B-B14F-4D97-AF65-F5344CB8AC3E}">
        <p14:creationId xmlns:p14="http://schemas.microsoft.com/office/powerpoint/2010/main" val="414775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a:t>Even worse, charge separation leads to faster E</a:t>
            </a:r>
            <a:r>
              <a:rPr lang="en-US" sz="2800" dirty="0">
                <a:sym typeface="Symbol"/>
              </a:rPr>
              <a:t></a:t>
            </a:r>
            <a:r>
              <a:rPr lang="en-US" sz="2800" dirty="0"/>
              <a:t>B drifts out to the walls</a:t>
            </a:r>
          </a:p>
        </p:txBody>
      </p:sp>
      <p:sp>
        <p:nvSpPr>
          <p:cNvPr id="3" name="Content Placeholder 2"/>
          <p:cNvSpPr>
            <a:spLocks noGrp="1"/>
          </p:cNvSpPr>
          <p:nvPr>
            <p:ph idx="1"/>
          </p:nvPr>
        </p:nvSpPr>
        <p:spPr>
          <a:xfrm>
            <a:off x="304800" y="5638800"/>
            <a:ext cx="8763000" cy="609600"/>
          </a:xfrm>
        </p:spPr>
        <p:txBody>
          <a:bodyPr/>
          <a:lstStyle/>
          <a:p>
            <a:pPr marL="0" indent="0">
              <a:buNone/>
            </a:pPr>
            <a:r>
              <a:rPr lang="en-US" altLang="en-US" b="1" dirty="0" err="1">
                <a:latin typeface="Symbol" panose="05050102010706020507" pitchFamily="18" charset="2"/>
              </a:rPr>
              <a:t>t</a:t>
            </a:r>
            <a:r>
              <a:rPr lang="en-US" altLang="en-US" b="1" baseline="-25000" dirty="0" err="1"/>
              <a:t>loss</a:t>
            </a:r>
            <a:r>
              <a:rPr lang="en-US" altLang="en-US" b="1" baseline="-25000" dirty="0"/>
              <a:t> </a:t>
            </a:r>
            <a:r>
              <a:rPr lang="en-US" altLang="en-US" b="1" dirty="0"/>
              <a:t>~ </a:t>
            </a:r>
            <a:r>
              <a:rPr lang="en-US" altLang="en-US" b="1" dirty="0" err="1">
                <a:latin typeface="Symbol" panose="05050102010706020507" pitchFamily="18" charset="2"/>
              </a:rPr>
              <a:t>m</a:t>
            </a:r>
            <a:r>
              <a:rPr lang="en-US" altLang="en-US" b="1" dirty="0" err="1"/>
              <a:t>s</a:t>
            </a:r>
            <a:r>
              <a:rPr lang="en-US" altLang="en-US" b="1" dirty="0">
                <a:sym typeface="Wingdings" panose="05000000000000000000" pitchFamily="2" charset="2"/>
              </a:rPr>
              <a:t> from E</a:t>
            </a:r>
            <a:r>
              <a:rPr lang="en-US" altLang="en-US" b="1" dirty="0">
                <a:sym typeface="Symbol"/>
              </a:rPr>
              <a:t></a:t>
            </a:r>
            <a:r>
              <a:rPr lang="en-US" altLang="en-US" b="1" dirty="0">
                <a:sym typeface="Wingdings" panose="05000000000000000000" pitchFamily="2" charset="2"/>
              </a:rPr>
              <a:t>B drifts (due to charge separation from vertical drifts)</a:t>
            </a:r>
            <a:endParaRPr lang="en-US" altLang="en-US" b="1" dirty="0"/>
          </a:p>
        </p:txBody>
      </p:sp>
      <p:grpSp>
        <p:nvGrpSpPr>
          <p:cNvPr id="5" name="Group 4"/>
          <p:cNvGrpSpPr/>
          <p:nvPr/>
        </p:nvGrpSpPr>
        <p:grpSpPr>
          <a:xfrm>
            <a:off x="76201" y="1219200"/>
            <a:ext cx="8991599" cy="5105400"/>
            <a:chOff x="439154" y="2080012"/>
            <a:chExt cx="8552445" cy="4787395"/>
          </a:xfrm>
        </p:grpSpPr>
        <p:sp>
          <p:nvSpPr>
            <p:cNvPr id="6" name="Arc 5"/>
            <p:cNvSpPr/>
            <p:nvPr/>
          </p:nvSpPr>
          <p:spPr>
            <a:xfrm>
              <a:off x="1460020" y="5239925"/>
              <a:ext cx="4852348" cy="1627482"/>
            </a:xfrm>
            <a:prstGeom prst="arc">
              <a:avLst>
                <a:gd name="adj1" fmla="val 12159423"/>
                <a:gd name="adj2" fmla="val 20214794"/>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 name="Group 6"/>
            <p:cNvGrpSpPr/>
            <p:nvPr/>
          </p:nvGrpSpPr>
          <p:grpSpPr>
            <a:xfrm>
              <a:off x="439154" y="2080012"/>
              <a:ext cx="8552445" cy="3698579"/>
              <a:chOff x="439154" y="2080012"/>
              <a:chExt cx="8552445" cy="3698579"/>
            </a:xfrm>
          </p:grpSpPr>
          <p:sp>
            <p:nvSpPr>
              <p:cNvPr id="8" name="Oval 7"/>
              <p:cNvSpPr/>
              <p:nvPr/>
            </p:nvSpPr>
            <p:spPr>
              <a:xfrm>
                <a:off x="5118470" y="3452519"/>
                <a:ext cx="1810917" cy="2064598"/>
              </a:xfrm>
              <a:prstGeom prst="ellipse">
                <a:avLst/>
              </a:prstGeom>
              <a:gradFill flip="none" rotWithShape="1">
                <a:gsLst>
                  <a:gs pos="0">
                    <a:srgbClr val="FF00FF">
                      <a:alpha val="34000"/>
                    </a:srgbClr>
                  </a:gs>
                  <a:gs pos="69000">
                    <a:schemeClr val="bg1"/>
                  </a:gs>
                </a:gsLst>
                <a:lin ang="10800000" scaled="0"/>
                <a:tileRect/>
              </a:gra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777034" y="3374170"/>
                <a:ext cx="2142947" cy="2142947"/>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874841" y="3374170"/>
                <a:ext cx="2142947" cy="2142947"/>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c 10"/>
              <p:cNvSpPr/>
              <p:nvPr/>
            </p:nvSpPr>
            <p:spPr>
              <a:xfrm>
                <a:off x="1147705" y="3029183"/>
                <a:ext cx="5465703" cy="1627482"/>
              </a:xfrm>
              <a:prstGeom prst="arc">
                <a:avLst>
                  <a:gd name="adj1" fmla="val 11102368"/>
                  <a:gd name="adj2" fmla="val 21145692"/>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flipV="1">
                <a:off x="5889034" y="3593626"/>
                <a:ext cx="0" cy="74318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889034" y="4630322"/>
                <a:ext cx="0" cy="74318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721921" y="2747579"/>
                <a:ext cx="5883951" cy="2195416"/>
              </a:xfrm>
              <a:prstGeom prst="arc">
                <a:avLst>
                  <a:gd name="adj1" fmla="val 11192399"/>
                  <a:gd name="adj2" fmla="val 12356716"/>
                </a:avLst>
              </a:prstGeom>
              <a:ln>
                <a:head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H="1">
                <a:off x="5545138" y="4116809"/>
                <a:ext cx="0" cy="743185"/>
              </a:xfrm>
              <a:prstGeom prst="straightConnector1">
                <a:avLst/>
              </a:prstGeom>
              <a:ln>
                <a:solidFill>
                  <a:srgbClr val="8000F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025502" y="4455603"/>
                <a:ext cx="534869" cy="0"/>
              </a:xfrm>
              <a:prstGeom prst="straightConnector1">
                <a:avLst/>
              </a:prstGeom>
              <a:ln>
                <a:solidFill>
                  <a:srgbClr val="8000FF"/>
                </a:solidFill>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2"/>
              <a:stretch>
                <a:fillRect/>
              </a:stretch>
            </p:blipFill>
            <p:spPr>
              <a:xfrm>
                <a:off x="7579184" y="4074149"/>
                <a:ext cx="1412415" cy="661267"/>
              </a:xfrm>
              <a:prstGeom prst="rect">
                <a:avLst/>
              </a:prstGeom>
            </p:spPr>
          </p:pic>
          <p:sp>
            <p:nvSpPr>
              <p:cNvPr id="18" name="TextBox 17"/>
              <p:cNvSpPr txBox="1"/>
              <p:nvPr/>
            </p:nvSpPr>
            <p:spPr>
              <a:xfrm>
                <a:off x="5867343" y="3751752"/>
                <a:ext cx="585417" cy="584775"/>
              </a:xfrm>
              <a:prstGeom prst="rect">
                <a:avLst/>
              </a:prstGeom>
              <a:noFill/>
            </p:spPr>
            <p:txBody>
              <a:bodyPr wrap="none" rtlCol="0">
                <a:spAutoFit/>
              </a:bodyPr>
              <a:lstStyle/>
              <a:p>
                <a:r>
                  <a:rPr lang="en-US" sz="1600" i="0" dirty="0"/>
                  <a:t>Ion </a:t>
                </a:r>
              </a:p>
              <a:p>
                <a:r>
                  <a:rPr lang="en-US" sz="1600" i="0" dirty="0"/>
                  <a:t>drift</a:t>
                </a:r>
              </a:p>
            </p:txBody>
          </p:sp>
          <p:sp>
            <p:nvSpPr>
              <p:cNvPr id="19" name="TextBox 18"/>
              <p:cNvSpPr txBox="1"/>
              <p:nvPr/>
            </p:nvSpPr>
            <p:spPr>
              <a:xfrm>
                <a:off x="5874879" y="4721494"/>
                <a:ext cx="1005403" cy="584775"/>
              </a:xfrm>
              <a:prstGeom prst="rect">
                <a:avLst/>
              </a:prstGeom>
              <a:noFill/>
            </p:spPr>
            <p:txBody>
              <a:bodyPr wrap="none" rtlCol="0">
                <a:spAutoFit/>
              </a:bodyPr>
              <a:lstStyle/>
              <a:p>
                <a:r>
                  <a:rPr lang="en-US" sz="1600" i="0" dirty="0"/>
                  <a:t>Electron</a:t>
                </a:r>
              </a:p>
              <a:p>
                <a:r>
                  <a:rPr lang="en-US" sz="1600" i="0" dirty="0"/>
                  <a:t>drift</a:t>
                </a:r>
              </a:p>
            </p:txBody>
          </p:sp>
          <p:sp>
            <p:nvSpPr>
              <p:cNvPr id="20" name="TextBox 19"/>
              <p:cNvSpPr txBox="1"/>
              <p:nvPr/>
            </p:nvSpPr>
            <p:spPr>
              <a:xfrm>
                <a:off x="5105400" y="4213612"/>
                <a:ext cx="389850" cy="461665"/>
              </a:xfrm>
              <a:prstGeom prst="rect">
                <a:avLst/>
              </a:prstGeom>
              <a:noFill/>
            </p:spPr>
            <p:txBody>
              <a:bodyPr wrap="none" rtlCol="0">
                <a:spAutoFit/>
              </a:bodyPr>
              <a:lstStyle/>
              <a:p>
                <a:r>
                  <a:rPr lang="en-US" sz="2400" i="0" dirty="0">
                    <a:latin typeface="Times New Roman"/>
                    <a:cs typeface="Times New Roman"/>
                  </a:rPr>
                  <a:t>E</a:t>
                </a:r>
              </a:p>
            </p:txBody>
          </p:sp>
          <p:sp>
            <p:nvSpPr>
              <p:cNvPr id="21" name="TextBox 20"/>
              <p:cNvSpPr txBox="1"/>
              <p:nvPr/>
            </p:nvSpPr>
            <p:spPr>
              <a:xfrm>
                <a:off x="5424994" y="3613252"/>
                <a:ext cx="277916" cy="276999"/>
              </a:xfrm>
              <a:prstGeom prst="rect">
                <a:avLst/>
              </a:prstGeom>
              <a:noFill/>
            </p:spPr>
            <p:txBody>
              <a:bodyPr wrap="none" rtlCol="0">
                <a:spAutoFit/>
              </a:bodyPr>
              <a:lstStyle/>
              <a:p>
                <a:r>
                  <a:rPr lang="en-US" sz="1200" dirty="0"/>
                  <a:t>+</a:t>
                </a:r>
              </a:p>
            </p:txBody>
          </p:sp>
          <p:sp>
            <p:nvSpPr>
              <p:cNvPr id="22" name="TextBox 21"/>
              <p:cNvSpPr txBox="1"/>
              <p:nvPr/>
            </p:nvSpPr>
            <p:spPr>
              <a:xfrm>
                <a:off x="5577394" y="3765652"/>
                <a:ext cx="277916" cy="276999"/>
              </a:xfrm>
              <a:prstGeom prst="rect">
                <a:avLst/>
              </a:prstGeom>
              <a:noFill/>
            </p:spPr>
            <p:txBody>
              <a:bodyPr wrap="none" rtlCol="0">
                <a:spAutoFit/>
              </a:bodyPr>
              <a:lstStyle/>
              <a:p>
                <a:r>
                  <a:rPr lang="en-US" sz="1200" dirty="0"/>
                  <a:t>+</a:t>
                </a:r>
              </a:p>
            </p:txBody>
          </p:sp>
          <p:sp>
            <p:nvSpPr>
              <p:cNvPr id="23" name="TextBox 22"/>
              <p:cNvSpPr txBox="1"/>
              <p:nvPr/>
            </p:nvSpPr>
            <p:spPr>
              <a:xfrm>
                <a:off x="5306479" y="3748726"/>
                <a:ext cx="277916" cy="276999"/>
              </a:xfrm>
              <a:prstGeom prst="rect">
                <a:avLst/>
              </a:prstGeom>
              <a:noFill/>
            </p:spPr>
            <p:txBody>
              <a:bodyPr wrap="none" rtlCol="0">
                <a:spAutoFit/>
              </a:bodyPr>
              <a:lstStyle/>
              <a:p>
                <a:r>
                  <a:rPr lang="en-US" sz="1200" dirty="0"/>
                  <a:t>+</a:t>
                </a:r>
              </a:p>
            </p:txBody>
          </p:sp>
          <p:sp>
            <p:nvSpPr>
              <p:cNvPr id="24" name="TextBox 23"/>
              <p:cNvSpPr txBox="1"/>
              <p:nvPr/>
            </p:nvSpPr>
            <p:spPr>
              <a:xfrm>
                <a:off x="5327569" y="4902525"/>
                <a:ext cx="235762" cy="276999"/>
              </a:xfrm>
              <a:prstGeom prst="rect">
                <a:avLst/>
              </a:prstGeom>
              <a:noFill/>
            </p:spPr>
            <p:txBody>
              <a:bodyPr wrap="none" rtlCol="0">
                <a:spAutoFit/>
              </a:bodyPr>
              <a:lstStyle/>
              <a:p>
                <a:r>
                  <a:rPr lang="en-US" sz="1200" dirty="0"/>
                  <a:t>-</a:t>
                </a:r>
              </a:p>
            </p:txBody>
          </p:sp>
          <p:sp>
            <p:nvSpPr>
              <p:cNvPr id="25" name="TextBox 24"/>
              <p:cNvSpPr txBox="1"/>
              <p:nvPr/>
            </p:nvSpPr>
            <p:spPr>
              <a:xfrm>
                <a:off x="5479969" y="5054925"/>
                <a:ext cx="235762" cy="276999"/>
              </a:xfrm>
              <a:prstGeom prst="rect">
                <a:avLst/>
              </a:prstGeom>
              <a:noFill/>
            </p:spPr>
            <p:txBody>
              <a:bodyPr wrap="none" rtlCol="0">
                <a:spAutoFit/>
              </a:bodyPr>
              <a:lstStyle/>
              <a:p>
                <a:r>
                  <a:rPr lang="en-US" sz="1200" dirty="0"/>
                  <a:t>-</a:t>
                </a:r>
              </a:p>
            </p:txBody>
          </p:sp>
          <p:sp>
            <p:nvSpPr>
              <p:cNvPr id="26" name="TextBox 25"/>
              <p:cNvSpPr txBox="1"/>
              <p:nvPr/>
            </p:nvSpPr>
            <p:spPr>
              <a:xfrm>
                <a:off x="5604148" y="4943929"/>
                <a:ext cx="235762" cy="276999"/>
              </a:xfrm>
              <a:prstGeom prst="rect">
                <a:avLst/>
              </a:prstGeom>
              <a:noFill/>
            </p:spPr>
            <p:txBody>
              <a:bodyPr wrap="none" rtlCol="0">
                <a:spAutoFit/>
              </a:bodyPr>
              <a:lstStyle/>
              <a:p>
                <a:r>
                  <a:rPr lang="en-US" sz="1200" dirty="0"/>
                  <a:t>-</a:t>
                </a:r>
              </a:p>
            </p:txBody>
          </p:sp>
          <p:sp>
            <p:nvSpPr>
              <p:cNvPr id="27" name="TextBox 26"/>
              <p:cNvSpPr txBox="1"/>
              <p:nvPr/>
            </p:nvSpPr>
            <p:spPr>
              <a:xfrm>
                <a:off x="6007710" y="3583117"/>
                <a:ext cx="277916" cy="276999"/>
              </a:xfrm>
              <a:prstGeom prst="rect">
                <a:avLst/>
              </a:prstGeom>
              <a:noFill/>
            </p:spPr>
            <p:txBody>
              <a:bodyPr wrap="none" rtlCol="0">
                <a:spAutoFit/>
              </a:bodyPr>
              <a:lstStyle/>
              <a:p>
                <a:r>
                  <a:rPr lang="en-US" sz="1200" dirty="0"/>
                  <a:t>+</a:t>
                </a:r>
              </a:p>
            </p:txBody>
          </p:sp>
          <p:sp>
            <p:nvSpPr>
              <p:cNvPr id="28" name="TextBox 27"/>
              <p:cNvSpPr txBox="1"/>
              <p:nvPr/>
            </p:nvSpPr>
            <p:spPr>
              <a:xfrm>
                <a:off x="5954095" y="5077515"/>
                <a:ext cx="235762" cy="276999"/>
              </a:xfrm>
              <a:prstGeom prst="rect">
                <a:avLst/>
              </a:prstGeom>
              <a:noFill/>
            </p:spPr>
            <p:txBody>
              <a:bodyPr wrap="none" rtlCol="0">
                <a:spAutoFit/>
              </a:bodyPr>
              <a:lstStyle/>
              <a:p>
                <a:r>
                  <a:rPr lang="en-US" sz="1200" dirty="0"/>
                  <a:t>-</a:t>
                </a:r>
              </a:p>
            </p:txBody>
          </p:sp>
          <p:sp>
            <p:nvSpPr>
              <p:cNvPr id="29" name="TextBox 28"/>
              <p:cNvSpPr txBox="1"/>
              <p:nvPr/>
            </p:nvSpPr>
            <p:spPr>
              <a:xfrm>
                <a:off x="7253111" y="5409259"/>
                <a:ext cx="184666" cy="369332"/>
              </a:xfrm>
              <a:prstGeom prst="rect">
                <a:avLst/>
              </a:prstGeom>
              <a:noFill/>
            </p:spPr>
            <p:txBody>
              <a:bodyPr wrap="none" rtlCol="0">
                <a:spAutoFit/>
              </a:bodyPr>
              <a:lstStyle/>
              <a:p>
                <a:endParaRPr lang="en-US" dirty="0"/>
              </a:p>
            </p:txBody>
          </p:sp>
          <p:sp>
            <p:nvSpPr>
              <p:cNvPr id="30" name="Oval 29"/>
              <p:cNvSpPr/>
              <p:nvPr/>
            </p:nvSpPr>
            <p:spPr>
              <a:xfrm flipH="1">
                <a:off x="886182" y="3413897"/>
                <a:ext cx="1810917" cy="2064598"/>
              </a:xfrm>
              <a:prstGeom prst="ellipse">
                <a:avLst/>
              </a:prstGeom>
              <a:gradFill flip="none" rotWithShape="1">
                <a:gsLst>
                  <a:gs pos="0">
                    <a:srgbClr val="FF00FF">
                      <a:alpha val="34000"/>
                    </a:srgbClr>
                  </a:gs>
                  <a:gs pos="69000">
                    <a:schemeClr val="bg1"/>
                  </a:gs>
                </a:gsLst>
                <a:lin ang="10800000" scaled="0"/>
                <a:tileRect/>
              </a:gra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439154" y="2752607"/>
                <a:ext cx="931794" cy="400110"/>
              </a:xfrm>
              <a:prstGeom prst="rect">
                <a:avLst/>
              </a:prstGeom>
            </p:spPr>
            <p:txBody>
              <a:bodyPr wrap="none">
                <a:spAutoFit/>
              </a:bodyPr>
              <a:lstStyle/>
              <a:p>
                <a:r>
                  <a:rPr lang="en-US" sz="2000" b="1" i="0" dirty="0" err="1">
                    <a:latin typeface="Times New Roman"/>
                    <a:cs typeface="Times New Roman"/>
                  </a:rPr>
                  <a:t>B</a:t>
                </a:r>
                <a:r>
                  <a:rPr lang="en-US" sz="2000" b="1" i="0" baseline="-25000" dirty="0" err="1">
                    <a:latin typeface="Times New Roman"/>
                    <a:cs typeface="Times New Roman"/>
                  </a:rPr>
                  <a:t>toroidal</a:t>
                </a:r>
                <a:endParaRPr lang="en-US" sz="2000" b="1" i="0" baseline="-25000" dirty="0">
                  <a:latin typeface="Times New Roman"/>
                  <a:cs typeface="Times New Roman"/>
                </a:endParaRPr>
              </a:p>
            </p:txBody>
          </p:sp>
          <p:pic>
            <p:nvPicPr>
              <p:cNvPr id="32" name="Picture 31"/>
              <p:cNvPicPr>
                <a:picLocks noChangeAspect="1"/>
              </p:cNvPicPr>
              <p:nvPr/>
            </p:nvPicPr>
            <p:blipFill rotWithShape="1">
              <a:blip r:embed="rId3"/>
              <a:srcRect r="68561"/>
              <a:stretch/>
            </p:blipFill>
            <p:spPr>
              <a:xfrm>
                <a:off x="3203999" y="3860116"/>
                <a:ext cx="313053" cy="316616"/>
              </a:xfrm>
              <a:prstGeom prst="rect">
                <a:avLst/>
              </a:prstGeom>
            </p:spPr>
          </p:pic>
          <p:cxnSp>
            <p:nvCxnSpPr>
              <p:cNvPr id="33" name="Straight Connector 32"/>
              <p:cNvCxnSpPr/>
              <p:nvPr/>
            </p:nvCxnSpPr>
            <p:spPr>
              <a:xfrm flipV="1">
                <a:off x="3885259" y="2380075"/>
                <a:ext cx="0" cy="3137042"/>
              </a:xfrm>
              <a:prstGeom prst="line">
                <a:avLst/>
              </a:prstGeom>
              <a:ln>
                <a:tailEnd type="arrow" w="lg" len="med"/>
              </a:ln>
            </p:spPr>
            <p:style>
              <a:lnRef idx="2">
                <a:schemeClr val="accent1"/>
              </a:lnRef>
              <a:fillRef idx="0">
                <a:schemeClr val="accent1"/>
              </a:fillRef>
              <a:effectRef idx="1">
                <a:schemeClr val="accent1"/>
              </a:effectRef>
              <a:fontRef idx="minor">
                <a:schemeClr val="tx1"/>
              </a:fontRef>
            </p:style>
          </p:cxnSp>
          <p:sp>
            <p:nvSpPr>
              <p:cNvPr id="34" name="Arc 33"/>
              <p:cNvSpPr/>
              <p:nvPr/>
            </p:nvSpPr>
            <p:spPr>
              <a:xfrm>
                <a:off x="3517052" y="2614037"/>
                <a:ext cx="736413" cy="238575"/>
              </a:xfrm>
              <a:prstGeom prst="arc">
                <a:avLst>
                  <a:gd name="adj1" fmla="val 19269877"/>
                  <a:gd name="adj2" fmla="val 11959105"/>
                </a:avLst>
              </a:prstGeom>
              <a:ln>
                <a:headEnd type="arrow"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3741630" y="2080012"/>
                <a:ext cx="279043" cy="338554"/>
              </a:xfrm>
              <a:prstGeom prst="rect">
                <a:avLst/>
              </a:prstGeom>
              <a:noFill/>
            </p:spPr>
            <p:txBody>
              <a:bodyPr wrap="none" rtlCol="0">
                <a:spAutoFit/>
              </a:bodyPr>
              <a:lstStyle/>
              <a:p>
                <a:r>
                  <a:rPr lang="en-US" sz="1600" b="1" dirty="0"/>
                  <a:t>z</a:t>
                </a:r>
              </a:p>
            </p:txBody>
          </p:sp>
          <p:sp>
            <p:nvSpPr>
              <p:cNvPr id="36" name="TextBox 35"/>
              <p:cNvSpPr txBox="1"/>
              <p:nvPr/>
            </p:nvSpPr>
            <p:spPr>
              <a:xfrm>
                <a:off x="4183610" y="2414037"/>
                <a:ext cx="349374" cy="461665"/>
              </a:xfrm>
              <a:prstGeom prst="rect">
                <a:avLst/>
              </a:prstGeom>
              <a:noFill/>
            </p:spPr>
            <p:txBody>
              <a:bodyPr wrap="none" rtlCol="0">
                <a:spAutoFit/>
              </a:bodyPr>
              <a:lstStyle/>
              <a:p>
                <a:r>
                  <a:rPr lang="en-US" sz="2400" dirty="0" err="1"/>
                  <a:t>ɸ</a:t>
                </a:r>
                <a:endParaRPr lang="en-US" sz="2400" dirty="0"/>
              </a:p>
            </p:txBody>
          </p:sp>
        </p:grpSp>
      </p:grpSp>
    </p:spTree>
    <p:extLst>
      <p:ext uri="{BB962C8B-B14F-4D97-AF65-F5344CB8AC3E}">
        <p14:creationId xmlns:p14="http://schemas.microsoft.com/office/powerpoint/2010/main" val="153929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0"/>
            <a:ext cx="9144000" cy="914400"/>
          </a:xfrm>
        </p:spPr>
        <p:txBody>
          <a:bodyPr/>
          <a:lstStyle/>
          <a:p>
            <a:r>
              <a:rPr lang="en-US" altLang="en-US" sz="2800" dirty="0"/>
              <a:t>Solution: need a helical magnetic field for confined (closed) particle orbits</a:t>
            </a:r>
          </a:p>
        </p:txBody>
      </p:sp>
      <p:sp>
        <p:nvSpPr>
          <p:cNvPr id="22531" name="Content Placeholder 2"/>
          <p:cNvSpPr>
            <a:spLocks noGrp="1"/>
          </p:cNvSpPr>
          <p:nvPr>
            <p:ph idx="1"/>
          </p:nvPr>
        </p:nvSpPr>
        <p:spPr/>
        <p:txBody>
          <a:bodyPr/>
          <a:lstStyle/>
          <a:p>
            <a:endParaRPr lang="en-US" altLang="en-US"/>
          </a:p>
        </p:txBody>
      </p:sp>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l="1578" t="17403" r="31633" b="5731"/>
          <a:stretch>
            <a:fillRect/>
          </a:stretch>
        </p:blipFill>
        <p:spPr bwMode="auto">
          <a:xfrm>
            <a:off x="1219200" y="914400"/>
            <a:ext cx="6858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bwMode="auto">
          <a:xfrm>
            <a:off x="4724400" y="3810000"/>
            <a:ext cx="2514600" cy="0"/>
          </a:xfrm>
          <a:prstGeom prst="straightConnector1">
            <a:avLst/>
          </a:prstGeom>
          <a:noFill/>
          <a:ln w="76200" cap="flat" cmpd="sng" algn="ctr">
            <a:solidFill>
              <a:srgbClr val="92D050"/>
            </a:solidFill>
            <a:prstDash val="solid"/>
            <a:round/>
            <a:headEnd type="none" w="med" len="med"/>
            <a:tailEnd type="arrow"/>
          </a:ln>
          <a:effectLst/>
        </p:spPr>
      </p:cxnSp>
      <p:sp>
        <p:nvSpPr>
          <p:cNvPr id="4" name="TextBox 3"/>
          <p:cNvSpPr txBox="1"/>
          <p:nvPr/>
        </p:nvSpPr>
        <p:spPr>
          <a:xfrm>
            <a:off x="6337448" y="3810000"/>
            <a:ext cx="518091" cy="646331"/>
          </a:xfrm>
          <a:prstGeom prst="rect">
            <a:avLst/>
          </a:prstGeom>
          <a:noFill/>
        </p:spPr>
        <p:txBody>
          <a:bodyPr wrap="none" rtlCol="0">
            <a:spAutoFit/>
          </a:bodyPr>
          <a:lstStyle/>
          <a:p>
            <a:r>
              <a:rPr lang="en-US" sz="3600" i="0" dirty="0">
                <a:solidFill>
                  <a:srgbClr val="92D050"/>
                </a:solidFill>
              </a:rPr>
              <a:t>R</a:t>
            </a:r>
          </a:p>
        </p:txBody>
      </p:sp>
      <p:cxnSp>
        <p:nvCxnSpPr>
          <p:cNvPr id="8" name="Straight Arrow Connector 7"/>
          <p:cNvCxnSpPr/>
          <p:nvPr/>
        </p:nvCxnSpPr>
        <p:spPr bwMode="auto">
          <a:xfrm>
            <a:off x="7239000" y="3810000"/>
            <a:ext cx="685800" cy="0"/>
          </a:xfrm>
          <a:prstGeom prst="straightConnector1">
            <a:avLst/>
          </a:prstGeom>
          <a:noFill/>
          <a:ln w="76200" cap="flat" cmpd="sng" algn="ctr">
            <a:solidFill>
              <a:srgbClr val="92D050"/>
            </a:solidFill>
            <a:prstDash val="solid"/>
            <a:round/>
            <a:headEnd type="none" w="med" len="med"/>
            <a:tailEnd type="arrow"/>
          </a:ln>
          <a:effectLst/>
        </p:spPr>
      </p:cxnSp>
      <p:sp>
        <p:nvSpPr>
          <p:cNvPr id="10" name="TextBox 9"/>
          <p:cNvSpPr txBox="1"/>
          <p:nvPr/>
        </p:nvSpPr>
        <p:spPr>
          <a:xfrm>
            <a:off x="7239000" y="3733800"/>
            <a:ext cx="441146" cy="646331"/>
          </a:xfrm>
          <a:prstGeom prst="rect">
            <a:avLst/>
          </a:prstGeom>
          <a:noFill/>
        </p:spPr>
        <p:txBody>
          <a:bodyPr wrap="none" rtlCol="0">
            <a:spAutoFit/>
          </a:bodyPr>
          <a:lstStyle/>
          <a:p>
            <a:r>
              <a:rPr lang="en-US" sz="3600" i="0" dirty="0">
                <a:solidFill>
                  <a:srgbClr val="92D050"/>
                </a:solidFill>
              </a:rPr>
              <a:t>a</a:t>
            </a:r>
          </a:p>
        </p:txBody>
      </p:sp>
      <p:sp>
        <p:nvSpPr>
          <p:cNvPr id="9" name="TextBox 8"/>
          <p:cNvSpPr txBox="1"/>
          <p:nvPr/>
        </p:nvSpPr>
        <p:spPr>
          <a:xfrm>
            <a:off x="6129975" y="5754469"/>
            <a:ext cx="1871025" cy="646331"/>
          </a:xfrm>
          <a:prstGeom prst="rect">
            <a:avLst/>
          </a:prstGeom>
          <a:noFill/>
        </p:spPr>
        <p:txBody>
          <a:bodyPr wrap="none" rtlCol="0">
            <a:spAutoFit/>
          </a:bodyPr>
          <a:lstStyle/>
          <a:p>
            <a:r>
              <a:rPr lang="en-US" sz="1800" i="0" dirty="0">
                <a:solidFill>
                  <a:srgbClr val="92D050"/>
                </a:solidFill>
              </a:rPr>
              <a:t>R=major radius</a:t>
            </a:r>
          </a:p>
          <a:p>
            <a:r>
              <a:rPr lang="en-US" sz="1800" i="0" dirty="0">
                <a:solidFill>
                  <a:srgbClr val="92D050"/>
                </a:solidFill>
              </a:rPr>
              <a:t>a=minor radius</a:t>
            </a:r>
          </a:p>
        </p:txBody>
      </p:sp>
    </p:spTree>
    <p:extLst>
      <p:ext uri="{BB962C8B-B14F-4D97-AF65-F5344CB8AC3E}">
        <p14:creationId xmlns:p14="http://schemas.microsoft.com/office/powerpoint/2010/main" val="1426735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t>Outline &amp; references</a:t>
            </a:r>
          </a:p>
        </p:txBody>
      </p:sp>
      <p:sp>
        <p:nvSpPr>
          <p:cNvPr id="3" name="Content Placeholder 2"/>
          <p:cNvSpPr>
            <a:spLocks noGrp="1"/>
          </p:cNvSpPr>
          <p:nvPr>
            <p:ph idx="1"/>
          </p:nvPr>
        </p:nvSpPr>
        <p:spPr>
          <a:xfrm>
            <a:off x="152400" y="1066800"/>
            <a:ext cx="8991600" cy="5486400"/>
          </a:xfrm>
        </p:spPr>
        <p:txBody>
          <a:bodyPr/>
          <a:lstStyle/>
          <a:p>
            <a:pPr marL="0" indent="0">
              <a:buNone/>
            </a:pPr>
            <a:r>
              <a:rPr lang="en-US" b="1" dirty="0">
                <a:sym typeface="Wingdings" panose="05000000000000000000" pitchFamily="2" charset="2"/>
              </a:rPr>
              <a:t>Outline</a:t>
            </a:r>
          </a:p>
          <a:p>
            <a:r>
              <a:rPr lang="en-US" dirty="0">
                <a:sym typeface="Wingdings" panose="05000000000000000000" pitchFamily="2" charset="2"/>
              </a:rPr>
              <a:t>Intro &amp; neutral fluid turbulence</a:t>
            </a:r>
          </a:p>
          <a:p>
            <a:r>
              <a:rPr lang="en-US" dirty="0">
                <a:sym typeface="Wingdings" panose="05000000000000000000" pitchFamily="2" charset="2"/>
              </a:rPr>
              <a:t>Magnetized plasmas &amp; turbulence</a:t>
            </a:r>
          </a:p>
          <a:p>
            <a:r>
              <a:rPr lang="en-US" dirty="0">
                <a:sym typeface="Wingdings" panose="05000000000000000000" pitchFamily="2" charset="2"/>
              </a:rPr>
              <a:t>Drift waves &amp; characteristics</a:t>
            </a:r>
          </a:p>
          <a:p>
            <a:r>
              <a:rPr lang="en-US" dirty="0">
                <a:sym typeface="Wingdings" panose="05000000000000000000" pitchFamily="2" charset="2"/>
              </a:rPr>
              <a:t>Ion Temperature Gradient (ITG) instability cartoon</a:t>
            </a:r>
          </a:p>
          <a:p>
            <a:r>
              <a:rPr lang="en-US" dirty="0">
                <a:sym typeface="Wingdings" panose="05000000000000000000" pitchFamily="2" charset="2"/>
              </a:rPr>
              <a:t>Miscellaneous (nonlinear saturation, zonal flows, E</a:t>
            </a:r>
            <a:r>
              <a:rPr lang="en-US" dirty="0">
                <a:sym typeface="Symbol" panose="05050102010706020507" pitchFamily="18" charset="2"/>
              </a:rPr>
              <a:t></a:t>
            </a:r>
            <a:r>
              <a:rPr lang="en-US" dirty="0">
                <a:sym typeface="Wingdings" panose="05000000000000000000" pitchFamily="2" charset="2"/>
              </a:rPr>
              <a:t>B shear, validation)</a:t>
            </a:r>
          </a:p>
          <a:p>
            <a:pPr marL="0" indent="0">
              <a:buNone/>
            </a:pPr>
            <a:endParaRPr lang="en-US" dirty="0">
              <a:sym typeface="Wingdings" panose="05000000000000000000" pitchFamily="2" charset="2"/>
            </a:endParaRPr>
          </a:p>
          <a:p>
            <a:pPr marL="0" indent="0">
              <a:buNone/>
            </a:pPr>
            <a:r>
              <a:rPr lang="en-US" b="1" dirty="0">
                <a:sym typeface="Wingdings" panose="05000000000000000000" pitchFamily="2" charset="2"/>
              </a:rPr>
              <a:t>Various introductory &amp; tutorial material on magnetized plasma turbulence and </a:t>
            </a:r>
            <a:r>
              <a:rPr lang="en-US" b="1" dirty="0" err="1">
                <a:sym typeface="Wingdings" panose="05000000000000000000" pitchFamily="2" charset="2"/>
              </a:rPr>
              <a:t>microinstabilities</a:t>
            </a:r>
            <a:r>
              <a:rPr lang="en-US" b="1" dirty="0">
                <a:sym typeface="Wingdings" panose="05000000000000000000" pitchFamily="2" charset="2"/>
              </a:rPr>
              <a:t>:</a:t>
            </a:r>
          </a:p>
          <a:p>
            <a:r>
              <a:rPr lang="en-US" dirty="0">
                <a:sym typeface="Wingdings" panose="05000000000000000000" pitchFamily="2" charset="2"/>
              </a:rPr>
              <a:t>Greg Hammett’s webpage, </a:t>
            </a:r>
            <a:r>
              <a:rPr lang="en-US" dirty="0">
                <a:solidFill>
                  <a:srgbClr val="0000FF"/>
                </a:solidFill>
                <a:sym typeface="Wingdings" panose="05000000000000000000" pitchFamily="2" charset="2"/>
                <a:hlinkClick r:id="rId2" action="ppaction://hlinkfile">
                  <a:extLst>
                    <a:ext uri="{A12FA001-AC4F-418D-AE19-62706E023703}">
                      <ahyp:hlinkClr xmlns:ahyp="http://schemas.microsoft.com/office/drawing/2018/hyperlinkcolor" val="tx"/>
                    </a:ext>
                  </a:extLst>
                </a:hlinkClick>
              </a:rPr>
              <a:t>w3.pppl.gov/~</a:t>
            </a:r>
            <a:r>
              <a:rPr lang="en-US" dirty="0" err="1">
                <a:solidFill>
                  <a:srgbClr val="0000FF"/>
                </a:solidFill>
                <a:sym typeface="Wingdings" panose="05000000000000000000" pitchFamily="2" charset="2"/>
                <a:hlinkClick r:id="rId2" action="ppaction://hlinkfile">
                  <a:extLst>
                    <a:ext uri="{A12FA001-AC4F-418D-AE19-62706E023703}">
                      <ahyp:hlinkClr xmlns:ahyp="http://schemas.microsoft.com/office/drawing/2018/hyperlinkcolor" val="tx"/>
                    </a:ext>
                  </a:extLst>
                </a:hlinkClick>
              </a:rPr>
              <a:t>hammett</a:t>
            </a:r>
            <a:endParaRPr lang="en-US" dirty="0">
              <a:solidFill>
                <a:srgbClr val="0000FF"/>
              </a:solidFill>
              <a:sym typeface="Wingdings" panose="05000000000000000000" pitchFamily="2" charset="2"/>
            </a:endParaRPr>
          </a:p>
          <a:p>
            <a:r>
              <a:rPr lang="en-US" dirty="0"/>
              <a:t>SULI lectures, e.g. </a:t>
            </a:r>
            <a:r>
              <a:rPr lang="en-US" dirty="0">
                <a:solidFill>
                  <a:srgbClr val="0000FF"/>
                </a:solidFill>
                <a:hlinkClick r:id="rId3">
                  <a:extLst>
                    <a:ext uri="{A12FA001-AC4F-418D-AE19-62706E023703}">
                      <ahyp:hlinkClr xmlns:ahyp="http://schemas.microsoft.com/office/drawing/2018/hyperlinkcolor" val="tx"/>
                    </a:ext>
                  </a:extLst>
                </a:hlinkClick>
              </a:rPr>
              <a:t>https://suli.pppl.gov/2020/index.html</a:t>
            </a:r>
            <a:endParaRPr lang="en-US" dirty="0"/>
          </a:p>
          <a:p>
            <a:r>
              <a:rPr lang="en-US" dirty="0"/>
              <a:t>PPPL Graduate Summer School lectures, e.g. </a:t>
            </a:r>
            <a:r>
              <a:rPr lang="en-US" dirty="0">
                <a:solidFill>
                  <a:srgbClr val="0000FF"/>
                </a:solidFill>
                <a:hlinkClick r:id="rId4">
                  <a:extLst>
                    <a:ext uri="{A12FA001-AC4F-418D-AE19-62706E023703}">
                      <ahyp:hlinkClr xmlns:ahyp="http://schemas.microsoft.com/office/drawing/2018/hyperlinkcolor" val="tx"/>
                    </a:ext>
                  </a:extLst>
                </a:hlinkClick>
              </a:rPr>
              <a:t>https://gss.pppl.gov/2020/</a:t>
            </a:r>
            <a:endParaRPr lang="en-US" dirty="0">
              <a:solidFill>
                <a:srgbClr val="0000FF"/>
              </a:solidFill>
            </a:endParaRPr>
          </a:p>
          <a:p>
            <a:r>
              <a:rPr lang="en-US" dirty="0"/>
              <a:t>Intro chapters of various Ph.D. theses (Dorland, Beer, Snyder) – all found on Hammett’s webpage</a:t>
            </a:r>
          </a:p>
        </p:txBody>
      </p:sp>
    </p:spTree>
    <p:extLst>
      <p:ext uri="{BB962C8B-B14F-4D97-AF65-F5344CB8AC3E}">
        <p14:creationId xmlns:p14="http://schemas.microsoft.com/office/powerpoint/2010/main" val="4063339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0"/>
            <a:ext cx="9144000" cy="914400"/>
          </a:xfrm>
        </p:spPr>
        <p:txBody>
          <a:bodyPr/>
          <a:lstStyle/>
          <a:p>
            <a:r>
              <a:rPr lang="en-US" altLang="en-US"/>
              <a:t>Tokamaks</a:t>
            </a:r>
          </a:p>
        </p:txBody>
      </p:sp>
      <mc:AlternateContent xmlns:mc="http://schemas.openxmlformats.org/markup-compatibility/2006" xmlns:a14="http://schemas.microsoft.com/office/drawing/2010/main">
        <mc:Choice Requires="a14">
          <p:sp>
            <p:nvSpPr>
              <p:cNvPr id="18435" name="Content Placeholder 2"/>
              <p:cNvSpPr>
                <a:spLocks noGrp="1"/>
              </p:cNvSpPr>
              <p:nvPr>
                <p:ph idx="1"/>
              </p:nvPr>
            </p:nvSpPr>
            <p:spPr>
              <a:xfrm>
                <a:off x="152400" y="914400"/>
                <a:ext cx="5410200" cy="990600"/>
              </a:xfrm>
            </p:spPr>
            <p:txBody>
              <a:bodyPr/>
              <a:lstStyle/>
              <a:p>
                <a:r>
                  <a:rPr lang="en-US" altLang="en-US" sz="1800" dirty="0"/>
                  <a:t>Toroidal, axisymmetric</a:t>
                </a:r>
              </a:p>
              <a:p>
                <a:r>
                  <a:rPr lang="en-US" altLang="en-US" sz="1800" dirty="0"/>
                  <a:t>Helical field lines confine plasma</a:t>
                </a:r>
              </a:p>
              <a:p>
                <a:r>
                  <a:rPr lang="en-US" altLang="en-US" sz="1800" dirty="0"/>
                  <a:t>Closed, nested flux surfaces in force balance: </a:t>
                </a:r>
                <a14:m>
                  <m:oMath xmlns:m="http://schemas.openxmlformats.org/officeDocument/2006/math">
                    <m:r>
                      <m:rPr>
                        <m:sty m:val="p"/>
                      </m:rPr>
                      <a:rPr lang="en-US" sz="1800" b="0" i="1">
                        <a:latin typeface="Cambria Math"/>
                      </a:rPr>
                      <m:t>J</m:t>
                    </m:r>
                    <m:r>
                      <a:rPr lang="en-US" sz="1800" b="0">
                        <a:latin typeface="Cambria Math"/>
                      </a:rPr>
                      <m:t>×</m:t>
                    </m:r>
                    <m:r>
                      <m:rPr>
                        <m:sty m:val="p"/>
                      </m:rPr>
                      <a:rPr lang="en-US" sz="1800" b="0" i="1">
                        <a:latin typeface="Cambria Math"/>
                      </a:rPr>
                      <m:t>B</m:t>
                    </m:r>
                    <m:r>
                      <a:rPr lang="en-US" sz="1800" b="0">
                        <a:latin typeface="Cambria Math"/>
                      </a:rPr>
                      <m:t>=</m:t>
                    </m:r>
                    <m:r>
                      <a:rPr lang="en-US" sz="1800" b="0" i="1">
                        <a:latin typeface="Cambria Math"/>
                      </a:rPr>
                      <m:t>𝛻</m:t>
                    </m:r>
                    <m:r>
                      <m:rPr>
                        <m:sty m:val="p"/>
                      </m:rPr>
                      <a:rPr lang="en-US" sz="1800" b="0" i="1">
                        <a:latin typeface="Cambria Math"/>
                      </a:rPr>
                      <m:t>p</m:t>
                    </m:r>
                  </m:oMath>
                </a14:m>
                <a:r>
                  <a:rPr lang="en-US" altLang="en-US" sz="1800" dirty="0"/>
                  <a:t> (MHD equilibrium)</a:t>
                </a:r>
                <a:endParaRPr lang="en-US" sz="1800" dirty="0"/>
              </a:p>
            </p:txBody>
          </p:sp>
        </mc:Choice>
        <mc:Fallback xmlns="">
          <p:sp>
            <p:nvSpPr>
              <p:cNvPr id="18435" name="Content Placeholder 2"/>
              <p:cNvSpPr>
                <a:spLocks noGrp="1" noRot="1" noChangeAspect="1" noMove="1" noResize="1" noEditPoints="1" noAdjustHandles="1" noChangeArrowheads="1" noChangeShapeType="1" noTextEdit="1"/>
              </p:cNvSpPr>
              <p:nvPr>
                <p:ph idx="1"/>
              </p:nvPr>
            </p:nvSpPr>
            <p:spPr>
              <a:xfrm>
                <a:off x="152400" y="914400"/>
                <a:ext cx="5410200" cy="990600"/>
              </a:xfrm>
              <a:blipFill>
                <a:blip r:embed="rId3"/>
                <a:stretch>
                  <a:fillRect l="-788" t="-3681" b="-40491"/>
                </a:stretch>
              </a:blipFill>
            </p:spPr>
            <p:txBody>
              <a:bodyPr/>
              <a:lstStyle/>
              <a:p>
                <a:r>
                  <a:rPr lang="en-US">
                    <a:noFill/>
                  </a:rPr>
                  <a:t> </a:t>
                </a:r>
              </a:p>
            </p:txBody>
          </p:sp>
        </mc:Fallback>
      </mc:AlternateContent>
      <p:pic>
        <p:nvPicPr>
          <p:cNvPr id="18436" name="Picture 6" descr="http://magfuzio.hu/fuzio/kepek/magneses_osszetartas_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514600"/>
            <a:ext cx="51816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6"/>
          <p:cNvSpPr txBox="1">
            <a:spLocks noChangeArrowheads="1"/>
          </p:cNvSpPr>
          <p:nvPr/>
        </p:nvSpPr>
        <p:spPr bwMode="auto">
          <a:xfrm>
            <a:off x="6883400" y="561975"/>
            <a:ext cx="730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rgbClr val="1822CD"/>
                </a:solidFill>
                <a:latin typeface="Helvetica" pitchFamily="34" charset="0"/>
              </a:rPr>
              <a:t>NSTX</a:t>
            </a:r>
          </a:p>
        </p:txBody>
      </p:sp>
      <p:pic>
        <p:nvPicPr>
          <p:cNvPr id="184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0413" y="904875"/>
            <a:ext cx="286702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0" y="1066800"/>
            <a:ext cx="880369" cy="523220"/>
          </a:xfrm>
          <a:prstGeom prst="rect">
            <a:avLst/>
          </a:prstGeom>
          <a:solidFill>
            <a:schemeClr val="bg1"/>
          </a:solidFill>
        </p:spPr>
        <p:txBody>
          <a:bodyPr wrap="none" rtlCol="0">
            <a:spAutoFit/>
          </a:bodyPr>
          <a:lstStyle/>
          <a:p>
            <a:r>
              <a:rPr lang="en-US" sz="2800" dirty="0"/>
              <a:t>       </a:t>
            </a:r>
          </a:p>
        </p:txBody>
      </p:sp>
    </p:spTree>
    <p:extLst>
      <p:ext uri="{BB962C8B-B14F-4D97-AF65-F5344CB8AC3E}">
        <p14:creationId xmlns:p14="http://schemas.microsoft.com/office/powerpoint/2010/main" val="1157150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0"/>
            <a:ext cx="9144000" cy="914400"/>
          </a:xfrm>
        </p:spPr>
        <p:txBody>
          <a:bodyPr/>
          <a:lstStyle/>
          <a:p>
            <a:r>
              <a:rPr lang="en-US" altLang="en-US"/>
              <a:t>Tokamaks</a:t>
            </a:r>
          </a:p>
        </p:txBody>
      </p:sp>
      <mc:AlternateContent xmlns:mc="http://schemas.openxmlformats.org/markup-compatibility/2006" xmlns:a14="http://schemas.microsoft.com/office/drawing/2010/main">
        <mc:Choice Requires="a14">
          <p:sp>
            <p:nvSpPr>
              <p:cNvPr id="18435" name="Content Placeholder 2"/>
              <p:cNvSpPr>
                <a:spLocks noGrp="1"/>
              </p:cNvSpPr>
              <p:nvPr>
                <p:ph idx="1"/>
              </p:nvPr>
            </p:nvSpPr>
            <p:spPr>
              <a:xfrm>
                <a:off x="152400" y="914400"/>
                <a:ext cx="5181600" cy="990600"/>
              </a:xfrm>
            </p:spPr>
            <p:txBody>
              <a:bodyPr/>
              <a:lstStyle/>
              <a:p>
                <a:r>
                  <a:rPr lang="en-US" altLang="en-US" sz="1800" dirty="0"/>
                  <a:t>Toroidal, axisymmetric</a:t>
                </a:r>
              </a:p>
              <a:p>
                <a:r>
                  <a:rPr lang="en-US" altLang="en-US" sz="1800" dirty="0"/>
                  <a:t>Helical field lines confine plasma</a:t>
                </a:r>
              </a:p>
              <a:p>
                <a:r>
                  <a:rPr lang="en-US" altLang="en-US" sz="1800" dirty="0"/>
                  <a:t>Closed, nested flux surfaces in force balance: </a:t>
                </a:r>
                <a14:m>
                  <m:oMath xmlns:m="http://schemas.openxmlformats.org/officeDocument/2006/math">
                    <m:r>
                      <m:rPr>
                        <m:sty m:val="p"/>
                      </m:rPr>
                      <a:rPr lang="en-US" sz="1800" i="1">
                        <a:latin typeface="Cambria Math"/>
                      </a:rPr>
                      <m:t>J</m:t>
                    </m:r>
                    <m:r>
                      <a:rPr lang="en-US" sz="1800">
                        <a:latin typeface="Cambria Math"/>
                      </a:rPr>
                      <m:t>×</m:t>
                    </m:r>
                    <m:r>
                      <m:rPr>
                        <m:sty m:val="p"/>
                      </m:rPr>
                      <a:rPr lang="en-US" sz="1800" i="1">
                        <a:latin typeface="Cambria Math"/>
                      </a:rPr>
                      <m:t>B</m:t>
                    </m:r>
                    <m:r>
                      <a:rPr lang="en-US" sz="1800">
                        <a:latin typeface="Cambria Math"/>
                      </a:rPr>
                      <m:t>=</m:t>
                    </m:r>
                    <m:r>
                      <a:rPr lang="en-US" sz="1800" i="0">
                        <a:latin typeface="Cambria Math"/>
                      </a:rPr>
                      <m:t>𝛻</m:t>
                    </m:r>
                    <m:r>
                      <m:rPr>
                        <m:sty m:val="p"/>
                      </m:rPr>
                      <a:rPr lang="en-US" sz="1800" i="0">
                        <a:latin typeface="Cambria Math"/>
                      </a:rPr>
                      <m:t>p</m:t>
                    </m:r>
                  </m:oMath>
                </a14:m>
                <a:r>
                  <a:rPr lang="en-US" altLang="en-US" sz="1800" dirty="0"/>
                  <a:t> (MHD equilibrium)</a:t>
                </a:r>
              </a:p>
            </p:txBody>
          </p:sp>
        </mc:Choice>
        <mc:Fallback xmlns="">
          <p:sp>
            <p:nvSpPr>
              <p:cNvPr id="18435" name="Content Placeholder 2"/>
              <p:cNvSpPr>
                <a:spLocks noGrp="1" noRot="1" noChangeAspect="1" noMove="1" noResize="1" noEditPoints="1" noAdjustHandles="1" noChangeArrowheads="1" noChangeShapeType="1" noTextEdit="1"/>
              </p:cNvSpPr>
              <p:nvPr>
                <p:ph idx="1"/>
              </p:nvPr>
            </p:nvSpPr>
            <p:spPr>
              <a:xfrm>
                <a:off x="152400" y="914400"/>
                <a:ext cx="5181600" cy="990600"/>
              </a:xfrm>
              <a:blipFill>
                <a:blip r:embed="rId2"/>
                <a:stretch>
                  <a:fillRect l="-824" t="-3681" r="-1294" b="-40491"/>
                </a:stretch>
              </a:blipFill>
            </p:spPr>
            <p:txBody>
              <a:bodyPr/>
              <a:lstStyle/>
              <a:p>
                <a:r>
                  <a:rPr lang="en-US">
                    <a:noFill/>
                  </a:rPr>
                  <a:t> </a:t>
                </a:r>
              </a:p>
            </p:txBody>
          </p:sp>
        </mc:Fallback>
      </mc:AlternateContent>
      <p:pic>
        <p:nvPicPr>
          <p:cNvPr id="18436" name="Picture 6" descr="http://magfuzio.hu/fuzio/kepek/magneses_osszetartas_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14600"/>
            <a:ext cx="51816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6"/>
          <p:cNvSpPr txBox="1">
            <a:spLocks noChangeArrowheads="1"/>
          </p:cNvSpPr>
          <p:nvPr/>
        </p:nvSpPr>
        <p:spPr bwMode="auto">
          <a:xfrm>
            <a:off x="6883400" y="561975"/>
            <a:ext cx="730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rgbClr val="1822CD"/>
                </a:solidFill>
                <a:latin typeface="Helvetica" pitchFamily="34" charset="0"/>
              </a:rPr>
              <a:t>NSTX</a:t>
            </a:r>
          </a:p>
        </p:txBody>
      </p:sp>
      <p:pic>
        <p:nvPicPr>
          <p:cNvPr id="184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0413" y="904875"/>
            <a:ext cx="286702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10"/>
          <p:cNvSpPr>
            <a:spLocks noChangeArrowheads="1"/>
          </p:cNvSpPr>
          <p:nvPr/>
        </p:nvSpPr>
        <p:spPr bwMode="auto">
          <a:xfrm>
            <a:off x="7351099" y="3578737"/>
            <a:ext cx="345101"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
        <p:nvSpPr>
          <p:cNvPr id="9" name="Right Arrow 10"/>
          <p:cNvSpPr>
            <a:spLocks noChangeArrowheads="1"/>
          </p:cNvSpPr>
          <p:nvPr/>
        </p:nvSpPr>
        <p:spPr bwMode="auto">
          <a:xfrm rot="16200000">
            <a:off x="6615769" y="2858431"/>
            <a:ext cx="1175026" cy="334963"/>
          </a:xfrm>
          <a:prstGeom prst="rightArrow">
            <a:avLst>
              <a:gd name="adj1" fmla="val 50000"/>
              <a:gd name="adj2" fmla="val 50067"/>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
        <p:nvSpPr>
          <p:cNvPr id="10" name="Right Arrow 10"/>
          <p:cNvSpPr>
            <a:spLocks noChangeArrowheads="1"/>
          </p:cNvSpPr>
          <p:nvPr/>
        </p:nvSpPr>
        <p:spPr bwMode="auto">
          <a:xfrm rot="10800000">
            <a:off x="6283325" y="3581400"/>
            <a:ext cx="727075"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
        <p:nvSpPr>
          <p:cNvPr id="11" name="TextBox 1"/>
          <p:cNvSpPr txBox="1">
            <a:spLocks noChangeArrowheads="1"/>
          </p:cNvSpPr>
          <p:nvPr/>
        </p:nvSpPr>
        <p:spPr bwMode="auto">
          <a:xfrm>
            <a:off x="7848600" y="2655887"/>
            <a:ext cx="1073150"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3200" i="0" dirty="0">
                <a:solidFill>
                  <a:srgbClr val="FF0000"/>
                </a:solidFill>
              </a:rPr>
              <a:t>Heat</a:t>
            </a:r>
          </a:p>
          <a:p>
            <a:pPr eaLnBrk="1" hangingPunct="1">
              <a:spcBef>
                <a:spcPct val="0"/>
              </a:spcBef>
              <a:buFontTx/>
              <a:buNone/>
            </a:pPr>
            <a:r>
              <a:rPr lang="en-US" altLang="en-US" sz="3200" i="0" dirty="0">
                <a:solidFill>
                  <a:srgbClr val="FF0000"/>
                </a:solidFill>
              </a:rPr>
              <a:t>loss</a:t>
            </a:r>
            <a:endParaRPr lang="en-US" altLang="en-US" sz="3200" i="0" baseline="-25000" dirty="0">
              <a:solidFill>
                <a:srgbClr val="FF0000"/>
              </a:solidFill>
            </a:endParaRPr>
          </a:p>
        </p:txBody>
      </p:sp>
      <p:sp>
        <p:nvSpPr>
          <p:cNvPr id="13" name="Right Arrow 10"/>
          <p:cNvSpPr>
            <a:spLocks noChangeArrowheads="1"/>
          </p:cNvSpPr>
          <p:nvPr/>
        </p:nvSpPr>
        <p:spPr bwMode="auto">
          <a:xfrm rot="5400000">
            <a:off x="6653662" y="4291462"/>
            <a:ext cx="1138925"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
        <p:nvSpPr>
          <p:cNvPr id="12" name="TextBox 11"/>
          <p:cNvSpPr txBox="1"/>
          <p:nvPr/>
        </p:nvSpPr>
        <p:spPr>
          <a:xfrm>
            <a:off x="7620000" y="1066800"/>
            <a:ext cx="880369" cy="523220"/>
          </a:xfrm>
          <a:prstGeom prst="rect">
            <a:avLst/>
          </a:prstGeom>
          <a:solidFill>
            <a:schemeClr val="bg1"/>
          </a:solidFill>
        </p:spPr>
        <p:txBody>
          <a:bodyPr wrap="none" rtlCol="0">
            <a:spAutoFit/>
          </a:bodyPr>
          <a:lstStyle/>
          <a:p>
            <a:r>
              <a:rPr lang="en-US" sz="2800" dirty="0"/>
              <a:t>       </a:t>
            </a:r>
          </a:p>
        </p:txBody>
      </p:sp>
    </p:spTree>
    <p:extLst>
      <p:ext uri="{BB962C8B-B14F-4D97-AF65-F5344CB8AC3E}">
        <p14:creationId xmlns:p14="http://schemas.microsoft.com/office/powerpoint/2010/main" val="3582471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z="2600" dirty="0"/>
              <a:t>At Princeton Plasma Physics Lab (PPPL):</a:t>
            </a:r>
            <a:br>
              <a:rPr lang="en-US" altLang="en-US" sz="2600" dirty="0"/>
            </a:br>
            <a:r>
              <a:rPr lang="en-US" altLang="en-US" sz="2600" dirty="0"/>
              <a:t>National Spherical Torus Experiment-Upgrade (NSTX-U)</a:t>
            </a:r>
          </a:p>
        </p:txBody>
      </p:sp>
      <p:sp>
        <p:nvSpPr>
          <p:cNvPr id="26627" name="Content Placeholder 2"/>
          <p:cNvSpPr>
            <a:spLocks noGrp="1"/>
          </p:cNvSpPr>
          <p:nvPr>
            <p:ph idx="1"/>
          </p:nvPr>
        </p:nvSpPr>
        <p:spPr>
          <a:xfrm>
            <a:off x="152400" y="1219200"/>
            <a:ext cx="7620000" cy="1143000"/>
          </a:xfrm>
        </p:spPr>
        <p:txBody>
          <a:bodyPr/>
          <a:lstStyle/>
          <a:p>
            <a:endParaRPr lang="en-US" altLang="en-US"/>
          </a:p>
        </p:txBody>
      </p:sp>
      <p:pic>
        <p:nvPicPr>
          <p:cNvPr id="26628" name="Picture 2" descr="http://nstx-upgrade.pppl.gov/Engineering/NSTXU_Construction_Photos/CY2013/Dec2013/121613/P1030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92175"/>
            <a:ext cx="7848600"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210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0" y="1981200"/>
            <a:ext cx="9144000" cy="2438400"/>
          </a:xfrm>
        </p:spPr>
        <p:txBody>
          <a:bodyPr/>
          <a:lstStyle/>
          <a:p>
            <a:r>
              <a:rPr lang="en-US" altLang="en-US" sz="4400" dirty="0"/>
              <a:t>Turbulence characteristics in tokamaks</a:t>
            </a:r>
          </a:p>
        </p:txBody>
      </p:sp>
    </p:spTree>
    <p:extLst>
      <p:ext uri="{BB962C8B-B14F-4D97-AF65-F5344CB8AC3E}">
        <p14:creationId xmlns:p14="http://schemas.microsoft.com/office/powerpoint/2010/main" val="2031777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0"/>
            <a:ext cx="9144000" cy="914400"/>
          </a:xfrm>
        </p:spPr>
        <p:txBody>
          <a:bodyPr/>
          <a:lstStyle/>
          <a:p>
            <a:r>
              <a:rPr lang="en-US" altLang="en-US" sz="2400" dirty="0"/>
              <a:t>40+ years of theory &amp; simulation predicts turbulence in magnetized plasma should often be drift wave in nature</a:t>
            </a:r>
          </a:p>
        </p:txBody>
      </p:sp>
      <p:sp>
        <p:nvSpPr>
          <p:cNvPr id="7171" name="Content Placeholder 2"/>
          <p:cNvSpPr>
            <a:spLocks noGrp="1"/>
          </p:cNvSpPr>
          <p:nvPr>
            <p:ph idx="1"/>
          </p:nvPr>
        </p:nvSpPr>
        <p:spPr>
          <a:xfrm>
            <a:off x="152400" y="990600"/>
            <a:ext cx="8763000" cy="5867400"/>
          </a:xfrm>
        </p:spPr>
        <p:txBody>
          <a:bodyPr>
            <a:normAutofit/>
          </a:bodyPr>
          <a:lstStyle/>
          <a:p>
            <a:pPr marL="0" indent="0">
              <a:buFontTx/>
              <a:buNone/>
              <a:defRPr/>
            </a:pPr>
            <a:r>
              <a:rPr lang="en-US" altLang="en-US" sz="2000" u="sng" dirty="0"/>
              <a:t>General predicted drift wave characteristics:</a:t>
            </a:r>
          </a:p>
          <a:p>
            <a:pPr marL="342739" indent="-342739">
              <a:defRPr/>
            </a:pPr>
            <a:r>
              <a:rPr lang="en-US" altLang="en-US" sz="2000" dirty="0"/>
              <a:t>Quasi-2D, elongated along the field lines (</a:t>
            </a:r>
            <a:r>
              <a:rPr lang="en-US" altLang="en-US" sz="2000" dirty="0">
                <a:latin typeface="Symbol" panose="05050102010706020507" pitchFamily="18" charset="2"/>
              </a:rPr>
              <a:t>l</a:t>
            </a:r>
            <a:r>
              <a:rPr lang="en-US" altLang="en-US" sz="2000" baseline="-25000" dirty="0"/>
              <a:t>||</a:t>
            </a:r>
            <a:r>
              <a:rPr lang="en-US" altLang="en-US" sz="2000" dirty="0"/>
              <a:t>&gt;&gt;</a:t>
            </a:r>
            <a:r>
              <a:rPr lang="en-US" altLang="en-US" sz="2000" dirty="0">
                <a:latin typeface="Symbol" panose="05050102010706020507" pitchFamily="18" charset="2"/>
              </a:rPr>
              <a:t>l</a:t>
            </a:r>
            <a:r>
              <a:rPr lang="en-US" altLang="en-US" sz="2000" baseline="-25000" dirty="0">
                <a:sym typeface="Symbol"/>
              </a:rPr>
              <a:t></a:t>
            </a:r>
            <a:r>
              <a:rPr lang="en-US" altLang="en-US" sz="2000" dirty="0"/>
              <a:t>, k</a:t>
            </a:r>
            <a:r>
              <a:rPr lang="en-US" altLang="en-US" sz="2000" baseline="-25000" dirty="0"/>
              <a:t>||</a:t>
            </a:r>
            <a:r>
              <a:rPr lang="en-US" altLang="en-US" sz="2000" dirty="0"/>
              <a:t> &lt;&lt; k</a:t>
            </a:r>
            <a:r>
              <a:rPr lang="en-US" altLang="en-US" sz="2000" baseline="-25000" dirty="0">
                <a:sym typeface="Symbol"/>
              </a:rPr>
              <a:t> </a:t>
            </a:r>
            <a:r>
              <a:rPr lang="en-US" altLang="en-US" sz="2000" dirty="0"/>
              <a:t>)</a:t>
            </a:r>
          </a:p>
          <a:p>
            <a:pPr marL="742602" lvl="1" indent="-285616">
              <a:defRPr/>
            </a:pPr>
            <a:r>
              <a:rPr lang="en-US" altLang="en-US" sz="1800" dirty="0"/>
              <a:t>Particles can rapidly move along field lines to smooth out perturbations (v</a:t>
            </a:r>
            <a:r>
              <a:rPr lang="en-US" altLang="en-US" sz="1800" baseline="-25000" dirty="0"/>
              <a:t>||</a:t>
            </a:r>
            <a:r>
              <a:rPr lang="en-US" altLang="en-US" sz="1800" dirty="0"/>
              <a:t>~</a:t>
            </a:r>
            <a:r>
              <a:rPr lang="en-US" altLang="en-US" sz="1800" dirty="0" err="1"/>
              <a:t>v</a:t>
            </a:r>
            <a:r>
              <a:rPr lang="en-US" altLang="en-US" sz="1800" baseline="-25000" dirty="0" err="1"/>
              <a:t>T</a:t>
            </a:r>
            <a:r>
              <a:rPr lang="en-US" altLang="en-US" sz="1800" dirty="0"/>
              <a:t>)</a:t>
            </a:r>
          </a:p>
          <a:p>
            <a:pPr marL="742789" lvl="1" indent="-342739">
              <a:defRPr/>
            </a:pPr>
            <a:r>
              <a:rPr lang="en-US" altLang="en-US" sz="1800" dirty="0"/>
              <a:t>Perpendicular scales linked to local </a:t>
            </a:r>
            <a:r>
              <a:rPr lang="en-US" altLang="en-US" sz="1800" dirty="0" err="1"/>
              <a:t>gyroradius</a:t>
            </a:r>
            <a:r>
              <a:rPr lang="en-US" altLang="en-US" sz="1800" dirty="0"/>
              <a:t>, </a:t>
            </a:r>
            <a:r>
              <a:rPr lang="en-US" altLang="en-US" sz="1800" dirty="0">
                <a:latin typeface="Symbol" panose="05050102010706020507" pitchFamily="18" charset="2"/>
              </a:rPr>
              <a:t>l</a:t>
            </a:r>
            <a:r>
              <a:rPr lang="en-US" altLang="en-US" sz="1800" baseline="-25000" dirty="0">
                <a:sym typeface="Symbol"/>
              </a:rPr>
              <a:t></a:t>
            </a:r>
            <a:r>
              <a:rPr lang="en-US" altLang="en-US" sz="1800" dirty="0">
                <a:sym typeface="Symbol"/>
              </a:rPr>
              <a:t>~</a:t>
            </a:r>
            <a:r>
              <a:rPr lang="en-US" altLang="en-US" sz="1800" dirty="0">
                <a:latin typeface="Symbol" panose="05050102010706020507" pitchFamily="18" charset="2"/>
                <a:sym typeface="Symbol"/>
              </a:rPr>
              <a:t>r</a:t>
            </a:r>
            <a:r>
              <a:rPr lang="en-US" altLang="en-US" sz="1800" dirty="0">
                <a:sym typeface="Symbol"/>
              </a:rPr>
              <a:t> or </a:t>
            </a:r>
            <a:r>
              <a:rPr lang="en-US" altLang="en-US" sz="1800" dirty="0"/>
              <a:t>k</a:t>
            </a:r>
            <a:r>
              <a:rPr lang="en-US" altLang="en-US" sz="1800" baseline="-25000" dirty="0">
                <a:sym typeface="Symbol"/>
              </a:rPr>
              <a:t></a:t>
            </a:r>
            <a:r>
              <a:rPr lang="en-US" altLang="en-US" sz="1800" dirty="0">
                <a:latin typeface="Symbol" panose="05050102010706020507" pitchFamily="18" charset="2"/>
                <a:sym typeface="Symbol"/>
              </a:rPr>
              <a:t>r</a:t>
            </a:r>
            <a:r>
              <a:rPr lang="en-US" altLang="en-US" sz="1800" dirty="0">
                <a:sym typeface="Symbol"/>
              </a:rPr>
              <a:t>~1</a:t>
            </a:r>
          </a:p>
          <a:p>
            <a:pPr marL="400050" lvl="1" indent="0">
              <a:buNone/>
              <a:defRPr/>
            </a:pPr>
            <a:r>
              <a:rPr lang="en-US" altLang="en-US" sz="1800" dirty="0">
                <a:sym typeface="Symbol"/>
              </a:rPr>
              <a:t>     (</a:t>
            </a:r>
            <a:r>
              <a:rPr lang="en-US" altLang="en-US" sz="1800" dirty="0" err="1">
                <a:sym typeface="Symbol"/>
              </a:rPr>
              <a:t>v</a:t>
            </a:r>
            <a:r>
              <a:rPr lang="en-US" altLang="en-US" sz="1800" baseline="-25000" dirty="0" err="1">
                <a:sym typeface="Symbol" panose="05050102010706020507" pitchFamily="18" charset="2"/>
              </a:rPr>
              <a:t>drift</a:t>
            </a:r>
            <a:r>
              <a:rPr lang="en-US" altLang="en-US" sz="1800" dirty="0">
                <a:sym typeface="Symbol" panose="05050102010706020507" pitchFamily="18" charset="2"/>
              </a:rPr>
              <a:t> ~ </a:t>
            </a:r>
            <a:r>
              <a:rPr lang="en-US" altLang="en-US" sz="1800" dirty="0">
                <a:latin typeface="Symbol" panose="05050102010706020507" pitchFamily="18" charset="2"/>
                <a:sym typeface="Symbol" panose="05050102010706020507" pitchFamily="18" charset="2"/>
              </a:rPr>
              <a:t>r</a:t>
            </a:r>
            <a:r>
              <a:rPr lang="en-US" altLang="en-US" sz="1800" dirty="0">
                <a:sym typeface="Symbol" panose="05050102010706020507" pitchFamily="18" charset="2"/>
              </a:rPr>
              <a:t>/</a:t>
            </a:r>
            <a:r>
              <a:rPr lang="en-US" altLang="en-US" sz="1800" dirty="0" err="1">
                <a:sym typeface="Symbol" panose="05050102010706020507" pitchFamily="18" charset="2"/>
              </a:rPr>
              <a:t>Rv</a:t>
            </a:r>
            <a:r>
              <a:rPr lang="en-US" altLang="en-US" sz="1800" baseline="-25000" dirty="0" err="1">
                <a:sym typeface="Symbol" panose="05050102010706020507" pitchFamily="18" charset="2"/>
              </a:rPr>
              <a:t>T</a:t>
            </a:r>
            <a:r>
              <a:rPr lang="en-US" altLang="en-US" sz="1800" dirty="0">
                <a:sym typeface="Symbol"/>
              </a:rPr>
              <a:t>)</a:t>
            </a:r>
            <a:endParaRPr lang="en-US" altLang="en-US" sz="1800" dirty="0"/>
          </a:p>
          <a:p>
            <a:pPr marL="342739" indent="-342739">
              <a:defRPr/>
            </a:pPr>
            <a:endParaRPr lang="en-US" altLang="en-US" sz="2000" dirty="0"/>
          </a:p>
          <a:p>
            <a:pPr marL="342739" indent="-342739">
              <a:defRPr/>
            </a:pPr>
            <a:r>
              <a:rPr lang="en-US" altLang="en-US" sz="2000" dirty="0"/>
              <a:t>Finite-frequency drifting waves, </a:t>
            </a:r>
            <a:r>
              <a:rPr lang="en-US" altLang="en-US" sz="2000" dirty="0">
                <a:latin typeface="Symbol" panose="05050102010706020507" pitchFamily="18" charset="2"/>
              </a:rPr>
              <a:t>w</a:t>
            </a:r>
            <a:r>
              <a:rPr lang="en-US" altLang="en-US" sz="2000" dirty="0"/>
              <a:t>(</a:t>
            </a:r>
            <a:r>
              <a:rPr lang="en-US" altLang="en-US" sz="2000" dirty="0" err="1"/>
              <a:t>k</a:t>
            </a:r>
            <a:r>
              <a:rPr lang="en-US" altLang="en-US" sz="2000" baseline="-25000" dirty="0" err="1">
                <a:latin typeface="Symbol" panose="05050102010706020507" pitchFamily="18" charset="2"/>
              </a:rPr>
              <a:t>q</a:t>
            </a:r>
            <a:r>
              <a:rPr lang="en-US" altLang="en-US" sz="2000" dirty="0"/>
              <a:t>)~</a:t>
            </a:r>
            <a:r>
              <a:rPr lang="en-US" altLang="en-US" sz="2000" dirty="0">
                <a:latin typeface="Symbol" panose="05050102010706020507" pitchFamily="18" charset="2"/>
              </a:rPr>
              <a:t>w</a:t>
            </a:r>
            <a:r>
              <a:rPr lang="en-US" altLang="en-US" sz="2000" baseline="-25000" dirty="0"/>
              <a:t>*</a:t>
            </a:r>
            <a:r>
              <a:rPr lang="en-US" altLang="en-US" sz="2000" dirty="0"/>
              <a:t>~</a:t>
            </a:r>
            <a:r>
              <a:rPr lang="en-US" altLang="en-US" sz="2000" dirty="0" err="1"/>
              <a:t>k</a:t>
            </a:r>
            <a:r>
              <a:rPr lang="en-US" altLang="en-US" sz="2000" baseline="-25000" dirty="0" err="1">
                <a:latin typeface="Symbol" panose="05050102010706020507" pitchFamily="18" charset="2"/>
              </a:rPr>
              <a:t>q</a:t>
            </a:r>
            <a:r>
              <a:rPr lang="en-US" altLang="en-US" sz="2000" dirty="0" err="1"/>
              <a:t>V</a:t>
            </a:r>
            <a:r>
              <a:rPr lang="en-US" altLang="en-US" sz="2000" baseline="-25000" dirty="0"/>
              <a:t>*</a:t>
            </a:r>
            <a:r>
              <a:rPr lang="en-US" altLang="en-US" sz="2000" dirty="0"/>
              <a:t>~(</a:t>
            </a:r>
            <a:r>
              <a:rPr lang="en-US" altLang="en-US" sz="2000" dirty="0" err="1"/>
              <a:t>k</a:t>
            </a:r>
            <a:r>
              <a:rPr lang="en-US" altLang="en-US" sz="2000" baseline="-25000" dirty="0" err="1">
                <a:latin typeface="Symbol" panose="05050102010706020507" pitchFamily="18" charset="2"/>
              </a:rPr>
              <a:t>q</a:t>
            </a:r>
            <a:r>
              <a:rPr lang="en-US" altLang="en-US" sz="2000" dirty="0" err="1">
                <a:latin typeface="Symbol" panose="05050102010706020507" pitchFamily="18" charset="2"/>
              </a:rPr>
              <a:t>r</a:t>
            </a:r>
            <a:r>
              <a:rPr lang="en-US" altLang="en-US" sz="2000" dirty="0"/>
              <a:t>)</a:t>
            </a:r>
            <a:r>
              <a:rPr lang="en-US" altLang="en-US" sz="2000" dirty="0" err="1"/>
              <a:t>v</a:t>
            </a:r>
            <a:r>
              <a:rPr lang="en-US" altLang="en-US" sz="2000" baseline="-25000" dirty="0" err="1"/>
              <a:t>T</a:t>
            </a:r>
            <a:r>
              <a:rPr lang="en-US" altLang="en-US" sz="2000" dirty="0"/>
              <a:t>/L</a:t>
            </a:r>
            <a:r>
              <a:rPr lang="en-US" altLang="en-US" sz="2000" baseline="-25000" dirty="0"/>
              <a:t>n</a:t>
            </a:r>
          </a:p>
          <a:p>
            <a:pPr marL="742789" lvl="1" indent="-342739">
              <a:defRPr/>
            </a:pPr>
            <a:r>
              <a:rPr lang="en-US" altLang="en-US" sz="1800" dirty="0"/>
              <a:t>Driven by </a:t>
            </a:r>
            <a:r>
              <a:rPr lang="en-US" altLang="en-US" sz="1800" dirty="0">
                <a:sym typeface="Symbol"/>
              </a:rPr>
              <a:t></a:t>
            </a:r>
            <a:r>
              <a:rPr lang="en-US" altLang="en-US" sz="1800" dirty="0"/>
              <a:t>n, </a:t>
            </a:r>
            <a:r>
              <a:rPr lang="en-US" altLang="en-US" sz="1800" dirty="0">
                <a:sym typeface="Symbol"/>
              </a:rPr>
              <a:t></a:t>
            </a:r>
            <a:r>
              <a:rPr lang="en-US" altLang="en-US" sz="1800" dirty="0"/>
              <a:t>T (1/L</a:t>
            </a:r>
            <a:r>
              <a:rPr lang="en-US" altLang="en-US" sz="1800" baseline="-25000" dirty="0"/>
              <a:t>n</a:t>
            </a:r>
            <a:r>
              <a:rPr lang="en-US" altLang="en-US" sz="1800" dirty="0"/>
              <a:t> = -1/n</a:t>
            </a:r>
            <a:r>
              <a:rPr lang="en-US" altLang="en-US" sz="1800" dirty="0">
                <a:sym typeface="Symbol"/>
              </a:rPr>
              <a:t>n)</a:t>
            </a:r>
            <a:endParaRPr lang="en-US" altLang="en-US" sz="1800" dirty="0"/>
          </a:p>
          <a:p>
            <a:pPr marL="742602" lvl="1" indent="-285616">
              <a:defRPr/>
            </a:pPr>
            <a:endParaRPr lang="en-US" altLang="en-US" sz="1800" dirty="0"/>
          </a:p>
          <a:p>
            <a:pPr marL="342739" indent="-342739">
              <a:defRPr/>
            </a:pPr>
            <a:r>
              <a:rPr lang="en-US" altLang="en-US" sz="2000" dirty="0"/>
              <a:t>In a tokamak expected to be “ballooning”, i.e. stronger on outboard side</a:t>
            </a:r>
          </a:p>
          <a:p>
            <a:pPr marL="742602" lvl="1" indent="-285616">
              <a:defRPr/>
            </a:pPr>
            <a:r>
              <a:rPr lang="en-US" altLang="en-US" sz="1800" dirty="0"/>
              <a:t>Due to “bad curvature” / ”effective gravity” pointing outwards from symmetry axis</a:t>
            </a:r>
          </a:p>
          <a:p>
            <a:pPr marL="742602" lvl="1" indent="-285616">
              <a:defRPr/>
            </a:pPr>
            <a:endParaRPr lang="en-US" altLang="en-US" sz="1800" dirty="0"/>
          </a:p>
          <a:p>
            <a:pPr marL="342739" indent="-342739">
              <a:defRPr/>
            </a:pPr>
            <a:r>
              <a:rPr lang="en-US" altLang="en-US" sz="2000" dirty="0"/>
              <a:t>Transport has </a:t>
            </a:r>
            <a:r>
              <a:rPr lang="en-US" altLang="en-US" sz="2000" dirty="0" err="1"/>
              <a:t>gyrobohm</a:t>
            </a:r>
            <a:r>
              <a:rPr lang="en-US" altLang="en-US" sz="2000" dirty="0"/>
              <a:t> scaling, </a:t>
            </a:r>
            <a:r>
              <a:rPr lang="en-US" altLang="en-US" sz="2000" dirty="0" err="1">
                <a:latin typeface="Symbol" panose="05050102010706020507" pitchFamily="18" charset="2"/>
              </a:rPr>
              <a:t>c</a:t>
            </a:r>
            <a:r>
              <a:rPr lang="en-US" altLang="en-US" sz="2000" baseline="-25000" dirty="0" err="1"/>
              <a:t>GB</a:t>
            </a:r>
            <a:r>
              <a:rPr lang="en-US" altLang="en-US" sz="2000" dirty="0"/>
              <a:t>=</a:t>
            </a:r>
            <a:r>
              <a:rPr lang="en-US" altLang="en-US" sz="2000" dirty="0">
                <a:latin typeface="Symbol" panose="05050102010706020507" pitchFamily="18" charset="2"/>
              </a:rPr>
              <a:t>r</a:t>
            </a:r>
            <a:r>
              <a:rPr lang="en-US" altLang="en-US" sz="2000" baseline="30000" dirty="0"/>
              <a:t>2</a:t>
            </a:r>
            <a:r>
              <a:rPr lang="en-US" altLang="en-US" sz="2000" dirty="0"/>
              <a:t>v</a:t>
            </a:r>
            <a:r>
              <a:rPr lang="en-US" altLang="en-US" sz="2000" baseline="-25000" dirty="0"/>
              <a:t>T</a:t>
            </a:r>
            <a:r>
              <a:rPr lang="en-US" altLang="en-US" sz="2000" dirty="0"/>
              <a:t>/R=(</a:t>
            </a:r>
            <a:r>
              <a:rPr lang="en-US" altLang="en-US" sz="2000" b="1" dirty="0">
                <a:latin typeface="Symbol" panose="05050102010706020507" pitchFamily="18" charset="2"/>
              </a:rPr>
              <a:t>r</a:t>
            </a:r>
            <a:r>
              <a:rPr lang="en-US" altLang="en-US" sz="2000" b="1" dirty="0"/>
              <a:t>/R</a:t>
            </a:r>
            <a:r>
              <a:rPr lang="en-US" altLang="en-US" sz="2000" dirty="0"/>
              <a:t>)</a:t>
            </a:r>
            <a:r>
              <a:rPr lang="en-US" altLang="en-US" sz="2000" dirty="0">
                <a:sym typeface="Symbol" panose="05050102010706020507" pitchFamily="18" charset="2"/>
              </a:rPr>
              <a:t></a:t>
            </a:r>
            <a:r>
              <a:rPr lang="en-US" altLang="en-US" sz="2000" dirty="0"/>
              <a:t>T/B</a:t>
            </a:r>
          </a:p>
          <a:p>
            <a:pPr marL="742789" lvl="1" indent="-342739">
              <a:defRPr/>
            </a:pPr>
            <a:r>
              <a:rPr lang="en-US" altLang="en-US" sz="1600" dirty="0"/>
              <a:t>But other factors important like threshold and stiffness: </a:t>
            </a:r>
            <a:r>
              <a:rPr lang="en-US" altLang="en-US" sz="1600" dirty="0" err="1">
                <a:latin typeface="Symbol" panose="05050102010706020507" pitchFamily="18" charset="2"/>
              </a:rPr>
              <a:t>c</a:t>
            </a:r>
            <a:r>
              <a:rPr lang="en-US" altLang="en-US" sz="1600" baseline="-25000" dirty="0" err="1"/>
              <a:t>turb</a:t>
            </a:r>
            <a:r>
              <a:rPr lang="en-US" altLang="en-US" sz="1600" dirty="0"/>
              <a:t> ~ </a:t>
            </a:r>
            <a:r>
              <a:rPr lang="en-US" altLang="en-US" sz="1600" dirty="0" err="1">
                <a:latin typeface="Symbol" panose="05050102010706020507" pitchFamily="18" charset="2"/>
              </a:rPr>
              <a:t>c</a:t>
            </a:r>
            <a:r>
              <a:rPr lang="en-US" altLang="en-US" sz="1600" baseline="-25000" dirty="0" err="1"/>
              <a:t>GB</a:t>
            </a:r>
            <a:r>
              <a:rPr lang="en-US" altLang="en-US" sz="1600" dirty="0" err="1">
                <a:sym typeface="Symbol"/>
              </a:rPr>
              <a:t>F</a:t>
            </a:r>
            <a:r>
              <a:rPr lang="en-US" altLang="en-US" sz="1600" dirty="0">
                <a:sym typeface="Symbol"/>
              </a:rPr>
              <a:t>()[R/L</a:t>
            </a:r>
            <a:r>
              <a:rPr lang="en-US" altLang="en-US" sz="1600" baseline="-25000" dirty="0">
                <a:sym typeface="Symbol"/>
              </a:rPr>
              <a:t>T</a:t>
            </a:r>
            <a:r>
              <a:rPr lang="en-US" altLang="en-US" sz="1600" dirty="0">
                <a:sym typeface="Symbol"/>
              </a:rPr>
              <a:t>-R/</a:t>
            </a:r>
            <a:r>
              <a:rPr lang="en-US" altLang="en-US" sz="1600" dirty="0" err="1">
                <a:sym typeface="Symbol"/>
              </a:rPr>
              <a:t>L</a:t>
            </a:r>
            <a:r>
              <a:rPr lang="en-US" altLang="en-US" sz="1600" baseline="-25000" dirty="0" err="1">
                <a:sym typeface="Symbol"/>
              </a:rPr>
              <a:t>T,crit</a:t>
            </a:r>
            <a:r>
              <a:rPr lang="en-US" altLang="en-US" sz="1600" dirty="0">
                <a:sym typeface="Symbol"/>
              </a:rPr>
              <a:t>]</a:t>
            </a:r>
          </a:p>
          <a:p>
            <a:pPr marL="342739" indent="-342739">
              <a:defRPr/>
            </a:pPr>
            <a:endParaRPr lang="en-US" altLang="en-US" dirty="0"/>
          </a:p>
        </p:txBody>
      </p:sp>
      <p:cxnSp>
        <p:nvCxnSpPr>
          <p:cNvPr id="15" name="Straight Arrow Connector 14"/>
          <p:cNvCxnSpPr>
            <a:cxnSpLocks/>
          </p:cNvCxnSpPr>
          <p:nvPr/>
        </p:nvCxnSpPr>
        <p:spPr bwMode="auto">
          <a:xfrm flipV="1">
            <a:off x="4419600" y="3733800"/>
            <a:ext cx="2286000" cy="190500"/>
          </a:xfrm>
          <a:prstGeom prst="straightConnector1">
            <a:avLst/>
          </a:prstGeom>
          <a:noFill/>
          <a:ln w="158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403297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0" y="0"/>
            <a:ext cx="9144000" cy="914400"/>
          </a:xfrm>
        </p:spPr>
        <p:txBody>
          <a:bodyPr/>
          <a:lstStyle/>
          <a:p>
            <a:r>
              <a:rPr lang="en-US" altLang="en-US" sz="2400" dirty="0"/>
              <a:t>Spectroscopic imaging provides a 2D picture of turbulence in tokamaks: cm spatial scales, </a:t>
            </a:r>
            <a:r>
              <a:rPr lang="en-US" altLang="en-US" sz="2400" dirty="0" err="1">
                <a:latin typeface="Symbol" pitchFamily="18" charset="2"/>
              </a:rPr>
              <a:t>m</a:t>
            </a:r>
            <a:r>
              <a:rPr lang="en-US" altLang="en-US" sz="2400" dirty="0" err="1"/>
              <a:t>s</a:t>
            </a:r>
            <a:r>
              <a:rPr lang="en-US" altLang="en-US" sz="2400" dirty="0"/>
              <a:t> time scales, &lt;1% amplitude</a:t>
            </a:r>
          </a:p>
        </p:txBody>
      </p:sp>
      <p:sp>
        <p:nvSpPr>
          <p:cNvPr id="58371" name="Content Placeholder 2"/>
          <p:cNvSpPr>
            <a:spLocks noGrp="1"/>
          </p:cNvSpPr>
          <p:nvPr>
            <p:ph idx="1"/>
          </p:nvPr>
        </p:nvSpPr>
        <p:spPr>
          <a:xfrm>
            <a:off x="152400" y="914400"/>
            <a:ext cx="5638800" cy="457200"/>
          </a:xfrm>
        </p:spPr>
        <p:txBody>
          <a:bodyPr/>
          <a:lstStyle/>
          <a:p>
            <a:r>
              <a:rPr lang="en-US" altLang="en-US" sz="1600" dirty="0"/>
              <a:t>Beam Emission Spectroscopy (UW-Madison) measures Doppler shifted D</a:t>
            </a:r>
            <a:r>
              <a:rPr lang="en-US" altLang="en-US" sz="1600" baseline="-25000" dirty="0">
                <a:latin typeface="Symbol" panose="05050102010706020507" pitchFamily="18" charset="2"/>
              </a:rPr>
              <a:t>a</a:t>
            </a:r>
            <a:r>
              <a:rPr lang="en-US" altLang="en-US" sz="1600" dirty="0"/>
              <a:t> from neutral beam heating to infer plasma density</a:t>
            </a:r>
          </a:p>
        </p:txBody>
      </p:sp>
      <p:pic>
        <p:nvPicPr>
          <p:cNvPr id="58372" name="Picture 18" descr="Screen shot 2011-01-17 at 1.49.0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28813"/>
            <a:ext cx="4467225"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068388"/>
            <a:ext cx="2514600" cy="57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374" name="Straight Arrow Connector 15"/>
          <p:cNvCxnSpPr>
            <a:cxnSpLocks noChangeShapeType="1"/>
          </p:cNvCxnSpPr>
          <p:nvPr/>
        </p:nvCxnSpPr>
        <p:spPr bwMode="auto">
          <a:xfrm flipV="1">
            <a:off x="4291013" y="3505200"/>
            <a:ext cx="1219200" cy="76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8375" name="TextBox 16"/>
          <p:cNvSpPr txBox="1">
            <a:spLocks noChangeArrowheads="1"/>
          </p:cNvSpPr>
          <p:nvPr/>
        </p:nvSpPr>
        <p:spPr bwMode="auto">
          <a:xfrm>
            <a:off x="706438" y="1828800"/>
            <a:ext cx="3255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dirty="0">
                <a:solidFill>
                  <a:srgbClr val="1822CD"/>
                </a:solidFill>
                <a:latin typeface="Helvetica" pitchFamily="34" charset="0"/>
              </a:rPr>
              <a:t>DIII-D tokamak (General Atomics)</a:t>
            </a:r>
          </a:p>
        </p:txBody>
      </p:sp>
      <p:sp>
        <p:nvSpPr>
          <p:cNvPr id="58376" name="TextBox 11"/>
          <p:cNvSpPr txBox="1">
            <a:spLocks noChangeArrowheads="1"/>
          </p:cNvSpPr>
          <p:nvPr/>
        </p:nvSpPr>
        <p:spPr bwMode="auto">
          <a:xfrm>
            <a:off x="1676400" y="6505575"/>
            <a:ext cx="4256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b="0" i="0" dirty="0">
                <a:solidFill>
                  <a:srgbClr val="1822CD"/>
                </a:solidFill>
                <a:latin typeface="Helvetica" pitchFamily="34" charset="0"/>
              </a:rPr>
              <a:t>Movies at: https://fusion.gat.com/global/BESMovies</a:t>
            </a:r>
          </a:p>
        </p:txBody>
      </p:sp>
    </p:spTree>
    <p:extLst>
      <p:ext uri="{BB962C8B-B14F-4D97-AF65-F5344CB8AC3E}">
        <p14:creationId xmlns:p14="http://schemas.microsoft.com/office/powerpoint/2010/main" val="974194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9556-4C60-197A-9303-A74268BE1B89}"/>
              </a:ext>
            </a:extLst>
          </p:cNvPr>
          <p:cNvSpPr>
            <a:spLocks noGrp="1"/>
          </p:cNvSpPr>
          <p:nvPr>
            <p:ph type="title"/>
          </p:nvPr>
        </p:nvSpPr>
        <p:spPr/>
        <p:txBody>
          <a:bodyPr/>
          <a:lstStyle/>
          <a:p>
            <a:endParaRPr lang="en-US"/>
          </a:p>
        </p:txBody>
      </p:sp>
      <p:pic>
        <p:nvPicPr>
          <p:cNvPr id="3" name="BES_4shots_15fps_compressed">
            <a:hlinkClick r:id="" action="ppaction://media"/>
            <a:extLst>
              <a:ext uri="{FF2B5EF4-FFF2-40B4-BE49-F238E27FC236}">
                <a16:creationId xmlns:a16="http://schemas.microsoft.com/office/drawing/2014/main" id="{217F6EE9-58B0-3766-38E4-3571BB9DB7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1676400"/>
            <a:ext cx="8534400" cy="3628231"/>
          </a:xfrm>
          <a:prstGeom prst="rect">
            <a:avLst/>
          </a:prstGeom>
        </p:spPr>
      </p:pic>
    </p:spTree>
    <p:extLst>
      <p:ext uri="{BB962C8B-B14F-4D97-AF65-F5344CB8AC3E}">
        <p14:creationId xmlns:p14="http://schemas.microsoft.com/office/powerpoint/2010/main" val="184442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p:spPr>
        <p:txBody>
          <a:bodyPr/>
          <a:lstStyle/>
          <a:p>
            <a:r>
              <a:rPr lang="en-US" b="1" dirty="0"/>
              <a:t>Gyrokinetic simulations provide detailed prediction of expected turbulence characteristics</a:t>
            </a:r>
          </a:p>
        </p:txBody>
      </p:sp>
      <p:pic>
        <p:nvPicPr>
          <p:cNvPr id="316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 y="1295400"/>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9200" y="6248400"/>
            <a:ext cx="3935949" cy="276999"/>
          </a:xfrm>
          <a:prstGeom prst="rect">
            <a:avLst/>
          </a:prstGeom>
          <a:noFill/>
        </p:spPr>
        <p:txBody>
          <a:bodyPr wrap="none" rtlCol="0">
            <a:spAutoFit/>
          </a:bodyPr>
          <a:lstStyle/>
          <a:p>
            <a:r>
              <a:rPr lang="en-US" i="0" dirty="0">
                <a:solidFill>
                  <a:schemeClr val="tx1"/>
                </a:solidFill>
              </a:rPr>
              <a:t>GYRO simulation (Candy, Waltz – General Atomics)</a:t>
            </a:r>
          </a:p>
        </p:txBody>
      </p:sp>
    </p:spTree>
    <p:extLst>
      <p:ext uri="{BB962C8B-B14F-4D97-AF65-F5344CB8AC3E}">
        <p14:creationId xmlns:p14="http://schemas.microsoft.com/office/powerpoint/2010/main" val="1334747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p:spPr>
        <p:txBody>
          <a:bodyPr/>
          <a:lstStyle/>
          <a:p>
            <a:r>
              <a:rPr lang="en-US" dirty="0"/>
              <a:t>Gyrokinetic s</a:t>
            </a:r>
            <a:r>
              <a:rPr lang="en-US" b="1" dirty="0"/>
              <a:t>imulations provide detailed prediction of expected turbulence characteristics</a:t>
            </a:r>
          </a:p>
        </p:txBody>
      </p:sp>
      <p:pic>
        <p:nvPicPr>
          <p:cNvPr id="2" name="D3d.n16.2x_0.6_fly">
            <a:hlinkClick r:id="" action="ppaction://media"/>
            <a:extLst>
              <a:ext uri="{FF2B5EF4-FFF2-40B4-BE49-F238E27FC236}">
                <a16:creationId xmlns:a16="http://schemas.microsoft.com/office/drawing/2014/main" id="{88B3C0DA-7D9B-7D90-CB97-A3680175AA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447800"/>
            <a:ext cx="8839200" cy="4419600"/>
          </a:xfrm>
          <a:prstGeom prst="rect">
            <a:avLst/>
          </a:prstGeom>
        </p:spPr>
      </p:pic>
    </p:spTree>
    <p:extLst>
      <p:ext uri="{BB962C8B-B14F-4D97-AF65-F5344CB8AC3E}">
        <p14:creationId xmlns:p14="http://schemas.microsoft.com/office/powerpoint/2010/main" val="245637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t>Transport is of order the </a:t>
            </a:r>
            <a:r>
              <a:rPr lang="en-US" dirty="0" err="1"/>
              <a:t>Gyrobohm</a:t>
            </a:r>
            <a:r>
              <a:rPr lang="en-US" dirty="0"/>
              <a:t> diffusivity</a:t>
            </a:r>
          </a:p>
        </p:txBody>
      </p:sp>
      <p:sp>
        <p:nvSpPr>
          <p:cNvPr id="3" name="Content Placeholder 2"/>
          <p:cNvSpPr>
            <a:spLocks noGrp="1"/>
          </p:cNvSpPr>
          <p:nvPr>
            <p:ph idx="1"/>
          </p:nvPr>
        </p:nvSpPr>
        <p:spPr>
          <a:xfrm>
            <a:off x="152400" y="990600"/>
            <a:ext cx="8763000" cy="5257800"/>
          </a:xfrm>
        </p:spPr>
        <p:txBody>
          <a:bodyPr/>
          <a:lstStyle/>
          <a:p>
            <a:r>
              <a:rPr lang="en-US" sz="2000" dirty="0"/>
              <a:t>Although turbulence is </a:t>
            </a:r>
            <a:r>
              <a:rPr lang="en-US" sz="2000" dirty="0" err="1"/>
              <a:t>advective</a:t>
            </a:r>
            <a:r>
              <a:rPr lang="en-US" sz="2000" dirty="0"/>
              <a:t>, can estimate order of transport due to drift waves as a diffusive process, </a:t>
            </a:r>
            <a:r>
              <a:rPr lang="en-US" sz="2000" dirty="0" err="1">
                <a:latin typeface="Symbol" panose="05050102010706020507" pitchFamily="18" charset="2"/>
              </a:rPr>
              <a:t>c</a:t>
            </a:r>
            <a:r>
              <a:rPr lang="en-US" sz="2000" baseline="-25000" dirty="0" err="1"/>
              <a:t>turb</a:t>
            </a:r>
            <a:r>
              <a:rPr lang="en-US" sz="2000" baseline="-25000" dirty="0"/>
              <a:t> </a:t>
            </a:r>
            <a:r>
              <a:rPr lang="en-US" sz="2000" dirty="0"/>
              <a:t>~ </a:t>
            </a:r>
            <a:r>
              <a:rPr lang="en-US" sz="2000" dirty="0">
                <a:sym typeface="Symbol"/>
              </a:rPr>
              <a:t></a:t>
            </a:r>
            <a:r>
              <a:rPr lang="en-US" sz="2000" dirty="0">
                <a:latin typeface="Symbol" panose="05050102010706020507" pitchFamily="18" charset="2"/>
                <a:sym typeface="Symbol"/>
              </a:rPr>
              <a:t>D</a:t>
            </a:r>
            <a:r>
              <a:rPr lang="en-US" sz="2000" dirty="0">
                <a:sym typeface="Symbol"/>
              </a:rPr>
              <a:t>x</a:t>
            </a:r>
            <a:r>
              <a:rPr lang="en-US" sz="2000" baseline="30000" dirty="0">
                <a:sym typeface="Symbol"/>
              </a:rPr>
              <a:t>2</a:t>
            </a:r>
            <a:r>
              <a:rPr lang="en-US" dirty="0">
                <a:sym typeface="Symbol"/>
              </a:rPr>
              <a:t>/</a:t>
            </a:r>
            <a:r>
              <a:rPr lang="en-US" dirty="0">
                <a:latin typeface="Symbol" panose="05050102010706020507" pitchFamily="18" charset="2"/>
                <a:sym typeface="Symbol"/>
              </a:rPr>
              <a:t>D</a:t>
            </a:r>
            <a:r>
              <a:rPr lang="en-US" dirty="0">
                <a:sym typeface="Symbol"/>
              </a:rPr>
              <a:t>t ~ (L</a:t>
            </a:r>
            <a:r>
              <a:rPr lang="en-US" baseline="-25000" dirty="0">
                <a:sym typeface="Symbol"/>
              </a:rPr>
              <a:t>,</a:t>
            </a:r>
            <a:r>
              <a:rPr lang="en-US" baseline="-25000" dirty="0" err="1">
                <a:sym typeface="Symbol"/>
              </a:rPr>
              <a:t>corr</a:t>
            </a:r>
            <a:r>
              <a:rPr lang="en-US" dirty="0">
                <a:sym typeface="Symbol"/>
              </a:rPr>
              <a:t>)</a:t>
            </a:r>
            <a:r>
              <a:rPr lang="en-US" baseline="30000" dirty="0">
                <a:sym typeface="Symbol"/>
              </a:rPr>
              <a:t>2</a:t>
            </a:r>
            <a:r>
              <a:rPr lang="en-US" baseline="-25000" dirty="0">
                <a:sym typeface="Symbol"/>
              </a:rPr>
              <a:t> </a:t>
            </a:r>
            <a:r>
              <a:rPr lang="en-US" dirty="0">
                <a:sym typeface="Symbol"/>
              </a:rPr>
              <a:t>/ </a:t>
            </a:r>
            <a:r>
              <a:rPr lang="en-US" dirty="0" err="1">
                <a:latin typeface="Symbol" panose="05050102010706020507" pitchFamily="18" charset="2"/>
              </a:rPr>
              <a:t>t</a:t>
            </a:r>
            <a:r>
              <a:rPr lang="en-US" baseline="-25000" dirty="0" err="1"/>
              <a:t>corr</a:t>
            </a:r>
            <a:endParaRPr lang="en-US" sz="2000" dirty="0"/>
          </a:p>
          <a:p>
            <a:endParaRPr lang="en-US" sz="2000" dirty="0"/>
          </a:p>
          <a:p>
            <a:pPr marL="0" indent="0">
              <a:buNone/>
            </a:pPr>
            <a:r>
              <a:rPr lang="en-US" sz="2000" dirty="0"/>
              <a:t>     L</a:t>
            </a:r>
            <a:r>
              <a:rPr lang="en-US" sz="2000" baseline="-25000" dirty="0">
                <a:sym typeface="Symbol"/>
              </a:rPr>
              <a:t>,</a:t>
            </a:r>
            <a:r>
              <a:rPr lang="en-US" sz="2000" baseline="-25000" dirty="0" err="1">
                <a:sym typeface="Symbol"/>
              </a:rPr>
              <a:t>corr</a:t>
            </a:r>
            <a:r>
              <a:rPr lang="en-US" sz="2000" baseline="-25000" dirty="0">
                <a:sym typeface="Symbol"/>
              </a:rPr>
              <a:t> </a:t>
            </a:r>
            <a:r>
              <a:rPr lang="en-US" sz="2000" dirty="0"/>
              <a:t>  ~  few </a:t>
            </a:r>
            <a:r>
              <a:rPr lang="en-US" sz="2000" dirty="0" err="1">
                <a:latin typeface="Symbol" panose="05050102010706020507" pitchFamily="18" charset="2"/>
              </a:rPr>
              <a:t>r</a:t>
            </a:r>
            <a:r>
              <a:rPr lang="en-US" sz="2000" baseline="-25000" dirty="0" err="1"/>
              <a:t>s</a:t>
            </a:r>
            <a:r>
              <a:rPr lang="en-US" sz="2000" baseline="-25000" dirty="0"/>
              <a:t> </a:t>
            </a:r>
            <a:r>
              <a:rPr lang="en-US" sz="2000" dirty="0"/>
              <a:t> (~ cm’s)</a:t>
            </a:r>
            <a:endParaRPr lang="en-US" sz="2000" baseline="-25000" dirty="0"/>
          </a:p>
          <a:p>
            <a:pPr marL="0" indent="0">
              <a:buNone/>
            </a:pPr>
            <a:r>
              <a:rPr lang="en-US" sz="2000" dirty="0"/>
              <a:t>      </a:t>
            </a:r>
            <a:r>
              <a:rPr lang="en-US" sz="2000" dirty="0">
                <a:latin typeface="Symbol" panose="05050102010706020507" pitchFamily="18" charset="2"/>
              </a:rPr>
              <a:t>t</a:t>
            </a:r>
            <a:r>
              <a:rPr lang="en-US" sz="2000" baseline="-25000" dirty="0"/>
              <a:t>corr</a:t>
            </a:r>
            <a:r>
              <a:rPr lang="en-US" sz="2000" baseline="30000" dirty="0"/>
              <a:t>-1</a:t>
            </a:r>
            <a:r>
              <a:rPr lang="en-US" sz="2000" dirty="0"/>
              <a:t>  ~  </a:t>
            </a:r>
            <a:r>
              <a:rPr lang="en-US" sz="2000" dirty="0" err="1"/>
              <a:t>c</a:t>
            </a:r>
            <a:r>
              <a:rPr lang="en-US" sz="2000" baseline="-25000" dirty="0" err="1"/>
              <a:t>s</a:t>
            </a:r>
            <a:r>
              <a:rPr lang="en-US" sz="2000" dirty="0"/>
              <a:t>/R     (~10</a:t>
            </a:r>
            <a:r>
              <a:rPr lang="en-US" sz="2000" baseline="30000" dirty="0"/>
              <a:t>5</a:t>
            </a:r>
            <a:r>
              <a:rPr lang="en-US" sz="2000" dirty="0"/>
              <a:t> 1/s)</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 </a:t>
            </a:r>
            <a:r>
              <a:rPr lang="en-US" sz="2000" dirty="0" err="1">
                <a:latin typeface="Symbol" panose="05050102010706020507" pitchFamily="18" charset="2"/>
              </a:rPr>
              <a:t>t</a:t>
            </a:r>
            <a:r>
              <a:rPr lang="en-US" sz="2000" baseline="-25000" dirty="0" err="1"/>
              <a:t>E</a:t>
            </a:r>
            <a:r>
              <a:rPr lang="en-US" sz="2000" dirty="0"/>
              <a:t> improves with field strength (B) and machine size (R)</a:t>
            </a:r>
          </a:p>
          <a:p>
            <a:pPr marL="0" indent="0">
              <a:buNone/>
            </a:pPr>
            <a:endParaRPr lang="en-US" sz="2000" baseline="30000" dirty="0"/>
          </a:p>
        </p:txBody>
      </p:sp>
      <mc:AlternateContent xmlns:mc="http://schemas.openxmlformats.org/markup-compatibility/2006" xmlns:a14="http://schemas.microsoft.com/office/drawing/2010/main">
        <mc:Choice Requires="a14">
          <p:sp>
            <p:nvSpPr>
              <p:cNvPr id="4" name="TextBox 3"/>
              <p:cNvSpPr txBox="1"/>
              <p:nvPr/>
            </p:nvSpPr>
            <p:spPr>
              <a:xfrm>
                <a:off x="5516669" y="2057400"/>
                <a:ext cx="1638204" cy="77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m:rPr>
                              <m:sty m:val="p"/>
                            </m:rPr>
                            <a:rPr lang="en-US" sz="2000" b="0" i="0">
                              <a:solidFill>
                                <a:schemeClr val="tx1"/>
                              </a:solidFill>
                              <a:latin typeface="Cambria Math"/>
                            </a:rPr>
                            <m:t>ρ</m:t>
                          </m:r>
                        </m:e>
                        <m:sub>
                          <m:r>
                            <m:rPr>
                              <m:sty m:val="p"/>
                            </m:rPr>
                            <a:rPr lang="en-US" sz="2000" b="0" i="0">
                              <a:solidFill>
                                <a:schemeClr val="tx1"/>
                              </a:solidFill>
                              <a:latin typeface="Cambria Math"/>
                            </a:rPr>
                            <m:t>s</m:t>
                          </m:r>
                        </m:sub>
                      </m:sSub>
                      <m:r>
                        <a:rPr lang="en-US" sz="2000" b="0" i="0">
                          <a:solidFill>
                            <a:schemeClr val="tx1"/>
                          </a:solidFill>
                          <a:latin typeface="Cambria Math"/>
                        </a:rPr>
                        <m:t>= </m:t>
                      </m:r>
                      <m:f>
                        <m:fPr>
                          <m:type m:val="lin"/>
                          <m:ctrlPr>
                            <a:rPr lang="en-US" sz="2000" b="0" i="1">
                              <a:solidFill>
                                <a:schemeClr val="tx1"/>
                              </a:solidFill>
                              <a:latin typeface="Cambria Math" panose="02040503050406030204" pitchFamily="18" charset="0"/>
                            </a:rPr>
                          </m:ctrlPr>
                        </m:fPr>
                        <m:num>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c</m:t>
                              </m:r>
                            </m:e>
                            <m:sub>
                              <m:r>
                                <m:rPr>
                                  <m:sty m:val="p"/>
                                </m:rPr>
                                <a:rPr lang="en-US" sz="2000" b="0" i="0">
                                  <a:solidFill>
                                    <a:schemeClr val="tx1"/>
                                  </a:solidFill>
                                  <a:latin typeface="Cambria Math"/>
                                </a:rPr>
                                <m:t>s</m:t>
                              </m:r>
                            </m:sub>
                          </m:sSub>
                        </m:num>
                        <m:den>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Ω</m:t>
                              </m:r>
                            </m:e>
                            <m:sub>
                              <m:r>
                                <m:rPr>
                                  <m:sty m:val="p"/>
                                </m:rPr>
                                <a:rPr lang="en-US" sz="2000" b="0" i="0">
                                  <a:solidFill>
                                    <a:schemeClr val="tx1"/>
                                  </a:solidFill>
                                  <a:latin typeface="Cambria Math"/>
                                </a:rPr>
                                <m:t>ci</m:t>
                              </m:r>
                            </m:sub>
                          </m:sSub>
                        </m:den>
                      </m:f>
                      <m:r>
                        <a:rPr lang="en-US" sz="2000" b="0" i="0">
                          <a:solidFill>
                            <a:schemeClr val="tx1"/>
                          </a:solidFill>
                          <a:latin typeface="Cambria Math"/>
                        </a:rPr>
                        <m:t> </m:t>
                      </m:r>
                    </m:oMath>
                  </m:oMathPara>
                </a14:m>
                <a:endParaRPr lang="en-US" sz="2000" b="0" i="0" dirty="0">
                  <a:solidFill>
                    <a:schemeClr val="tx1"/>
                  </a:solidFill>
                  <a:latin typeface="Cambria Math"/>
                </a:endParaRPr>
              </a:p>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c</m:t>
                          </m:r>
                        </m:e>
                        <m:sub>
                          <m:r>
                            <m:rPr>
                              <m:sty m:val="p"/>
                            </m:rPr>
                            <a:rPr lang="en-US" sz="2000" b="0" i="0" smtClean="0">
                              <a:solidFill>
                                <a:schemeClr val="tx1"/>
                              </a:solidFill>
                              <a:latin typeface="Cambria Math"/>
                            </a:rPr>
                            <m:t>s</m:t>
                          </m:r>
                        </m:sub>
                      </m:sSub>
                      <m:r>
                        <a:rPr lang="en-US" sz="2000" b="0" i="0" smtClean="0">
                          <a:solidFill>
                            <a:schemeClr val="tx1"/>
                          </a:solidFill>
                          <a:latin typeface="Cambria Math"/>
                        </a:rPr>
                        <m:t>=</m:t>
                      </m:r>
                      <m:rad>
                        <m:radPr>
                          <m:degHide m:val="on"/>
                          <m:ctrlPr>
                            <a:rPr lang="en-US" sz="2000" b="0" i="1" smtClean="0">
                              <a:solidFill>
                                <a:schemeClr val="tx1"/>
                              </a:solidFill>
                              <a:latin typeface="Cambria Math" panose="02040503050406030204" pitchFamily="18" charset="0"/>
                            </a:rPr>
                          </m:ctrlPr>
                        </m:radPr>
                        <m:deg/>
                        <m:e>
                          <m:f>
                            <m:fPr>
                              <m:type m:val="lin"/>
                              <m:ctrlPr>
                                <a:rPr lang="en-US" sz="2000" b="0" i="1" smtClean="0">
                                  <a:solidFill>
                                    <a:schemeClr val="tx1"/>
                                  </a:solidFill>
                                  <a:latin typeface="Cambria Math" panose="02040503050406030204" pitchFamily="18" charset="0"/>
                                </a:rPr>
                              </m:ctrlPr>
                            </m:fPr>
                            <m:num>
                              <m:r>
                                <m:rPr>
                                  <m:sty m:val="p"/>
                                </m:rPr>
                                <a:rPr lang="en-US" sz="2000" b="0" i="1" smtClean="0">
                                  <a:solidFill>
                                    <a:schemeClr val="tx1"/>
                                  </a:solidFill>
                                  <a:latin typeface="Cambria Math" panose="02040503050406030204" pitchFamily="18" charset="0"/>
                                </a:rPr>
                                <m:t>T</m:t>
                              </m:r>
                            </m:num>
                            <m:den>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m</m:t>
                                  </m:r>
                                </m:e>
                                <m:sub>
                                  <m:r>
                                    <m:rPr>
                                      <m:sty m:val="p"/>
                                    </m:rPr>
                                    <a:rPr lang="en-US" sz="2000" b="0" i="0" smtClean="0">
                                      <a:solidFill>
                                        <a:schemeClr val="tx1"/>
                                      </a:solidFill>
                                      <a:latin typeface="Cambria Math"/>
                                    </a:rPr>
                                    <m:t>d</m:t>
                                  </m:r>
                                </m:sub>
                              </m:sSub>
                            </m:den>
                          </m:f>
                        </m:e>
                      </m:rad>
                    </m:oMath>
                  </m:oMathPara>
                </a14:m>
                <a:endParaRPr lang="en-US" sz="2000" b="0" i="0" dirty="0">
                  <a:solidFill>
                    <a:schemeClr val="tx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516669" y="2057400"/>
                <a:ext cx="1638204" cy="772840"/>
              </a:xfrm>
              <a:prstGeom prst="rect">
                <a:avLst/>
              </a:prstGeom>
              <a:blipFill>
                <a:blip r:embed="rId2"/>
                <a:stretch>
                  <a:fillRect t="-59524" r="-19703" b="-920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81000" y="3426678"/>
                <a:ext cx="5119286" cy="766300"/>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χ</m:t>
                              </m:r>
                            </m:e>
                            <m:sub>
                              <m:r>
                                <m:rPr>
                                  <m:sty m:val="p"/>
                                </m:rPr>
                                <a:rPr lang="en-US" sz="2000" b="0" i="0" smtClean="0">
                                  <a:solidFill>
                                    <a:schemeClr val="tx1"/>
                                  </a:solidFill>
                                  <a:latin typeface="Cambria Math"/>
                                </a:rPr>
                                <m:t>turb</m:t>
                              </m:r>
                            </m:sub>
                          </m:sSub>
                          <m:r>
                            <a:rPr lang="en-US" sz="2000" b="0" i="0" smtClean="0">
                              <a:solidFill>
                                <a:schemeClr val="tx1"/>
                              </a:solidFill>
                              <a:latin typeface="Cambria Math"/>
                            </a:rPr>
                            <m:t> ~ </m:t>
                          </m:r>
                          <m:r>
                            <m:rPr>
                              <m:sty m:val="p"/>
                            </m:rPr>
                            <a:rPr lang="en-US" sz="2000" b="0" i="0" smtClean="0">
                              <a:solidFill>
                                <a:schemeClr val="tx1"/>
                              </a:solidFill>
                              <a:latin typeface="Cambria Math"/>
                            </a:rPr>
                            <m:t>χ</m:t>
                          </m:r>
                        </m:e>
                        <m:sub>
                          <m:r>
                            <m:rPr>
                              <m:sty m:val="p"/>
                            </m:rPr>
                            <a:rPr lang="en-US" sz="2000" b="0" i="0" smtClean="0">
                              <a:solidFill>
                                <a:schemeClr val="tx1"/>
                              </a:solidFill>
                              <a:latin typeface="Cambria Math"/>
                            </a:rPr>
                            <m:t>GB</m:t>
                          </m:r>
                        </m:sub>
                      </m:sSub>
                      <m:r>
                        <a:rPr lang="en-US" sz="2000" b="0" i="0" smtClean="0">
                          <a:solidFill>
                            <a:schemeClr val="tx1"/>
                          </a:solidFill>
                          <a:latin typeface="Cambria Math"/>
                        </a:rPr>
                        <m:t>=</m:t>
                      </m:r>
                      <m:f>
                        <m:fPr>
                          <m:ctrlPr>
                            <a:rPr lang="en-US" sz="2000" b="0" i="1" smtClean="0">
                              <a:solidFill>
                                <a:schemeClr val="tx1"/>
                              </a:solidFill>
                              <a:latin typeface="Cambria Math" panose="02040503050406030204" pitchFamily="18" charset="0"/>
                            </a:rPr>
                          </m:ctrlPr>
                        </m:fPr>
                        <m:num>
                          <m:sSubSup>
                            <m:sSubSupPr>
                              <m:ctrlPr>
                                <a:rPr lang="en-US" sz="2000" b="0" i="1" smtClean="0">
                                  <a:solidFill>
                                    <a:schemeClr val="tx1"/>
                                  </a:solidFill>
                                  <a:latin typeface="Cambria Math" panose="02040503050406030204" pitchFamily="18" charset="0"/>
                                </a:rPr>
                              </m:ctrlPr>
                            </m:sSubSupPr>
                            <m:e>
                              <m:r>
                                <m:rPr>
                                  <m:sty m:val="p"/>
                                </m:rPr>
                                <a:rPr lang="en-US" sz="2000" b="0" i="0" smtClean="0">
                                  <a:solidFill>
                                    <a:schemeClr val="tx1"/>
                                  </a:solidFill>
                                  <a:latin typeface="Cambria Math"/>
                                </a:rPr>
                                <m:t>L</m:t>
                              </m:r>
                            </m:e>
                            <m:sub>
                              <m:r>
                                <a:rPr lang="en-US" sz="2000" b="0" i="1" smtClean="0">
                                  <a:solidFill>
                                    <a:schemeClr val="tx1"/>
                                  </a:solidFill>
                                  <a:latin typeface="Cambria Math"/>
                                </a:rPr>
                                <m:t>⊥</m:t>
                              </m:r>
                            </m:sub>
                            <m:sup>
                              <m:r>
                                <a:rPr lang="en-US" sz="2000" b="0" i="0" smtClean="0">
                                  <a:solidFill>
                                    <a:schemeClr val="tx1"/>
                                  </a:solidFill>
                                  <a:latin typeface="Cambria Math"/>
                                </a:rPr>
                                <m:t>2</m:t>
                              </m:r>
                            </m:sup>
                          </m:sSubSup>
                        </m:num>
                        <m:den>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a:rPr>
                                <m:t>𝜏</m:t>
                              </m:r>
                            </m:e>
                            <m:sub>
                              <m:r>
                                <a:rPr lang="en-US" sz="2000" b="0" i="1" smtClean="0">
                                  <a:solidFill>
                                    <a:schemeClr val="tx1"/>
                                  </a:solidFill>
                                  <a:latin typeface="Cambria Math"/>
                                </a:rPr>
                                <m:t>𝑐𝑜𝑟𝑟</m:t>
                              </m:r>
                            </m:sub>
                          </m:sSub>
                        </m:den>
                      </m:f>
                      <m:r>
                        <a:rPr lang="en-US" sz="2000" b="0" i="0" smtClean="0">
                          <a:solidFill>
                            <a:schemeClr val="tx1"/>
                          </a:solidFill>
                          <a:latin typeface="Cambria Math"/>
                        </a:rPr>
                        <m:t>=</m:t>
                      </m:r>
                      <m:f>
                        <m:fPr>
                          <m:ctrlPr>
                            <a:rPr lang="en-US" sz="2000" b="0" i="1" smtClean="0">
                              <a:solidFill>
                                <a:schemeClr val="tx1"/>
                              </a:solidFill>
                              <a:latin typeface="Cambria Math" panose="02040503050406030204" pitchFamily="18" charset="0"/>
                            </a:rPr>
                          </m:ctrlPr>
                        </m:fPr>
                        <m:num>
                          <m:sSubSup>
                            <m:sSubSupPr>
                              <m:ctrlPr>
                                <a:rPr lang="en-US" sz="2000" b="0" i="1">
                                  <a:solidFill>
                                    <a:schemeClr val="tx1"/>
                                  </a:solidFill>
                                  <a:latin typeface="Cambria Math" panose="02040503050406030204" pitchFamily="18" charset="0"/>
                                </a:rPr>
                              </m:ctrlPr>
                            </m:sSubSupPr>
                            <m:e>
                              <m:r>
                                <m:rPr>
                                  <m:sty m:val="p"/>
                                </m:rPr>
                                <a:rPr lang="en-US" sz="2000" b="0" i="0">
                                  <a:solidFill>
                                    <a:schemeClr val="tx1"/>
                                  </a:solidFill>
                                  <a:latin typeface="Cambria Math"/>
                                </a:rPr>
                                <m:t>ρ</m:t>
                              </m:r>
                            </m:e>
                            <m:sub>
                              <m:r>
                                <m:rPr>
                                  <m:sty m:val="p"/>
                                </m:rPr>
                                <a:rPr lang="en-US" sz="2000" b="0" i="0">
                                  <a:solidFill>
                                    <a:schemeClr val="tx1"/>
                                  </a:solidFill>
                                  <a:latin typeface="Cambria Math"/>
                                </a:rPr>
                                <m:t>s</m:t>
                              </m:r>
                            </m:sub>
                            <m:sup>
                              <m:r>
                                <a:rPr lang="en-US" sz="2000" b="0" i="0">
                                  <a:solidFill>
                                    <a:schemeClr val="tx1"/>
                                  </a:solidFill>
                                  <a:latin typeface="Cambria Math"/>
                                </a:rPr>
                                <m:t>2</m:t>
                              </m:r>
                            </m:sup>
                          </m:sSubSup>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c</m:t>
                              </m:r>
                            </m:e>
                            <m:sub>
                              <m:r>
                                <m:rPr>
                                  <m:sty m:val="p"/>
                                </m:rPr>
                                <a:rPr lang="en-US" sz="2000" b="0" i="0">
                                  <a:solidFill>
                                    <a:schemeClr val="tx1"/>
                                  </a:solidFill>
                                  <a:latin typeface="Cambria Math"/>
                                </a:rPr>
                                <m:t>s</m:t>
                              </m:r>
                            </m:sub>
                          </m:sSub>
                        </m:num>
                        <m:den>
                          <m:r>
                            <m:rPr>
                              <m:sty m:val="p"/>
                            </m:rPr>
                            <a:rPr lang="en-US" sz="2000" b="0" i="0" smtClean="0">
                              <a:solidFill>
                                <a:schemeClr val="tx1"/>
                              </a:solidFill>
                              <a:latin typeface="Cambria Math"/>
                            </a:rPr>
                            <m:t>R</m:t>
                          </m:r>
                        </m:den>
                      </m:f>
                      <m:r>
                        <a:rPr lang="en-US" sz="2000" b="0" i="0" smtClean="0">
                          <a:solidFill>
                            <a:schemeClr val="tx1"/>
                          </a:solidFill>
                          <a:latin typeface="Cambria Math"/>
                        </a:rPr>
                        <m:t>=</m:t>
                      </m:r>
                      <m:f>
                        <m:fPr>
                          <m:ctrlPr>
                            <a:rPr lang="en-US" sz="2000" b="0" i="1" smtClean="0">
                              <a:solidFill>
                                <a:schemeClr val="tx1"/>
                              </a:solidFill>
                              <a:latin typeface="Cambria Math" panose="02040503050406030204" pitchFamily="18" charset="0"/>
                            </a:rPr>
                          </m:ctrlPr>
                        </m:fPr>
                        <m:num>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ρ</m:t>
                              </m:r>
                            </m:e>
                            <m:sub>
                              <m:r>
                                <m:rPr>
                                  <m:sty m:val="p"/>
                                </m:rPr>
                                <a:rPr lang="en-US" sz="2000" b="0" i="0" smtClean="0">
                                  <a:solidFill>
                                    <a:schemeClr val="tx1"/>
                                  </a:solidFill>
                                  <a:latin typeface="Cambria Math"/>
                                </a:rPr>
                                <m:t>s</m:t>
                              </m:r>
                            </m:sub>
                          </m:sSub>
                        </m:num>
                        <m:den>
                          <m:r>
                            <m:rPr>
                              <m:sty m:val="p"/>
                            </m:rPr>
                            <a:rPr lang="en-US" sz="2000" b="0" i="0" smtClean="0">
                              <a:solidFill>
                                <a:schemeClr val="tx1"/>
                              </a:solidFill>
                              <a:latin typeface="Cambria Math"/>
                            </a:rPr>
                            <m:t>R</m:t>
                          </m:r>
                        </m:den>
                      </m:f>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ρ</m:t>
                          </m:r>
                        </m:e>
                        <m:sub>
                          <m:r>
                            <m:rPr>
                              <m:sty m:val="p"/>
                            </m:rPr>
                            <a:rPr lang="en-US" sz="2000" b="0" i="0" smtClean="0">
                              <a:solidFill>
                                <a:schemeClr val="tx1"/>
                              </a:solidFill>
                              <a:latin typeface="Cambria Math"/>
                            </a:rPr>
                            <m:t>s</m:t>
                          </m:r>
                        </m:sub>
                      </m:sSub>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c</m:t>
                          </m:r>
                        </m:e>
                        <m:sub>
                          <m:r>
                            <m:rPr>
                              <m:sty m:val="p"/>
                            </m:rPr>
                            <a:rPr lang="en-US" sz="2000" b="0" i="0" smtClean="0">
                              <a:solidFill>
                                <a:schemeClr val="tx1"/>
                              </a:solidFill>
                              <a:latin typeface="Cambria Math"/>
                            </a:rPr>
                            <m:t>S</m:t>
                          </m:r>
                        </m:sub>
                      </m:sSub>
                      <m:r>
                        <a:rPr lang="en-US" sz="2000" b="0" i="0" smtClean="0">
                          <a:solidFill>
                            <a:schemeClr val="tx1"/>
                          </a:solidFill>
                          <a:latin typeface="Cambria Math"/>
                        </a:rPr>
                        <m:t>=</m:t>
                      </m:r>
                      <m:f>
                        <m:fPr>
                          <m:ctrlPr>
                            <a:rPr lang="en-US" sz="2000" b="0" i="1" smtClean="0">
                              <a:solidFill>
                                <a:schemeClr val="tx1"/>
                              </a:solidFill>
                              <a:latin typeface="Cambria Math" panose="02040503050406030204" pitchFamily="18" charset="0"/>
                            </a:rPr>
                          </m:ctrlPr>
                        </m:fPr>
                        <m:num>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ρ</m:t>
                              </m:r>
                            </m:e>
                            <m:sub>
                              <m:r>
                                <m:rPr>
                                  <m:sty m:val="p"/>
                                </m:rPr>
                                <a:rPr lang="en-US" sz="2000" b="0" i="0" smtClean="0">
                                  <a:solidFill>
                                    <a:schemeClr val="tx1"/>
                                  </a:solidFill>
                                  <a:latin typeface="Cambria Math"/>
                                </a:rPr>
                                <m:t>s</m:t>
                              </m:r>
                            </m:sub>
                          </m:sSub>
                        </m:num>
                        <m:den>
                          <m:r>
                            <m:rPr>
                              <m:sty m:val="p"/>
                            </m:rPr>
                            <a:rPr lang="en-US" sz="2000" b="0" i="0" smtClean="0">
                              <a:solidFill>
                                <a:schemeClr val="tx1"/>
                              </a:solidFill>
                              <a:latin typeface="Cambria Math"/>
                            </a:rPr>
                            <m:t>R</m:t>
                          </m:r>
                        </m:den>
                      </m:f>
                      <m:f>
                        <m:fPr>
                          <m:ctrlPr>
                            <a:rPr lang="en-US" sz="2000" b="0" i="1" smtClean="0">
                              <a:solidFill>
                                <a:schemeClr val="tx1"/>
                              </a:solidFill>
                              <a:latin typeface="Cambria Math" panose="02040503050406030204" pitchFamily="18" charset="0"/>
                            </a:rPr>
                          </m:ctrlPr>
                        </m:fPr>
                        <m:num>
                          <m:r>
                            <m:rPr>
                              <m:sty m:val="p"/>
                            </m:rPr>
                            <a:rPr lang="en-US" sz="2000" b="0" i="1" smtClean="0">
                              <a:solidFill>
                                <a:schemeClr val="tx1"/>
                              </a:solidFill>
                              <a:latin typeface="Cambria Math" panose="02040503050406030204" pitchFamily="18" charset="0"/>
                            </a:rPr>
                            <m:t>T</m:t>
                          </m:r>
                        </m:num>
                        <m:den>
                          <m:r>
                            <m:rPr>
                              <m:sty m:val="p"/>
                            </m:rPr>
                            <a:rPr lang="en-US" sz="2000" b="0" i="0" smtClean="0">
                              <a:solidFill>
                                <a:schemeClr val="tx1"/>
                              </a:solidFill>
                              <a:latin typeface="Cambria Math"/>
                            </a:rPr>
                            <m:t>B</m:t>
                          </m:r>
                        </m:den>
                      </m:f>
                      <m:r>
                        <a:rPr lang="en-US" sz="2000" b="0" i="0" smtClean="0">
                          <a:solidFill>
                            <a:schemeClr val="tx1"/>
                          </a:solidFill>
                          <a:latin typeface="Cambria Math"/>
                        </a:rPr>
                        <m:t>  </m:t>
                      </m:r>
                    </m:oMath>
                  </m:oMathPara>
                </a14:m>
                <a:endParaRPr lang="en-US" sz="2000" b="0" i="0" dirty="0">
                  <a:solidFill>
                    <a:schemeClr val="tx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81000" y="3426678"/>
                <a:ext cx="5119286" cy="766300"/>
              </a:xfrm>
              <a:prstGeom prst="rect">
                <a:avLst/>
              </a:prstGeom>
              <a:blipFill>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447800" y="4957998"/>
                <a:ext cx="3048000" cy="7570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τ</m:t>
                          </m:r>
                        </m:e>
                        <m:sub>
                          <m:r>
                            <m:rPr>
                              <m:sty m:val="p"/>
                            </m:rPr>
                            <a:rPr lang="en-US" sz="2000" b="0" i="0" smtClean="0">
                              <a:solidFill>
                                <a:schemeClr val="tx1"/>
                              </a:solidFill>
                              <a:latin typeface="Cambria Math"/>
                            </a:rPr>
                            <m:t>E</m:t>
                          </m:r>
                        </m:sub>
                      </m:sSub>
                      <m:r>
                        <a:rPr lang="en-US" sz="2000" b="0" i="0" smtClean="0">
                          <a:solidFill>
                            <a:schemeClr val="tx1"/>
                          </a:solidFill>
                          <a:latin typeface="Cambria Math"/>
                        </a:rPr>
                        <m:t>~</m:t>
                      </m:r>
                      <m:f>
                        <m:fPr>
                          <m:ctrlPr>
                            <a:rPr lang="en-US" sz="2000" b="0" i="1" smtClean="0">
                              <a:solidFill>
                                <a:schemeClr val="tx1"/>
                              </a:solidFill>
                              <a:latin typeface="Cambria Math" panose="02040503050406030204" pitchFamily="18" charset="0"/>
                            </a:rPr>
                          </m:ctrlPr>
                        </m:fPr>
                        <m:num>
                          <m:sSup>
                            <m:sSupPr>
                              <m:ctrlPr>
                                <a:rPr lang="en-US" sz="2000" b="0" i="1" smtClean="0">
                                  <a:solidFill>
                                    <a:schemeClr val="tx1"/>
                                  </a:solidFill>
                                  <a:latin typeface="Cambria Math" panose="02040503050406030204" pitchFamily="18" charset="0"/>
                                </a:rPr>
                              </m:ctrlPr>
                            </m:sSupPr>
                            <m:e>
                              <m:r>
                                <m:rPr>
                                  <m:sty m:val="p"/>
                                </m:rPr>
                                <a:rPr lang="en-US" sz="2000" b="0" i="0" smtClean="0">
                                  <a:solidFill>
                                    <a:schemeClr val="tx1"/>
                                  </a:solidFill>
                                  <a:latin typeface="Cambria Math" panose="02040503050406030204" pitchFamily="18" charset="0"/>
                                </a:rPr>
                                <m:t>R</m:t>
                              </m:r>
                            </m:e>
                            <m:sup>
                              <m:r>
                                <a:rPr lang="en-US" sz="2000" b="0" i="0" smtClean="0">
                                  <a:solidFill>
                                    <a:schemeClr val="tx1"/>
                                  </a:solidFill>
                                  <a:latin typeface="Cambria Math"/>
                                </a:rPr>
                                <m:t>2</m:t>
                              </m:r>
                            </m:sup>
                          </m:sSup>
                        </m:num>
                        <m:den>
                          <m:r>
                            <m:rPr>
                              <m:sty m:val="p"/>
                            </m:rPr>
                            <a:rPr lang="en-US" sz="2000" b="0" i="0" smtClean="0">
                              <a:solidFill>
                                <a:schemeClr val="tx1"/>
                              </a:solidFill>
                              <a:latin typeface="Cambria Math"/>
                            </a:rPr>
                            <m:t>χ</m:t>
                          </m:r>
                        </m:den>
                      </m:f>
                      <m:r>
                        <a:rPr lang="en-US" sz="2000" b="0" i="0" smtClean="0">
                          <a:solidFill>
                            <a:schemeClr val="tx1"/>
                          </a:solidFill>
                          <a:latin typeface="Cambria Math"/>
                        </a:rPr>
                        <m:t>~</m:t>
                      </m:r>
                      <m:f>
                        <m:fPr>
                          <m:ctrlPr>
                            <a:rPr lang="en-US" sz="2000" b="0" i="1" smtClean="0">
                              <a:solidFill>
                                <a:schemeClr val="tx1"/>
                              </a:solidFill>
                              <a:latin typeface="Cambria Math" panose="02040503050406030204" pitchFamily="18" charset="0"/>
                            </a:rPr>
                          </m:ctrlPr>
                        </m:fPr>
                        <m:num>
                          <m:sSup>
                            <m:sSupPr>
                              <m:ctrlPr>
                                <a:rPr lang="en-US" sz="2000" b="0" i="1" smtClean="0">
                                  <a:solidFill>
                                    <a:schemeClr val="tx1"/>
                                  </a:solidFill>
                                  <a:latin typeface="Cambria Math" panose="02040503050406030204" pitchFamily="18" charset="0"/>
                                </a:rPr>
                              </m:ctrlPr>
                            </m:sSupPr>
                            <m:e>
                              <m:r>
                                <m:rPr>
                                  <m:sty m:val="p"/>
                                </m:rPr>
                                <a:rPr lang="en-US" sz="2000" b="0" i="0" smtClean="0">
                                  <a:solidFill>
                                    <a:schemeClr val="tx1"/>
                                  </a:solidFill>
                                  <a:latin typeface="Cambria Math"/>
                                </a:rPr>
                                <m:t>R</m:t>
                              </m:r>
                            </m:e>
                            <m:sup>
                              <m:r>
                                <a:rPr lang="en-US" sz="2000" b="0" i="0" smtClean="0">
                                  <a:solidFill>
                                    <a:schemeClr val="tx1"/>
                                  </a:solidFill>
                                  <a:latin typeface="Cambria Math"/>
                                </a:rPr>
                                <m:t>3</m:t>
                              </m:r>
                            </m:sup>
                          </m:sSup>
                          <m:sSup>
                            <m:sSupPr>
                              <m:ctrlPr>
                                <a:rPr lang="en-US" sz="2000" b="0" i="1" smtClean="0">
                                  <a:solidFill>
                                    <a:schemeClr val="tx1"/>
                                  </a:solidFill>
                                  <a:latin typeface="Cambria Math" panose="02040503050406030204" pitchFamily="18" charset="0"/>
                                </a:rPr>
                              </m:ctrlPr>
                            </m:sSupPr>
                            <m:e>
                              <m:r>
                                <m:rPr>
                                  <m:sty m:val="p"/>
                                </m:rPr>
                                <a:rPr lang="en-US" sz="2000" b="0" i="0" smtClean="0">
                                  <a:solidFill>
                                    <a:schemeClr val="tx1"/>
                                  </a:solidFill>
                                  <a:latin typeface="Cambria Math"/>
                                </a:rPr>
                                <m:t>B</m:t>
                              </m:r>
                            </m:e>
                            <m:sup>
                              <m:r>
                                <a:rPr lang="en-US" sz="2000" b="0" i="0" smtClean="0">
                                  <a:solidFill>
                                    <a:schemeClr val="tx1"/>
                                  </a:solidFill>
                                  <a:latin typeface="Cambria Math"/>
                                </a:rPr>
                                <m:t>2</m:t>
                              </m:r>
                            </m:sup>
                          </m:sSup>
                        </m:num>
                        <m:den>
                          <m:sSup>
                            <m:sSupPr>
                              <m:ctrlPr>
                                <a:rPr lang="en-US" sz="2000" b="0" i="1" smtClean="0">
                                  <a:solidFill>
                                    <a:schemeClr val="tx1"/>
                                  </a:solidFill>
                                  <a:latin typeface="Cambria Math" panose="02040503050406030204" pitchFamily="18" charset="0"/>
                                </a:rPr>
                              </m:ctrlPr>
                            </m:sSupPr>
                            <m:e>
                              <m:r>
                                <m:rPr>
                                  <m:sty m:val="p"/>
                                </m:rPr>
                                <a:rPr lang="en-US" sz="2000" b="0" i="0" smtClean="0">
                                  <a:solidFill>
                                    <a:schemeClr val="tx1"/>
                                  </a:solidFill>
                                  <a:latin typeface="Cambria Math"/>
                                </a:rPr>
                                <m:t>T</m:t>
                              </m:r>
                            </m:e>
                            <m:sup>
                              <m:r>
                                <a:rPr lang="en-US" sz="2000" b="0" i="0" smtClean="0">
                                  <a:solidFill>
                                    <a:schemeClr val="tx1"/>
                                  </a:solidFill>
                                  <a:latin typeface="Cambria Math"/>
                                </a:rPr>
                                <m:t>3/2</m:t>
                              </m:r>
                            </m:sup>
                          </m:sSup>
                        </m:den>
                      </m:f>
                    </m:oMath>
                  </m:oMathPara>
                </a14:m>
                <a:endParaRPr lang="en-US" sz="1800" b="0" i="0" dirty="0">
                  <a:solidFill>
                    <a:schemeClr val="tx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447800" y="4957998"/>
                <a:ext cx="3048000" cy="757002"/>
              </a:xfrm>
              <a:prstGeom prst="rect">
                <a:avLst/>
              </a:prstGeom>
              <a:blipFill>
                <a:blip r:embed="rId4"/>
                <a:stretch>
                  <a:fillRect/>
                </a:stretch>
              </a:blipFill>
            </p:spPr>
            <p:txBody>
              <a:bodyPr/>
              <a:lstStyle/>
              <a:p>
                <a:r>
                  <a:rPr lang="en-US">
                    <a:noFill/>
                  </a:rPr>
                  <a:t> </a:t>
                </a:r>
              </a:p>
            </p:txBody>
          </p:sp>
        </mc:Fallback>
      </mc:AlternateContent>
      <p:sp>
        <p:nvSpPr>
          <p:cNvPr id="7" name="Rectangle 6"/>
          <p:cNvSpPr/>
          <p:nvPr/>
        </p:nvSpPr>
        <p:spPr>
          <a:xfrm>
            <a:off x="4309063" y="5034198"/>
            <a:ext cx="3727302" cy="646331"/>
          </a:xfrm>
          <a:prstGeom prst="rect">
            <a:avLst/>
          </a:prstGeom>
        </p:spPr>
        <p:txBody>
          <a:bodyPr wrap="none">
            <a:spAutoFit/>
          </a:bodyPr>
          <a:lstStyle/>
          <a:p>
            <a:r>
              <a:rPr lang="en-US" sz="1800" b="0" i="0" dirty="0" err="1">
                <a:solidFill>
                  <a:schemeClr val="tx1"/>
                </a:solidFill>
                <a:latin typeface="Symbol" panose="05050102010706020507" pitchFamily="18" charset="2"/>
              </a:rPr>
              <a:t>t</a:t>
            </a:r>
            <a:r>
              <a:rPr lang="en-US" sz="1800" b="0" i="0" baseline="-25000" dirty="0" err="1">
                <a:solidFill>
                  <a:schemeClr val="tx1"/>
                </a:solidFill>
              </a:rPr>
              <a:t>E</a:t>
            </a:r>
            <a:r>
              <a:rPr lang="en-US" sz="1800" b="0" i="0" baseline="-25000" dirty="0">
                <a:solidFill>
                  <a:schemeClr val="tx1"/>
                </a:solidFill>
              </a:rPr>
              <a:t> </a:t>
            </a:r>
            <a:r>
              <a:rPr lang="en-US" sz="1800" b="0" i="0" dirty="0">
                <a:solidFill>
                  <a:schemeClr val="tx1"/>
                </a:solidFill>
              </a:rPr>
              <a:t>~ (0.1) sec for current devices</a:t>
            </a:r>
          </a:p>
          <a:p>
            <a:r>
              <a:rPr lang="en-US" sz="1800" b="0" i="0" dirty="0" err="1">
                <a:solidFill>
                  <a:schemeClr val="tx1"/>
                </a:solidFill>
                <a:latin typeface="Symbol" panose="05050102010706020507" pitchFamily="18" charset="2"/>
              </a:rPr>
              <a:t>t</a:t>
            </a:r>
            <a:r>
              <a:rPr lang="en-US" sz="1800" b="0" i="0" baseline="-25000" dirty="0" err="1">
                <a:solidFill>
                  <a:schemeClr val="tx1"/>
                </a:solidFill>
              </a:rPr>
              <a:t>E</a:t>
            </a:r>
            <a:r>
              <a:rPr lang="en-US" sz="1800" b="0" i="0" baseline="-25000" dirty="0">
                <a:solidFill>
                  <a:schemeClr val="tx1"/>
                </a:solidFill>
              </a:rPr>
              <a:t> </a:t>
            </a:r>
            <a:r>
              <a:rPr lang="en-US" sz="1800" b="0" i="0" dirty="0">
                <a:solidFill>
                  <a:schemeClr val="tx1"/>
                </a:solidFill>
              </a:rPr>
              <a:t>~ (1+) sec for fusion gain (ITER)</a:t>
            </a:r>
          </a:p>
        </p:txBody>
      </p:sp>
      <mc:AlternateContent xmlns:mc="http://schemas.openxmlformats.org/markup-compatibility/2006" xmlns:a14="http://schemas.microsoft.com/office/drawing/2010/main">
        <mc:Choice Requires="a14">
          <p:sp>
            <p:nvSpPr>
              <p:cNvPr id="8" name="TextBox 7"/>
              <p:cNvSpPr txBox="1"/>
              <p:nvPr/>
            </p:nvSpPr>
            <p:spPr>
              <a:xfrm>
                <a:off x="6096000" y="3592395"/>
                <a:ext cx="2443939" cy="491545"/>
              </a:xfrm>
              <a:prstGeom prst="rect">
                <a:avLst/>
              </a:prstGeom>
              <a:noFill/>
            </p:spPr>
            <p:txBody>
              <a:bodyPr wrap="none" rtlCol="0">
                <a:spAutoFit/>
              </a:bodyPr>
              <a:lstStyle/>
              <a:p>
                <a:r>
                  <a:rPr lang="en-US" sz="1800" b="0" i="0" dirty="0">
                    <a:solidFill>
                      <a:schemeClr val="tx1"/>
                    </a:solidFill>
                  </a:rPr>
                  <a:t>Bohm diffusivity </a:t>
                </a:r>
                <a14:m>
                  <m:oMath xmlns:m="http://schemas.openxmlformats.org/officeDocument/2006/math">
                    <m:r>
                      <a:rPr lang="en-US" sz="1800" b="0" i="0" smtClean="0">
                        <a:solidFill>
                          <a:schemeClr val="tx1"/>
                        </a:solidFill>
                        <a:latin typeface="Cambria Math"/>
                        <a:ea typeface="Cambria Math"/>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a:rPr>
                          <m:t>1</m:t>
                        </m:r>
                      </m:num>
                      <m:den>
                        <m:r>
                          <a:rPr lang="en-US" sz="1800" b="0" i="0" smtClean="0">
                            <a:solidFill>
                              <a:schemeClr val="tx1"/>
                            </a:solidFill>
                            <a:latin typeface="Cambria Math"/>
                          </a:rPr>
                          <m:t>16</m:t>
                        </m:r>
                      </m:den>
                    </m:f>
                    <m:f>
                      <m:fPr>
                        <m:ctrlPr>
                          <a:rPr lang="en-US" sz="1800" b="0" i="1" smtClean="0">
                            <a:solidFill>
                              <a:schemeClr val="tx1"/>
                            </a:solidFill>
                            <a:latin typeface="Cambria Math" panose="02040503050406030204" pitchFamily="18" charset="0"/>
                          </a:rPr>
                        </m:ctrlPr>
                      </m:fPr>
                      <m:num>
                        <m:r>
                          <m:rPr>
                            <m:sty m:val="p"/>
                          </m:rPr>
                          <a:rPr lang="en-US" sz="1800" b="0" i="1" smtClean="0">
                            <a:solidFill>
                              <a:schemeClr val="tx1"/>
                            </a:solidFill>
                            <a:latin typeface="Cambria Math" panose="02040503050406030204" pitchFamily="18" charset="0"/>
                          </a:rPr>
                          <m:t>T</m:t>
                        </m:r>
                      </m:num>
                      <m:den>
                        <m:r>
                          <m:rPr>
                            <m:sty m:val="p"/>
                          </m:rPr>
                          <a:rPr lang="en-US" sz="1800" b="0" i="1" smtClean="0">
                            <a:solidFill>
                              <a:schemeClr val="tx1"/>
                            </a:solidFill>
                            <a:latin typeface="Cambria Math"/>
                          </a:rPr>
                          <m:t>B</m:t>
                        </m:r>
                      </m:den>
                    </m:f>
                  </m:oMath>
                </a14:m>
                <a:endParaRPr lang="en-US" sz="1800" b="0" i="0" dirty="0">
                  <a:solidFill>
                    <a:schemeClr val="tx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096000" y="3592395"/>
                <a:ext cx="2443939" cy="491545"/>
              </a:xfrm>
              <a:prstGeom prst="rect">
                <a:avLst/>
              </a:prstGeom>
              <a:blipFill>
                <a:blip r:embed="rId5"/>
                <a:stretch>
                  <a:fillRect l="-1995" b="-6173"/>
                </a:stretch>
              </a:blipFill>
            </p:spPr>
            <p:txBody>
              <a:bodyPr/>
              <a:lstStyle/>
              <a:p>
                <a:r>
                  <a:rPr lang="en-US">
                    <a:noFill/>
                  </a:rPr>
                  <a:t> </a:t>
                </a:r>
              </a:p>
            </p:txBody>
          </p:sp>
        </mc:Fallback>
      </mc:AlternateContent>
      <p:sp>
        <p:nvSpPr>
          <p:cNvPr id="9" name="TextBox 8"/>
          <p:cNvSpPr txBox="1"/>
          <p:nvPr/>
        </p:nvSpPr>
        <p:spPr>
          <a:xfrm>
            <a:off x="5093344" y="4324290"/>
            <a:ext cx="393056" cy="400110"/>
          </a:xfrm>
          <a:prstGeom prst="rect">
            <a:avLst/>
          </a:prstGeom>
          <a:noFill/>
        </p:spPr>
        <p:txBody>
          <a:bodyPr wrap="none" rtlCol="0">
            <a:spAutoFit/>
          </a:bodyPr>
          <a:lstStyle/>
          <a:p>
            <a:r>
              <a:rPr lang="en-US" sz="2000" b="0" i="0" dirty="0">
                <a:solidFill>
                  <a:schemeClr val="tx1"/>
                </a:solidFill>
                <a:latin typeface="Symbol" panose="05050102010706020507" pitchFamily="18" charset="2"/>
              </a:rPr>
              <a:t>r</a:t>
            </a:r>
            <a:r>
              <a:rPr lang="en-US" sz="2000" b="0" i="0" baseline="-25000" dirty="0">
                <a:solidFill>
                  <a:schemeClr val="tx1"/>
                </a:solidFill>
              </a:rPr>
              <a:t>*</a:t>
            </a:r>
            <a:endParaRPr lang="en-US" sz="2000" b="0" i="0" dirty="0">
              <a:solidFill>
                <a:schemeClr val="tx1"/>
              </a:solidFill>
            </a:endParaRPr>
          </a:p>
        </p:txBody>
      </p:sp>
      <p:cxnSp>
        <p:nvCxnSpPr>
          <p:cNvPr id="10" name="Straight Arrow Connector 9"/>
          <p:cNvCxnSpPr/>
          <p:nvPr/>
        </p:nvCxnSpPr>
        <p:spPr bwMode="auto">
          <a:xfrm flipH="1" flipV="1">
            <a:off x="4953001" y="4213342"/>
            <a:ext cx="207668" cy="279881"/>
          </a:xfrm>
          <a:prstGeom prst="straightConnector1">
            <a:avLst/>
          </a:prstGeom>
          <a:noFill/>
          <a:ln w="15875" cap="flat" cmpd="sng" algn="ctr">
            <a:solidFill>
              <a:schemeClr val="tx1"/>
            </a:solidFill>
            <a:prstDash val="solid"/>
            <a:round/>
            <a:headEnd type="none" w="med" len="med"/>
            <a:tailEnd type="arrow"/>
          </a:ln>
          <a:effectLst/>
        </p:spPr>
      </p:cxnSp>
      <p:sp>
        <p:nvSpPr>
          <p:cNvPr id="11" name="TextBox 10"/>
          <p:cNvSpPr txBox="1"/>
          <p:nvPr/>
        </p:nvSpPr>
        <p:spPr>
          <a:xfrm>
            <a:off x="2392405" y="3152001"/>
            <a:ext cx="1722395" cy="276999"/>
          </a:xfrm>
          <a:prstGeom prst="rect">
            <a:avLst/>
          </a:prstGeom>
          <a:noFill/>
        </p:spPr>
        <p:txBody>
          <a:bodyPr wrap="none" rtlCol="0">
            <a:spAutoFit/>
          </a:bodyPr>
          <a:lstStyle/>
          <a:p>
            <a:r>
              <a:rPr lang="en-US" dirty="0" err="1"/>
              <a:t>gyroBohm</a:t>
            </a:r>
            <a:r>
              <a:rPr lang="en-US" dirty="0"/>
              <a:t> diffusivity</a:t>
            </a:r>
          </a:p>
        </p:txBody>
      </p:sp>
    </p:spTree>
    <p:extLst>
      <p:ext uri="{BB962C8B-B14F-4D97-AF65-F5344CB8AC3E}">
        <p14:creationId xmlns:p14="http://schemas.microsoft.com/office/powerpoint/2010/main" val="290444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743200"/>
            <a:ext cx="9144000" cy="914400"/>
          </a:xfrm>
        </p:spPr>
        <p:txBody>
          <a:bodyPr/>
          <a:lstStyle/>
          <a:p>
            <a:r>
              <a:rPr lang="en-US" altLang="en-US" sz="4800"/>
              <a:t>Examples of turbulence</a:t>
            </a:r>
          </a:p>
        </p:txBody>
      </p:sp>
    </p:spTree>
    <p:extLst>
      <p:ext uri="{BB962C8B-B14F-4D97-AF65-F5344CB8AC3E}">
        <p14:creationId xmlns:p14="http://schemas.microsoft.com/office/powerpoint/2010/main" val="2757093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z="2000" dirty="0"/>
              <a:t>Transport, density fluctuation amplitude (from reflectometry) and spectral characteristics predicted by nonlinear </a:t>
            </a:r>
            <a:r>
              <a:rPr lang="en-US" altLang="en-US" sz="2000" dirty="0" err="1"/>
              <a:t>gyrokinetic</a:t>
            </a:r>
            <a:r>
              <a:rPr lang="en-US" altLang="en-US" sz="2000" dirty="0"/>
              <a:t> simulations</a:t>
            </a:r>
          </a:p>
        </p:txBody>
      </p:sp>
      <p:sp>
        <p:nvSpPr>
          <p:cNvPr id="44035" name="Content Placeholder 2"/>
          <p:cNvSpPr>
            <a:spLocks noGrp="1"/>
          </p:cNvSpPr>
          <p:nvPr>
            <p:ph idx="1"/>
          </p:nvPr>
        </p:nvSpPr>
        <p:spPr>
          <a:xfrm>
            <a:off x="152400" y="914400"/>
            <a:ext cx="8763000" cy="609600"/>
          </a:xfrm>
        </p:spPr>
        <p:txBody>
          <a:bodyPr/>
          <a:lstStyle/>
          <a:p>
            <a:r>
              <a:rPr lang="en-US" altLang="en-US" sz="1800" dirty="0"/>
              <a:t>Example is for ion temperature gradient (ITG) turbulence</a:t>
            </a:r>
          </a:p>
        </p:txBody>
      </p:sp>
      <p:pic>
        <p:nvPicPr>
          <p:cNvPr id="440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1676400"/>
            <a:ext cx="3200400" cy="253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208463"/>
            <a:ext cx="3294063"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5738" y="4148138"/>
            <a:ext cx="3149600" cy="270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595438"/>
            <a:ext cx="2971800" cy="2595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40" name="TextBox 3"/>
          <p:cNvSpPr txBox="1">
            <a:spLocks noChangeArrowheads="1"/>
          </p:cNvSpPr>
          <p:nvPr/>
        </p:nvSpPr>
        <p:spPr bwMode="auto">
          <a:xfrm>
            <a:off x="3753359" y="3581400"/>
            <a:ext cx="2418842" cy="83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dirty="0" err="1">
                <a:solidFill>
                  <a:srgbClr val="1822CD"/>
                </a:solidFill>
                <a:latin typeface="Helvetica" pitchFamily="34" charset="0"/>
              </a:rPr>
              <a:t>Casati</a:t>
            </a:r>
            <a:r>
              <a:rPr lang="en-US" altLang="en-US" sz="1200" dirty="0">
                <a:solidFill>
                  <a:srgbClr val="1822CD"/>
                </a:solidFill>
                <a:latin typeface="Helvetica" pitchFamily="34" charset="0"/>
              </a:rPr>
              <a:t>, PRL (2009)</a:t>
            </a:r>
          </a:p>
          <a:p>
            <a:pPr eaLnBrk="1" hangingPunct="1">
              <a:spcBef>
                <a:spcPct val="0"/>
              </a:spcBef>
              <a:buFontTx/>
              <a:buNone/>
            </a:pPr>
            <a:r>
              <a:rPr lang="en-US" altLang="en-US" sz="1200" dirty="0">
                <a:solidFill>
                  <a:srgbClr val="1822CD"/>
                </a:solidFill>
                <a:latin typeface="Helvetica" pitchFamily="34" charset="0"/>
              </a:rPr>
              <a:t>Tore Supra tokamak</a:t>
            </a:r>
          </a:p>
          <a:p>
            <a:pPr eaLnBrk="1" hangingPunct="1">
              <a:spcBef>
                <a:spcPct val="0"/>
              </a:spcBef>
              <a:buFontTx/>
              <a:buNone/>
            </a:pPr>
            <a:r>
              <a:rPr lang="en-US" altLang="en-US" sz="1200" dirty="0">
                <a:solidFill>
                  <a:srgbClr val="1822CD"/>
                </a:solidFill>
                <a:latin typeface="Helvetica" pitchFamily="34" charset="0"/>
              </a:rPr>
              <a:t>Ion Temperature Gradient (ITG) turbulence</a:t>
            </a:r>
          </a:p>
        </p:txBody>
      </p:sp>
      <p:sp>
        <p:nvSpPr>
          <p:cNvPr id="2" name="TextBox 1"/>
          <p:cNvSpPr txBox="1">
            <a:spLocks noRot="1" noChangeAspect="1" noMove="1" noResize="1" noEditPoints="1" noAdjustHandles="1" noChangeArrowheads="1" noChangeShapeType="1" noTextEdit="1"/>
          </p:cNvSpPr>
          <p:nvPr/>
        </p:nvSpPr>
        <p:spPr>
          <a:xfrm>
            <a:off x="7010400" y="1676400"/>
            <a:ext cx="1268104" cy="707886"/>
          </a:xfrm>
          <a:prstGeom prst="rect">
            <a:avLst/>
          </a:prstGeom>
          <a:blipFill rotWithShape="1">
            <a:blip r:embed="rId7"/>
            <a:stretch>
              <a:fillRect t="-4310"/>
            </a:stretch>
          </a:blipFill>
        </p:spPr>
        <p:txBody>
          <a:bodyPr/>
          <a:lstStyle/>
          <a:p>
            <a:pPr>
              <a:defRPr/>
            </a:pPr>
            <a:r>
              <a:rPr lang="en-US">
                <a:noFill/>
              </a:rPr>
              <a:t> </a:t>
            </a:r>
          </a:p>
        </p:txBody>
      </p:sp>
      <p:sp>
        <p:nvSpPr>
          <p:cNvPr id="12" name="TextBox 11"/>
          <p:cNvSpPr txBox="1">
            <a:spLocks noRot="1" noChangeAspect="1" noMove="1" noResize="1" noEditPoints="1" noAdjustHandles="1" noChangeArrowheads="1" noChangeShapeType="1" noTextEdit="1"/>
          </p:cNvSpPr>
          <p:nvPr/>
        </p:nvSpPr>
        <p:spPr>
          <a:xfrm>
            <a:off x="7010399" y="4245114"/>
            <a:ext cx="1268104" cy="707886"/>
          </a:xfrm>
          <a:prstGeom prst="rect">
            <a:avLst/>
          </a:prstGeom>
          <a:blipFill rotWithShape="1">
            <a:blip r:embed="rId8"/>
            <a:stretch>
              <a:fillRect t="-4274"/>
            </a:stretch>
          </a:blipFill>
        </p:spPr>
        <p:txBody>
          <a:bodyPr/>
          <a:lstStyle/>
          <a:p>
            <a:pPr>
              <a:defRPr/>
            </a:pPr>
            <a:r>
              <a:rPr lang="en-US">
                <a:noFill/>
              </a:rPr>
              <a:t> </a:t>
            </a:r>
          </a:p>
        </p:txBody>
      </p:sp>
      <p:sp>
        <p:nvSpPr>
          <p:cNvPr id="4" name="TextBox 3"/>
          <p:cNvSpPr txBox="1">
            <a:spLocks noRot="1" noChangeAspect="1" noMove="1" noResize="1" noEditPoints="1" noAdjustHandles="1" noChangeArrowheads="1" noChangeShapeType="1" noTextEdit="1"/>
          </p:cNvSpPr>
          <p:nvPr/>
        </p:nvSpPr>
        <p:spPr>
          <a:xfrm>
            <a:off x="6732207" y="3786425"/>
            <a:ext cx="793038" cy="400110"/>
          </a:xfrm>
          <a:prstGeom prst="rect">
            <a:avLst/>
          </a:prstGeom>
          <a:blipFill rotWithShape="1">
            <a:blip r:embed="rId9"/>
            <a:stretch>
              <a:fillRect b="-10606"/>
            </a:stretch>
          </a:blipFill>
        </p:spPr>
        <p:txBody>
          <a:bodyPr/>
          <a:lstStyle/>
          <a:p>
            <a:pPr>
              <a:defRPr/>
            </a:pPr>
            <a:r>
              <a:rPr lang="en-US">
                <a:noFill/>
              </a:rPr>
              <a:t> </a:t>
            </a:r>
          </a:p>
        </p:txBody>
      </p:sp>
      <p:sp>
        <p:nvSpPr>
          <p:cNvPr id="15" name="TextBox 14"/>
          <p:cNvSpPr txBox="1">
            <a:spLocks noRot="1" noChangeAspect="1" noMove="1" noResize="1" noEditPoints="1" noAdjustHandles="1" noChangeArrowheads="1" noChangeShapeType="1" noTextEdit="1"/>
          </p:cNvSpPr>
          <p:nvPr/>
        </p:nvSpPr>
        <p:spPr>
          <a:xfrm>
            <a:off x="6705600" y="6457890"/>
            <a:ext cx="770596" cy="400110"/>
          </a:xfrm>
          <a:prstGeom prst="rect">
            <a:avLst/>
          </a:prstGeom>
          <a:blipFill rotWithShape="1">
            <a:blip r:embed="rId10"/>
            <a:stretch>
              <a:fillRect b="-10606"/>
            </a:stretch>
          </a:blipFill>
        </p:spPr>
        <p:txBody>
          <a:bodyPr/>
          <a:lstStyle/>
          <a:p>
            <a:pPr>
              <a:defRPr/>
            </a:pPr>
            <a:r>
              <a:rPr lang="en-US">
                <a:noFill/>
              </a:rPr>
              <a:t> </a:t>
            </a:r>
          </a:p>
        </p:txBody>
      </p:sp>
    </p:spTree>
    <p:extLst>
      <p:ext uri="{BB962C8B-B14F-4D97-AF65-F5344CB8AC3E}">
        <p14:creationId xmlns:p14="http://schemas.microsoft.com/office/powerpoint/2010/main" val="4238341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400" dirty="0"/>
              <a:t>Tokamak turbulence has a threshold gradient for onset, transport tied to linear stability and nonlinear saturation</a:t>
            </a:r>
          </a:p>
        </p:txBody>
      </p:sp>
      <p:sp>
        <p:nvSpPr>
          <p:cNvPr id="3" name="Content Placeholder 2"/>
          <p:cNvSpPr>
            <a:spLocks noGrp="1"/>
          </p:cNvSpPr>
          <p:nvPr>
            <p:ph idx="1"/>
          </p:nvPr>
        </p:nvSpPr>
        <p:spPr>
          <a:xfrm>
            <a:off x="152400" y="5334000"/>
            <a:ext cx="8763000" cy="1219200"/>
          </a:xfrm>
        </p:spPr>
        <p:txBody>
          <a:bodyPr/>
          <a:lstStyle/>
          <a:p>
            <a:r>
              <a:rPr lang="en-US" sz="1800" b="1" dirty="0" err="1"/>
              <a:t>GyroBohm</a:t>
            </a:r>
            <a:r>
              <a:rPr lang="en-US" sz="1800" b="1" dirty="0"/>
              <a:t> scaling important, but linear threshold and scaling also matters</a:t>
            </a:r>
          </a:p>
          <a:p>
            <a:pPr>
              <a:buFont typeface="Symbol" panose="05050102010706020507" pitchFamily="18" charset="2"/>
              <a:buChar char="Þ"/>
            </a:pPr>
            <a:r>
              <a:rPr lang="en-US" sz="1800" b="1" dirty="0"/>
              <a:t>We must discuss linear drift wave and micro-stability in tokamaks as part of the turbulent transport problem (enter </a:t>
            </a:r>
            <a:r>
              <a:rPr lang="en-US" sz="1800" b="1" dirty="0" err="1"/>
              <a:t>gyrokinetic</a:t>
            </a:r>
            <a:r>
              <a:rPr lang="en-US" sz="1800" b="1" dirty="0"/>
              <a:t> theory)</a:t>
            </a:r>
          </a:p>
        </p:txBody>
      </p:sp>
      <p:sp>
        <p:nvSpPr>
          <p:cNvPr id="5" name="TextBox 66"/>
          <p:cNvSpPr txBox="1">
            <a:spLocks noChangeArrowheads="1"/>
          </p:cNvSpPr>
          <p:nvPr/>
        </p:nvSpPr>
        <p:spPr bwMode="auto">
          <a:xfrm>
            <a:off x="2398271" y="4572455"/>
            <a:ext cx="28223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1600" i="0" dirty="0">
                <a:solidFill>
                  <a:prstClr val="black"/>
                </a:solidFill>
                <a:latin typeface="Helvetica" pitchFamily="34" charset="0"/>
              </a:rPr>
              <a:t>Temperature gradient (-</a:t>
            </a:r>
            <a:r>
              <a:rPr lang="en-US" altLang="en-US" sz="1600" i="0" dirty="0">
                <a:solidFill>
                  <a:prstClr val="black"/>
                </a:solidFill>
                <a:latin typeface="Helvetica" pitchFamily="34" charset="0"/>
                <a:sym typeface="Symbol"/>
              </a:rPr>
              <a:t></a:t>
            </a:r>
            <a:r>
              <a:rPr lang="en-US" altLang="en-US" sz="1600" i="0" dirty="0">
                <a:solidFill>
                  <a:prstClr val="black"/>
                </a:solidFill>
                <a:latin typeface="Helvetica" pitchFamily="34" charset="0"/>
              </a:rPr>
              <a:t>T)</a:t>
            </a:r>
          </a:p>
        </p:txBody>
      </p:sp>
      <p:sp>
        <p:nvSpPr>
          <p:cNvPr id="6" name="TextBox 67"/>
          <p:cNvSpPr txBox="1">
            <a:spLocks noChangeArrowheads="1"/>
          </p:cNvSpPr>
          <p:nvPr/>
        </p:nvSpPr>
        <p:spPr bwMode="auto">
          <a:xfrm>
            <a:off x="152400" y="2429419"/>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1600" i="0" dirty="0">
                <a:solidFill>
                  <a:prstClr val="black"/>
                </a:solidFill>
                <a:latin typeface="Helvetica" pitchFamily="34" charset="0"/>
              </a:rPr>
              <a:t>Heat flux ~ heating power</a:t>
            </a:r>
          </a:p>
        </p:txBody>
      </p:sp>
      <p:sp>
        <p:nvSpPr>
          <p:cNvPr id="7" name="Rectangle 68"/>
          <p:cNvSpPr>
            <a:spLocks noChangeArrowheads="1"/>
          </p:cNvSpPr>
          <p:nvPr/>
        </p:nvSpPr>
        <p:spPr bwMode="auto">
          <a:xfrm>
            <a:off x="1955800" y="1600200"/>
            <a:ext cx="3429118" cy="2794427"/>
          </a:xfrm>
          <a:prstGeom prst="rect">
            <a:avLst/>
          </a:prstGeom>
          <a:noFill/>
          <a:ln w="15875" algn="ctr">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buFontTx/>
              <a:buChar char="•"/>
            </a:pPr>
            <a:endParaRPr lang="en-US" altLang="en-US" sz="1200">
              <a:solidFill>
                <a:srgbClr val="1822CD"/>
              </a:solidFill>
              <a:latin typeface="Helvetica" pitchFamily="34" charset="0"/>
            </a:endParaRPr>
          </a:p>
        </p:txBody>
      </p:sp>
      <p:cxnSp>
        <p:nvCxnSpPr>
          <p:cNvPr id="8" name="Straight Arrow Connector 69"/>
          <p:cNvCxnSpPr>
            <a:cxnSpLocks noChangeShapeType="1"/>
          </p:cNvCxnSpPr>
          <p:nvPr/>
        </p:nvCxnSpPr>
        <p:spPr bwMode="auto">
          <a:xfrm>
            <a:off x="3289346" y="3696021"/>
            <a:ext cx="825528" cy="0"/>
          </a:xfrm>
          <a:prstGeom prst="straightConnector1">
            <a:avLst/>
          </a:prstGeom>
          <a:noFill/>
          <a:ln w="9525" algn="ctr">
            <a:solidFill>
              <a:schemeClr val="tx1"/>
            </a:solidFill>
            <a:prstDash val="sysDot"/>
            <a:round/>
            <a:headEnd/>
            <a:tailEnd type="arrow" w="med" len="med"/>
          </a:ln>
          <a:extLst>
            <a:ext uri="{909E8E84-426E-40DD-AFC4-6F175D3DCCD1}">
              <a14:hiddenFill xmlns:a14="http://schemas.microsoft.com/office/drawing/2010/main">
                <a:noFill/>
              </a14:hiddenFill>
            </a:ext>
          </a:extLst>
        </p:spPr>
      </p:cxnSp>
      <p:cxnSp>
        <p:nvCxnSpPr>
          <p:cNvPr id="9" name="Straight Connector 70"/>
          <p:cNvCxnSpPr>
            <a:cxnSpLocks noChangeShapeType="1"/>
          </p:cNvCxnSpPr>
          <p:nvPr/>
        </p:nvCxnSpPr>
        <p:spPr bwMode="auto">
          <a:xfrm flipV="1">
            <a:off x="1955800" y="3314962"/>
            <a:ext cx="3429118" cy="1079665"/>
          </a:xfrm>
          <a:prstGeom prst="line">
            <a:avLst/>
          </a:prstGeom>
          <a:noFill/>
          <a:ln w="9525" algn="ctr">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10" name="Straight Arrow Connector 71"/>
          <p:cNvCxnSpPr>
            <a:cxnSpLocks noChangeShapeType="1"/>
          </p:cNvCxnSpPr>
          <p:nvPr/>
        </p:nvCxnSpPr>
        <p:spPr bwMode="auto">
          <a:xfrm>
            <a:off x="4114874" y="3696021"/>
            <a:ext cx="0" cy="698607"/>
          </a:xfrm>
          <a:prstGeom prst="straightConnector1">
            <a:avLst/>
          </a:prstGeom>
          <a:noFill/>
          <a:ln w="9525" algn="ctr">
            <a:solidFill>
              <a:schemeClr val="tx1"/>
            </a:solidFill>
            <a:prstDash val="sysDot"/>
            <a:round/>
            <a:headEnd/>
            <a:tailEnd type="arrow" w="med" len="med"/>
          </a:ln>
          <a:extLst>
            <a:ext uri="{909E8E84-426E-40DD-AFC4-6F175D3DCCD1}">
              <a14:hiddenFill xmlns:a14="http://schemas.microsoft.com/office/drawing/2010/main">
                <a:noFill/>
              </a14:hiddenFill>
            </a:ext>
          </a:extLst>
        </p:spPr>
      </p:cxnSp>
      <p:cxnSp>
        <p:nvCxnSpPr>
          <p:cNvPr id="11" name="Straight Connector 72"/>
          <p:cNvCxnSpPr>
            <a:cxnSpLocks noChangeShapeType="1"/>
          </p:cNvCxnSpPr>
          <p:nvPr/>
        </p:nvCxnSpPr>
        <p:spPr bwMode="auto">
          <a:xfrm flipV="1">
            <a:off x="3162342" y="1600200"/>
            <a:ext cx="889031" cy="2413369"/>
          </a:xfrm>
          <a:prstGeom prst="line">
            <a:avLst/>
          </a:prstGeom>
          <a:noFill/>
          <a:ln w="15875" algn="ctr">
            <a:solidFill>
              <a:srgbClr val="0000FF"/>
            </a:solidFill>
            <a:round/>
            <a:headEnd/>
            <a:tailEnd/>
          </a:ln>
          <a:extLst>
            <a:ext uri="{909E8E84-426E-40DD-AFC4-6F175D3DCCD1}">
              <a14:hiddenFill xmlns:a14="http://schemas.microsoft.com/office/drawing/2010/main">
                <a:noFill/>
              </a14:hiddenFill>
            </a:ext>
          </a:extLst>
        </p:spPr>
      </p:cxnSp>
      <p:cxnSp>
        <p:nvCxnSpPr>
          <p:cNvPr id="12" name="Straight Arrow Connector 73"/>
          <p:cNvCxnSpPr>
            <a:cxnSpLocks noChangeShapeType="1"/>
          </p:cNvCxnSpPr>
          <p:nvPr/>
        </p:nvCxnSpPr>
        <p:spPr bwMode="auto">
          <a:xfrm>
            <a:off x="3289346" y="3696021"/>
            <a:ext cx="0" cy="698607"/>
          </a:xfrm>
          <a:prstGeom prst="straightConnector1">
            <a:avLst/>
          </a:prstGeom>
          <a:noFill/>
          <a:ln w="15875"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74"/>
          <p:cNvCxnSpPr>
            <a:cxnSpLocks noChangeShapeType="1"/>
          </p:cNvCxnSpPr>
          <p:nvPr/>
        </p:nvCxnSpPr>
        <p:spPr bwMode="auto">
          <a:xfrm>
            <a:off x="1955800" y="3696021"/>
            <a:ext cx="1333546"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Connector 75"/>
          <p:cNvCxnSpPr>
            <a:cxnSpLocks noChangeShapeType="1"/>
          </p:cNvCxnSpPr>
          <p:nvPr/>
        </p:nvCxnSpPr>
        <p:spPr bwMode="auto">
          <a:xfrm flipV="1">
            <a:off x="1955800" y="4013569"/>
            <a:ext cx="1206542" cy="381058"/>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15" name="TextBox 76"/>
          <p:cNvSpPr txBox="1">
            <a:spLocks noChangeArrowheads="1"/>
          </p:cNvSpPr>
          <p:nvPr/>
        </p:nvSpPr>
        <p:spPr bwMode="auto">
          <a:xfrm>
            <a:off x="3830018" y="2171787"/>
            <a:ext cx="971774" cy="64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1200" i="0">
                <a:solidFill>
                  <a:srgbClr val="1822CD"/>
                </a:solidFill>
                <a:latin typeface="Helvetica" pitchFamily="34" charset="0"/>
              </a:rPr>
              <a:t>diffusion</a:t>
            </a:r>
          </a:p>
          <a:p>
            <a:pPr algn="ctr" eaLnBrk="1" hangingPunct="1">
              <a:spcBef>
                <a:spcPct val="0"/>
              </a:spcBef>
              <a:buFontTx/>
              <a:buNone/>
            </a:pPr>
            <a:r>
              <a:rPr lang="en-US" altLang="en-US" sz="1200" i="0">
                <a:solidFill>
                  <a:srgbClr val="1822CD"/>
                </a:solidFill>
                <a:latin typeface="Helvetica" pitchFamily="34" charset="0"/>
              </a:rPr>
              <a:t>+</a:t>
            </a:r>
          </a:p>
          <a:p>
            <a:pPr algn="ctr" eaLnBrk="1" hangingPunct="1">
              <a:spcBef>
                <a:spcPct val="0"/>
              </a:spcBef>
              <a:buFontTx/>
              <a:buNone/>
            </a:pPr>
            <a:r>
              <a:rPr lang="en-US" altLang="en-US" sz="1200" i="0">
                <a:solidFill>
                  <a:srgbClr val="1822CD"/>
                </a:solidFill>
                <a:latin typeface="Helvetica" pitchFamily="34" charset="0"/>
              </a:rPr>
              <a:t>turbulence</a:t>
            </a:r>
          </a:p>
        </p:txBody>
      </p:sp>
      <p:sp>
        <p:nvSpPr>
          <p:cNvPr id="16" name="TextBox 77"/>
          <p:cNvSpPr txBox="1">
            <a:spLocks noChangeArrowheads="1"/>
          </p:cNvSpPr>
          <p:nvPr/>
        </p:nvSpPr>
        <p:spPr bwMode="auto">
          <a:xfrm>
            <a:off x="4470487" y="3543129"/>
            <a:ext cx="939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200" i="0">
                <a:solidFill>
                  <a:prstClr val="black"/>
                </a:solidFill>
                <a:latin typeface="Helvetica" pitchFamily="34" charset="0"/>
              </a:rPr>
              <a:t>collisional</a:t>
            </a:r>
          </a:p>
          <a:p>
            <a:pPr eaLnBrk="1" hangingPunct="1">
              <a:spcBef>
                <a:spcPct val="0"/>
              </a:spcBef>
              <a:buFontTx/>
              <a:buNone/>
            </a:pPr>
            <a:r>
              <a:rPr lang="en-US" altLang="en-US" sz="1200" i="0">
                <a:solidFill>
                  <a:prstClr val="black"/>
                </a:solidFill>
                <a:latin typeface="Helvetica" pitchFamily="34" charset="0"/>
              </a:rPr>
              <a:t>diffusion</a:t>
            </a:r>
          </a:p>
        </p:txBody>
      </p:sp>
      <mc:AlternateContent xmlns:mc="http://schemas.openxmlformats.org/markup-compatibility/2006" xmlns:a14="http://schemas.microsoft.com/office/drawing/2010/main">
        <mc:Choice Requires="a14">
          <p:sp>
            <p:nvSpPr>
              <p:cNvPr id="17" name="TextBox 16"/>
              <p:cNvSpPr txBox="1"/>
              <p:nvPr/>
            </p:nvSpPr>
            <p:spPr>
              <a:xfrm>
                <a:off x="5486400" y="3505200"/>
                <a:ext cx="205671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q</m:t>
                          </m:r>
                        </m:e>
                        <m:sub>
                          <m:r>
                            <m:rPr>
                              <m:sty m:val="p"/>
                            </m:rPr>
                            <a:rPr lang="en-US" sz="2000" b="0" i="0" smtClean="0">
                              <a:solidFill>
                                <a:schemeClr val="tx1"/>
                              </a:solidFill>
                              <a:latin typeface="Cambria Math"/>
                            </a:rPr>
                            <m:t>col</m:t>
                          </m:r>
                        </m:sub>
                      </m:sSub>
                      <m:r>
                        <a:rPr lang="en-US" sz="2000" b="0" i="0" smtClean="0">
                          <a:solidFill>
                            <a:schemeClr val="tx1"/>
                          </a:solidFill>
                          <a:latin typeface="Cambria Math"/>
                        </a:rPr>
                        <m:t>=−</m:t>
                      </m:r>
                      <m:r>
                        <m:rPr>
                          <m:sty m:val="p"/>
                        </m:rPr>
                        <a:rPr lang="en-US" sz="2000" b="0" i="0" smtClean="0">
                          <a:solidFill>
                            <a:schemeClr val="tx1"/>
                          </a:solidFill>
                          <a:latin typeface="Cambria Math"/>
                        </a:rPr>
                        <m:t>n</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χ</m:t>
                          </m:r>
                        </m:e>
                        <m:sub>
                          <m:r>
                            <m:rPr>
                              <m:sty m:val="p"/>
                            </m:rPr>
                            <a:rPr lang="en-US" sz="2000" b="0" i="0" smtClean="0">
                              <a:solidFill>
                                <a:schemeClr val="tx1"/>
                              </a:solidFill>
                              <a:latin typeface="Cambria Math"/>
                            </a:rPr>
                            <m:t>col</m:t>
                          </m:r>
                        </m:sub>
                      </m:sSub>
                      <m:r>
                        <a:rPr lang="en-US" sz="2000" b="0" i="0" smtClean="0">
                          <a:solidFill>
                            <a:schemeClr val="tx1"/>
                          </a:solidFill>
                          <a:latin typeface="Cambria Math"/>
                        </a:rPr>
                        <m:t>𝛻</m:t>
                      </m:r>
                      <m:r>
                        <m:rPr>
                          <m:sty m:val="p"/>
                        </m:rPr>
                        <a:rPr lang="en-US" sz="2000" b="0" i="0" smtClean="0">
                          <a:solidFill>
                            <a:schemeClr val="tx1"/>
                          </a:solidFill>
                          <a:latin typeface="Cambria Math"/>
                        </a:rPr>
                        <m:t>T</m:t>
                      </m:r>
                    </m:oMath>
                  </m:oMathPara>
                </a14:m>
                <a:endParaRPr lang="en-US" sz="2000" b="0" i="0" dirty="0">
                  <a:solidFill>
                    <a:schemeClr val="tx1"/>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486400" y="3505200"/>
                <a:ext cx="2056717" cy="400110"/>
              </a:xfrm>
              <a:prstGeom prst="rect">
                <a:avLst/>
              </a:prstGeom>
              <a:blipFill rotWithShape="1">
                <a:blip r:embed="rId2"/>
                <a:stretch>
                  <a:fillRect l="-204748" t="-2675758" r="-197329" b="-16878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410200" y="2175994"/>
                <a:ext cx="385432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q</m:t>
                          </m:r>
                        </m:e>
                        <m:sub>
                          <m:r>
                            <m:rPr>
                              <m:sty m:val="p"/>
                            </m:rPr>
                            <a:rPr lang="en-US" sz="2000" b="0" i="0" smtClean="0">
                              <a:solidFill>
                                <a:schemeClr val="tx1"/>
                              </a:solidFill>
                              <a:latin typeface="Cambria Math"/>
                            </a:rPr>
                            <m:t>turb</m:t>
                          </m:r>
                        </m:sub>
                      </m:sSub>
                      <m:r>
                        <a:rPr lang="en-US" sz="2000" b="0" i="0" smtClean="0">
                          <a:solidFill>
                            <a:schemeClr val="tx1"/>
                          </a:solidFill>
                          <a:latin typeface="Cambria Math"/>
                        </a:rPr>
                        <m:t>=−</m:t>
                      </m:r>
                      <m:r>
                        <m:rPr>
                          <m:sty m:val="p"/>
                        </m:rPr>
                        <a:rPr lang="en-US" sz="2000" b="0" i="0" smtClean="0">
                          <a:solidFill>
                            <a:schemeClr val="tx1"/>
                          </a:solidFill>
                          <a:latin typeface="Cambria Math"/>
                        </a:rPr>
                        <m:t>n</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χ</m:t>
                          </m:r>
                        </m:e>
                        <m:sub>
                          <m:r>
                            <m:rPr>
                              <m:sty m:val="p"/>
                            </m:rPr>
                            <a:rPr lang="en-US" sz="2000" b="0" i="0" smtClean="0">
                              <a:solidFill>
                                <a:schemeClr val="tx1"/>
                              </a:solidFill>
                              <a:latin typeface="Cambria Math"/>
                            </a:rPr>
                            <m:t>GB</m:t>
                          </m:r>
                        </m:sub>
                      </m:sSub>
                      <m:d>
                        <m:dPr>
                          <m:begChr m:val="["/>
                          <m:endChr m:val="]"/>
                          <m:ctrlPr>
                            <a:rPr lang="en-US" sz="2000" b="0" i="1" smtClean="0">
                              <a:solidFill>
                                <a:schemeClr val="tx1"/>
                              </a:solidFill>
                              <a:latin typeface="Cambria Math" panose="02040503050406030204" pitchFamily="18" charset="0"/>
                            </a:rPr>
                          </m:ctrlPr>
                        </m:dPr>
                        <m:e>
                          <m:r>
                            <a:rPr lang="en-US" sz="2000" b="0" i="0">
                              <a:solidFill>
                                <a:schemeClr val="tx1"/>
                              </a:solidFill>
                              <a:latin typeface="Cambria Math"/>
                            </a:rPr>
                            <m:t>𝛻</m:t>
                          </m:r>
                          <m:r>
                            <m:rPr>
                              <m:sty m:val="p"/>
                            </m:rPr>
                            <a:rPr lang="en-US" sz="2000" b="0" i="0">
                              <a:solidFill>
                                <a:schemeClr val="tx1"/>
                              </a:solidFill>
                              <a:latin typeface="Cambria Math"/>
                            </a:rPr>
                            <m:t>T</m:t>
                          </m:r>
                          <m:r>
                            <a:rPr lang="en-US" sz="2000" b="0" i="0" smtClean="0">
                              <a:solidFill>
                                <a:schemeClr val="tx1"/>
                              </a:solidFill>
                              <a:latin typeface="Cambria Math"/>
                            </a:rPr>
                            <m:t>−</m:t>
                          </m:r>
                          <m:r>
                            <a:rPr lang="en-US" sz="2000" b="0" i="0">
                              <a:solidFill>
                                <a:schemeClr val="tx1"/>
                              </a:solidFill>
                              <a:latin typeface="Cambria Math"/>
                            </a:rPr>
                            <m:t>𝛻</m:t>
                          </m:r>
                          <m:sSub>
                            <m:sSubPr>
                              <m:ctrlPr>
                                <a:rPr lang="en-US" sz="2000" b="0" i="1" smtClean="0">
                                  <a:solidFill>
                                    <a:schemeClr val="tx1"/>
                                  </a:solidFill>
                                  <a:latin typeface="Cambria Math" panose="02040503050406030204" pitchFamily="18" charset="0"/>
                                </a:rPr>
                              </m:ctrlPr>
                            </m:sSubPr>
                            <m:e>
                              <m:r>
                                <m:rPr>
                                  <m:sty m:val="p"/>
                                </m:rPr>
                                <a:rPr lang="en-US" sz="2000" b="0" i="0">
                                  <a:solidFill>
                                    <a:schemeClr val="tx1"/>
                                  </a:solidFill>
                                  <a:latin typeface="Cambria Math"/>
                                </a:rPr>
                                <m:t>T</m:t>
                              </m:r>
                            </m:e>
                            <m:sub>
                              <m:r>
                                <m:rPr>
                                  <m:sty m:val="p"/>
                                </m:rPr>
                                <a:rPr lang="en-US" sz="2000" b="0" i="0" smtClean="0">
                                  <a:solidFill>
                                    <a:schemeClr val="tx1"/>
                                  </a:solidFill>
                                  <a:latin typeface="Cambria Math"/>
                                </a:rPr>
                                <m:t>crit</m:t>
                              </m:r>
                            </m:sub>
                          </m:sSub>
                        </m:e>
                      </m:d>
                      <m:r>
                        <m:rPr>
                          <m:sty m:val="p"/>
                        </m:rPr>
                        <a:rPr lang="en-US" sz="2000" b="0" i="0">
                          <a:solidFill>
                            <a:schemeClr val="tx1"/>
                          </a:solidFill>
                          <a:latin typeface="Cambria Math"/>
                        </a:rPr>
                        <m:t>F</m:t>
                      </m:r>
                      <m:d>
                        <m:dPr>
                          <m:ctrlPr>
                            <a:rPr lang="en-US" sz="2000" b="0" i="1">
                              <a:solidFill>
                                <a:schemeClr val="tx1"/>
                              </a:solidFill>
                              <a:latin typeface="Cambria Math" panose="02040503050406030204" pitchFamily="18" charset="0"/>
                            </a:rPr>
                          </m:ctrlPr>
                        </m:dPr>
                        <m:e>
                          <m:r>
                            <a:rPr lang="en-US" sz="2000" b="0" i="0">
                              <a:solidFill>
                                <a:schemeClr val="tx1"/>
                              </a:solidFill>
                              <a:latin typeface="Cambria Math"/>
                            </a:rPr>
                            <m:t>⋅⋅⋅</m:t>
                          </m:r>
                        </m:e>
                      </m:d>
                    </m:oMath>
                  </m:oMathPara>
                </a14:m>
                <a:endParaRPr lang="en-US" sz="2000" b="0" i="0" dirty="0">
                  <a:solidFill>
                    <a:schemeClr val="tx1"/>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410200" y="2175994"/>
                <a:ext cx="3854324" cy="400110"/>
              </a:xfrm>
              <a:prstGeom prst="rect">
                <a:avLst/>
              </a:prstGeom>
              <a:blipFill rotWithShape="1">
                <a:blip r:embed="rId3"/>
                <a:stretch>
                  <a:fillRect b="-9091"/>
                </a:stretch>
              </a:blipFill>
            </p:spPr>
            <p:txBody>
              <a:bodyPr/>
              <a:lstStyle/>
              <a:p>
                <a:r>
                  <a:rPr lang="en-US">
                    <a:noFill/>
                  </a:rPr>
                  <a:t> </a:t>
                </a:r>
              </a:p>
            </p:txBody>
          </p:sp>
        </mc:Fallback>
      </mc:AlternateContent>
    </p:spTree>
    <p:extLst>
      <p:ext uri="{BB962C8B-B14F-4D97-AF65-F5344CB8AC3E}">
        <p14:creationId xmlns:p14="http://schemas.microsoft.com/office/powerpoint/2010/main" val="465450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0"/>
            <a:ext cx="9144000" cy="914400"/>
          </a:xfrm>
        </p:spPr>
        <p:txBody>
          <a:bodyPr/>
          <a:lstStyle/>
          <a:p>
            <a:endParaRPr lang="en-US" altLang="en-US"/>
          </a:p>
        </p:txBody>
      </p:sp>
      <p:sp>
        <p:nvSpPr>
          <p:cNvPr id="20483" name="Content Placeholder 2"/>
          <p:cNvSpPr>
            <a:spLocks noGrp="1"/>
          </p:cNvSpPr>
          <p:nvPr>
            <p:ph idx="1"/>
          </p:nvPr>
        </p:nvSpPr>
        <p:spPr/>
        <p:txBody>
          <a:bodyPr/>
          <a:lstStyle/>
          <a:p>
            <a:endParaRPr lang="en-US" altLang="en-US"/>
          </a:p>
        </p:txBody>
      </p:sp>
      <p:pic>
        <p:nvPicPr>
          <p:cNvPr id="2048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408"/>
          <a:stretch/>
        </p:blipFill>
        <p:spPr bwMode="auto">
          <a:xfrm>
            <a:off x="0" y="-1"/>
            <a:ext cx="9144000" cy="6481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19200" y="4267200"/>
            <a:ext cx="1816523" cy="338554"/>
          </a:xfrm>
          <a:prstGeom prst="rect">
            <a:avLst/>
          </a:prstGeom>
          <a:noFill/>
        </p:spPr>
        <p:txBody>
          <a:bodyPr wrap="none" rtlCol="0">
            <a:spAutoFit/>
          </a:bodyPr>
          <a:lstStyle/>
          <a:p>
            <a:r>
              <a:rPr lang="en-US" sz="1600" b="0" i="0" dirty="0">
                <a:solidFill>
                  <a:schemeClr val="tx1"/>
                </a:solidFill>
                <a:latin typeface="+mn-lt"/>
              </a:rPr>
              <a:t>(for each species)</a:t>
            </a:r>
          </a:p>
        </p:txBody>
      </p:sp>
      <mc:AlternateContent xmlns:mc="http://schemas.openxmlformats.org/markup-compatibility/2006" xmlns:a14="http://schemas.microsoft.com/office/drawing/2010/main">
        <mc:Choice Requires="a14">
          <p:sp>
            <p:nvSpPr>
              <p:cNvPr id="4" name="TextBox 3"/>
              <p:cNvSpPr txBox="1"/>
              <p:nvPr/>
            </p:nvSpPr>
            <p:spPr>
              <a:xfrm>
                <a:off x="630146" y="1981200"/>
                <a:ext cx="1351054" cy="487698"/>
              </a:xfrm>
              <a:prstGeom prst="rect">
                <a:avLst/>
              </a:prstGeom>
              <a:noFill/>
            </p:spPr>
            <p:txBody>
              <a:bodyPr wrap="square" rtlCol="0" anchor="ctr">
                <a:spAutoFit/>
              </a:bodyPr>
              <a:lstStyle/>
              <a:p>
                <a14:m>
                  <m:oMath xmlns:m="http://schemas.openxmlformats.org/officeDocument/2006/math">
                    <m:r>
                      <a:rPr lang="en-US" sz="1600" b="1" i="1" smtClean="0">
                        <a:latin typeface="Cambria Math"/>
                      </a:rPr>
                      <m:t>~</m:t>
                    </m:r>
                    <m:f>
                      <m:fPr>
                        <m:ctrlPr>
                          <a:rPr lang="en-US" sz="1600" b="1" i="1" smtClean="0">
                            <a:latin typeface="Cambria Math" panose="02040503050406030204" pitchFamily="18" charset="0"/>
                          </a:rPr>
                        </m:ctrlPr>
                      </m:fPr>
                      <m:num>
                        <m:r>
                          <a:rPr lang="en-US" sz="1600" b="1" i="1" smtClean="0">
                            <a:latin typeface="Cambria Math"/>
                          </a:rPr>
                          <m:t>𝟏</m:t>
                        </m:r>
                        <m:sSup>
                          <m:sSupPr>
                            <m:ctrlPr>
                              <a:rPr lang="en-US" sz="1600" b="1" i="1" smtClean="0">
                                <a:latin typeface="Cambria Math" panose="02040503050406030204" pitchFamily="18" charset="0"/>
                              </a:rPr>
                            </m:ctrlPr>
                          </m:sSupPr>
                          <m:e>
                            <m:r>
                              <a:rPr lang="en-US" sz="1600" b="1" i="1" smtClean="0">
                                <a:latin typeface="Cambria Math"/>
                              </a:rPr>
                              <m:t>𝟎</m:t>
                            </m:r>
                          </m:e>
                          <m:sup>
                            <m:r>
                              <a:rPr lang="en-US" sz="1600" b="1" i="1" smtClean="0">
                                <a:latin typeface="Cambria Math"/>
                              </a:rPr>
                              <m:t>𝟓</m:t>
                            </m:r>
                          </m:sup>
                        </m:sSup>
                      </m:num>
                      <m:den>
                        <m:r>
                          <a:rPr lang="en-US" sz="1600" b="1" i="1" smtClean="0">
                            <a:latin typeface="Cambria Math"/>
                          </a:rPr>
                          <m:t>𝟏</m:t>
                        </m:r>
                        <m:sSup>
                          <m:sSupPr>
                            <m:ctrlPr>
                              <a:rPr lang="en-US" sz="1600" b="1" i="1" smtClean="0">
                                <a:latin typeface="Cambria Math" panose="02040503050406030204" pitchFamily="18" charset="0"/>
                              </a:rPr>
                            </m:ctrlPr>
                          </m:sSupPr>
                          <m:e>
                            <m:r>
                              <a:rPr lang="en-US" sz="1600" b="1" i="1" smtClean="0">
                                <a:latin typeface="Cambria Math"/>
                              </a:rPr>
                              <m:t>𝟎</m:t>
                            </m:r>
                          </m:e>
                          <m:sup>
                            <m:r>
                              <a:rPr lang="en-US" sz="1600" b="1" i="1" smtClean="0">
                                <a:latin typeface="Cambria Math"/>
                              </a:rPr>
                              <m:t>𝟕</m:t>
                            </m:r>
                          </m:sup>
                        </m:sSup>
                      </m:den>
                    </m:f>
                  </m:oMath>
                </a14:m>
                <a:r>
                  <a:rPr lang="en-US" sz="1100" dirty="0"/>
                  <a:t>  for ions</a:t>
                </a:r>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630146" y="1981200"/>
                <a:ext cx="1351054" cy="487698"/>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14357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0"/>
            <a:ext cx="9144000" cy="914400"/>
          </a:xfrm>
        </p:spPr>
        <p:txBody>
          <a:bodyPr/>
          <a:lstStyle/>
          <a:p>
            <a:endParaRPr lang="en-US" altLang="en-US"/>
          </a:p>
        </p:txBody>
      </p:sp>
      <p:sp>
        <p:nvSpPr>
          <p:cNvPr id="21507" name="Content Placeholder 2"/>
          <p:cNvSpPr>
            <a:spLocks noGrp="1"/>
          </p:cNvSpPr>
          <p:nvPr>
            <p:ph idx="1"/>
          </p:nvPr>
        </p:nvSpPr>
        <p:spPr/>
        <p:txBody>
          <a:bodyPr/>
          <a:lstStyle/>
          <a:p>
            <a:endParaRPr lang="en-US" altLang="en-US"/>
          </a:p>
        </p:txBody>
      </p:sp>
      <p:pic>
        <p:nvPicPr>
          <p:cNvPr id="2150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306"/>
          <a:stretch/>
        </p:blipFill>
        <p:spPr bwMode="auto">
          <a:xfrm>
            <a:off x="0" y="0"/>
            <a:ext cx="9153525" cy="642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81800" y="5954713"/>
            <a:ext cx="2286000" cy="369887"/>
          </a:xfrm>
          <a:prstGeom prst="rect">
            <a:avLst/>
          </a:prstGeom>
          <a:noFill/>
        </p:spPr>
        <p:txBody>
          <a:bodyPr>
            <a:spAutoFit/>
          </a:bodyPr>
          <a:lstStyle/>
          <a:p>
            <a:pPr>
              <a:defRPr/>
            </a:pPr>
            <a:r>
              <a:rPr lang="en-US" sz="1800" b="0" i="0" dirty="0">
                <a:solidFill>
                  <a:schemeClr val="tx1"/>
                </a:solidFill>
                <a:latin typeface="+mn-lt"/>
                <a:cs typeface="Arial" charset="0"/>
              </a:rPr>
              <a:t>to obtain </a:t>
            </a:r>
            <a:r>
              <a:rPr lang="en-US" sz="1800" b="0" i="0" dirty="0" err="1">
                <a:solidFill>
                  <a:schemeClr val="tx1"/>
                </a:solidFill>
                <a:latin typeface="Symbol" panose="05050102010706020507" pitchFamily="18" charset="2"/>
                <a:cs typeface="Arial" charset="0"/>
              </a:rPr>
              <a:t>dj</a:t>
            </a:r>
            <a:r>
              <a:rPr lang="en-US" sz="1800" b="0" i="0" dirty="0">
                <a:solidFill>
                  <a:schemeClr val="tx1"/>
                </a:solidFill>
                <a:latin typeface="+mn-lt"/>
                <a:cs typeface="Arial" charset="0"/>
              </a:rPr>
              <a:t>, </a:t>
            </a:r>
            <a:r>
              <a:rPr lang="en-US" sz="1800" b="0" i="0" dirty="0">
                <a:solidFill>
                  <a:schemeClr val="tx1"/>
                </a:solidFill>
                <a:latin typeface="Symbol" panose="05050102010706020507" pitchFamily="18" charset="2"/>
                <a:cs typeface="Arial" charset="0"/>
              </a:rPr>
              <a:t>d</a:t>
            </a:r>
            <a:r>
              <a:rPr lang="en-US" sz="1800" b="0" i="0" dirty="0">
                <a:solidFill>
                  <a:schemeClr val="tx1"/>
                </a:solidFill>
                <a:latin typeface="+mn-lt"/>
                <a:cs typeface="Arial" charset="0"/>
              </a:rPr>
              <a:t>B</a:t>
            </a:r>
          </a:p>
        </p:txBody>
      </p:sp>
    </p:spTree>
    <p:extLst>
      <p:ext uri="{BB962C8B-B14F-4D97-AF65-F5344CB8AC3E}">
        <p14:creationId xmlns:p14="http://schemas.microsoft.com/office/powerpoint/2010/main" val="3094508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0" y="1981200"/>
            <a:ext cx="9144000" cy="2438400"/>
          </a:xfrm>
        </p:spPr>
        <p:txBody>
          <a:bodyPr/>
          <a:lstStyle/>
          <a:p>
            <a:r>
              <a:rPr lang="en-US" altLang="en-US" sz="4400" dirty="0"/>
              <a:t>Drift waves</a:t>
            </a:r>
          </a:p>
        </p:txBody>
      </p:sp>
    </p:spTree>
    <p:extLst>
      <p:ext uri="{BB962C8B-B14F-4D97-AF65-F5344CB8AC3E}">
        <p14:creationId xmlns:p14="http://schemas.microsoft.com/office/powerpoint/2010/main" val="4136455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t>Can identify key terms in </a:t>
            </a:r>
            <a:r>
              <a:rPr lang="en-US" dirty="0" err="1"/>
              <a:t>gyrofluid</a:t>
            </a:r>
            <a:r>
              <a:rPr lang="en-US" dirty="0"/>
              <a:t> equations responsible for drift wave dynamics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 y="1143000"/>
                <a:ext cx="8763000" cy="5562600"/>
              </a:xfrm>
            </p:spPr>
            <p:txBody>
              <a:bodyPr/>
              <a:lstStyle/>
              <a:p>
                <a:r>
                  <a:rPr lang="en-US" sz="2000" dirty="0"/>
                  <a:t>Start with toroidal GK equation in the </a:t>
                </a:r>
                <a:r>
                  <a:rPr lang="en-US" sz="2000" dirty="0" err="1">
                    <a:latin typeface="Symbol" panose="05050102010706020507" pitchFamily="18" charset="2"/>
                  </a:rPr>
                  <a:t>d</a:t>
                </a:r>
                <a:r>
                  <a:rPr lang="en-US" sz="2000" dirty="0" err="1"/>
                  <a:t>f</a:t>
                </a:r>
                <a:r>
                  <a:rPr lang="en-US" sz="2000" dirty="0"/>
                  <a:t> limit (</a:t>
                </a:r>
                <a:r>
                  <a:rPr lang="en-US" sz="2000" dirty="0" err="1">
                    <a:latin typeface="Symbol" panose="05050102010706020507" pitchFamily="18" charset="2"/>
                  </a:rPr>
                  <a:t>d</a:t>
                </a:r>
                <a:r>
                  <a:rPr lang="en-US" sz="2000" dirty="0" err="1"/>
                  <a:t>f</a:t>
                </a:r>
                <a:r>
                  <a:rPr lang="en-US" sz="2000" dirty="0"/>
                  <a:t>/F</a:t>
                </a:r>
                <a:r>
                  <a:rPr lang="en-US" sz="2000" baseline="-25000" dirty="0"/>
                  <a:t>M </a:t>
                </a:r>
                <a:r>
                  <a:rPr lang="en-US" sz="2000" dirty="0"/>
                  <a:t>&lt;&lt; 1)</a:t>
                </a:r>
              </a:p>
              <a:p>
                <a:r>
                  <a:rPr lang="en-US" sz="2000" dirty="0"/>
                  <a:t>Take fluid moments (</a:t>
                </a:r>
                <a14:m>
                  <m:oMath xmlns:m="http://schemas.openxmlformats.org/officeDocument/2006/math">
                    <m:nary>
                      <m:naryPr>
                        <m:limLoc m:val="undOvr"/>
                        <m:subHide m:val="on"/>
                        <m:supHide m:val="on"/>
                        <m:ctrlPr>
                          <a:rPr lang="en-US" sz="2000" i="1" smtClean="0">
                            <a:latin typeface="Cambria Math" panose="02040503050406030204" pitchFamily="18" charset="0"/>
                          </a:rPr>
                        </m:ctrlPr>
                      </m:naryPr>
                      <m:sub/>
                      <m:sup/>
                      <m:e>
                        <m:sSup>
                          <m:sSupPr>
                            <m:ctrlPr>
                              <a:rPr lang="en-US" sz="2000" b="0" i="1" smtClean="0">
                                <a:latin typeface="Cambria Math" panose="02040503050406030204" pitchFamily="18" charset="0"/>
                              </a:rPr>
                            </m:ctrlPr>
                          </m:sSupPr>
                          <m:e>
                            <m:r>
                              <a:rPr lang="en-US" sz="2000" b="0" i="1" smtClean="0">
                                <a:latin typeface="Cambria Math"/>
                              </a:rPr>
                              <m:t>𝑑</m:t>
                            </m:r>
                          </m:e>
                          <m:sup>
                            <m:r>
                              <a:rPr lang="en-US" sz="2000" b="0" i="1" smtClean="0">
                                <a:latin typeface="Cambria Math"/>
                              </a:rPr>
                              <m:t>3</m:t>
                            </m:r>
                          </m:sup>
                        </m:sSup>
                        <m:r>
                          <a:rPr lang="en-US" sz="2000" b="0" i="1" smtClean="0">
                            <a:latin typeface="Cambria Math"/>
                          </a:rPr>
                          <m:t>𝑣</m:t>
                        </m:r>
                        <m:r>
                          <a:rPr lang="en-US" sz="2000" b="0" i="1" smtClean="0">
                            <a:latin typeface="Cambria Math"/>
                          </a:rPr>
                          <m:t> </m:t>
                        </m:r>
                        <m:r>
                          <a:rPr lang="en-US" sz="2000" b="0" i="1" smtClean="0">
                            <a:latin typeface="Cambria Math"/>
                          </a:rPr>
                          <m:t>𝛿</m:t>
                        </m:r>
                        <m:r>
                          <a:rPr lang="en-US" sz="2000" b="0" i="1" smtClean="0">
                            <a:latin typeface="Cambria Math"/>
                          </a:rPr>
                          <m:t>𝑓</m:t>
                        </m:r>
                        <m:r>
                          <a:rPr lang="en-US" sz="2000" b="0" i="1" smtClean="0">
                            <a:latin typeface="Cambria Math"/>
                          </a:rPr>
                          <m:t> [1,</m:t>
                        </m:r>
                        <m:r>
                          <a:rPr lang="en-US" sz="2000" b="0" i="1" smtClean="0">
                            <a:latin typeface="Cambria Math"/>
                          </a:rPr>
                          <m:t>𝑣</m:t>
                        </m:r>
                        <m:r>
                          <a:rPr lang="en-US" sz="2000" b="0" i="1" smtClean="0">
                            <a:latin typeface="Cambria Math"/>
                          </a:rPr>
                          <m:t>,</m:t>
                        </m:r>
                        <m:sSup>
                          <m:sSupPr>
                            <m:ctrlPr>
                              <a:rPr lang="en-US" sz="2000" b="0" i="1" smtClean="0">
                                <a:latin typeface="Cambria Math" panose="02040503050406030204" pitchFamily="18" charset="0"/>
                              </a:rPr>
                            </m:ctrlPr>
                          </m:sSupPr>
                          <m:e>
                            <m:f>
                              <m:fPr>
                                <m:ctrlPr>
                                  <a:rPr lang="en-US" sz="2000" b="0" i="1" smtClean="0">
                                    <a:latin typeface="Cambria Math" panose="02040503050406030204" pitchFamily="18" charset="0"/>
                                  </a:rPr>
                                </m:ctrlPr>
                              </m:fPr>
                              <m:num>
                                <m:r>
                                  <a:rPr lang="en-US" sz="2000" b="0" i="1" smtClean="0">
                                    <a:latin typeface="Cambria Math"/>
                                  </a:rPr>
                                  <m:t>1</m:t>
                                </m:r>
                              </m:num>
                              <m:den>
                                <m:r>
                                  <a:rPr lang="en-US" sz="2000" b="0" i="1" smtClean="0">
                                    <a:latin typeface="Cambria Math"/>
                                  </a:rPr>
                                  <m:t>2</m:t>
                                </m:r>
                              </m:den>
                            </m:f>
                            <m:r>
                              <a:rPr lang="en-US" sz="2000" b="0" i="1" smtClean="0">
                                <a:latin typeface="Cambria Math"/>
                              </a:rPr>
                              <m:t>𝑣</m:t>
                            </m:r>
                          </m:e>
                          <m:sup>
                            <m:r>
                              <a:rPr lang="en-US" sz="2000" b="0" i="1" smtClean="0">
                                <a:latin typeface="Cambria Math"/>
                              </a:rPr>
                              <m:t>2</m:t>
                            </m:r>
                          </m:sup>
                        </m:sSup>
                        <m:r>
                          <a:rPr lang="en-US" sz="2000" b="0" i="1" smtClean="0">
                            <a:latin typeface="Cambria Math"/>
                          </a:rPr>
                          <m:t>]</m:t>
                        </m:r>
                      </m:e>
                    </m:nary>
                  </m:oMath>
                </a14:m>
                <a:r>
                  <a:rPr lang="en-US" sz="2000" dirty="0"/>
                  <a:t>)</a:t>
                </a:r>
              </a:p>
              <a:p>
                <a:r>
                  <a:rPr lang="en-US" sz="2000" dirty="0"/>
                  <a:t>Apply clever closures that “best” reproduce linear toroidal </a:t>
                </a:r>
                <a:r>
                  <a:rPr lang="en-US" sz="2000" dirty="0" err="1"/>
                  <a:t>gyrokinetics</a:t>
                </a:r>
                <a:r>
                  <a:rPr lang="en-US" sz="2000" dirty="0"/>
                  <a:t> (Hammett, Perkins, Beer, Dorland, Waltz, </a:t>
                </a:r>
                <a:r>
                  <a:rPr lang="en-US" sz="2000" dirty="0" err="1"/>
                  <a:t>Staebler</a:t>
                </a:r>
                <a:r>
                  <a:rPr lang="en-US" sz="2000" dirty="0"/>
                  <a:t>, …), e.g.:</a:t>
                </a:r>
              </a:p>
              <a:p>
                <a:pPr marL="0" indent="0">
                  <a:buNone/>
                </a:pPr>
                <a:endParaRPr lang="en-US" sz="2000" dirty="0"/>
              </a:p>
              <a:p>
                <a:pPr marL="0" indent="0">
                  <a:buNone/>
                </a:pPr>
                <a:r>
                  <a:rPr lang="en-US" u="sng" dirty="0"/>
                  <a:t>ion c</a:t>
                </a:r>
                <a:r>
                  <a:rPr lang="en-US" sz="2000" u="sng" dirty="0"/>
                  <a:t>ontinuity and energy (M. Beer thesis, 1995):</a:t>
                </a:r>
              </a:p>
              <a:p>
                <a:endParaRPr lang="en-US" sz="2000" dirty="0"/>
              </a:p>
              <a:p>
                <a:endParaRPr lang="en-US" sz="2000" dirty="0"/>
              </a:p>
              <a:p>
                <a:endParaRPr lang="en-US" sz="2000" dirty="0"/>
              </a:p>
              <a:p>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 y="1143000"/>
                <a:ext cx="8763000" cy="5562600"/>
              </a:xfrm>
              <a:blipFill>
                <a:blip r:embed="rId2"/>
                <a:stretch>
                  <a:fillRect l="-765" t="-3399"/>
                </a:stretch>
              </a:blipFill>
            </p:spPr>
            <p:txBody>
              <a:bodyPr/>
              <a:lstStyle/>
              <a:p>
                <a:r>
                  <a:rPr lang="en-US">
                    <a:noFill/>
                  </a:rPr>
                  <a:t> </a:t>
                </a:r>
              </a:p>
            </p:txBody>
          </p:sp>
        </mc:Fallback>
      </mc:AlternateContent>
      <p:pic>
        <p:nvPicPr>
          <p:cNvPr id="309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9" y="3475825"/>
            <a:ext cx="8475076" cy="79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73182"/>
            <a:ext cx="9091613" cy="984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9928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t>Can identify key terms in </a:t>
            </a:r>
            <a:r>
              <a:rPr lang="en-US" dirty="0" err="1"/>
              <a:t>gyrofluid</a:t>
            </a:r>
            <a:r>
              <a:rPr lang="en-US" dirty="0"/>
              <a:t> equations responsible for drift wave dynamics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 y="1143000"/>
                <a:ext cx="8763000" cy="5562600"/>
              </a:xfrm>
            </p:spPr>
            <p:txBody>
              <a:bodyPr/>
              <a:lstStyle/>
              <a:p>
                <a:r>
                  <a:rPr lang="en-US" sz="2000" dirty="0"/>
                  <a:t>Start with toroidal GK equation in the </a:t>
                </a:r>
                <a:r>
                  <a:rPr lang="en-US" sz="2000" dirty="0" err="1">
                    <a:latin typeface="Symbol" panose="05050102010706020507" pitchFamily="18" charset="2"/>
                  </a:rPr>
                  <a:t>d</a:t>
                </a:r>
                <a:r>
                  <a:rPr lang="en-US" sz="2000" dirty="0" err="1"/>
                  <a:t>f</a:t>
                </a:r>
                <a:r>
                  <a:rPr lang="en-US" sz="2000" dirty="0"/>
                  <a:t> limit (</a:t>
                </a:r>
                <a:r>
                  <a:rPr lang="en-US" sz="2000" dirty="0" err="1">
                    <a:latin typeface="Symbol" panose="05050102010706020507" pitchFamily="18" charset="2"/>
                  </a:rPr>
                  <a:t>d</a:t>
                </a:r>
                <a:r>
                  <a:rPr lang="en-US" sz="2000" dirty="0" err="1"/>
                  <a:t>f</a:t>
                </a:r>
                <a:r>
                  <a:rPr lang="en-US" sz="2000" dirty="0"/>
                  <a:t>/F</a:t>
                </a:r>
                <a:r>
                  <a:rPr lang="en-US" sz="2000" baseline="-25000" dirty="0"/>
                  <a:t>M </a:t>
                </a:r>
                <a:r>
                  <a:rPr lang="en-US" sz="2000" dirty="0"/>
                  <a:t>&lt;&lt; 1)</a:t>
                </a:r>
              </a:p>
              <a:p>
                <a:r>
                  <a:rPr lang="en-US" sz="2000" dirty="0"/>
                  <a:t>Take fluid moments (</a:t>
                </a:r>
                <a14:m>
                  <m:oMath xmlns:m="http://schemas.openxmlformats.org/officeDocument/2006/math">
                    <m:nary>
                      <m:naryPr>
                        <m:limLoc m:val="undOvr"/>
                        <m:subHide m:val="on"/>
                        <m:supHide m:val="on"/>
                        <m:ctrlPr>
                          <a:rPr lang="en-US" sz="2000" i="1" smtClean="0">
                            <a:latin typeface="Cambria Math" panose="02040503050406030204" pitchFamily="18" charset="0"/>
                          </a:rPr>
                        </m:ctrlPr>
                      </m:naryPr>
                      <m:sub/>
                      <m:sup/>
                      <m:e>
                        <m:sSup>
                          <m:sSupPr>
                            <m:ctrlPr>
                              <a:rPr lang="en-US" sz="2000" b="0" i="1" smtClean="0">
                                <a:latin typeface="Cambria Math" panose="02040503050406030204" pitchFamily="18" charset="0"/>
                              </a:rPr>
                            </m:ctrlPr>
                          </m:sSupPr>
                          <m:e>
                            <m:r>
                              <a:rPr lang="en-US" sz="2000" b="0" i="1" smtClean="0">
                                <a:latin typeface="Cambria Math"/>
                              </a:rPr>
                              <m:t>𝑑</m:t>
                            </m:r>
                          </m:e>
                          <m:sup>
                            <m:r>
                              <a:rPr lang="en-US" sz="2000" b="0" i="1" smtClean="0">
                                <a:latin typeface="Cambria Math"/>
                              </a:rPr>
                              <m:t>3</m:t>
                            </m:r>
                          </m:sup>
                        </m:sSup>
                        <m:r>
                          <a:rPr lang="en-US" sz="2000" b="0" i="1" smtClean="0">
                            <a:latin typeface="Cambria Math"/>
                          </a:rPr>
                          <m:t>𝑣</m:t>
                        </m:r>
                        <m:r>
                          <a:rPr lang="en-US" sz="2000" b="0" i="1" smtClean="0">
                            <a:latin typeface="Cambria Math"/>
                          </a:rPr>
                          <m:t> </m:t>
                        </m:r>
                        <m:r>
                          <a:rPr lang="en-US" sz="2000" b="0" i="1" smtClean="0">
                            <a:latin typeface="Cambria Math"/>
                          </a:rPr>
                          <m:t>𝛿</m:t>
                        </m:r>
                        <m:r>
                          <a:rPr lang="en-US" sz="2000" b="0" i="1" smtClean="0">
                            <a:latin typeface="Cambria Math"/>
                          </a:rPr>
                          <m:t>𝑓</m:t>
                        </m:r>
                        <m:r>
                          <a:rPr lang="en-US" sz="2000" b="0" i="1" smtClean="0">
                            <a:latin typeface="Cambria Math"/>
                          </a:rPr>
                          <m:t> [1,</m:t>
                        </m:r>
                        <m:r>
                          <a:rPr lang="en-US" sz="2000" b="0" i="1" smtClean="0">
                            <a:latin typeface="Cambria Math"/>
                          </a:rPr>
                          <m:t>𝑣</m:t>
                        </m:r>
                        <m:r>
                          <a:rPr lang="en-US" sz="2000" b="0" i="1" smtClean="0">
                            <a:latin typeface="Cambria Math"/>
                          </a:rPr>
                          <m:t>,</m:t>
                        </m:r>
                        <m:sSup>
                          <m:sSupPr>
                            <m:ctrlPr>
                              <a:rPr lang="en-US" sz="2000" b="0" i="1" smtClean="0">
                                <a:latin typeface="Cambria Math" panose="02040503050406030204" pitchFamily="18" charset="0"/>
                              </a:rPr>
                            </m:ctrlPr>
                          </m:sSupPr>
                          <m:e>
                            <m:f>
                              <m:fPr>
                                <m:ctrlPr>
                                  <a:rPr lang="en-US" sz="2000" b="0" i="1" smtClean="0">
                                    <a:latin typeface="Cambria Math" panose="02040503050406030204" pitchFamily="18" charset="0"/>
                                  </a:rPr>
                                </m:ctrlPr>
                              </m:fPr>
                              <m:num>
                                <m:r>
                                  <a:rPr lang="en-US" sz="2000" b="0" i="1" smtClean="0">
                                    <a:latin typeface="Cambria Math"/>
                                  </a:rPr>
                                  <m:t>1</m:t>
                                </m:r>
                              </m:num>
                              <m:den>
                                <m:r>
                                  <a:rPr lang="en-US" sz="2000" b="0" i="1" smtClean="0">
                                    <a:latin typeface="Cambria Math"/>
                                  </a:rPr>
                                  <m:t>2</m:t>
                                </m:r>
                              </m:den>
                            </m:f>
                            <m:r>
                              <a:rPr lang="en-US" sz="2000" b="0" i="1" smtClean="0">
                                <a:latin typeface="Cambria Math"/>
                              </a:rPr>
                              <m:t>𝑣</m:t>
                            </m:r>
                          </m:e>
                          <m:sup>
                            <m:r>
                              <a:rPr lang="en-US" sz="2000" b="0" i="1" smtClean="0">
                                <a:latin typeface="Cambria Math"/>
                              </a:rPr>
                              <m:t>2</m:t>
                            </m:r>
                          </m:sup>
                        </m:sSup>
                        <m:r>
                          <a:rPr lang="en-US" sz="2000" b="0" i="1" smtClean="0">
                            <a:latin typeface="Cambria Math"/>
                          </a:rPr>
                          <m:t>]</m:t>
                        </m:r>
                      </m:e>
                    </m:nary>
                  </m:oMath>
                </a14:m>
                <a:r>
                  <a:rPr lang="en-US" sz="2000" dirty="0"/>
                  <a:t>)</a:t>
                </a:r>
              </a:p>
              <a:p>
                <a:r>
                  <a:rPr lang="en-US" sz="2000" dirty="0"/>
                  <a:t>Apply clever closures that “best” reproduce linear toroidal </a:t>
                </a:r>
                <a:r>
                  <a:rPr lang="en-US" sz="2000" dirty="0" err="1"/>
                  <a:t>gyrokinetics</a:t>
                </a:r>
                <a:r>
                  <a:rPr lang="en-US" sz="2000" dirty="0"/>
                  <a:t> (Hammett, Perkins, Beer, Dorland, Waltz, </a:t>
                </a:r>
                <a:r>
                  <a:rPr lang="en-US" sz="2000" dirty="0" err="1"/>
                  <a:t>Staebler</a:t>
                </a:r>
                <a:r>
                  <a:rPr lang="en-US" sz="2000" dirty="0"/>
                  <a:t>, …), e.g.:</a:t>
                </a:r>
              </a:p>
              <a:p>
                <a:pPr marL="0" indent="0">
                  <a:buNone/>
                </a:pPr>
                <a:endParaRPr lang="en-US" sz="2000" dirty="0"/>
              </a:p>
              <a:p>
                <a:pPr marL="0" indent="0">
                  <a:buNone/>
                </a:pPr>
                <a:r>
                  <a:rPr lang="en-US" u="sng" dirty="0"/>
                  <a:t>ion c</a:t>
                </a:r>
                <a:r>
                  <a:rPr lang="en-US" sz="2000" u="sng" dirty="0"/>
                  <a:t>ontinuity and energy (M. Beer thesis, 1995):</a:t>
                </a:r>
              </a:p>
              <a:p>
                <a:endParaRPr lang="en-US" sz="2000" dirty="0"/>
              </a:p>
              <a:p>
                <a:endParaRPr lang="en-US" sz="2000" dirty="0"/>
              </a:p>
              <a:p>
                <a:endParaRPr lang="en-US" sz="2000" dirty="0"/>
              </a:p>
              <a:p>
                <a:endParaRPr lang="en-US" sz="2000" dirty="0"/>
              </a:p>
              <a:p>
                <a:endParaRPr lang="en-US" sz="2000" dirty="0"/>
              </a:p>
              <a:p>
                <a:r>
                  <a:rPr lang="en-US" sz="2000" dirty="0">
                    <a:solidFill>
                      <a:srgbClr val="FF0000"/>
                    </a:solidFill>
                  </a:rPr>
                  <a:t>Perturbed E</a:t>
                </a:r>
                <a:r>
                  <a:rPr lang="en-US" sz="2000" dirty="0">
                    <a:solidFill>
                      <a:srgbClr val="FF0000"/>
                    </a:solidFill>
                    <a:sym typeface="Symbol"/>
                  </a:rPr>
                  <a:t></a:t>
                </a:r>
                <a:r>
                  <a:rPr lang="en-US" sz="2000" dirty="0">
                    <a:solidFill>
                      <a:srgbClr val="FF0000"/>
                    </a:solidFill>
                  </a:rPr>
                  <a:t>B drift + background gradients (</a:t>
                </a:r>
                <a:r>
                  <a:rPr lang="en-US" sz="2000" dirty="0" err="1">
                    <a:solidFill>
                      <a:srgbClr val="FF0000"/>
                    </a:solidFill>
                    <a:latin typeface="Symbol" panose="05050102010706020507" pitchFamily="18" charset="2"/>
                  </a:rPr>
                  <a:t>d</a:t>
                </a:r>
                <a:r>
                  <a:rPr lang="en-US" sz="2000" dirty="0" err="1">
                    <a:solidFill>
                      <a:srgbClr val="FF0000"/>
                    </a:solidFill>
                  </a:rPr>
                  <a:t>v</a:t>
                </a:r>
                <a:r>
                  <a:rPr lang="en-US" sz="2000" baseline="-25000" dirty="0" err="1">
                    <a:solidFill>
                      <a:srgbClr val="FF0000"/>
                    </a:solidFill>
                  </a:rPr>
                  <a:t>E</a:t>
                </a:r>
                <a:r>
                  <a:rPr lang="en-US" sz="2000" dirty="0">
                    <a:solidFill>
                      <a:srgbClr val="FF0000"/>
                    </a:solidFill>
                    <a:sym typeface="Symbol"/>
                  </a:rPr>
                  <a:t>n</a:t>
                </a:r>
                <a:r>
                  <a:rPr lang="en-US" sz="2000" baseline="-25000" dirty="0">
                    <a:solidFill>
                      <a:srgbClr val="FF0000"/>
                    </a:solidFill>
                    <a:sym typeface="Symbol"/>
                  </a:rPr>
                  <a:t>0</a:t>
                </a:r>
                <a:r>
                  <a:rPr lang="en-US" sz="2000" dirty="0">
                    <a:solidFill>
                      <a:srgbClr val="FF0000"/>
                    </a:solidFill>
                    <a:sym typeface="Symbol"/>
                  </a:rPr>
                  <a:t>, </a:t>
                </a:r>
                <a:r>
                  <a:rPr lang="en-US" sz="2000" dirty="0" err="1">
                    <a:solidFill>
                      <a:srgbClr val="FF0000"/>
                    </a:solidFill>
                    <a:latin typeface="Symbol" panose="05050102010706020507" pitchFamily="18" charset="2"/>
                  </a:rPr>
                  <a:t>d</a:t>
                </a:r>
                <a:r>
                  <a:rPr lang="en-US" sz="2000" dirty="0" err="1">
                    <a:solidFill>
                      <a:srgbClr val="FF0000"/>
                    </a:solidFill>
                  </a:rPr>
                  <a:t>v</a:t>
                </a:r>
                <a:r>
                  <a:rPr lang="en-US" sz="2000" baseline="-25000" dirty="0" err="1">
                    <a:solidFill>
                      <a:srgbClr val="FF0000"/>
                    </a:solidFill>
                  </a:rPr>
                  <a:t>E</a:t>
                </a:r>
                <a:r>
                  <a:rPr lang="en-US" sz="2000" dirty="0">
                    <a:solidFill>
                      <a:srgbClr val="FF0000"/>
                    </a:solidFill>
                    <a:sym typeface="Symbol"/>
                  </a:rPr>
                  <a:t>T</a:t>
                </a:r>
                <a:r>
                  <a:rPr lang="en-US" sz="2000" baseline="-25000" dirty="0">
                    <a:solidFill>
                      <a:srgbClr val="FF0000"/>
                    </a:solidFill>
                    <a:sym typeface="Symbol"/>
                  </a:rPr>
                  <a:t>0</a:t>
                </a:r>
                <a:r>
                  <a:rPr lang="en-US" sz="2000" dirty="0">
                    <a:solidFill>
                      <a:srgbClr val="FF0000"/>
                    </a:solidFill>
                    <a:sym typeface="Symbol"/>
                  </a:rPr>
                  <a:t>) are </a:t>
                </a:r>
                <a:r>
                  <a:rPr lang="en-US" sz="2000" dirty="0">
                    <a:solidFill>
                      <a:srgbClr val="FF0000"/>
                    </a:solidFill>
                  </a:rPr>
                  <a:t>fundamental to drift wave dynamics, lead to finite frequency </a:t>
                </a:r>
                <a:r>
                  <a:rPr lang="en-US" sz="2000" dirty="0">
                    <a:solidFill>
                      <a:srgbClr val="FF0000"/>
                    </a:solidFill>
                    <a:latin typeface="Symbol" panose="05050102010706020507" pitchFamily="18" charset="2"/>
                  </a:rPr>
                  <a:t>w</a:t>
                </a:r>
                <a:r>
                  <a:rPr lang="en-US" sz="2000" dirty="0">
                    <a:solidFill>
                      <a:srgbClr val="FF0000"/>
                    </a:solidFill>
                  </a:rPr>
                  <a:t>(</a:t>
                </a:r>
                <a:r>
                  <a:rPr lang="en-US" sz="2000" dirty="0" err="1">
                    <a:solidFill>
                      <a:srgbClr val="FF0000"/>
                    </a:solidFill>
                  </a:rPr>
                  <a:t>k</a:t>
                </a:r>
                <a:r>
                  <a:rPr lang="en-US" sz="2000" baseline="-25000" dirty="0" err="1">
                    <a:solidFill>
                      <a:srgbClr val="FF0000"/>
                    </a:solidFill>
                    <a:latin typeface="Symbol" panose="05050102010706020507" pitchFamily="18" charset="2"/>
                  </a:rPr>
                  <a:t>q</a:t>
                </a:r>
                <a:r>
                  <a:rPr lang="en-US" sz="2000" dirty="0">
                    <a:solidFill>
                      <a:srgbClr val="FF0000"/>
                    </a:solidFill>
                  </a:rPr>
                  <a:t>)~</a:t>
                </a:r>
                <a:r>
                  <a:rPr lang="en-US" sz="2000" dirty="0">
                    <a:solidFill>
                      <a:srgbClr val="FF0000"/>
                    </a:solidFill>
                    <a:latin typeface="Symbol" panose="05050102010706020507" pitchFamily="18" charset="2"/>
                  </a:rPr>
                  <a:t>w</a:t>
                </a:r>
                <a:r>
                  <a:rPr lang="en-US" sz="2000" baseline="-25000" dirty="0">
                    <a:solidFill>
                      <a:srgbClr val="FF0000"/>
                    </a:solidFill>
                  </a:rPr>
                  <a:t>*</a:t>
                </a:r>
                <a:endParaRPr lang="en-US" sz="2000" dirty="0">
                  <a:solidFill>
                    <a:srgbClr val="FF0000"/>
                  </a:solidFill>
                </a:endParaRPr>
              </a:p>
              <a:p>
                <a:r>
                  <a:rPr lang="en-US" dirty="0" err="1">
                    <a:solidFill>
                      <a:srgbClr val="0000FF"/>
                    </a:solidFill>
                  </a:rPr>
                  <a:t>Toroidicity</a:t>
                </a:r>
                <a:r>
                  <a:rPr lang="en-US" dirty="0">
                    <a:solidFill>
                      <a:srgbClr val="0000FF"/>
                    </a:solidFill>
                  </a:rPr>
                  <a:t> (curvature</a:t>
                </a:r>
                <a:r>
                  <a:rPr lang="en-US" dirty="0">
                    <a:solidFill>
                      <a:srgbClr val="0000FF"/>
                    </a:solidFill>
                    <a:sym typeface="Symbol" panose="05050102010706020507" pitchFamily="18" charset="2"/>
                  </a:rPr>
                  <a:t></a:t>
                </a:r>
                <a:r>
                  <a:rPr lang="en-US" dirty="0">
                    <a:solidFill>
                      <a:srgbClr val="0000FF"/>
                    </a:solidFill>
                  </a:rPr>
                  <a:t>B/B</a:t>
                </a:r>
                <a:r>
                  <a:rPr lang="en-US" dirty="0">
                    <a:solidFill>
                      <a:srgbClr val="0000FF"/>
                    </a:solidFill>
                    <a:sym typeface="Symbol" panose="05050102010706020507" pitchFamily="18" charset="2"/>
                  </a:rPr>
                  <a:t>1/R</a:t>
                </a:r>
                <a:r>
                  <a:rPr lang="en-US" dirty="0">
                    <a:solidFill>
                      <a:srgbClr val="0000FF"/>
                    </a:solidFill>
                  </a:rPr>
                  <a:t>) enables “toroidal” drift instabilities like Ion Temperature Gradient (ITG) instability</a:t>
                </a:r>
                <a:endParaRPr lang="en-US" sz="2000" dirty="0">
                  <a:solidFill>
                    <a:srgbClr val="0000FF"/>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 y="1143000"/>
                <a:ext cx="8763000" cy="5562600"/>
              </a:xfrm>
              <a:blipFill>
                <a:blip r:embed="rId2"/>
                <a:stretch>
                  <a:fillRect l="-765" t="-3399" b="-548"/>
                </a:stretch>
              </a:blipFill>
            </p:spPr>
            <p:txBody>
              <a:bodyPr/>
              <a:lstStyle/>
              <a:p>
                <a:r>
                  <a:rPr lang="en-US">
                    <a:noFill/>
                  </a:rPr>
                  <a:t> </a:t>
                </a:r>
              </a:p>
            </p:txBody>
          </p:sp>
        </mc:Fallback>
      </mc:AlternateContent>
      <p:pic>
        <p:nvPicPr>
          <p:cNvPr id="309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9" y="3475825"/>
            <a:ext cx="8475076" cy="79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73182"/>
            <a:ext cx="9091613" cy="984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ine 47">
            <a:extLst>
              <a:ext uri="{FF2B5EF4-FFF2-40B4-BE49-F238E27FC236}">
                <a16:creationId xmlns:a16="http://schemas.microsoft.com/office/drawing/2014/main" id="{73F2205A-DF5B-4191-8FEC-0141CC28C5DD}"/>
              </a:ext>
            </a:extLst>
          </p:cNvPr>
          <p:cNvSpPr>
            <a:spLocks noChangeShapeType="1"/>
          </p:cNvSpPr>
          <p:nvPr/>
        </p:nvSpPr>
        <p:spPr bwMode="auto">
          <a:xfrm>
            <a:off x="1066800" y="4114800"/>
            <a:ext cx="9906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9" name="Line 47">
            <a:extLst>
              <a:ext uri="{FF2B5EF4-FFF2-40B4-BE49-F238E27FC236}">
                <a16:creationId xmlns:a16="http://schemas.microsoft.com/office/drawing/2014/main" id="{11147D4F-9295-4A24-8ADF-02484ED1E122}"/>
              </a:ext>
            </a:extLst>
          </p:cNvPr>
          <p:cNvSpPr>
            <a:spLocks noChangeShapeType="1"/>
          </p:cNvSpPr>
          <p:nvPr/>
        </p:nvSpPr>
        <p:spPr bwMode="auto">
          <a:xfrm>
            <a:off x="685800" y="4876800"/>
            <a:ext cx="7620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12" name="Line 47">
            <a:extLst>
              <a:ext uri="{FF2B5EF4-FFF2-40B4-BE49-F238E27FC236}">
                <a16:creationId xmlns:a16="http://schemas.microsoft.com/office/drawing/2014/main" id="{90C478BD-9137-4BEB-951B-C3FB629AC8F9}"/>
              </a:ext>
            </a:extLst>
          </p:cNvPr>
          <p:cNvSpPr>
            <a:spLocks noChangeShapeType="1"/>
          </p:cNvSpPr>
          <p:nvPr/>
        </p:nvSpPr>
        <p:spPr bwMode="auto">
          <a:xfrm>
            <a:off x="5486400" y="4096870"/>
            <a:ext cx="1371600" cy="17907"/>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13" name="Line 47">
            <a:extLst>
              <a:ext uri="{FF2B5EF4-FFF2-40B4-BE49-F238E27FC236}">
                <a16:creationId xmlns:a16="http://schemas.microsoft.com/office/drawing/2014/main" id="{1C32B142-C309-48FF-B032-17E07A465056}"/>
              </a:ext>
            </a:extLst>
          </p:cNvPr>
          <p:cNvSpPr>
            <a:spLocks noChangeShapeType="1"/>
          </p:cNvSpPr>
          <p:nvPr/>
        </p:nvSpPr>
        <p:spPr bwMode="auto">
          <a:xfrm>
            <a:off x="6172200" y="4876800"/>
            <a:ext cx="2286000" cy="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Tree>
    <p:extLst>
      <p:ext uri="{BB962C8B-B14F-4D97-AF65-F5344CB8AC3E}">
        <p14:creationId xmlns:p14="http://schemas.microsoft.com/office/powerpoint/2010/main" val="3728072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a:t>Simple classic electron drift wave in a magnetic slab (B=B</a:t>
            </a:r>
            <a:r>
              <a:rPr lang="en-US" sz="2800" baseline="-25000" dirty="0"/>
              <a:t>Z</a:t>
            </a:r>
            <a:r>
              <a:rPr lang="en-US" sz="2800" dirty="0"/>
              <a:t>)</a:t>
            </a:r>
          </a:p>
        </p:txBody>
      </p:sp>
      <p:sp>
        <p:nvSpPr>
          <p:cNvPr id="3" name="Content Placeholder 2"/>
          <p:cNvSpPr>
            <a:spLocks noGrp="1"/>
          </p:cNvSpPr>
          <p:nvPr>
            <p:ph idx="1"/>
          </p:nvPr>
        </p:nvSpPr>
        <p:spPr>
          <a:xfrm>
            <a:off x="23446" y="1066800"/>
            <a:ext cx="8763000" cy="1066800"/>
          </a:xfrm>
        </p:spPr>
        <p:txBody>
          <a:bodyPr/>
          <a:lstStyle/>
          <a:p>
            <a:r>
              <a:rPr lang="en-US" sz="2000" dirty="0"/>
              <a:t>Assume cool ions (</a:t>
            </a:r>
            <a:r>
              <a:rPr lang="en-US" sz="2000" dirty="0" err="1"/>
              <a:t>v</a:t>
            </a:r>
            <a:r>
              <a:rPr lang="en-US" sz="2000" baseline="-25000" dirty="0" err="1"/>
              <a:t>Ti</a:t>
            </a:r>
            <a:r>
              <a:rPr lang="en-US" sz="2000" dirty="0"/>
              <a:t> &lt;&lt; </a:t>
            </a:r>
            <a:r>
              <a:rPr lang="en-US" sz="2000" dirty="0">
                <a:latin typeface="Symbol" panose="05050102010706020507" pitchFamily="18" charset="2"/>
              </a:rPr>
              <a:t>w</a:t>
            </a:r>
            <a:r>
              <a:rPr lang="en-US" sz="2000" dirty="0"/>
              <a:t>/k</a:t>
            </a:r>
            <a:r>
              <a:rPr lang="en-US" sz="2000" baseline="-25000" dirty="0"/>
              <a:t>||</a:t>
            </a:r>
            <a:r>
              <a:rPr lang="en-US" sz="2000" dirty="0"/>
              <a:t>), </a:t>
            </a:r>
            <a:r>
              <a:rPr lang="en-US" dirty="0"/>
              <a:t>isothermal electrons, </a:t>
            </a:r>
            <a:r>
              <a:rPr lang="en-US" sz="2000" dirty="0"/>
              <a:t>no temperature gradients, no </a:t>
            </a:r>
            <a:r>
              <a:rPr lang="en-US" sz="2000" dirty="0" err="1"/>
              <a:t>toroidicity</a:t>
            </a:r>
            <a:r>
              <a:rPr lang="en-US" sz="2000" dirty="0"/>
              <a:t>, electrostatic (</a:t>
            </a:r>
            <a:r>
              <a:rPr lang="en-US" sz="2000" dirty="0">
                <a:latin typeface="Symbol" panose="05050102010706020507" pitchFamily="18" charset="2"/>
              </a:rPr>
              <a:t>b</a:t>
            </a:r>
            <a:r>
              <a:rPr lang="en-US" sz="2000" dirty="0">
                <a:sym typeface="Wingdings" panose="05000000000000000000" pitchFamily="2" charset="2"/>
              </a:rPr>
              <a:t>0),</a:t>
            </a:r>
            <a:r>
              <a:rPr lang="en-US" sz="2000" dirty="0"/>
              <a:t> no nonlinear term</a:t>
            </a:r>
          </a:p>
        </p:txBody>
      </p:sp>
      <mc:AlternateContent xmlns:mc="http://schemas.openxmlformats.org/markup-compatibility/2006" xmlns:a14="http://schemas.microsoft.com/office/drawing/2010/main">
        <mc:Choice Requires="a14">
          <p:sp>
            <p:nvSpPr>
              <p:cNvPr id="4" name="TextBox 3"/>
              <p:cNvSpPr txBox="1"/>
              <p:nvPr/>
            </p:nvSpPr>
            <p:spPr>
              <a:xfrm>
                <a:off x="2514600" y="2057400"/>
                <a:ext cx="4991623" cy="542071"/>
              </a:xfrm>
              <a:prstGeom prst="rect">
                <a:avLst/>
              </a:prstGeom>
              <a:noFill/>
            </p:spPr>
            <p:txBody>
              <a:bodyPr wrap="none" rtlCol="0">
                <a:spAutoFit/>
              </a:bodyPr>
              <a:lstStyle/>
              <a:p>
                <a14:m>
                  <m:oMath xmlns:m="http://schemas.openxmlformats.org/officeDocument/2006/math">
                    <m:f>
                      <m:fPr>
                        <m:ctrlPr>
                          <a:rPr lang="en-US" sz="2000" i="1" smtClean="0">
                            <a:solidFill>
                              <a:schemeClr val="tx1"/>
                            </a:solidFill>
                            <a:latin typeface="Cambria Math" panose="02040503050406030204" pitchFamily="18" charset="0"/>
                          </a:rPr>
                        </m:ctrlPr>
                      </m:fPr>
                      <m:num>
                        <m:r>
                          <a:rPr lang="en-US" sz="2000" b="1" i="0" smtClean="0">
                            <a:solidFill>
                              <a:schemeClr val="tx1"/>
                            </a:solidFill>
                            <a:latin typeface="Cambria Math"/>
                          </a:rPr>
                          <m:t>𝛛</m:t>
                        </m:r>
                      </m:num>
                      <m:den>
                        <m:r>
                          <a:rPr lang="en-US" sz="2000" b="1" i="0" smtClean="0">
                            <a:solidFill>
                              <a:schemeClr val="tx1"/>
                            </a:solidFill>
                            <a:latin typeface="Cambria Math"/>
                          </a:rPr>
                          <m:t>𝛛</m:t>
                        </m:r>
                        <m:r>
                          <a:rPr lang="en-US" sz="2000" b="1" i="0" smtClean="0">
                            <a:solidFill>
                              <a:schemeClr val="tx1"/>
                            </a:solidFill>
                            <a:latin typeface="Cambria Math"/>
                          </a:rPr>
                          <m:t>𝐭</m:t>
                        </m:r>
                      </m:den>
                    </m:f>
                    <m:sSub>
                      <m:sSubPr>
                        <m:ctrlPr>
                          <a:rPr lang="en-US" sz="2000" i="1">
                            <a:solidFill>
                              <a:schemeClr val="tx1"/>
                            </a:solidFill>
                            <a:latin typeface="Cambria Math" panose="02040503050406030204" pitchFamily="18" charset="0"/>
                          </a:rPr>
                        </m:ctrlPr>
                      </m:sSubPr>
                      <m:e>
                        <m:r>
                          <a:rPr lang="en-US" sz="2000" b="1" i="0">
                            <a:solidFill>
                              <a:schemeClr val="tx1"/>
                            </a:solidFill>
                            <a:latin typeface="Cambria Math"/>
                          </a:rPr>
                          <m:t>𝛅</m:t>
                        </m:r>
                        <m:r>
                          <a:rPr lang="en-US" sz="2000" b="1" i="0">
                            <a:solidFill>
                              <a:schemeClr val="tx1"/>
                            </a:solidFill>
                            <a:latin typeface="Cambria Math"/>
                          </a:rPr>
                          <m:t>𝐧</m:t>
                        </m:r>
                      </m:e>
                      <m:sub>
                        <m:r>
                          <a:rPr lang="en-US" sz="2000" b="1" i="0">
                            <a:solidFill>
                              <a:schemeClr val="tx1"/>
                            </a:solidFill>
                            <a:latin typeface="Cambria Math"/>
                          </a:rPr>
                          <m:t>𝐢</m:t>
                        </m:r>
                      </m:sub>
                    </m:sSub>
                    <m:r>
                      <a:rPr lang="en-US" sz="2000" b="1" i="0" smtClean="0">
                        <a:solidFill>
                          <a:schemeClr val="tx1"/>
                        </a:solidFill>
                        <a:latin typeface="Cambria Math"/>
                      </a:rPr>
                      <m:t>+</m:t>
                    </m:r>
                    <m:r>
                      <a:rPr lang="en-US" sz="2000" b="1" i="0">
                        <a:solidFill>
                          <a:schemeClr val="tx1"/>
                        </a:solidFill>
                        <a:latin typeface="Cambria Math"/>
                      </a:rPr>
                      <m:t>𝛅</m:t>
                    </m:r>
                    <m:sSub>
                      <m:sSubPr>
                        <m:ctrlPr>
                          <a:rPr lang="en-US" sz="2000" i="1">
                            <a:solidFill>
                              <a:schemeClr val="tx1"/>
                            </a:solidFill>
                            <a:latin typeface="Cambria Math" panose="02040503050406030204" pitchFamily="18" charset="0"/>
                          </a:rPr>
                        </m:ctrlPr>
                      </m:sSubPr>
                      <m:e>
                        <m:r>
                          <a:rPr lang="en-US" sz="2000" b="1" i="0">
                            <a:solidFill>
                              <a:schemeClr val="tx1"/>
                            </a:solidFill>
                            <a:latin typeface="Cambria Math"/>
                          </a:rPr>
                          <m:t>𝐯</m:t>
                        </m:r>
                      </m:e>
                      <m:sub>
                        <m:r>
                          <a:rPr lang="en-US" sz="2000" b="1" i="0">
                            <a:solidFill>
                              <a:schemeClr val="tx1"/>
                            </a:solidFill>
                            <a:latin typeface="Cambria Math"/>
                          </a:rPr>
                          <m:t>𝐄</m:t>
                        </m:r>
                      </m:sub>
                    </m:sSub>
                    <m:r>
                      <a:rPr lang="en-US" sz="2000" b="1" i="0" smtClean="0">
                        <a:solidFill>
                          <a:schemeClr val="tx1"/>
                        </a:solidFill>
                        <a:latin typeface="Cambria Math"/>
                      </a:rPr>
                      <m:t>⋅</m:t>
                    </m:r>
                    <m:r>
                      <a:rPr lang="en-US" sz="2000" b="1" i="0" smtClean="0">
                        <a:solidFill>
                          <a:schemeClr val="tx1"/>
                        </a:solidFill>
                        <a:latin typeface="Cambria Math"/>
                      </a:rPr>
                      <m:t>𝛁</m:t>
                    </m:r>
                    <m:sSub>
                      <m:sSubPr>
                        <m:ctrlPr>
                          <a:rPr lang="en-US" sz="2000" i="1" smtClean="0">
                            <a:solidFill>
                              <a:schemeClr val="tx1"/>
                            </a:solidFill>
                            <a:latin typeface="Cambria Math" panose="02040503050406030204" pitchFamily="18" charset="0"/>
                          </a:rPr>
                        </m:ctrlPr>
                      </m:sSubPr>
                      <m:e>
                        <m:r>
                          <a:rPr lang="en-US" sz="2000" b="1" i="0" smtClean="0">
                            <a:solidFill>
                              <a:schemeClr val="tx1"/>
                            </a:solidFill>
                            <a:latin typeface="Cambria Math"/>
                          </a:rPr>
                          <m:t>𝐧</m:t>
                        </m:r>
                      </m:e>
                      <m:sub>
                        <m:r>
                          <a:rPr lang="en-US" sz="2000" b="1" i="0" smtClean="0">
                            <a:solidFill>
                              <a:schemeClr val="tx1"/>
                            </a:solidFill>
                            <a:latin typeface="Cambria Math"/>
                          </a:rPr>
                          <m:t>𝟎</m:t>
                        </m:r>
                      </m:sub>
                    </m:sSub>
                    <m:d>
                      <m:dPr>
                        <m:ctrlPr>
                          <a:rPr lang="en-US" sz="2000" i="1" smtClean="0">
                            <a:solidFill>
                              <a:schemeClr val="tx1"/>
                            </a:solidFill>
                            <a:latin typeface="Cambria Math" panose="02040503050406030204" pitchFamily="18" charset="0"/>
                          </a:rPr>
                        </m:ctrlPr>
                      </m:dPr>
                      <m:e>
                        <m:r>
                          <a:rPr lang="en-US" sz="2000" b="1" i="0" smtClean="0">
                            <a:solidFill>
                              <a:schemeClr val="tx1"/>
                            </a:solidFill>
                            <a:latin typeface="Cambria Math"/>
                          </a:rPr>
                          <m:t>𝐱</m:t>
                        </m:r>
                      </m:e>
                    </m:d>
                    <m:r>
                      <a:rPr lang="en-US" sz="2000" b="1" i="0" smtClean="0">
                        <a:solidFill>
                          <a:schemeClr val="tx1"/>
                        </a:solidFill>
                        <a:latin typeface="Cambria Math"/>
                      </a:rPr>
                      <m:t>=</m:t>
                    </m:r>
                    <m:r>
                      <a:rPr lang="en-US" sz="2000" b="1" i="0" smtClean="0">
                        <a:solidFill>
                          <a:schemeClr val="tx1"/>
                        </a:solidFill>
                        <a:latin typeface="Cambria Math"/>
                      </a:rPr>
                      <m:t>𝟎</m:t>
                    </m:r>
                  </m:oMath>
                </a14:m>
                <a:r>
                  <a:rPr lang="en-US" sz="2000" i="0" dirty="0">
                    <a:solidFill>
                      <a:schemeClr val="tx1"/>
                    </a:solidFill>
                  </a:rPr>
                  <a:t>     </a:t>
                </a:r>
                <a:r>
                  <a:rPr lang="en-US" sz="2000" dirty="0">
                    <a:solidFill>
                      <a:schemeClr val="tx1"/>
                    </a:solidFill>
                  </a:rPr>
                  <a:t>ion continuity</a:t>
                </a:r>
              </a:p>
            </p:txBody>
          </p:sp>
        </mc:Choice>
        <mc:Fallback xmlns="">
          <p:sp>
            <p:nvSpPr>
              <p:cNvPr id="4" name="TextBox 3"/>
              <p:cNvSpPr txBox="1">
                <a:spLocks noRot="1" noChangeAspect="1" noMove="1" noResize="1" noEditPoints="1" noAdjustHandles="1" noChangeArrowheads="1" noChangeShapeType="1" noTextEdit="1"/>
              </p:cNvSpPr>
              <p:nvPr/>
            </p:nvSpPr>
            <p:spPr>
              <a:xfrm>
                <a:off x="2514600" y="2057400"/>
                <a:ext cx="4991623" cy="542071"/>
              </a:xfrm>
              <a:prstGeom prst="rect">
                <a:avLst/>
              </a:prstGeom>
              <a:blipFill rotWithShape="1">
                <a:blip r:embed="rId2"/>
                <a:stretch>
                  <a:fillRect r="-733" b="-6818"/>
                </a:stretch>
              </a:blipFill>
            </p:spPr>
            <p:txBody>
              <a:bodyPr/>
              <a:lstStyle/>
              <a:p>
                <a:r>
                  <a:rPr lang="en-US">
                    <a:noFill/>
                  </a:rPr>
                  <a:t> </a:t>
                </a:r>
              </a:p>
            </p:txBody>
          </p:sp>
        </mc:Fallback>
      </mc:AlternateContent>
      <p:pic>
        <p:nvPicPr>
          <p:cNvPr id="11" name="Picture 35" descr="NCSX_TOK_modB_cut">
            <a:extLst>
              <a:ext uri="{FF2B5EF4-FFF2-40B4-BE49-F238E27FC236}">
                <a16:creationId xmlns:a16="http://schemas.microsoft.com/office/drawing/2014/main" id="{0FDA8C60-4BB3-4391-BB46-4740E0A45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0"/>
            <a:ext cx="17557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6">
            <a:extLst>
              <a:ext uri="{FF2B5EF4-FFF2-40B4-BE49-F238E27FC236}">
                <a16:creationId xmlns:a16="http://schemas.microsoft.com/office/drawing/2014/main" id="{E4B00AA5-1C78-4F54-B8D3-9772FDF2D55B}"/>
              </a:ext>
            </a:extLst>
          </p:cNvPr>
          <p:cNvSpPr>
            <a:spLocks noChangeArrowheads="1"/>
          </p:cNvSpPr>
          <p:nvPr/>
        </p:nvSpPr>
        <p:spPr bwMode="auto">
          <a:xfrm>
            <a:off x="1752600" y="3962400"/>
            <a:ext cx="3810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endParaRPr lang="en-US" altLang="en-US" sz="1400" b="0" i="0">
              <a:solidFill>
                <a:prstClr val="black"/>
              </a:solidFill>
            </a:endParaRPr>
          </a:p>
        </p:txBody>
      </p:sp>
      <p:sp>
        <p:nvSpPr>
          <p:cNvPr id="21" name="Line 37">
            <a:extLst>
              <a:ext uri="{FF2B5EF4-FFF2-40B4-BE49-F238E27FC236}">
                <a16:creationId xmlns:a16="http://schemas.microsoft.com/office/drawing/2014/main" id="{DFD1994F-52D9-4044-9B7C-430BF3192E05}"/>
              </a:ext>
            </a:extLst>
          </p:cNvPr>
          <p:cNvSpPr>
            <a:spLocks noChangeShapeType="1"/>
          </p:cNvSpPr>
          <p:nvPr/>
        </p:nvSpPr>
        <p:spPr bwMode="auto">
          <a:xfrm>
            <a:off x="2247900" y="4172932"/>
            <a:ext cx="5334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22" name="TextBox 21">
            <a:extLst>
              <a:ext uri="{FF2B5EF4-FFF2-40B4-BE49-F238E27FC236}">
                <a16:creationId xmlns:a16="http://schemas.microsoft.com/office/drawing/2014/main" id="{D96D429E-E7AE-4C4F-9CAB-FEB38E49FA7F}"/>
              </a:ext>
            </a:extLst>
          </p:cNvPr>
          <p:cNvSpPr txBox="1"/>
          <p:nvPr/>
        </p:nvSpPr>
        <p:spPr>
          <a:xfrm>
            <a:off x="228600" y="2790023"/>
            <a:ext cx="2199641" cy="276999"/>
          </a:xfrm>
          <a:prstGeom prst="rect">
            <a:avLst/>
          </a:prstGeom>
          <a:noFill/>
        </p:spPr>
        <p:txBody>
          <a:bodyPr wrap="none" rtlCol="0">
            <a:spAutoFit/>
          </a:bodyPr>
          <a:lstStyle/>
          <a:p>
            <a:r>
              <a:rPr lang="en-US" dirty="0">
                <a:solidFill>
                  <a:schemeClr val="tx1"/>
                </a:solidFill>
              </a:rPr>
              <a:t>Ignore |B| contours for now</a:t>
            </a:r>
          </a:p>
        </p:txBody>
      </p:sp>
    </p:spTree>
    <p:extLst>
      <p:ext uri="{BB962C8B-B14F-4D97-AF65-F5344CB8AC3E}">
        <p14:creationId xmlns:p14="http://schemas.microsoft.com/office/powerpoint/2010/main" val="251323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a:t>Simple classic electron drift wave in a magnetic slab (B=B</a:t>
            </a:r>
            <a:r>
              <a:rPr lang="en-US" sz="2800" baseline="-25000" dirty="0"/>
              <a:t>Z</a:t>
            </a:r>
            <a:r>
              <a:rPr lang="en-US" sz="2800" dirty="0"/>
              <a:t>)</a:t>
            </a:r>
          </a:p>
        </p:txBody>
      </p:sp>
      <p:sp>
        <p:nvSpPr>
          <p:cNvPr id="3" name="Content Placeholder 2"/>
          <p:cNvSpPr>
            <a:spLocks noGrp="1"/>
          </p:cNvSpPr>
          <p:nvPr>
            <p:ph idx="1"/>
          </p:nvPr>
        </p:nvSpPr>
        <p:spPr>
          <a:xfrm>
            <a:off x="23446" y="1066800"/>
            <a:ext cx="8763000" cy="1066800"/>
          </a:xfrm>
        </p:spPr>
        <p:txBody>
          <a:bodyPr/>
          <a:lstStyle/>
          <a:p>
            <a:r>
              <a:rPr lang="en-US" sz="2000" dirty="0"/>
              <a:t>Assume cool ions (</a:t>
            </a:r>
            <a:r>
              <a:rPr lang="en-US" sz="2000" dirty="0" err="1"/>
              <a:t>v</a:t>
            </a:r>
            <a:r>
              <a:rPr lang="en-US" sz="2000" baseline="-25000" dirty="0" err="1"/>
              <a:t>Ti</a:t>
            </a:r>
            <a:r>
              <a:rPr lang="en-US" sz="2000" dirty="0"/>
              <a:t> &lt;&lt; </a:t>
            </a:r>
            <a:r>
              <a:rPr lang="en-US" sz="2000" dirty="0">
                <a:latin typeface="Symbol" panose="05050102010706020507" pitchFamily="18" charset="2"/>
              </a:rPr>
              <a:t>w</a:t>
            </a:r>
            <a:r>
              <a:rPr lang="en-US" sz="2000" dirty="0"/>
              <a:t>/k</a:t>
            </a:r>
            <a:r>
              <a:rPr lang="en-US" sz="2000" baseline="-25000" dirty="0"/>
              <a:t>||</a:t>
            </a:r>
            <a:r>
              <a:rPr lang="en-US" sz="2000" dirty="0"/>
              <a:t>), </a:t>
            </a:r>
            <a:r>
              <a:rPr lang="en-US" dirty="0"/>
              <a:t>isothermal electrons, </a:t>
            </a:r>
            <a:r>
              <a:rPr lang="en-US" sz="2000" dirty="0"/>
              <a:t>no temperature gradients, no </a:t>
            </a:r>
            <a:r>
              <a:rPr lang="en-US" sz="2000" dirty="0" err="1"/>
              <a:t>toroidicity</a:t>
            </a:r>
            <a:r>
              <a:rPr lang="en-US" sz="2000" dirty="0"/>
              <a:t>, electrostatic (</a:t>
            </a:r>
            <a:r>
              <a:rPr lang="en-US" sz="2000" dirty="0">
                <a:latin typeface="Symbol" panose="05050102010706020507" pitchFamily="18" charset="2"/>
              </a:rPr>
              <a:t>b</a:t>
            </a:r>
            <a:r>
              <a:rPr lang="en-US" sz="2000" dirty="0">
                <a:sym typeface="Wingdings" panose="05000000000000000000" pitchFamily="2" charset="2"/>
              </a:rPr>
              <a:t>0),</a:t>
            </a:r>
            <a:r>
              <a:rPr lang="en-US" sz="2000" dirty="0"/>
              <a:t> no nonlinear term</a:t>
            </a:r>
          </a:p>
        </p:txBody>
      </p:sp>
      <mc:AlternateContent xmlns:mc="http://schemas.openxmlformats.org/markup-compatibility/2006" xmlns:a14="http://schemas.microsoft.com/office/drawing/2010/main">
        <mc:Choice Requires="a14">
          <p:sp>
            <p:nvSpPr>
              <p:cNvPr id="4" name="TextBox 3"/>
              <p:cNvSpPr txBox="1"/>
              <p:nvPr/>
            </p:nvSpPr>
            <p:spPr>
              <a:xfrm>
                <a:off x="2514600" y="2057400"/>
                <a:ext cx="4991623" cy="542071"/>
              </a:xfrm>
              <a:prstGeom prst="rect">
                <a:avLst/>
              </a:prstGeom>
              <a:noFill/>
            </p:spPr>
            <p:txBody>
              <a:bodyPr wrap="none" rtlCol="0">
                <a:spAutoFit/>
              </a:bodyPr>
              <a:lstStyle/>
              <a:p>
                <a14:m>
                  <m:oMath xmlns:m="http://schemas.openxmlformats.org/officeDocument/2006/math">
                    <m:f>
                      <m:fPr>
                        <m:ctrlPr>
                          <a:rPr lang="en-US" sz="2000" i="1" smtClean="0">
                            <a:solidFill>
                              <a:schemeClr val="tx1"/>
                            </a:solidFill>
                            <a:latin typeface="Cambria Math" panose="02040503050406030204" pitchFamily="18" charset="0"/>
                          </a:rPr>
                        </m:ctrlPr>
                      </m:fPr>
                      <m:num>
                        <m:r>
                          <a:rPr lang="en-US" sz="2000" b="1" i="0" smtClean="0">
                            <a:solidFill>
                              <a:schemeClr val="tx1"/>
                            </a:solidFill>
                            <a:latin typeface="Cambria Math"/>
                          </a:rPr>
                          <m:t>𝛛</m:t>
                        </m:r>
                      </m:num>
                      <m:den>
                        <m:r>
                          <a:rPr lang="en-US" sz="2000" b="1" i="0" smtClean="0">
                            <a:solidFill>
                              <a:schemeClr val="tx1"/>
                            </a:solidFill>
                            <a:latin typeface="Cambria Math"/>
                          </a:rPr>
                          <m:t>𝛛</m:t>
                        </m:r>
                        <m:r>
                          <a:rPr lang="en-US" sz="2000" b="1" i="0" smtClean="0">
                            <a:solidFill>
                              <a:schemeClr val="tx1"/>
                            </a:solidFill>
                            <a:latin typeface="Cambria Math"/>
                          </a:rPr>
                          <m:t>𝐭</m:t>
                        </m:r>
                      </m:den>
                    </m:f>
                    <m:sSub>
                      <m:sSubPr>
                        <m:ctrlPr>
                          <a:rPr lang="en-US" sz="2000" i="1">
                            <a:solidFill>
                              <a:schemeClr val="tx1"/>
                            </a:solidFill>
                            <a:latin typeface="Cambria Math" panose="02040503050406030204" pitchFamily="18" charset="0"/>
                          </a:rPr>
                        </m:ctrlPr>
                      </m:sSubPr>
                      <m:e>
                        <m:r>
                          <a:rPr lang="en-US" sz="2000" b="1" i="0">
                            <a:solidFill>
                              <a:schemeClr val="tx1"/>
                            </a:solidFill>
                            <a:latin typeface="Cambria Math"/>
                          </a:rPr>
                          <m:t>𝛅</m:t>
                        </m:r>
                        <m:r>
                          <a:rPr lang="en-US" sz="2000" b="1" i="0">
                            <a:solidFill>
                              <a:schemeClr val="tx1"/>
                            </a:solidFill>
                            <a:latin typeface="Cambria Math"/>
                          </a:rPr>
                          <m:t>𝐧</m:t>
                        </m:r>
                      </m:e>
                      <m:sub>
                        <m:r>
                          <a:rPr lang="en-US" sz="2000" b="1" i="0">
                            <a:solidFill>
                              <a:schemeClr val="tx1"/>
                            </a:solidFill>
                            <a:latin typeface="Cambria Math"/>
                          </a:rPr>
                          <m:t>𝐢</m:t>
                        </m:r>
                      </m:sub>
                    </m:sSub>
                    <m:r>
                      <a:rPr lang="en-US" sz="2000" b="1" i="0" smtClean="0">
                        <a:solidFill>
                          <a:schemeClr val="tx1"/>
                        </a:solidFill>
                        <a:latin typeface="Cambria Math"/>
                      </a:rPr>
                      <m:t>+</m:t>
                    </m:r>
                    <m:r>
                      <a:rPr lang="en-US" sz="2000" b="1" i="0">
                        <a:solidFill>
                          <a:schemeClr val="tx1"/>
                        </a:solidFill>
                        <a:latin typeface="Cambria Math"/>
                      </a:rPr>
                      <m:t>𝛅</m:t>
                    </m:r>
                    <m:sSub>
                      <m:sSubPr>
                        <m:ctrlPr>
                          <a:rPr lang="en-US" sz="2000" i="1">
                            <a:solidFill>
                              <a:schemeClr val="tx1"/>
                            </a:solidFill>
                            <a:latin typeface="Cambria Math" panose="02040503050406030204" pitchFamily="18" charset="0"/>
                          </a:rPr>
                        </m:ctrlPr>
                      </m:sSubPr>
                      <m:e>
                        <m:r>
                          <a:rPr lang="en-US" sz="2000" b="1" i="0">
                            <a:solidFill>
                              <a:schemeClr val="tx1"/>
                            </a:solidFill>
                            <a:latin typeface="Cambria Math"/>
                          </a:rPr>
                          <m:t>𝐯</m:t>
                        </m:r>
                      </m:e>
                      <m:sub>
                        <m:r>
                          <a:rPr lang="en-US" sz="2000" b="1" i="0">
                            <a:solidFill>
                              <a:schemeClr val="tx1"/>
                            </a:solidFill>
                            <a:latin typeface="Cambria Math"/>
                          </a:rPr>
                          <m:t>𝐄</m:t>
                        </m:r>
                      </m:sub>
                    </m:sSub>
                    <m:r>
                      <a:rPr lang="en-US" sz="2000" b="1" i="0" smtClean="0">
                        <a:solidFill>
                          <a:schemeClr val="tx1"/>
                        </a:solidFill>
                        <a:latin typeface="Cambria Math"/>
                      </a:rPr>
                      <m:t>⋅</m:t>
                    </m:r>
                    <m:r>
                      <a:rPr lang="en-US" sz="2000" b="1" i="0" smtClean="0">
                        <a:solidFill>
                          <a:schemeClr val="tx1"/>
                        </a:solidFill>
                        <a:latin typeface="Cambria Math"/>
                      </a:rPr>
                      <m:t>𝛁</m:t>
                    </m:r>
                    <m:sSub>
                      <m:sSubPr>
                        <m:ctrlPr>
                          <a:rPr lang="en-US" sz="2000" i="1" smtClean="0">
                            <a:solidFill>
                              <a:schemeClr val="tx1"/>
                            </a:solidFill>
                            <a:latin typeface="Cambria Math" panose="02040503050406030204" pitchFamily="18" charset="0"/>
                          </a:rPr>
                        </m:ctrlPr>
                      </m:sSubPr>
                      <m:e>
                        <m:r>
                          <a:rPr lang="en-US" sz="2000" b="1" i="0" smtClean="0">
                            <a:solidFill>
                              <a:schemeClr val="tx1"/>
                            </a:solidFill>
                            <a:latin typeface="Cambria Math"/>
                          </a:rPr>
                          <m:t>𝐧</m:t>
                        </m:r>
                      </m:e>
                      <m:sub>
                        <m:r>
                          <a:rPr lang="en-US" sz="2000" b="1" i="0" smtClean="0">
                            <a:solidFill>
                              <a:schemeClr val="tx1"/>
                            </a:solidFill>
                            <a:latin typeface="Cambria Math"/>
                          </a:rPr>
                          <m:t>𝟎</m:t>
                        </m:r>
                      </m:sub>
                    </m:sSub>
                    <m:d>
                      <m:dPr>
                        <m:ctrlPr>
                          <a:rPr lang="en-US" sz="2000" i="1" smtClean="0">
                            <a:solidFill>
                              <a:schemeClr val="tx1"/>
                            </a:solidFill>
                            <a:latin typeface="Cambria Math" panose="02040503050406030204" pitchFamily="18" charset="0"/>
                          </a:rPr>
                        </m:ctrlPr>
                      </m:dPr>
                      <m:e>
                        <m:r>
                          <a:rPr lang="en-US" sz="2000" b="1" i="0" smtClean="0">
                            <a:solidFill>
                              <a:schemeClr val="tx1"/>
                            </a:solidFill>
                            <a:latin typeface="Cambria Math"/>
                          </a:rPr>
                          <m:t>𝐱</m:t>
                        </m:r>
                      </m:e>
                    </m:d>
                    <m:r>
                      <a:rPr lang="en-US" sz="2000" b="1" i="0" smtClean="0">
                        <a:solidFill>
                          <a:schemeClr val="tx1"/>
                        </a:solidFill>
                        <a:latin typeface="Cambria Math"/>
                      </a:rPr>
                      <m:t>=</m:t>
                    </m:r>
                    <m:r>
                      <a:rPr lang="en-US" sz="2000" b="1" i="0" smtClean="0">
                        <a:solidFill>
                          <a:schemeClr val="tx1"/>
                        </a:solidFill>
                        <a:latin typeface="Cambria Math"/>
                      </a:rPr>
                      <m:t>𝟎</m:t>
                    </m:r>
                  </m:oMath>
                </a14:m>
                <a:r>
                  <a:rPr lang="en-US" sz="2000" i="0" dirty="0">
                    <a:solidFill>
                      <a:schemeClr val="tx1"/>
                    </a:solidFill>
                  </a:rPr>
                  <a:t>     </a:t>
                </a:r>
                <a:r>
                  <a:rPr lang="en-US" sz="2000" dirty="0">
                    <a:solidFill>
                      <a:schemeClr val="tx1"/>
                    </a:solidFill>
                  </a:rPr>
                  <a:t>ion continuity</a:t>
                </a:r>
              </a:p>
            </p:txBody>
          </p:sp>
        </mc:Choice>
        <mc:Fallback xmlns="">
          <p:sp>
            <p:nvSpPr>
              <p:cNvPr id="4" name="TextBox 3"/>
              <p:cNvSpPr txBox="1">
                <a:spLocks noRot="1" noChangeAspect="1" noMove="1" noResize="1" noEditPoints="1" noAdjustHandles="1" noChangeArrowheads="1" noChangeShapeType="1" noTextEdit="1"/>
              </p:cNvSpPr>
              <p:nvPr/>
            </p:nvSpPr>
            <p:spPr>
              <a:xfrm>
                <a:off x="2514600" y="2057400"/>
                <a:ext cx="4991623" cy="542071"/>
              </a:xfrm>
              <a:prstGeom prst="rect">
                <a:avLst/>
              </a:prstGeom>
              <a:blipFill>
                <a:blip r:embed="rId2"/>
                <a:stretch>
                  <a:fillRect r="-733" b="-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09600" y="3160809"/>
                <a:ext cx="3481146" cy="7253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tx1"/>
                          </a:solidFill>
                          <a:latin typeface="Cambria Math"/>
                        </a:rPr>
                        <m:t>δ</m:t>
                      </m:r>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v</m:t>
                          </m:r>
                        </m:e>
                        <m:sub>
                          <m:r>
                            <m:rPr>
                              <m:sty m:val="p"/>
                            </m:rPr>
                            <a:rPr lang="en-US" sz="2000" b="0" i="0">
                              <a:solidFill>
                                <a:schemeClr val="tx1"/>
                              </a:solidFill>
                              <a:latin typeface="Cambria Math"/>
                            </a:rPr>
                            <m:t>E</m:t>
                          </m:r>
                        </m:sub>
                      </m:sSub>
                      <m:r>
                        <a:rPr lang="en-US" sz="2000" b="0" i="0" smtClean="0">
                          <a:solidFill>
                            <a:schemeClr val="tx1"/>
                          </a:solidFill>
                          <a:latin typeface="Cambria Math"/>
                        </a:rPr>
                        <m:t>=</m:t>
                      </m:r>
                      <m:f>
                        <m:fPr>
                          <m:ctrlPr>
                            <a:rPr lang="en-US" sz="2000" b="0" i="1" smtClean="0">
                              <a:solidFill>
                                <a:schemeClr val="tx1"/>
                              </a:solidFill>
                              <a:latin typeface="Cambria Math" panose="02040503050406030204" pitchFamily="18" charset="0"/>
                            </a:rPr>
                          </m:ctrlPr>
                        </m:fPr>
                        <m:num>
                          <m:acc>
                            <m:accPr>
                              <m:chr m:val="̂"/>
                              <m:ctrlPr>
                                <a:rPr lang="en-US" sz="2000" b="0" i="1">
                                  <a:solidFill>
                                    <a:schemeClr val="tx1"/>
                                  </a:solidFill>
                                  <a:latin typeface="Cambria Math" panose="02040503050406030204" pitchFamily="18" charset="0"/>
                                </a:rPr>
                              </m:ctrlPr>
                            </m:accPr>
                            <m:e>
                              <m:r>
                                <m:rPr>
                                  <m:sty m:val="p"/>
                                </m:rPr>
                                <a:rPr lang="en-US" sz="2000" b="0" i="0">
                                  <a:solidFill>
                                    <a:schemeClr val="tx1"/>
                                  </a:solidFill>
                                  <a:latin typeface="Cambria Math"/>
                                </a:rPr>
                                <m:t>b</m:t>
                              </m:r>
                            </m:e>
                          </m:acc>
                          <m:r>
                            <a:rPr lang="en-US" sz="2000" b="0" i="0">
                              <a:solidFill>
                                <a:schemeClr val="tx1"/>
                              </a:solidFill>
                              <a:latin typeface="Cambria Math"/>
                            </a:rPr>
                            <m:t>×</m:t>
                          </m:r>
                          <m:r>
                            <a:rPr lang="en-US" sz="2000" b="0" i="0">
                              <a:solidFill>
                                <a:schemeClr val="tx1"/>
                              </a:solidFill>
                              <a:latin typeface="Cambria Math"/>
                            </a:rPr>
                            <m:t>𝛻</m:t>
                          </m:r>
                          <m:r>
                            <m:rPr>
                              <m:sty m:val="p"/>
                            </m:rPr>
                            <a:rPr lang="en-US" sz="2000" b="0" i="0" smtClean="0">
                              <a:solidFill>
                                <a:schemeClr val="tx1"/>
                              </a:solidFill>
                              <a:latin typeface="Cambria Math"/>
                            </a:rPr>
                            <m:t>δ</m:t>
                          </m:r>
                          <m:r>
                            <m:rPr>
                              <m:sty m:val="p"/>
                            </m:rPr>
                            <a:rPr lang="en-US" sz="2000" b="0" i="0">
                              <a:solidFill>
                                <a:schemeClr val="tx1"/>
                              </a:solidFill>
                              <a:latin typeface="Cambria Math"/>
                            </a:rPr>
                            <m:t>ϕ</m:t>
                          </m:r>
                        </m:num>
                        <m:den>
                          <m:r>
                            <m:rPr>
                              <m:sty m:val="p"/>
                            </m:rPr>
                            <a:rPr lang="en-US" sz="2000" b="0" i="0" smtClean="0">
                              <a:solidFill>
                                <a:schemeClr val="tx1"/>
                              </a:solidFill>
                              <a:latin typeface="Cambria Math"/>
                            </a:rPr>
                            <m:t>B</m:t>
                          </m:r>
                        </m:den>
                      </m:f>
                      <m:r>
                        <a:rPr lang="en-US" sz="2000" b="0" i="0" smtClean="0">
                          <a:solidFill>
                            <a:schemeClr val="tx1"/>
                          </a:solidFill>
                          <a:latin typeface="Cambria Math"/>
                        </a:rPr>
                        <m:t>=</m:t>
                      </m:r>
                      <m:f>
                        <m:fPr>
                          <m:ctrlPr>
                            <a:rPr lang="en-US" sz="2000" b="0" i="1" smtClean="0">
                              <a:solidFill>
                                <a:schemeClr val="tx1"/>
                              </a:solidFill>
                              <a:latin typeface="Cambria Math" panose="02040503050406030204" pitchFamily="18" charset="0"/>
                            </a:rPr>
                          </m:ctrlPr>
                        </m:fPr>
                        <m:num>
                          <m:sSub>
                            <m:sSubPr>
                              <m:ctrlPr>
                                <a:rPr lang="en-US" sz="2000" b="0" i="1" smtClean="0">
                                  <a:solidFill>
                                    <a:schemeClr val="tx1"/>
                                  </a:solidFill>
                                  <a:latin typeface="Cambria Math" panose="02040503050406030204" pitchFamily="18" charset="0"/>
                                </a:rPr>
                              </m:ctrlPr>
                            </m:sSubPr>
                            <m:e>
                              <m:r>
                                <a:rPr lang="en-US" sz="2000" b="0" i="0" smtClean="0">
                                  <a:solidFill>
                                    <a:schemeClr val="tx1"/>
                                  </a:solidFill>
                                  <a:latin typeface="Cambria Math"/>
                                </a:rPr>
                                <m:t>−</m:t>
                              </m:r>
                              <m:r>
                                <m:rPr>
                                  <m:sty m:val="p"/>
                                </m:rPr>
                                <a:rPr lang="en-US" sz="2000" b="0" i="0" smtClean="0">
                                  <a:solidFill>
                                    <a:schemeClr val="tx1"/>
                                  </a:solidFill>
                                  <a:latin typeface="Cambria Math"/>
                                </a:rPr>
                                <m:t>ik</m:t>
                              </m:r>
                            </m:e>
                            <m:sub>
                              <m:r>
                                <m:rPr>
                                  <m:sty m:val="p"/>
                                </m:rPr>
                                <a:rPr lang="en-US" sz="2000" b="0" i="0" smtClean="0">
                                  <a:solidFill>
                                    <a:schemeClr val="tx1"/>
                                  </a:solidFill>
                                  <a:latin typeface="Cambria Math"/>
                                </a:rPr>
                                <m:t>y</m:t>
                              </m:r>
                            </m:sub>
                          </m:sSub>
                          <m:r>
                            <m:rPr>
                              <m:sty m:val="p"/>
                            </m:rPr>
                            <a:rPr lang="en-US" sz="2000" b="0" i="0" smtClean="0">
                              <a:solidFill>
                                <a:schemeClr val="tx1"/>
                              </a:solidFill>
                              <a:latin typeface="Cambria Math"/>
                            </a:rPr>
                            <m:t>δϕ</m:t>
                          </m:r>
                        </m:num>
                        <m:den>
                          <m:r>
                            <m:rPr>
                              <m:sty m:val="p"/>
                            </m:rPr>
                            <a:rPr lang="en-US" sz="2000" b="0" i="0" smtClean="0">
                              <a:solidFill>
                                <a:schemeClr val="tx1"/>
                              </a:solidFill>
                              <a:latin typeface="Cambria Math"/>
                            </a:rPr>
                            <m:t>B</m:t>
                          </m:r>
                        </m:den>
                      </m:f>
                      <m:acc>
                        <m:accPr>
                          <m:chr m:val="̂"/>
                          <m:ctrlPr>
                            <a:rPr lang="en-US" sz="2000" b="0" i="1" smtClean="0">
                              <a:solidFill>
                                <a:schemeClr val="tx1"/>
                              </a:solidFill>
                              <a:latin typeface="Cambria Math" panose="02040503050406030204" pitchFamily="18" charset="0"/>
                            </a:rPr>
                          </m:ctrlPr>
                        </m:accPr>
                        <m:e>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a:rPr>
                                <m:t>𝑒</m:t>
                              </m:r>
                            </m:e>
                            <m:sub>
                              <m:r>
                                <a:rPr lang="en-US" sz="2000" b="0" i="1" smtClean="0">
                                  <a:solidFill>
                                    <a:schemeClr val="tx1"/>
                                  </a:solidFill>
                                  <a:latin typeface="Cambria Math"/>
                                </a:rPr>
                                <m:t>𝑥</m:t>
                              </m:r>
                            </m:sub>
                          </m:sSub>
                        </m:e>
                      </m:acc>
                    </m:oMath>
                  </m:oMathPara>
                </a14:m>
                <a:endParaRPr lang="en-US" sz="2000" b="0" i="0" dirty="0">
                  <a:solidFill>
                    <a:schemeClr val="tx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09600" y="3160809"/>
                <a:ext cx="3481146" cy="7253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334000" y="3307194"/>
                <a:ext cx="2317237" cy="432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solidFill>
                            <a:schemeClr val="tx1"/>
                          </a:solidFill>
                          <a:latin typeface="Cambria Math"/>
                        </a:rPr>
                        <m:t>δϕ</m:t>
                      </m:r>
                      <m:r>
                        <a:rPr lang="en-US" sz="1800" b="0" i="0" smtClean="0">
                          <a:solidFill>
                            <a:schemeClr val="tx1"/>
                          </a:solidFill>
                          <a:latin typeface="Cambria Math"/>
                        </a:rPr>
                        <m:t>~</m:t>
                      </m:r>
                      <m:r>
                        <m:rPr>
                          <m:sty m:val="p"/>
                        </m:rPr>
                        <a:rPr lang="en-US" sz="1800" b="0" i="0" smtClean="0">
                          <a:solidFill>
                            <a:schemeClr val="tx1"/>
                          </a:solidFill>
                          <a:latin typeface="Cambria Math"/>
                        </a:rPr>
                        <m:t>exp</m:t>
                      </m:r>
                      <m:d>
                        <m:dPr>
                          <m:ctrlPr>
                            <a:rPr lang="en-US" sz="1800" b="0" i="1" smtClean="0">
                              <a:solidFill>
                                <a:schemeClr val="tx1"/>
                              </a:solidFill>
                              <a:latin typeface="Cambria Math" panose="02040503050406030204" pitchFamily="18" charset="0"/>
                            </a:rPr>
                          </m:ctrlPr>
                        </m:dPr>
                        <m:e>
                          <m:r>
                            <m:rPr>
                              <m:sty m:val="p"/>
                            </m:rPr>
                            <a:rPr lang="en-US" sz="1800" b="0" i="0" smtClean="0">
                              <a:solidFill>
                                <a:schemeClr val="tx1"/>
                              </a:solidFill>
                              <a:latin typeface="Cambria Math"/>
                            </a:rPr>
                            <m:t>i</m:t>
                          </m:r>
                          <m:acc>
                            <m:accPr>
                              <m:chr m:val="⃗"/>
                              <m:ctrlPr>
                                <a:rPr lang="en-US" sz="1800" b="0" i="1" smtClean="0">
                                  <a:solidFill>
                                    <a:schemeClr val="tx1"/>
                                  </a:solidFill>
                                  <a:latin typeface="Cambria Math" panose="02040503050406030204" pitchFamily="18" charset="0"/>
                                </a:rPr>
                              </m:ctrlPr>
                            </m:accPr>
                            <m:e>
                              <m:r>
                                <m:rPr>
                                  <m:sty m:val="p"/>
                                </m:rPr>
                                <a:rPr lang="en-US" sz="1800" b="0" i="0" smtClean="0">
                                  <a:solidFill>
                                    <a:schemeClr val="tx1"/>
                                  </a:solidFill>
                                  <a:latin typeface="Cambria Math"/>
                                </a:rPr>
                                <m:t>k</m:t>
                              </m:r>
                            </m:e>
                          </m:acc>
                          <m:r>
                            <a:rPr lang="en-US" sz="1800" b="0" i="0" smtClean="0">
                              <a:solidFill>
                                <a:schemeClr val="tx1"/>
                              </a:solidFill>
                              <a:latin typeface="Cambria Math"/>
                            </a:rPr>
                            <m:t>⋅</m:t>
                          </m:r>
                          <m:acc>
                            <m:accPr>
                              <m:chr m:val="⃗"/>
                              <m:ctrlPr>
                                <a:rPr lang="en-US" sz="1800" b="0" i="1" smtClean="0">
                                  <a:solidFill>
                                    <a:schemeClr val="tx1"/>
                                  </a:solidFill>
                                  <a:latin typeface="Cambria Math" panose="02040503050406030204" pitchFamily="18" charset="0"/>
                                </a:rPr>
                              </m:ctrlPr>
                            </m:accPr>
                            <m:e>
                              <m:r>
                                <m:rPr>
                                  <m:sty m:val="p"/>
                                </m:rPr>
                                <a:rPr lang="en-US" sz="1800" b="0" i="0" smtClean="0">
                                  <a:solidFill>
                                    <a:schemeClr val="tx1"/>
                                  </a:solidFill>
                                  <a:latin typeface="Cambria Math"/>
                                </a:rPr>
                                <m:t>x</m:t>
                              </m:r>
                            </m:e>
                          </m:acc>
                          <m:r>
                            <a:rPr lang="en-US" sz="1800" b="0" i="0" smtClean="0">
                              <a:solidFill>
                                <a:schemeClr val="tx1"/>
                              </a:solidFill>
                              <a:latin typeface="Cambria Math"/>
                            </a:rPr>
                            <m:t>−</m:t>
                          </m:r>
                          <m:r>
                            <m:rPr>
                              <m:sty m:val="p"/>
                            </m:rPr>
                            <a:rPr lang="en-US" sz="1800" b="0" i="0" smtClean="0">
                              <a:solidFill>
                                <a:schemeClr val="tx1"/>
                              </a:solidFill>
                              <a:latin typeface="Cambria Math"/>
                            </a:rPr>
                            <m:t>iωt</m:t>
                          </m:r>
                        </m:e>
                      </m:d>
                    </m:oMath>
                  </m:oMathPara>
                </a14:m>
                <a:endParaRPr lang="en-US" sz="1800" b="0" i="0" dirty="0">
                  <a:solidFill>
                    <a:schemeClr val="tx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334000" y="3307194"/>
                <a:ext cx="2317237" cy="432619"/>
              </a:xfrm>
              <a:prstGeom prst="rect">
                <a:avLst/>
              </a:prstGeom>
              <a:blipFill>
                <a:blip r:embed="rId4"/>
                <a:stretch>
                  <a:fillRect b="-8571"/>
                </a:stretch>
              </a:blipFill>
            </p:spPr>
            <p:txBody>
              <a:bodyPr/>
              <a:lstStyle/>
              <a:p>
                <a:r>
                  <a:rPr lang="en-US">
                    <a:noFill/>
                  </a:rPr>
                  <a:t> </a:t>
                </a:r>
              </a:p>
            </p:txBody>
          </p:sp>
        </mc:Fallback>
      </mc:AlternateContent>
    </p:spTree>
    <p:extLst>
      <p:ext uri="{BB962C8B-B14F-4D97-AF65-F5344CB8AC3E}">
        <p14:creationId xmlns:p14="http://schemas.microsoft.com/office/powerpoint/2010/main" val="1655363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 y="0"/>
            <a:ext cx="8839200" cy="914400"/>
          </a:xfrm>
        </p:spPr>
        <p:txBody>
          <a:bodyPr/>
          <a:lstStyle/>
          <a:p>
            <a:pPr eaLnBrk="1" hangingPunct="1"/>
            <a:r>
              <a:rPr lang="en-US" altLang="en-US" dirty="0"/>
              <a:t>Perturbed Potential Creates E</a:t>
            </a:r>
            <a:r>
              <a:rPr lang="en-US" altLang="en-US" dirty="0">
                <a:sym typeface="Symbol" pitchFamily="18" charset="2"/>
              </a:rPr>
              <a:t></a:t>
            </a:r>
            <a:r>
              <a:rPr lang="en-US" altLang="en-US" dirty="0"/>
              <a:t>B Advection</a:t>
            </a:r>
          </a:p>
        </p:txBody>
      </p:sp>
      <p:sp>
        <p:nvSpPr>
          <p:cNvPr id="32771" name="Rectangle 3"/>
          <p:cNvSpPr>
            <a:spLocks noGrp="1" noChangeArrowheads="1"/>
          </p:cNvSpPr>
          <p:nvPr>
            <p:ph type="body" idx="1"/>
          </p:nvPr>
        </p:nvSpPr>
        <p:spPr>
          <a:xfrm>
            <a:off x="5482906" y="1329003"/>
            <a:ext cx="3200400" cy="1295400"/>
          </a:xfrm>
        </p:spPr>
        <p:txBody>
          <a:bodyPr/>
          <a:lstStyle/>
          <a:p>
            <a:pPr eaLnBrk="1" hangingPunct="1"/>
            <a:r>
              <a:rPr lang="en-US" altLang="en-US" sz="1800" dirty="0">
                <a:solidFill>
                  <a:srgbClr val="008000"/>
                </a:solidFill>
                <a:sym typeface="Symbol" pitchFamily="18" charset="2"/>
              </a:rPr>
              <a:t>Advection occurs in the radial direction</a:t>
            </a:r>
          </a:p>
        </p:txBody>
      </p:sp>
      <p:pic>
        <p:nvPicPr>
          <p:cNvPr id="32772" name="Picture 5"/>
          <p:cNvPicPr>
            <a:picLocks noChangeAspect="1" noChangeArrowheads="1"/>
          </p:cNvPicPr>
          <p:nvPr/>
        </p:nvPicPr>
        <p:blipFill>
          <a:blip r:embed="rId3">
            <a:extLst>
              <a:ext uri="{28A0092B-C50C-407E-A947-70E740481C1C}">
                <a14:useLocalDpi xmlns:a14="http://schemas.microsoft.com/office/drawing/2010/main" val="0"/>
              </a:ext>
            </a:extLst>
          </a:blip>
          <a:srcRect l="8458" t="12698" r="70396" b="5669"/>
          <a:stretch>
            <a:fillRect/>
          </a:stretch>
        </p:blipFill>
        <p:spPr bwMode="auto">
          <a:xfrm>
            <a:off x="3581400" y="2743200"/>
            <a:ext cx="1524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9" name="Picture 12"/>
          <p:cNvPicPr>
            <a:picLocks noChangeAspect="1" noChangeArrowheads="1"/>
          </p:cNvPicPr>
          <p:nvPr/>
        </p:nvPicPr>
        <p:blipFill>
          <a:blip r:embed="rId3">
            <a:extLst>
              <a:ext uri="{28A0092B-C50C-407E-A947-70E740481C1C}">
                <a14:useLocalDpi xmlns:a14="http://schemas.microsoft.com/office/drawing/2010/main" val="0"/>
              </a:ext>
            </a:extLst>
          </a:blip>
          <a:srcRect l="1057" t="9297" r="94002" b="78232"/>
          <a:stretch>
            <a:fillRect/>
          </a:stretch>
        </p:blipFill>
        <p:spPr bwMode="auto">
          <a:xfrm>
            <a:off x="4641850" y="2362200"/>
            <a:ext cx="311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80" name="Line 13"/>
          <p:cNvSpPr>
            <a:spLocks noChangeShapeType="1"/>
          </p:cNvSpPr>
          <p:nvPr/>
        </p:nvSpPr>
        <p:spPr bwMode="auto">
          <a:xfrm flipH="1">
            <a:off x="3124200" y="2514600"/>
            <a:ext cx="1447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81" name="Text Box 14"/>
          <p:cNvSpPr txBox="1">
            <a:spLocks noChangeArrowheads="1"/>
          </p:cNvSpPr>
          <p:nvPr/>
        </p:nvSpPr>
        <p:spPr bwMode="auto">
          <a:xfrm>
            <a:off x="3626308" y="2209800"/>
            <a:ext cx="7296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dirty="0">
                <a:solidFill>
                  <a:prstClr val="black"/>
                </a:solidFill>
                <a:sym typeface="Symbol" pitchFamily="18" charset="2"/>
              </a:rPr>
              <a:t>n (-x)</a:t>
            </a:r>
          </a:p>
        </p:txBody>
      </p:sp>
      <p:sp>
        <p:nvSpPr>
          <p:cNvPr id="32782" name="Line 15"/>
          <p:cNvSpPr>
            <a:spLocks noChangeShapeType="1"/>
          </p:cNvSpPr>
          <p:nvPr/>
        </p:nvSpPr>
        <p:spPr bwMode="auto">
          <a:xfrm flipH="1" flipV="1">
            <a:off x="4827588" y="1752600"/>
            <a:ext cx="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84" name="Text Box 17"/>
          <p:cNvSpPr txBox="1">
            <a:spLocks noChangeArrowheads="1"/>
          </p:cNvSpPr>
          <p:nvPr/>
        </p:nvSpPr>
        <p:spPr bwMode="auto">
          <a:xfrm>
            <a:off x="3124200" y="3005138"/>
            <a:ext cx="401072"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dirty="0">
                <a:solidFill>
                  <a:srgbClr val="FF0000"/>
                </a:solidFill>
                <a:sym typeface="Symbol" pitchFamily="18" charset="2"/>
              </a:rPr>
              <a:t></a:t>
            </a:r>
            <a:r>
              <a:rPr lang="en-US" altLang="en-US" sz="1700" b="0" i="0" baseline="30000" dirty="0">
                <a:solidFill>
                  <a:srgbClr val="FF0000"/>
                </a:solidFill>
              </a:rPr>
              <a:t>+</a:t>
            </a:r>
          </a:p>
          <a:p>
            <a:pPr eaLnBrk="1" hangingPunct="1">
              <a:spcBef>
                <a:spcPct val="0"/>
              </a:spcBef>
              <a:buFontTx/>
              <a:buNone/>
            </a:pPr>
            <a:endParaRPr lang="en-US" altLang="en-US" sz="1700" b="0" i="0" dirty="0">
              <a:solidFill>
                <a:prstClr val="black"/>
              </a:solidFill>
            </a:endParaRPr>
          </a:p>
          <a:p>
            <a:pPr eaLnBrk="1" hangingPunct="1">
              <a:spcBef>
                <a:spcPct val="0"/>
              </a:spcBef>
              <a:buFontTx/>
              <a:buNone/>
            </a:pPr>
            <a:r>
              <a:rPr lang="en-US" altLang="en-US" sz="1700" b="0" i="0" dirty="0">
                <a:solidFill>
                  <a:srgbClr val="0000FF"/>
                </a:solidFill>
                <a:latin typeface="Symbol" pitchFamily="18" charset="2"/>
                <a:sym typeface="Symbol" pitchFamily="18" charset="2"/>
              </a:rPr>
              <a:t></a:t>
            </a:r>
            <a:r>
              <a:rPr lang="en-US" altLang="en-US" sz="1700" b="0" i="0" baseline="30000" dirty="0">
                <a:solidFill>
                  <a:srgbClr val="0000FF"/>
                </a:solidFill>
              </a:rPr>
              <a:t>-</a:t>
            </a:r>
          </a:p>
          <a:p>
            <a:pPr eaLnBrk="1" hangingPunct="1">
              <a:spcBef>
                <a:spcPct val="0"/>
              </a:spcBef>
              <a:buFontTx/>
              <a:buNone/>
            </a:pPr>
            <a:endParaRPr lang="en-US" altLang="en-US" sz="1700" b="0" i="0" dirty="0">
              <a:solidFill>
                <a:prstClr val="black"/>
              </a:solidFill>
            </a:endParaRPr>
          </a:p>
          <a:p>
            <a:pPr eaLnBrk="1" hangingPunct="1">
              <a:spcBef>
                <a:spcPct val="0"/>
              </a:spcBef>
              <a:buFontTx/>
              <a:buNone/>
            </a:pPr>
            <a:r>
              <a:rPr lang="en-US" altLang="en-US" sz="1700" b="0" i="0" dirty="0">
                <a:solidFill>
                  <a:srgbClr val="FF0000"/>
                </a:solidFill>
                <a:sym typeface="Symbol" pitchFamily="18" charset="2"/>
              </a:rPr>
              <a:t></a:t>
            </a:r>
            <a:r>
              <a:rPr lang="en-US" altLang="en-US" sz="1700" b="0" i="0" baseline="30000" dirty="0">
                <a:solidFill>
                  <a:srgbClr val="FF0000"/>
                </a:solidFill>
              </a:rPr>
              <a:t>+</a:t>
            </a:r>
            <a:endParaRPr lang="en-US" altLang="en-US" sz="1700" b="0" i="0" dirty="0">
              <a:solidFill>
                <a:srgbClr val="FF0000"/>
              </a:solidFill>
            </a:endParaRPr>
          </a:p>
          <a:p>
            <a:pPr eaLnBrk="1" hangingPunct="1">
              <a:spcBef>
                <a:spcPct val="0"/>
              </a:spcBef>
              <a:buFontTx/>
              <a:buNone/>
            </a:pPr>
            <a:endParaRPr lang="en-US" altLang="en-US" sz="1700" b="0" i="0" dirty="0">
              <a:solidFill>
                <a:prstClr val="black"/>
              </a:solidFill>
            </a:endParaRPr>
          </a:p>
          <a:p>
            <a:pPr eaLnBrk="1" hangingPunct="1">
              <a:spcBef>
                <a:spcPct val="0"/>
              </a:spcBef>
              <a:buNone/>
            </a:pPr>
            <a:r>
              <a:rPr lang="en-US" altLang="en-US" sz="1700" b="0" i="0" dirty="0">
                <a:solidFill>
                  <a:srgbClr val="0000FF"/>
                </a:solidFill>
                <a:latin typeface="Symbol" pitchFamily="18" charset="2"/>
                <a:sym typeface="Symbol" pitchFamily="18" charset="2"/>
              </a:rPr>
              <a:t></a:t>
            </a:r>
            <a:r>
              <a:rPr lang="en-US" altLang="en-US" sz="1700" b="0" i="0" baseline="30000" dirty="0">
                <a:solidFill>
                  <a:srgbClr val="0000FF"/>
                </a:solidFill>
              </a:rPr>
              <a:t>-</a:t>
            </a:r>
            <a:endParaRPr lang="en-US" altLang="en-US" sz="1700" b="0" i="0" dirty="0">
              <a:solidFill>
                <a:srgbClr val="0000FF"/>
              </a:solidFill>
            </a:endParaRPr>
          </a:p>
          <a:p>
            <a:pPr eaLnBrk="1" hangingPunct="1">
              <a:spcBef>
                <a:spcPct val="0"/>
              </a:spcBef>
              <a:buFontTx/>
              <a:buNone/>
            </a:pPr>
            <a:endParaRPr lang="en-US" altLang="en-US" sz="1700" b="0" i="0" dirty="0">
              <a:solidFill>
                <a:prstClr val="black"/>
              </a:solidFill>
            </a:endParaRPr>
          </a:p>
          <a:p>
            <a:pPr eaLnBrk="1" hangingPunct="1">
              <a:spcBef>
                <a:spcPct val="0"/>
              </a:spcBef>
              <a:buFontTx/>
              <a:buNone/>
            </a:pPr>
            <a:r>
              <a:rPr lang="en-US" altLang="en-US" sz="1700" b="0" i="0" dirty="0">
                <a:solidFill>
                  <a:srgbClr val="FF0000"/>
                </a:solidFill>
                <a:sym typeface="Symbol" pitchFamily="18" charset="2"/>
              </a:rPr>
              <a:t></a:t>
            </a:r>
            <a:r>
              <a:rPr lang="en-US" altLang="en-US" sz="1700" b="0" i="0" baseline="30000" dirty="0">
                <a:solidFill>
                  <a:srgbClr val="FF0000"/>
                </a:solidFill>
              </a:rPr>
              <a:t>+</a:t>
            </a:r>
            <a:endParaRPr lang="en-US" altLang="en-US" sz="1700" b="0" i="0" dirty="0">
              <a:solidFill>
                <a:srgbClr val="FF0000"/>
              </a:solidFill>
            </a:endParaRPr>
          </a:p>
          <a:p>
            <a:pPr eaLnBrk="1" hangingPunct="1">
              <a:spcBef>
                <a:spcPct val="0"/>
              </a:spcBef>
              <a:buFontTx/>
              <a:buNone/>
            </a:pPr>
            <a:endParaRPr lang="en-US" altLang="en-US" sz="1700" b="0" i="0" dirty="0">
              <a:solidFill>
                <a:prstClr val="black"/>
              </a:solidFill>
            </a:endParaRPr>
          </a:p>
          <a:p>
            <a:pPr eaLnBrk="1" hangingPunct="1">
              <a:spcBef>
                <a:spcPct val="0"/>
              </a:spcBef>
              <a:buNone/>
            </a:pPr>
            <a:r>
              <a:rPr lang="en-US" altLang="en-US" sz="1700" b="0" i="0" dirty="0">
                <a:solidFill>
                  <a:srgbClr val="0000FF"/>
                </a:solidFill>
                <a:latin typeface="Symbol" pitchFamily="18" charset="2"/>
                <a:sym typeface="Symbol" pitchFamily="18" charset="2"/>
              </a:rPr>
              <a:t></a:t>
            </a:r>
            <a:r>
              <a:rPr lang="en-US" altLang="en-US" sz="1700" b="0" i="0" baseline="30000" dirty="0">
                <a:solidFill>
                  <a:srgbClr val="0000FF"/>
                </a:solidFill>
              </a:rPr>
              <a:t>-</a:t>
            </a:r>
          </a:p>
        </p:txBody>
      </p:sp>
      <p:sp>
        <p:nvSpPr>
          <p:cNvPr id="32788" name="Line 21"/>
          <p:cNvSpPr>
            <a:spLocks noChangeShapeType="1"/>
          </p:cNvSpPr>
          <p:nvPr/>
        </p:nvSpPr>
        <p:spPr bwMode="auto">
          <a:xfrm flipV="1">
            <a:off x="5410200" y="3686175"/>
            <a:ext cx="0" cy="457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89" name="Line 22"/>
          <p:cNvSpPr>
            <a:spLocks noChangeShapeType="1"/>
          </p:cNvSpPr>
          <p:nvPr/>
        </p:nvSpPr>
        <p:spPr bwMode="auto">
          <a:xfrm>
            <a:off x="5410200" y="4219575"/>
            <a:ext cx="0" cy="457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0" name="Line 23"/>
          <p:cNvSpPr>
            <a:spLocks noChangeShapeType="1"/>
          </p:cNvSpPr>
          <p:nvPr/>
        </p:nvSpPr>
        <p:spPr bwMode="auto">
          <a:xfrm flipV="1">
            <a:off x="5410200" y="4752975"/>
            <a:ext cx="0" cy="457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1" name="Line 24"/>
          <p:cNvSpPr>
            <a:spLocks noChangeShapeType="1"/>
          </p:cNvSpPr>
          <p:nvPr/>
        </p:nvSpPr>
        <p:spPr bwMode="auto">
          <a:xfrm>
            <a:off x="5410200" y="5286375"/>
            <a:ext cx="0" cy="457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2" name="Text Box 25"/>
          <p:cNvSpPr txBox="1">
            <a:spLocks noChangeArrowheads="1"/>
          </p:cNvSpPr>
          <p:nvPr/>
        </p:nvSpPr>
        <p:spPr bwMode="auto">
          <a:xfrm>
            <a:off x="5580063" y="3706813"/>
            <a:ext cx="40640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0000FF"/>
                </a:solidFill>
                <a:sym typeface="Symbol" pitchFamily="18" charset="2"/>
              </a:rPr>
              <a:t>E</a:t>
            </a:r>
            <a:r>
              <a:rPr lang="en-US" altLang="en-US" sz="1700" b="0" i="0" baseline="-25000">
                <a:solidFill>
                  <a:srgbClr val="0000FF"/>
                </a:solidFill>
                <a:sym typeface="Symbol" pitchFamily="18" charset="2"/>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sym typeface="Symbol" pitchFamily="18" charset="2"/>
              </a:rPr>
              <a:t>E</a:t>
            </a:r>
            <a:r>
              <a:rPr lang="en-US" altLang="en-US" sz="1700" b="0" i="0" baseline="-25000">
                <a:solidFill>
                  <a:srgbClr val="FF0000"/>
                </a:solidFill>
                <a:sym typeface="Symbol" pitchFamily="18" charset="2"/>
              </a:rPr>
              <a:t></a:t>
            </a:r>
            <a:endParaRPr lang="en-US" altLang="en-US" sz="1700" b="0" i="0" baseline="-25000">
              <a:solidFill>
                <a:srgbClr val="FF0000"/>
              </a:solidFill>
            </a:endParaRP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sym typeface="Symbol" pitchFamily="18" charset="2"/>
              </a:rPr>
              <a:t>E</a:t>
            </a:r>
            <a:r>
              <a:rPr lang="en-US" altLang="en-US" sz="1700" b="0" i="0" baseline="-25000">
                <a:solidFill>
                  <a:srgbClr val="0000FF"/>
                </a:solidFill>
                <a:sym typeface="Symbol" pitchFamily="18" charset="2"/>
              </a:rPr>
              <a:t></a:t>
            </a:r>
            <a:endParaRPr lang="en-US" altLang="en-US" sz="1700" b="0" i="0" baseline="-25000">
              <a:solidFill>
                <a:srgbClr val="0000FF"/>
              </a:solidFill>
            </a:endParaRP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sym typeface="Symbol" pitchFamily="18" charset="2"/>
              </a:rPr>
              <a:t>E</a:t>
            </a:r>
            <a:r>
              <a:rPr lang="en-US" altLang="en-US" sz="1700" b="0" i="0" baseline="-25000">
                <a:solidFill>
                  <a:srgbClr val="FF0000"/>
                </a:solidFill>
                <a:sym typeface="Symbol" pitchFamily="18" charset="2"/>
              </a:rPr>
              <a:t></a:t>
            </a:r>
          </a:p>
        </p:txBody>
      </p:sp>
      <p:sp>
        <p:nvSpPr>
          <p:cNvPr id="32793" name="Line 26"/>
          <p:cNvSpPr>
            <a:spLocks noChangeShapeType="1"/>
          </p:cNvSpPr>
          <p:nvPr/>
        </p:nvSpPr>
        <p:spPr bwMode="auto">
          <a:xfrm flipH="1">
            <a:off x="6019800" y="3914775"/>
            <a:ext cx="7620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4" name="Line 27"/>
          <p:cNvSpPr>
            <a:spLocks noChangeShapeType="1"/>
          </p:cNvSpPr>
          <p:nvPr/>
        </p:nvSpPr>
        <p:spPr bwMode="auto">
          <a:xfrm>
            <a:off x="6096000" y="4448175"/>
            <a:ext cx="685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5" name="Line 28"/>
          <p:cNvSpPr>
            <a:spLocks noChangeShapeType="1"/>
          </p:cNvSpPr>
          <p:nvPr/>
        </p:nvSpPr>
        <p:spPr bwMode="auto">
          <a:xfrm flipH="1">
            <a:off x="6019800" y="4905375"/>
            <a:ext cx="7620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6" name="Line 29"/>
          <p:cNvSpPr>
            <a:spLocks noChangeShapeType="1"/>
          </p:cNvSpPr>
          <p:nvPr/>
        </p:nvSpPr>
        <p:spPr bwMode="auto">
          <a:xfrm>
            <a:off x="6096000" y="5438775"/>
            <a:ext cx="685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2798" name="Picture 35" descr="NCSX_TOK_modB_c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19200"/>
            <a:ext cx="17557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9" name="Rectangle 36"/>
          <p:cNvSpPr>
            <a:spLocks noChangeArrowheads="1"/>
          </p:cNvSpPr>
          <p:nvPr/>
        </p:nvSpPr>
        <p:spPr bwMode="auto">
          <a:xfrm>
            <a:off x="1752600" y="2133600"/>
            <a:ext cx="3810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endParaRPr lang="en-US" altLang="en-US" sz="1400" b="0" i="0">
              <a:solidFill>
                <a:prstClr val="black"/>
              </a:solidFill>
            </a:endParaRPr>
          </a:p>
        </p:txBody>
      </p:sp>
      <p:sp>
        <p:nvSpPr>
          <p:cNvPr id="32800" name="Line 37"/>
          <p:cNvSpPr>
            <a:spLocks noChangeShapeType="1"/>
          </p:cNvSpPr>
          <p:nvPr/>
        </p:nvSpPr>
        <p:spPr bwMode="auto">
          <a:xfrm>
            <a:off x="2209800" y="2667000"/>
            <a:ext cx="5334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2801" name="Picture 38" descr="modB_vs_R_midpla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733800"/>
            <a:ext cx="1752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2" name="Picture 39" descr="nT_vs_R_midpla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5105400"/>
            <a:ext cx="18288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03" name="Text Box 40"/>
          <p:cNvSpPr txBox="1">
            <a:spLocks noChangeArrowheads="1"/>
          </p:cNvSpPr>
          <p:nvPr/>
        </p:nvSpPr>
        <p:spPr bwMode="auto">
          <a:xfrm>
            <a:off x="593725" y="5192713"/>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0000FF"/>
                </a:solidFill>
              </a:rPr>
              <a:t>n</a:t>
            </a:r>
          </a:p>
        </p:txBody>
      </p:sp>
      <p:sp>
        <p:nvSpPr>
          <p:cNvPr id="32804" name="Text Box 41"/>
          <p:cNvSpPr txBox="1">
            <a:spLocks noChangeArrowheads="1"/>
          </p:cNvSpPr>
          <p:nvPr/>
        </p:nvSpPr>
        <p:spPr bwMode="auto">
          <a:xfrm>
            <a:off x="1295400" y="5105400"/>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FF0000"/>
                </a:solidFill>
              </a:rPr>
              <a:t>T</a:t>
            </a:r>
          </a:p>
        </p:txBody>
      </p:sp>
      <p:sp>
        <p:nvSpPr>
          <p:cNvPr id="32805" name="Line 42"/>
          <p:cNvSpPr>
            <a:spLocks noChangeShapeType="1"/>
          </p:cNvSpPr>
          <p:nvPr/>
        </p:nvSpPr>
        <p:spPr bwMode="auto">
          <a:xfrm flipH="1">
            <a:off x="1219200" y="4267200"/>
            <a:ext cx="609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806" name="Text Box 43"/>
          <p:cNvSpPr txBox="1">
            <a:spLocks noChangeArrowheads="1"/>
          </p:cNvSpPr>
          <p:nvPr/>
        </p:nvSpPr>
        <p:spPr bwMode="auto">
          <a:xfrm>
            <a:off x="1355725" y="3970338"/>
            <a:ext cx="430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prstClr val="black"/>
                </a:solidFill>
                <a:sym typeface="Symbol" pitchFamily="18" charset="2"/>
              </a:rPr>
              <a:t>B</a:t>
            </a:r>
          </a:p>
        </p:txBody>
      </p:sp>
      <p:sp>
        <p:nvSpPr>
          <p:cNvPr id="32807" name="Text Box 44"/>
          <p:cNvSpPr txBox="1">
            <a:spLocks noChangeArrowheads="1"/>
          </p:cNvSpPr>
          <p:nvPr/>
        </p:nvSpPr>
        <p:spPr bwMode="auto">
          <a:xfrm>
            <a:off x="1371600" y="5715000"/>
            <a:ext cx="41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FF0000"/>
                </a:solidFill>
                <a:sym typeface="Symbol" pitchFamily="18" charset="2"/>
              </a:rPr>
              <a:t>T</a:t>
            </a:r>
          </a:p>
        </p:txBody>
      </p:sp>
      <p:sp>
        <p:nvSpPr>
          <p:cNvPr id="32808" name="Line 45"/>
          <p:cNvSpPr>
            <a:spLocks noChangeShapeType="1"/>
          </p:cNvSpPr>
          <p:nvPr/>
        </p:nvSpPr>
        <p:spPr bwMode="auto">
          <a:xfrm flipH="1">
            <a:off x="1371600" y="6019800"/>
            <a:ext cx="304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77143" name="Picture 3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2891102"/>
            <a:ext cx="13239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Text Box 14">
            <a:extLst>
              <a:ext uri="{FF2B5EF4-FFF2-40B4-BE49-F238E27FC236}">
                <a16:creationId xmlns:a16="http://schemas.microsoft.com/office/drawing/2014/main" id="{DA8DEDE3-EADF-4BFF-98EA-36E45A42DBAD}"/>
              </a:ext>
            </a:extLst>
          </p:cNvPr>
          <p:cNvSpPr txBox="1">
            <a:spLocks noChangeArrowheads="1"/>
          </p:cNvSpPr>
          <p:nvPr/>
        </p:nvSpPr>
        <p:spPr bwMode="auto">
          <a:xfrm>
            <a:off x="4511224" y="1306253"/>
            <a:ext cx="6703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dirty="0">
                <a:solidFill>
                  <a:prstClr val="black"/>
                </a:solidFill>
                <a:sym typeface="Symbol" pitchFamily="18" charset="2"/>
              </a:rPr>
              <a:t>n (y)</a:t>
            </a:r>
          </a:p>
        </p:txBody>
      </p:sp>
    </p:spTree>
    <p:extLst>
      <p:ext uri="{BB962C8B-B14F-4D97-AF65-F5344CB8AC3E}">
        <p14:creationId xmlns:p14="http://schemas.microsoft.com/office/powerpoint/2010/main" val="2892492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a:t>Turbulence is ubiquitous throughout planetary atmospheres</a:t>
            </a:r>
          </a:p>
        </p:txBody>
      </p:sp>
      <p:pic>
        <p:nvPicPr>
          <p:cNvPr id="12291" name="Picture 2" descr="above the blue clouds wall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51054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Content Placeholder 4" descr="http://nanosync.files.wordpress.com/2011/03/offshore_hdt_019op.jpg?w=640&amp;h=480"/>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876800" y="1905000"/>
            <a:ext cx="4267200" cy="3200400"/>
          </a:xfrm>
          <a:noFill/>
        </p:spPr>
      </p:pic>
    </p:spTree>
    <p:extLst>
      <p:ext uri="{BB962C8B-B14F-4D97-AF65-F5344CB8AC3E}">
        <p14:creationId xmlns:p14="http://schemas.microsoft.com/office/powerpoint/2010/main" val="1960890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a:t>Simple classic electron drift wave in a magnetic slab (B=B</a:t>
            </a:r>
            <a:r>
              <a:rPr lang="en-US" sz="2800" baseline="-25000" dirty="0"/>
              <a:t>Z</a:t>
            </a:r>
            <a:r>
              <a:rPr lang="en-US" sz="2800" dirty="0"/>
              <a:t>)</a:t>
            </a:r>
          </a:p>
        </p:txBody>
      </p:sp>
      <p:sp>
        <p:nvSpPr>
          <p:cNvPr id="3" name="Content Placeholder 2"/>
          <p:cNvSpPr>
            <a:spLocks noGrp="1"/>
          </p:cNvSpPr>
          <p:nvPr>
            <p:ph idx="1"/>
          </p:nvPr>
        </p:nvSpPr>
        <p:spPr>
          <a:xfrm>
            <a:off x="23446" y="1066800"/>
            <a:ext cx="8763000" cy="1066800"/>
          </a:xfrm>
        </p:spPr>
        <p:txBody>
          <a:bodyPr/>
          <a:lstStyle/>
          <a:p>
            <a:r>
              <a:rPr lang="en-US" sz="2000" dirty="0"/>
              <a:t>Assume cool ions (</a:t>
            </a:r>
            <a:r>
              <a:rPr lang="en-US" sz="2000" dirty="0" err="1"/>
              <a:t>v</a:t>
            </a:r>
            <a:r>
              <a:rPr lang="en-US" sz="2000" baseline="-25000" dirty="0" err="1"/>
              <a:t>Ti</a:t>
            </a:r>
            <a:r>
              <a:rPr lang="en-US" sz="2000" dirty="0"/>
              <a:t> &lt;&lt; </a:t>
            </a:r>
            <a:r>
              <a:rPr lang="en-US" sz="2000" dirty="0">
                <a:latin typeface="Symbol" panose="05050102010706020507" pitchFamily="18" charset="2"/>
              </a:rPr>
              <a:t>w</a:t>
            </a:r>
            <a:r>
              <a:rPr lang="en-US" sz="2000" dirty="0"/>
              <a:t>/k</a:t>
            </a:r>
            <a:r>
              <a:rPr lang="en-US" sz="2000" baseline="-25000" dirty="0"/>
              <a:t>||</a:t>
            </a:r>
            <a:r>
              <a:rPr lang="en-US" sz="2000" dirty="0"/>
              <a:t>), </a:t>
            </a:r>
            <a:r>
              <a:rPr lang="en-US" dirty="0"/>
              <a:t>isothermal electrons, </a:t>
            </a:r>
            <a:r>
              <a:rPr lang="en-US" sz="2000" dirty="0"/>
              <a:t>no temperature gradients, no </a:t>
            </a:r>
            <a:r>
              <a:rPr lang="en-US" sz="2000" dirty="0" err="1"/>
              <a:t>toroidicity</a:t>
            </a:r>
            <a:r>
              <a:rPr lang="en-US" sz="2000" dirty="0"/>
              <a:t>, electrostatic (</a:t>
            </a:r>
            <a:r>
              <a:rPr lang="en-US" sz="2000" dirty="0">
                <a:latin typeface="Symbol" panose="05050102010706020507" pitchFamily="18" charset="2"/>
              </a:rPr>
              <a:t>b</a:t>
            </a:r>
            <a:r>
              <a:rPr lang="en-US" sz="2000" dirty="0">
                <a:sym typeface="Wingdings" panose="05000000000000000000" pitchFamily="2" charset="2"/>
              </a:rPr>
              <a:t>0),</a:t>
            </a:r>
            <a:r>
              <a:rPr lang="en-US" sz="2000" dirty="0"/>
              <a:t> no nonlinear term</a:t>
            </a:r>
          </a:p>
        </p:txBody>
      </p:sp>
      <mc:AlternateContent xmlns:mc="http://schemas.openxmlformats.org/markup-compatibility/2006" xmlns:a14="http://schemas.microsoft.com/office/drawing/2010/main">
        <mc:Choice Requires="a14">
          <p:sp>
            <p:nvSpPr>
              <p:cNvPr id="4" name="TextBox 3"/>
              <p:cNvSpPr txBox="1"/>
              <p:nvPr/>
            </p:nvSpPr>
            <p:spPr>
              <a:xfrm>
                <a:off x="2514600" y="2057400"/>
                <a:ext cx="4991623" cy="542071"/>
              </a:xfrm>
              <a:prstGeom prst="rect">
                <a:avLst/>
              </a:prstGeom>
              <a:noFill/>
            </p:spPr>
            <p:txBody>
              <a:bodyPr wrap="none" rtlCol="0">
                <a:spAutoFit/>
              </a:bodyPr>
              <a:lstStyle/>
              <a:p>
                <a14:m>
                  <m:oMath xmlns:m="http://schemas.openxmlformats.org/officeDocument/2006/math">
                    <m:f>
                      <m:fPr>
                        <m:ctrlPr>
                          <a:rPr lang="en-US" sz="2000" i="1" smtClean="0">
                            <a:solidFill>
                              <a:schemeClr val="tx1"/>
                            </a:solidFill>
                            <a:latin typeface="Cambria Math" panose="02040503050406030204" pitchFamily="18" charset="0"/>
                          </a:rPr>
                        </m:ctrlPr>
                      </m:fPr>
                      <m:num>
                        <m:r>
                          <a:rPr lang="en-US" sz="2000" b="1" i="0" smtClean="0">
                            <a:solidFill>
                              <a:schemeClr val="tx1"/>
                            </a:solidFill>
                            <a:latin typeface="Cambria Math"/>
                          </a:rPr>
                          <m:t>𝛛</m:t>
                        </m:r>
                      </m:num>
                      <m:den>
                        <m:r>
                          <a:rPr lang="en-US" sz="2000" b="1" i="0" smtClean="0">
                            <a:solidFill>
                              <a:schemeClr val="tx1"/>
                            </a:solidFill>
                            <a:latin typeface="Cambria Math"/>
                          </a:rPr>
                          <m:t>𝛛</m:t>
                        </m:r>
                        <m:r>
                          <a:rPr lang="en-US" sz="2000" b="1" i="0" smtClean="0">
                            <a:solidFill>
                              <a:schemeClr val="tx1"/>
                            </a:solidFill>
                            <a:latin typeface="Cambria Math"/>
                          </a:rPr>
                          <m:t>𝐭</m:t>
                        </m:r>
                      </m:den>
                    </m:f>
                    <m:sSub>
                      <m:sSubPr>
                        <m:ctrlPr>
                          <a:rPr lang="en-US" sz="2000" i="1">
                            <a:solidFill>
                              <a:schemeClr val="tx1"/>
                            </a:solidFill>
                            <a:latin typeface="Cambria Math" panose="02040503050406030204" pitchFamily="18" charset="0"/>
                          </a:rPr>
                        </m:ctrlPr>
                      </m:sSubPr>
                      <m:e>
                        <m:r>
                          <a:rPr lang="en-US" sz="2000" b="1" i="0">
                            <a:solidFill>
                              <a:schemeClr val="tx1"/>
                            </a:solidFill>
                            <a:latin typeface="Cambria Math"/>
                          </a:rPr>
                          <m:t>𝛅</m:t>
                        </m:r>
                        <m:r>
                          <a:rPr lang="en-US" sz="2000" b="1" i="0">
                            <a:solidFill>
                              <a:schemeClr val="tx1"/>
                            </a:solidFill>
                            <a:latin typeface="Cambria Math"/>
                          </a:rPr>
                          <m:t>𝐧</m:t>
                        </m:r>
                      </m:e>
                      <m:sub>
                        <m:r>
                          <a:rPr lang="en-US" sz="2000" b="1" i="0">
                            <a:solidFill>
                              <a:schemeClr val="tx1"/>
                            </a:solidFill>
                            <a:latin typeface="Cambria Math"/>
                          </a:rPr>
                          <m:t>𝐢</m:t>
                        </m:r>
                      </m:sub>
                    </m:sSub>
                    <m:r>
                      <a:rPr lang="en-US" sz="2000" b="1" i="0" smtClean="0">
                        <a:solidFill>
                          <a:schemeClr val="tx1"/>
                        </a:solidFill>
                        <a:latin typeface="Cambria Math"/>
                      </a:rPr>
                      <m:t>+</m:t>
                    </m:r>
                    <m:r>
                      <a:rPr lang="en-US" sz="2000" b="1" i="0">
                        <a:solidFill>
                          <a:schemeClr val="tx1"/>
                        </a:solidFill>
                        <a:latin typeface="Cambria Math"/>
                      </a:rPr>
                      <m:t>𝛅</m:t>
                    </m:r>
                    <m:sSub>
                      <m:sSubPr>
                        <m:ctrlPr>
                          <a:rPr lang="en-US" sz="2000" i="1">
                            <a:solidFill>
                              <a:schemeClr val="tx1"/>
                            </a:solidFill>
                            <a:latin typeface="Cambria Math" panose="02040503050406030204" pitchFamily="18" charset="0"/>
                          </a:rPr>
                        </m:ctrlPr>
                      </m:sSubPr>
                      <m:e>
                        <m:r>
                          <a:rPr lang="en-US" sz="2000" b="1" i="0">
                            <a:solidFill>
                              <a:schemeClr val="tx1"/>
                            </a:solidFill>
                            <a:latin typeface="Cambria Math"/>
                          </a:rPr>
                          <m:t>𝐯</m:t>
                        </m:r>
                      </m:e>
                      <m:sub>
                        <m:r>
                          <a:rPr lang="en-US" sz="2000" b="1" i="0">
                            <a:solidFill>
                              <a:schemeClr val="tx1"/>
                            </a:solidFill>
                            <a:latin typeface="Cambria Math"/>
                          </a:rPr>
                          <m:t>𝐄</m:t>
                        </m:r>
                      </m:sub>
                    </m:sSub>
                    <m:r>
                      <a:rPr lang="en-US" sz="2000" b="1" i="0" smtClean="0">
                        <a:solidFill>
                          <a:schemeClr val="tx1"/>
                        </a:solidFill>
                        <a:latin typeface="Cambria Math"/>
                      </a:rPr>
                      <m:t>⋅</m:t>
                    </m:r>
                    <m:r>
                      <a:rPr lang="en-US" sz="2000" b="1" i="0" smtClean="0">
                        <a:solidFill>
                          <a:schemeClr val="tx1"/>
                        </a:solidFill>
                        <a:latin typeface="Cambria Math"/>
                      </a:rPr>
                      <m:t>𝛁</m:t>
                    </m:r>
                    <m:sSub>
                      <m:sSubPr>
                        <m:ctrlPr>
                          <a:rPr lang="en-US" sz="2000" i="1" smtClean="0">
                            <a:solidFill>
                              <a:schemeClr val="tx1"/>
                            </a:solidFill>
                            <a:latin typeface="Cambria Math" panose="02040503050406030204" pitchFamily="18" charset="0"/>
                          </a:rPr>
                        </m:ctrlPr>
                      </m:sSubPr>
                      <m:e>
                        <m:r>
                          <a:rPr lang="en-US" sz="2000" b="1" i="0" smtClean="0">
                            <a:solidFill>
                              <a:schemeClr val="tx1"/>
                            </a:solidFill>
                            <a:latin typeface="Cambria Math"/>
                          </a:rPr>
                          <m:t>𝐧</m:t>
                        </m:r>
                      </m:e>
                      <m:sub>
                        <m:r>
                          <a:rPr lang="en-US" sz="2000" b="1" i="0" smtClean="0">
                            <a:solidFill>
                              <a:schemeClr val="tx1"/>
                            </a:solidFill>
                            <a:latin typeface="Cambria Math"/>
                          </a:rPr>
                          <m:t>𝟎</m:t>
                        </m:r>
                      </m:sub>
                    </m:sSub>
                    <m:d>
                      <m:dPr>
                        <m:ctrlPr>
                          <a:rPr lang="en-US" sz="2000" i="1" smtClean="0">
                            <a:solidFill>
                              <a:schemeClr val="tx1"/>
                            </a:solidFill>
                            <a:latin typeface="Cambria Math" panose="02040503050406030204" pitchFamily="18" charset="0"/>
                          </a:rPr>
                        </m:ctrlPr>
                      </m:dPr>
                      <m:e>
                        <m:r>
                          <a:rPr lang="en-US" sz="2000" b="1" i="0" smtClean="0">
                            <a:solidFill>
                              <a:schemeClr val="tx1"/>
                            </a:solidFill>
                            <a:latin typeface="Cambria Math"/>
                          </a:rPr>
                          <m:t>𝐱</m:t>
                        </m:r>
                      </m:e>
                    </m:d>
                    <m:r>
                      <a:rPr lang="en-US" sz="2000" b="1" i="0" smtClean="0">
                        <a:solidFill>
                          <a:schemeClr val="tx1"/>
                        </a:solidFill>
                        <a:latin typeface="Cambria Math"/>
                      </a:rPr>
                      <m:t>=</m:t>
                    </m:r>
                    <m:r>
                      <a:rPr lang="en-US" sz="2000" b="1" i="0" smtClean="0">
                        <a:solidFill>
                          <a:schemeClr val="tx1"/>
                        </a:solidFill>
                        <a:latin typeface="Cambria Math"/>
                      </a:rPr>
                      <m:t>𝟎</m:t>
                    </m:r>
                  </m:oMath>
                </a14:m>
                <a:r>
                  <a:rPr lang="en-US" sz="2000" i="0" dirty="0">
                    <a:solidFill>
                      <a:schemeClr val="tx1"/>
                    </a:solidFill>
                  </a:rPr>
                  <a:t>     </a:t>
                </a:r>
                <a:r>
                  <a:rPr lang="en-US" sz="2000" dirty="0">
                    <a:solidFill>
                      <a:schemeClr val="tx1"/>
                    </a:solidFill>
                  </a:rPr>
                  <a:t>ion continuity</a:t>
                </a:r>
              </a:p>
            </p:txBody>
          </p:sp>
        </mc:Choice>
        <mc:Fallback xmlns="">
          <p:sp>
            <p:nvSpPr>
              <p:cNvPr id="4" name="TextBox 3"/>
              <p:cNvSpPr txBox="1">
                <a:spLocks noRot="1" noChangeAspect="1" noMove="1" noResize="1" noEditPoints="1" noAdjustHandles="1" noChangeArrowheads="1" noChangeShapeType="1" noTextEdit="1"/>
              </p:cNvSpPr>
              <p:nvPr/>
            </p:nvSpPr>
            <p:spPr>
              <a:xfrm>
                <a:off x="2514600" y="2057400"/>
                <a:ext cx="4991623" cy="542071"/>
              </a:xfrm>
              <a:prstGeom prst="rect">
                <a:avLst/>
              </a:prstGeom>
              <a:blipFill>
                <a:blip r:embed="rId2"/>
                <a:stretch>
                  <a:fillRect r="-733" b="-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09600" y="3160809"/>
                <a:ext cx="3481146" cy="7253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tx1"/>
                          </a:solidFill>
                          <a:latin typeface="Cambria Math"/>
                        </a:rPr>
                        <m:t>δ</m:t>
                      </m:r>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v</m:t>
                          </m:r>
                        </m:e>
                        <m:sub>
                          <m:r>
                            <m:rPr>
                              <m:sty m:val="p"/>
                            </m:rPr>
                            <a:rPr lang="en-US" sz="2000" b="0" i="0">
                              <a:solidFill>
                                <a:schemeClr val="tx1"/>
                              </a:solidFill>
                              <a:latin typeface="Cambria Math"/>
                            </a:rPr>
                            <m:t>E</m:t>
                          </m:r>
                        </m:sub>
                      </m:sSub>
                      <m:r>
                        <a:rPr lang="en-US" sz="2000" b="0" i="0" smtClean="0">
                          <a:solidFill>
                            <a:schemeClr val="tx1"/>
                          </a:solidFill>
                          <a:latin typeface="Cambria Math"/>
                        </a:rPr>
                        <m:t>=</m:t>
                      </m:r>
                      <m:f>
                        <m:fPr>
                          <m:ctrlPr>
                            <a:rPr lang="en-US" sz="2000" b="0" i="1" smtClean="0">
                              <a:solidFill>
                                <a:schemeClr val="tx1"/>
                              </a:solidFill>
                              <a:latin typeface="Cambria Math" panose="02040503050406030204" pitchFamily="18" charset="0"/>
                            </a:rPr>
                          </m:ctrlPr>
                        </m:fPr>
                        <m:num>
                          <m:acc>
                            <m:accPr>
                              <m:chr m:val="̂"/>
                              <m:ctrlPr>
                                <a:rPr lang="en-US" sz="2000" b="0" i="1">
                                  <a:solidFill>
                                    <a:schemeClr val="tx1"/>
                                  </a:solidFill>
                                  <a:latin typeface="Cambria Math" panose="02040503050406030204" pitchFamily="18" charset="0"/>
                                </a:rPr>
                              </m:ctrlPr>
                            </m:accPr>
                            <m:e>
                              <m:r>
                                <m:rPr>
                                  <m:sty m:val="p"/>
                                </m:rPr>
                                <a:rPr lang="en-US" sz="2000" b="0" i="0">
                                  <a:solidFill>
                                    <a:schemeClr val="tx1"/>
                                  </a:solidFill>
                                  <a:latin typeface="Cambria Math"/>
                                </a:rPr>
                                <m:t>b</m:t>
                              </m:r>
                            </m:e>
                          </m:acc>
                          <m:r>
                            <a:rPr lang="en-US" sz="2000" b="0" i="0">
                              <a:solidFill>
                                <a:schemeClr val="tx1"/>
                              </a:solidFill>
                              <a:latin typeface="Cambria Math"/>
                            </a:rPr>
                            <m:t>×</m:t>
                          </m:r>
                          <m:r>
                            <a:rPr lang="en-US" sz="2000" b="0" i="0">
                              <a:solidFill>
                                <a:schemeClr val="tx1"/>
                              </a:solidFill>
                              <a:latin typeface="Cambria Math"/>
                            </a:rPr>
                            <m:t>𝛻</m:t>
                          </m:r>
                          <m:r>
                            <m:rPr>
                              <m:sty m:val="p"/>
                            </m:rPr>
                            <a:rPr lang="en-US" sz="2000" b="0" i="0" smtClean="0">
                              <a:solidFill>
                                <a:schemeClr val="tx1"/>
                              </a:solidFill>
                              <a:latin typeface="Cambria Math"/>
                            </a:rPr>
                            <m:t>δ</m:t>
                          </m:r>
                          <m:r>
                            <m:rPr>
                              <m:sty m:val="p"/>
                            </m:rPr>
                            <a:rPr lang="en-US" sz="2000" b="0" i="0">
                              <a:solidFill>
                                <a:schemeClr val="tx1"/>
                              </a:solidFill>
                              <a:latin typeface="Cambria Math"/>
                            </a:rPr>
                            <m:t>ϕ</m:t>
                          </m:r>
                        </m:num>
                        <m:den>
                          <m:r>
                            <m:rPr>
                              <m:sty m:val="p"/>
                            </m:rPr>
                            <a:rPr lang="en-US" sz="2000" b="0" i="0" smtClean="0">
                              <a:solidFill>
                                <a:schemeClr val="tx1"/>
                              </a:solidFill>
                              <a:latin typeface="Cambria Math"/>
                            </a:rPr>
                            <m:t>B</m:t>
                          </m:r>
                        </m:den>
                      </m:f>
                      <m:r>
                        <a:rPr lang="en-US" sz="2000" b="0" i="0" smtClean="0">
                          <a:solidFill>
                            <a:schemeClr val="tx1"/>
                          </a:solidFill>
                          <a:latin typeface="Cambria Math"/>
                        </a:rPr>
                        <m:t>=</m:t>
                      </m:r>
                      <m:f>
                        <m:fPr>
                          <m:ctrlPr>
                            <a:rPr lang="en-US" sz="2000" b="0" i="1" smtClean="0">
                              <a:solidFill>
                                <a:schemeClr val="tx1"/>
                              </a:solidFill>
                              <a:latin typeface="Cambria Math" panose="02040503050406030204" pitchFamily="18" charset="0"/>
                            </a:rPr>
                          </m:ctrlPr>
                        </m:fPr>
                        <m:num>
                          <m:sSub>
                            <m:sSubPr>
                              <m:ctrlPr>
                                <a:rPr lang="en-US" sz="2000" b="0" i="1" smtClean="0">
                                  <a:solidFill>
                                    <a:schemeClr val="tx1"/>
                                  </a:solidFill>
                                  <a:latin typeface="Cambria Math" panose="02040503050406030204" pitchFamily="18" charset="0"/>
                                </a:rPr>
                              </m:ctrlPr>
                            </m:sSubPr>
                            <m:e>
                              <m:r>
                                <a:rPr lang="en-US" sz="2000" b="0" i="0" smtClean="0">
                                  <a:solidFill>
                                    <a:schemeClr val="tx1"/>
                                  </a:solidFill>
                                  <a:latin typeface="Cambria Math"/>
                                </a:rPr>
                                <m:t>−</m:t>
                              </m:r>
                              <m:r>
                                <m:rPr>
                                  <m:sty m:val="p"/>
                                </m:rPr>
                                <a:rPr lang="en-US" sz="2000" b="0" i="0" smtClean="0">
                                  <a:solidFill>
                                    <a:schemeClr val="tx1"/>
                                  </a:solidFill>
                                  <a:latin typeface="Cambria Math"/>
                                </a:rPr>
                                <m:t>ik</m:t>
                              </m:r>
                            </m:e>
                            <m:sub>
                              <m:r>
                                <m:rPr>
                                  <m:sty m:val="p"/>
                                </m:rPr>
                                <a:rPr lang="en-US" sz="2000" b="0" i="0" smtClean="0">
                                  <a:solidFill>
                                    <a:schemeClr val="tx1"/>
                                  </a:solidFill>
                                  <a:latin typeface="Cambria Math"/>
                                </a:rPr>
                                <m:t>y</m:t>
                              </m:r>
                            </m:sub>
                          </m:sSub>
                          <m:r>
                            <m:rPr>
                              <m:sty m:val="p"/>
                            </m:rPr>
                            <a:rPr lang="en-US" sz="2000" b="0" i="0" smtClean="0">
                              <a:solidFill>
                                <a:schemeClr val="tx1"/>
                              </a:solidFill>
                              <a:latin typeface="Cambria Math"/>
                            </a:rPr>
                            <m:t>δϕ</m:t>
                          </m:r>
                        </m:num>
                        <m:den>
                          <m:r>
                            <m:rPr>
                              <m:sty m:val="p"/>
                            </m:rPr>
                            <a:rPr lang="en-US" sz="2000" b="0" i="0" smtClean="0">
                              <a:solidFill>
                                <a:schemeClr val="tx1"/>
                              </a:solidFill>
                              <a:latin typeface="Cambria Math"/>
                            </a:rPr>
                            <m:t>B</m:t>
                          </m:r>
                        </m:den>
                      </m:f>
                      <m:acc>
                        <m:accPr>
                          <m:chr m:val="̂"/>
                          <m:ctrlPr>
                            <a:rPr lang="en-US" sz="2000" b="0" i="1" smtClean="0">
                              <a:solidFill>
                                <a:schemeClr val="tx1"/>
                              </a:solidFill>
                              <a:latin typeface="Cambria Math" panose="02040503050406030204" pitchFamily="18" charset="0"/>
                            </a:rPr>
                          </m:ctrlPr>
                        </m:accPr>
                        <m:e>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a:rPr>
                                <m:t>𝑒</m:t>
                              </m:r>
                            </m:e>
                            <m:sub>
                              <m:r>
                                <a:rPr lang="en-US" sz="2000" b="0" i="1" smtClean="0">
                                  <a:solidFill>
                                    <a:schemeClr val="tx1"/>
                                  </a:solidFill>
                                  <a:latin typeface="Cambria Math"/>
                                </a:rPr>
                                <m:t>𝑥</m:t>
                              </m:r>
                            </m:sub>
                          </m:sSub>
                        </m:e>
                      </m:acc>
                    </m:oMath>
                  </m:oMathPara>
                </a14:m>
                <a:endParaRPr lang="en-US" sz="2000" b="0" i="0" dirty="0">
                  <a:solidFill>
                    <a:schemeClr val="tx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09600" y="3160809"/>
                <a:ext cx="3481146" cy="7253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09600" y="4424380"/>
                <a:ext cx="4641720" cy="7377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tx1"/>
                          </a:solidFill>
                          <a:latin typeface="Cambria Math"/>
                        </a:rPr>
                        <m:t>δ</m:t>
                      </m:r>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v</m:t>
                          </m:r>
                        </m:e>
                        <m:sub>
                          <m:r>
                            <m:rPr>
                              <m:sty m:val="p"/>
                            </m:rPr>
                            <a:rPr lang="en-US" sz="2000" b="0" i="0">
                              <a:solidFill>
                                <a:schemeClr val="tx1"/>
                              </a:solidFill>
                              <a:latin typeface="Cambria Math"/>
                            </a:rPr>
                            <m:t>E</m:t>
                          </m:r>
                        </m:sub>
                      </m:sSub>
                      <m:r>
                        <a:rPr lang="en-US" sz="2000" b="0" i="0">
                          <a:solidFill>
                            <a:schemeClr val="tx1"/>
                          </a:solidFill>
                          <a:latin typeface="Cambria Math"/>
                        </a:rPr>
                        <m:t>⋅</m:t>
                      </m:r>
                      <m:r>
                        <a:rPr lang="en-US" sz="2000" b="0" i="0">
                          <a:solidFill>
                            <a:schemeClr val="tx1"/>
                          </a:solidFill>
                          <a:latin typeface="Cambria Math"/>
                        </a:rPr>
                        <m:t>𝛻</m:t>
                      </m:r>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n</m:t>
                          </m:r>
                        </m:e>
                        <m:sub>
                          <m:r>
                            <a:rPr lang="en-US" sz="2000" b="0" i="0">
                              <a:solidFill>
                                <a:schemeClr val="tx1"/>
                              </a:solidFill>
                              <a:latin typeface="Cambria Math"/>
                            </a:rPr>
                            <m:t>0</m:t>
                          </m:r>
                        </m:sub>
                      </m:sSub>
                      <m:d>
                        <m:dPr>
                          <m:ctrlPr>
                            <a:rPr lang="en-US" sz="2000" b="0" i="1">
                              <a:solidFill>
                                <a:schemeClr val="tx1"/>
                              </a:solidFill>
                              <a:latin typeface="Cambria Math" panose="02040503050406030204" pitchFamily="18" charset="0"/>
                            </a:rPr>
                          </m:ctrlPr>
                        </m:dPr>
                        <m:e>
                          <m:r>
                            <m:rPr>
                              <m:sty m:val="p"/>
                            </m:rPr>
                            <a:rPr lang="en-US" sz="2000" b="0" i="0">
                              <a:solidFill>
                                <a:schemeClr val="tx1"/>
                              </a:solidFill>
                              <a:latin typeface="Cambria Math"/>
                            </a:rPr>
                            <m:t>x</m:t>
                          </m:r>
                        </m:e>
                      </m:d>
                      <m:r>
                        <a:rPr lang="en-US" sz="2000" b="0" i="0" smtClean="0">
                          <a:solidFill>
                            <a:schemeClr val="tx1"/>
                          </a:solidFill>
                          <a:latin typeface="Cambria Math"/>
                        </a:rPr>
                        <m:t>=</m:t>
                      </m:r>
                      <m:f>
                        <m:fPr>
                          <m:ctrlPr>
                            <a:rPr lang="en-US" sz="2000" b="0" i="1" smtClean="0">
                              <a:solidFill>
                                <a:schemeClr val="tx1"/>
                              </a:solidFill>
                              <a:latin typeface="Cambria Math" panose="02040503050406030204" pitchFamily="18" charset="0"/>
                            </a:rPr>
                          </m:ctrlPr>
                        </m:fPr>
                        <m:num>
                          <m:sSub>
                            <m:sSubPr>
                              <m:ctrlPr>
                                <a:rPr lang="en-US" sz="2000" b="0" i="1" smtClean="0">
                                  <a:solidFill>
                                    <a:schemeClr val="tx1"/>
                                  </a:solidFill>
                                  <a:latin typeface="Cambria Math" panose="02040503050406030204" pitchFamily="18" charset="0"/>
                                </a:rPr>
                              </m:ctrlPr>
                            </m:sSubPr>
                            <m:e>
                              <m:r>
                                <a:rPr lang="en-US" sz="2000" b="0" i="0" smtClean="0">
                                  <a:solidFill>
                                    <a:schemeClr val="tx1"/>
                                  </a:solidFill>
                                  <a:latin typeface="Cambria Math"/>
                                </a:rPr>
                                <m:t>−</m:t>
                              </m:r>
                              <m:r>
                                <m:rPr>
                                  <m:sty m:val="p"/>
                                </m:rPr>
                                <a:rPr lang="en-US" sz="2000" b="0" i="0" smtClean="0">
                                  <a:solidFill>
                                    <a:schemeClr val="tx1"/>
                                  </a:solidFill>
                                  <a:latin typeface="Cambria Math"/>
                                </a:rPr>
                                <m:t>ik</m:t>
                              </m:r>
                            </m:e>
                            <m:sub>
                              <m:r>
                                <m:rPr>
                                  <m:sty m:val="p"/>
                                </m:rPr>
                                <a:rPr lang="en-US" sz="2000" b="0" i="0" smtClean="0">
                                  <a:solidFill>
                                    <a:schemeClr val="tx1"/>
                                  </a:solidFill>
                                  <a:latin typeface="Cambria Math"/>
                                </a:rPr>
                                <m:t>y</m:t>
                              </m:r>
                            </m:sub>
                          </m:sSub>
                          <m:r>
                            <m:rPr>
                              <m:sty m:val="p"/>
                            </m:rPr>
                            <a:rPr lang="en-US" sz="2000" b="0" i="0" smtClean="0">
                              <a:solidFill>
                                <a:schemeClr val="tx1"/>
                              </a:solidFill>
                              <a:latin typeface="Cambria Math"/>
                            </a:rPr>
                            <m:t>δϕ</m:t>
                          </m:r>
                        </m:num>
                        <m:den>
                          <m:r>
                            <m:rPr>
                              <m:sty m:val="p"/>
                            </m:rPr>
                            <a:rPr lang="en-US" sz="2000" b="0" i="0" smtClean="0">
                              <a:solidFill>
                                <a:schemeClr val="tx1"/>
                              </a:solidFill>
                              <a:latin typeface="Cambria Math"/>
                            </a:rPr>
                            <m:t>B</m:t>
                          </m:r>
                        </m:den>
                      </m:f>
                      <m:f>
                        <m:fPr>
                          <m:ctrlPr>
                            <a:rPr lang="en-US" sz="2000" b="0" i="1" smtClean="0">
                              <a:solidFill>
                                <a:schemeClr val="tx1"/>
                              </a:solidFill>
                              <a:latin typeface="Cambria Math" panose="02040503050406030204" pitchFamily="18" charset="0"/>
                            </a:rPr>
                          </m:ctrlPr>
                        </m:fPr>
                        <m:num>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dn</m:t>
                              </m:r>
                            </m:e>
                            <m:sub>
                              <m:r>
                                <a:rPr lang="en-US" sz="2000" b="0" i="0" smtClean="0">
                                  <a:solidFill>
                                    <a:schemeClr val="tx1"/>
                                  </a:solidFill>
                                  <a:latin typeface="Cambria Math"/>
                                </a:rPr>
                                <m:t>0</m:t>
                              </m:r>
                            </m:sub>
                          </m:sSub>
                        </m:num>
                        <m:den>
                          <m:r>
                            <m:rPr>
                              <m:sty m:val="p"/>
                            </m:rPr>
                            <a:rPr lang="en-US" sz="2000" b="0" i="0" smtClean="0">
                              <a:solidFill>
                                <a:schemeClr val="tx1"/>
                              </a:solidFill>
                              <a:latin typeface="Cambria Math"/>
                            </a:rPr>
                            <m:t>dx</m:t>
                          </m:r>
                        </m:den>
                      </m:f>
                      <m:r>
                        <a:rPr lang="en-US" sz="2000" b="0" i="0" smtClean="0">
                          <a:solidFill>
                            <a:schemeClr val="tx1"/>
                          </a:solidFill>
                          <a:latin typeface="Cambria Math"/>
                        </a:rPr>
                        <m:t>=</m:t>
                      </m:r>
                      <m:r>
                        <m:rPr>
                          <m:sty m:val="p"/>
                        </m:rPr>
                        <a:rPr lang="en-US" sz="2000" b="0" i="0" smtClean="0">
                          <a:solidFill>
                            <a:schemeClr val="tx1"/>
                          </a:solidFill>
                          <a:latin typeface="Cambria Math"/>
                        </a:rPr>
                        <m:t>i</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n</m:t>
                          </m:r>
                        </m:e>
                        <m:sub>
                          <m:r>
                            <a:rPr lang="en-US" sz="2000" b="0" i="0" smtClean="0">
                              <a:solidFill>
                                <a:schemeClr val="tx1"/>
                              </a:solidFill>
                              <a:latin typeface="Cambria Math"/>
                            </a:rPr>
                            <m:t>0</m:t>
                          </m:r>
                        </m:sub>
                      </m:sSub>
                      <m:f>
                        <m:fPr>
                          <m:ctrlPr>
                            <a:rPr lang="en-US" sz="2000" b="0" i="1">
                              <a:solidFill>
                                <a:schemeClr val="tx1"/>
                              </a:solidFill>
                              <a:latin typeface="Cambria Math" panose="02040503050406030204" pitchFamily="18" charset="0"/>
                            </a:rPr>
                          </m:ctrlPr>
                        </m:fPr>
                        <m:num>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k</m:t>
                              </m:r>
                            </m:e>
                            <m:sub>
                              <m:r>
                                <m:rPr>
                                  <m:sty m:val="p"/>
                                </m:rPr>
                                <a:rPr lang="en-US" sz="2000" b="0" i="0">
                                  <a:solidFill>
                                    <a:schemeClr val="tx1"/>
                                  </a:solidFill>
                                  <a:latin typeface="Cambria Math"/>
                                </a:rPr>
                                <m:t>y</m:t>
                              </m:r>
                            </m:sub>
                          </m:sSub>
                          <m:r>
                            <m:rPr>
                              <m:sty m:val="p"/>
                            </m:rPr>
                            <a:rPr lang="en-US" sz="2000" b="0" i="0">
                              <a:solidFill>
                                <a:schemeClr val="tx1"/>
                              </a:solidFill>
                              <a:latin typeface="Cambria Math"/>
                            </a:rPr>
                            <m:t>δϕ</m:t>
                          </m:r>
                        </m:num>
                        <m:den>
                          <m:sSub>
                            <m:sSubPr>
                              <m:ctrlPr>
                                <a:rPr lang="en-US" sz="2000" b="0" i="1" smtClean="0">
                                  <a:solidFill>
                                    <a:schemeClr val="tx1"/>
                                  </a:solidFill>
                                  <a:latin typeface="Cambria Math" panose="02040503050406030204" pitchFamily="18" charset="0"/>
                                </a:rPr>
                              </m:ctrlPr>
                            </m:sSubPr>
                            <m:e>
                              <m:r>
                                <m:rPr>
                                  <m:sty m:val="p"/>
                                </m:rPr>
                                <a:rPr lang="en-US" sz="2000" b="0" i="0">
                                  <a:solidFill>
                                    <a:schemeClr val="tx1"/>
                                  </a:solidFill>
                                  <a:latin typeface="Cambria Math"/>
                                </a:rPr>
                                <m:t>B</m:t>
                              </m:r>
                              <m:r>
                                <m:rPr>
                                  <m:sty m:val="p"/>
                                </m:rPr>
                                <a:rPr lang="en-US" sz="2000" b="0" i="0" smtClean="0">
                                  <a:solidFill>
                                    <a:schemeClr val="tx1"/>
                                  </a:solidFill>
                                  <a:latin typeface="Cambria Math"/>
                                </a:rPr>
                                <m:t>L</m:t>
                              </m:r>
                            </m:e>
                            <m:sub>
                              <m:r>
                                <m:rPr>
                                  <m:sty m:val="p"/>
                                </m:rPr>
                                <a:rPr lang="en-US" sz="2000" b="0" i="0" smtClean="0">
                                  <a:solidFill>
                                    <a:schemeClr val="tx1"/>
                                  </a:solidFill>
                                  <a:latin typeface="Cambria Math"/>
                                </a:rPr>
                                <m:t>n</m:t>
                              </m:r>
                            </m:sub>
                          </m:sSub>
                        </m:den>
                      </m:f>
                    </m:oMath>
                  </m:oMathPara>
                </a14:m>
                <a:endParaRPr lang="en-US" sz="2000" b="0" i="0" dirty="0">
                  <a:solidFill>
                    <a:schemeClr val="tx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09600" y="4424380"/>
                <a:ext cx="4641720" cy="73776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598564" y="4452874"/>
                <a:ext cx="1502078" cy="7287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solidFill>
                                <a:schemeClr val="tx1"/>
                              </a:solidFill>
                              <a:latin typeface="Cambria Math" panose="02040503050406030204" pitchFamily="18" charset="0"/>
                            </a:rPr>
                          </m:ctrlPr>
                        </m:fPr>
                        <m:num>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dn</m:t>
                              </m:r>
                            </m:e>
                            <m:sub>
                              <m:r>
                                <a:rPr lang="en-US" sz="2000" b="0" i="0" smtClean="0">
                                  <a:solidFill>
                                    <a:schemeClr val="tx1"/>
                                  </a:solidFill>
                                  <a:latin typeface="Cambria Math"/>
                                </a:rPr>
                                <m:t>0</m:t>
                              </m:r>
                            </m:sub>
                          </m:sSub>
                        </m:num>
                        <m:den>
                          <m:r>
                            <m:rPr>
                              <m:sty m:val="p"/>
                            </m:rPr>
                            <a:rPr lang="en-US" sz="2000" b="0" i="0" smtClean="0">
                              <a:solidFill>
                                <a:schemeClr val="tx1"/>
                              </a:solidFill>
                              <a:latin typeface="Cambria Math"/>
                            </a:rPr>
                            <m:t>dx</m:t>
                          </m:r>
                        </m:den>
                      </m:f>
                      <m:r>
                        <a:rPr lang="en-US" sz="2000" b="0" i="0" smtClean="0">
                          <a:solidFill>
                            <a:schemeClr val="tx1"/>
                          </a:solidFill>
                          <a:latin typeface="Cambria Math"/>
                        </a:rPr>
                        <m:t>=−</m:t>
                      </m:r>
                      <m:f>
                        <m:fPr>
                          <m:ctrlPr>
                            <a:rPr lang="en-US" sz="2000" b="0" i="1" smtClean="0">
                              <a:solidFill>
                                <a:schemeClr val="tx1"/>
                              </a:solidFill>
                              <a:latin typeface="Cambria Math" panose="02040503050406030204" pitchFamily="18" charset="0"/>
                            </a:rPr>
                          </m:ctrlPr>
                        </m:fPr>
                        <m:num>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n</m:t>
                              </m:r>
                            </m:e>
                            <m:sub>
                              <m:r>
                                <a:rPr lang="en-US" sz="2000" b="0" i="0" smtClean="0">
                                  <a:solidFill>
                                    <a:schemeClr val="tx1"/>
                                  </a:solidFill>
                                  <a:latin typeface="Cambria Math"/>
                                </a:rPr>
                                <m:t>0</m:t>
                              </m:r>
                            </m:sub>
                          </m:sSub>
                        </m:num>
                        <m:den>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L</m:t>
                              </m:r>
                            </m:e>
                            <m:sub>
                              <m:r>
                                <m:rPr>
                                  <m:sty m:val="p"/>
                                </m:rPr>
                                <a:rPr lang="en-US" sz="2000" b="0" i="0" smtClean="0">
                                  <a:solidFill>
                                    <a:schemeClr val="tx1"/>
                                  </a:solidFill>
                                  <a:latin typeface="Cambria Math"/>
                                </a:rPr>
                                <m:t>n</m:t>
                              </m:r>
                            </m:sub>
                          </m:sSub>
                        </m:den>
                      </m:f>
                    </m:oMath>
                  </m:oMathPara>
                </a14:m>
                <a:endParaRPr lang="en-US" sz="2000" b="0" i="0" dirty="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598564" y="4452874"/>
                <a:ext cx="1502078" cy="728726"/>
              </a:xfrm>
              <a:prstGeom prst="rect">
                <a:avLst/>
              </a:prstGeom>
              <a:blipFill>
                <a:blip r:embed="rId5"/>
                <a:stretch>
                  <a:fillRect/>
                </a:stretch>
              </a:blipFill>
            </p:spPr>
            <p:txBody>
              <a:bodyPr/>
              <a:lstStyle/>
              <a:p>
                <a:r>
                  <a:rPr lang="en-US">
                    <a:noFill/>
                  </a:rPr>
                  <a:t> </a:t>
                </a:r>
              </a:p>
            </p:txBody>
          </p:sp>
        </mc:Fallback>
      </mc:AlternateContent>
      <p:sp>
        <p:nvSpPr>
          <p:cNvPr id="8" name="TextBox 7"/>
          <p:cNvSpPr txBox="1"/>
          <p:nvPr/>
        </p:nvSpPr>
        <p:spPr>
          <a:xfrm>
            <a:off x="6119442" y="4050268"/>
            <a:ext cx="2795958" cy="369332"/>
          </a:xfrm>
          <a:prstGeom prst="rect">
            <a:avLst/>
          </a:prstGeom>
          <a:noFill/>
        </p:spPr>
        <p:txBody>
          <a:bodyPr wrap="none" rtlCol="0">
            <a:spAutoFit/>
          </a:bodyPr>
          <a:lstStyle/>
          <a:p>
            <a:r>
              <a:rPr lang="en-US" sz="1800" b="0" i="0" dirty="0">
                <a:solidFill>
                  <a:schemeClr val="tx1"/>
                </a:solidFill>
              </a:rPr>
              <a:t>Gradient scale length (L</a:t>
            </a:r>
            <a:r>
              <a:rPr lang="en-US" sz="1800" b="0" i="0" baseline="-25000" dirty="0">
                <a:solidFill>
                  <a:schemeClr val="tx1"/>
                </a:solidFill>
              </a:rPr>
              <a:t>n</a:t>
            </a:r>
            <a:r>
              <a:rPr lang="en-US" sz="1800" b="0" i="0" dirty="0">
                <a:solidFill>
                  <a:schemeClr val="tx1"/>
                </a:solidFill>
              </a:rPr>
              <a:t>)</a:t>
            </a:r>
          </a:p>
        </p:txBody>
      </p:sp>
      <mc:AlternateContent xmlns:mc="http://schemas.openxmlformats.org/markup-compatibility/2006" xmlns:a14="http://schemas.microsoft.com/office/drawing/2010/main">
        <mc:Choice Requires="a14">
          <p:sp>
            <p:nvSpPr>
              <p:cNvPr id="9" name="TextBox 8"/>
              <p:cNvSpPr txBox="1"/>
              <p:nvPr/>
            </p:nvSpPr>
            <p:spPr>
              <a:xfrm>
                <a:off x="685800" y="5595490"/>
                <a:ext cx="3341941" cy="729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tx1"/>
                          </a:solidFill>
                          <a:latin typeface="Cambria Math"/>
                        </a:rPr>
                        <m:t>δ</m:t>
                      </m:r>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v</m:t>
                          </m:r>
                        </m:e>
                        <m:sub>
                          <m:r>
                            <m:rPr>
                              <m:sty m:val="p"/>
                            </m:rPr>
                            <a:rPr lang="en-US" sz="2000" b="0" i="0">
                              <a:solidFill>
                                <a:schemeClr val="tx1"/>
                              </a:solidFill>
                              <a:latin typeface="Cambria Math"/>
                            </a:rPr>
                            <m:t>E</m:t>
                          </m:r>
                        </m:sub>
                      </m:sSub>
                      <m:r>
                        <a:rPr lang="en-US" sz="2000" b="0" i="0">
                          <a:solidFill>
                            <a:schemeClr val="tx1"/>
                          </a:solidFill>
                          <a:latin typeface="Cambria Math"/>
                        </a:rPr>
                        <m:t>⋅</m:t>
                      </m:r>
                      <m:r>
                        <a:rPr lang="en-US" sz="2000" b="0" i="0">
                          <a:solidFill>
                            <a:schemeClr val="tx1"/>
                          </a:solidFill>
                          <a:latin typeface="Cambria Math"/>
                        </a:rPr>
                        <m:t>𝛻</m:t>
                      </m:r>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n</m:t>
                          </m:r>
                        </m:e>
                        <m:sub>
                          <m:r>
                            <a:rPr lang="en-US" sz="2000" b="0" i="0">
                              <a:solidFill>
                                <a:schemeClr val="tx1"/>
                              </a:solidFill>
                              <a:latin typeface="Cambria Math"/>
                            </a:rPr>
                            <m:t>0</m:t>
                          </m:r>
                        </m:sub>
                      </m:sSub>
                      <m:d>
                        <m:dPr>
                          <m:ctrlPr>
                            <a:rPr lang="en-US" sz="2000" b="0" i="1">
                              <a:solidFill>
                                <a:schemeClr val="tx1"/>
                              </a:solidFill>
                              <a:latin typeface="Cambria Math" panose="02040503050406030204" pitchFamily="18" charset="0"/>
                            </a:rPr>
                          </m:ctrlPr>
                        </m:dPr>
                        <m:e>
                          <m:r>
                            <m:rPr>
                              <m:sty m:val="p"/>
                            </m:rPr>
                            <a:rPr lang="en-US" sz="2000" b="0" i="0">
                              <a:solidFill>
                                <a:schemeClr val="tx1"/>
                              </a:solidFill>
                              <a:latin typeface="Cambria Math"/>
                            </a:rPr>
                            <m:t>x</m:t>
                          </m:r>
                        </m:e>
                      </m:d>
                      <m:r>
                        <a:rPr lang="en-US" sz="2000" b="0" i="0" smtClean="0">
                          <a:solidFill>
                            <a:schemeClr val="tx1"/>
                          </a:solidFill>
                          <a:latin typeface="Cambria Math"/>
                        </a:rPr>
                        <m:t>=</m:t>
                      </m:r>
                      <m:r>
                        <m:rPr>
                          <m:sty m:val="p"/>
                        </m:rPr>
                        <a:rPr lang="en-US" sz="2000" b="0" i="0" smtClean="0">
                          <a:solidFill>
                            <a:schemeClr val="tx1"/>
                          </a:solidFill>
                          <a:latin typeface="Cambria Math"/>
                        </a:rPr>
                        <m:t>i</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n</m:t>
                          </m:r>
                        </m:e>
                        <m:sub>
                          <m:r>
                            <a:rPr lang="en-US" sz="2000" b="0" i="0" smtClean="0">
                              <a:solidFill>
                                <a:schemeClr val="tx1"/>
                              </a:solidFill>
                              <a:latin typeface="Cambria Math"/>
                            </a:rPr>
                            <m:t>0</m:t>
                          </m:r>
                        </m:sub>
                      </m:sSub>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k</m:t>
                          </m:r>
                        </m:e>
                        <m:sub>
                          <m:r>
                            <m:rPr>
                              <m:sty m:val="p"/>
                            </m:rPr>
                            <a:rPr lang="en-US" sz="2000" b="0" i="0" smtClean="0">
                              <a:solidFill>
                                <a:schemeClr val="tx1"/>
                              </a:solidFill>
                              <a:latin typeface="Cambria Math"/>
                            </a:rPr>
                            <m:t>y</m:t>
                          </m:r>
                        </m:sub>
                      </m:sSub>
                      <m:f>
                        <m:fPr>
                          <m:ctrlPr>
                            <a:rPr lang="en-US" sz="2000" b="0" i="1" smtClean="0">
                              <a:solidFill>
                                <a:schemeClr val="tx1"/>
                              </a:solidFill>
                              <a:latin typeface="Cambria Math" panose="02040503050406030204" pitchFamily="18" charset="0"/>
                            </a:rPr>
                          </m:ctrlPr>
                        </m:fPr>
                        <m:num>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T</m:t>
                              </m:r>
                            </m:e>
                            <m:sub>
                              <m:r>
                                <m:rPr>
                                  <m:sty m:val="p"/>
                                </m:rPr>
                                <a:rPr lang="en-US" sz="2000" b="0" i="0" smtClean="0">
                                  <a:solidFill>
                                    <a:schemeClr val="tx1"/>
                                  </a:solidFill>
                                  <a:latin typeface="Cambria Math"/>
                                </a:rPr>
                                <m:t>e</m:t>
                              </m:r>
                            </m:sub>
                          </m:sSub>
                        </m:num>
                        <m:den>
                          <m:r>
                            <m:rPr>
                              <m:sty m:val="p"/>
                            </m:rPr>
                            <a:rPr lang="en-US" sz="2000" b="0" i="0" smtClean="0">
                              <a:solidFill>
                                <a:schemeClr val="tx1"/>
                              </a:solidFill>
                              <a:latin typeface="Cambria Math"/>
                            </a:rPr>
                            <m:t>B</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L</m:t>
                              </m:r>
                            </m:e>
                            <m:sub>
                              <m:r>
                                <m:rPr>
                                  <m:sty m:val="p"/>
                                </m:rPr>
                                <a:rPr lang="en-US" sz="2000" b="0" i="0" smtClean="0">
                                  <a:solidFill>
                                    <a:schemeClr val="tx1"/>
                                  </a:solidFill>
                                  <a:latin typeface="Cambria Math"/>
                                </a:rPr>
                                <m:t>n</m:t>
                              </m:r>
                            </m:sub>
                          </m:sSub>
                        </m:den>
                      </m:f>
                      <m:f>
                        <m:fPr>
                          <m:ctrlPr>
                            <a:rPr lang="en-US" sz="2000" b="0" i="1">
                              <a:solidFill>
                                <a:schemeClr val="tx1"/>
                              </a:solidFill>
                              <a:latin typeface="Cambria Math" panose="02040503050406030204" pitchFamily="18" charset="0"/>
                            </a:rPr>
                          </m:ctrlPr>
                        </m:fPr>
                        <m:num>
                          <m:r>
                            <m:rPr>
                              <m:sty m:val="p"/>
                            </m:rPr>
                            <a:rPr lang="en-US" sz="2000" b="0" i="0">
                              <a:solidFill>
                                <a:schemeClr val="tx1"/>
                              </a:solidFill>
                              <a:latin typeface="Cambria Math"/>
                            </a:rPr>
                            <m:t>δϕ</m:t>
                          </m:r>
                        </m:num>
                        <m:den>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T</m:t>
                              </m:r>
                            </m:e>
                            <m:sub>
                              <m:r>
                                <m:rPr>
                                  <m:sty m:val="p"/>
                                </m:rPr>
                                <a:rPr lang="en-US" sz="2000" b="0" i="0">
                                  <a:solidFill>
                                    <a:schemeClr val="tx1"/>
                                  </a:solidFill>
                                  <a:latin typeface="Cambria Math"/>
                                </a:rPr>
                                <m:t>e</m:t>
                              </m:r>
                            </m:sub>
                          </m:sSub>
                        </m:den>
                      </m:f>
                    </m:oMath>
                  </m:oMathPara>
                </a14:m>
                <a:endParaRPr lang="en-US" sz="2000" b="0" i="0" dirty="0">
                  <a:solidFill>
                    <a:schemeClr val="tx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85800" y="5595490"/>
                <a:ext cx="3341941" cy="729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334000" y="3307194"/>
                <a:ext cx="2317237" cy="432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solidFill>
                            <a:schemeClr val="tx1"/>
                          </a:solidFill>
                          <a:latin typeface="Cambria Math"/>
                        </a:rPr>
                        <m:t>δϕ</m:t>
                      </m:r>
                      <m:r>
                        <a:rPr lang="en-US" sz="1800" b="0" i="0" smtClean="0">
                          <a:solidFill>
                            <a:schemeClr val="tx1"/>
                          </a:solidFill>
                          <a:latin typeface="Cambria Math"/>
                        </a:rPr>
                        <m:t>~</m:t>
                      </m:r>
                      <m:r>
                        <m:rPr>
                          <m:sty m:val="p"/>
                        </m:rPr>
                        <a:rPr lang="en-US" sz="1800" b="0" i="0" smtClean="0">
                          <a:solidFill>
                            <a:schemeClr val="tx1"/>
                          </a:solidFill>
                          <a:latin typeface="Cambria Math"/>
                        </a:rPr>
                        <m:t>exp</m:t>
                      </m:r>
                      <m:d>
                        <m:dPr>
                          <m:ctrlPr>
                            <a:rPr lang="en-US" sz="1800" b="0" i="1" smtClean="0">
                              <a:solidFill>
                                <a:schemeClr val="tx1"/>
                              </a:solidFill>
                              <a:latin typeface="Cambria Math" panose="02040503050406030204" pitchFamily="18" charset="0"/>
                            </a:rPr>
                          </m:ctrlPr>
                        </m:dPr>
                        <m:e>
                          <m:r>
                            <m:rPr>
                              <m:sty m:val="p"/>
                            </m:rPr>
                            <a:rPr lang="en-US" sz="1800" b="0" i="0" smtClean="0">
                              <a:solidFill>
                                <a:schemeClr val="tx1"/>
                              </a:solidFill>
                              <a:latin typeface="Cambria Math"/>
                            </a:rPr>
                            <m:t>i</m:t>
                          </m:r>
                          <m:acc>
                            <m:accPr>
                              <m:chr m:val="⃗"/>
                              <m:ctrlPr>
                                <a:rPr lang="en-US" sz="1800" b="0" i="1" smtClean="0">
                                  <a:solidFill>
                                    <a:schemeClr val="tx1"/>
                                  </a:solidFill>
                                  <a:latin typeface="Cambria Math" panose="02040503050406030204" pitchFamily="18" charset="0"/>
                                </a:rPr>
                              </m:ctrlPr>
                            </m:accPr>
                            <m:e>
                              <m:r>
                                <m:rPr>
                                  <m:sty m:val="p"/>
                                </m:rPr>
                                <a:rPr lang="en-US" sz="1800" b="0" i="0" smtClean="0">
                                  <a:solidFill>
                                    <a:schemeClr val="tx1"/>
                                  </a:solidFill>
                                  <a:latin typeface="Cambria Math"/>
                                </a:rPr>
                                <m:t>k</m:t>
                              </m:r>
                            </m:e>
                          </m:acc>
                          <m:r>
                            <a:rPr lang="en-US" sz="1800" b="0" i="0" smtClean="0">
                              <a:solidFill>
                                <a:schemeClr val="tx1"/>
                              </a:solidFill>
                              <a:latin typeface="Cambria Math"/>
                            </a:rPr>
                            <m:t>⋅</m:t>
                          </m:r>
                          <m:acc>
                            <m:accPr>
                              <m:chr m:val="⃗"/>
                              <m:ctrlPr>
                                <a:rPr lang="en-US" sz="1800" b="0" i="1" smtClean="0">
                                  <a:solidFill>
                                    <a:schemeClr val="tx1"/>
                                  </a:solidFill>
                                  <a:latin typeface="Cambria Math" panose="02040503050406030204" pitchFamily="18" charset="0"/>
                                </a:rPr>
                              </m:ctrlPr>
                            </m:accPr>
                            <m:e>
                              <m:r>
                                <m:rPr>
                                  <m:sty m:val="p"/>
                                </m:rPr>
                                <a:rPr lang="en-US" sz="1800" b="0" i="0" smtClean="0">
                                  <a:solidFill>
                                    <a:schemeClr val="tx1"/>
                                  </a:solidFill>
                                  <a:latin typeface="Cambria Math"/>
                                </a:rPr>
                                <m:t>x</m:t>
                              </m:r>
                            </m:e>
                          </m:acc>
                          <m:r>
                            <a:rPr lang="en-US" sz="1800" b="0" i="0" smtClean="0">
                              <a:solidFill>
                                <a:schemeClr val="tx1"/>
                              </a:solidFill>
                              <a:latin typeface="Cambria Math"/>
                            </a:rPr>
                            <m:t>−</m:t>
                          </m:r>
                          <m:r>
                            <m:rPr>
                              <m:sty m:val="p"/>
                            </m:rPr>
                            <a:rPr lang="en-US" sz="1800" b="0" i="0" smtClean="0">
                              <a:solidFill>
                                <a:schemeClr val="tx1"/>
                              </a:solidFill>
                              <a:latin typeface="Cambria Math"/>
                            </a:rPr>
                            <m:t>iωt</m:t>
                          </m:r>
                        </m:e>
                      </m:d>
                    </m:oMath>
                  </m:oMathPara>
                </a14:m>
                <a:endParaRPr lang="en-US" sz="1800" b="0" i="0" dirty="0">
                  <a:solidFill>
                    <a:schemeClr val="tx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334000" y="3307194"/>
                <a:ext cx="2317237" cy="432619"/>
              </a:xfrm>
              <a:prstGeom prst="rect">
                <a:avLst/>
              </a:prstGeom>
              <a:blipFill>
                <a:blip r:embed="rId7"/>
                <a:stretch>
                  <a:fillRect b="-8571"/>
                </a:stretch>
              </a:blipFill>
            </p:spPr>
            <p:txBody>
              <a:bodyPr/>
              <a:lstStyle/>
              <a:p>
                <a:r>
                  <a:rPr lang="en-US">
                    <a:noFill/>
                  </a:rPr>
                  <a:t> </a:t>
                </a:r>
              </a:p>
            </p:txBody>
          </p:sp>
        </mc:Fallback>
      </mc:AlternateContent>
    </p:spTree>
    <p:extLst>
      <p:ext uri="{BB962C8B-B14F-4D97-AF65-F5344CB8AC3E}">
        <p14:creationId xmlns:p14="http://schemas.microsoft.com/office/powerpoint/2010/main" val="2039002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a:t>With some algebra we obtain a diamagnetic drift velocity &amp; frequency</a:t>
            </a:r>
          </a:p>
        </p:txBody>
      </p:sp>
      <mc:AlternateContent xmlns:mc="http://schemas.openxmlformats.org/markup-compatibility/2006" xmlns:a14="http://schemas.microsoft.com/office/drawing/2010/main">
        <mc:Choice Requires="a14">
          <p:sp>
            <p:nvSpPr>
              <p:cNvPr id="11" name="TextBox 10"/>
              <p:cNvSpPr txBox="1"/>
              <p:nvPr/>
            </p:nvSpPr>
            <p:spPr>
              <a:xfrm>
                <a:off x="3962400" y="2557910"/>
                <a:ext cx="1291444" cy="6665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solidFill>
                                <a:schemeClr val="tx1"/>
                              </a:solidFill>
                              <a:latin typeface="Cambria Math" panose="02040503050406030204" pitchFamily="18" charset="0"/>
                            </a:rPr>
                          </m:ctrlPr>
                        </m:fPr>
                        <m:num>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T</m:t>
                              </m:r>
                            </m:e>
                            <m:sub>
                              <m:r>
                                <m:rPr>
                                  <m:sty m:val="p"/>
                                </m:rPr>
                                <a:rPr lang="en-US" sz="2000" b="0" i="0" smtClean="0">
                                  <a:solidFill>
                                    <a:schemeClr val="tx1"/>
                                  </a:solidFill>
                                  <a:latin typeface="Cambria Math"/>
                                </a:rPr>
                                <m:t>e</m:t>
                              </m:r>
                            </m:sub>
                          </m:sSub>
                        </m:num>
                        <m:den>
                          <m:r>
                            <m:rPr>
                              <m:sty m:val="p"/>
                            </m:rPr>
                            <a:rPr lang="en-US" sz="2000" b="0" i="0" smtClean="0">
                              <a:solidFill>
                                <a:schemeClr val="tx1"/>
                              </a:solidFill>
                              <a:latin typeface="Cambria Math"/>
                            </a:rPr>
                            <m:t>B</m:t>
                          </m:r>
                        </m:den>
                      </m:f>
                      <m:r>
                        <a:rPr lang="en-US" sz="2000" b="0" i="0" smtClean="0">
                          <a:solidFill>
                            <a:schemeClr val="tx1"/>
                          </a:solidFill>
                          <a:latin typeface="Cambria Math"/>
                        </a:rPr>
                        <m:t>=</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ρ</m:t>
                          </m:r>
                        </m:e>
                        <m:sub>
                          <m:r>
                            <m:rPr>
                              <m:sty m:val="p"/>
                            </m:rPr>
                            <a:rPr lang="en-US" sz="2000" b="0" i="0" smtClean="0">
                              <a:solidFill>
                                <a:schemeClr val="tx1"/>
                              </a:solidFill>
                              <a:latin typeface="Cambria Math"/>
                            </a:rPr>
                            <m:t>s</m:t>
                          </m:r>
                        </m:sub>
                      </m:sSub>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c</m:t>
                          </m:r>
                        </m:e>
                        <m:sub>
                          <m:r>
                            <m:rPr>
                              <m:sty m:val="p"/>
                            </m:rPr>
                            <a:rPr lang="en-US" sz="2000" b="0" i="0" smtClean="0">
                              <a:solidFill>
                                <a:schemeClr val="tx1"/>
                              </a:solidFill>
                              <a:latin typeface="Cambria Math"/>
                            </a:rPr>
                            <m:t>s</m:t>
                          </m:r>
                        </m:sub>
                      </m:sSub>
                    </m:oMath>
                  </m:oMathPara>
                </a14:m>
                <a:endParaRPr lang="en-US" sz="2000" b="0" i="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962400" y="2557910"/>
                <a:ext cx="1291444" cy="666529"/>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391939" y="3853310"/>
                <a:ext cx="4852675" cy="729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tx1"/>
                          </a:solidFill>
                          <a:latin typeface="Cambria Math"/>
                        </a:rPr>
                        <m:t>δ</m:t>
                      </m:r>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v</m:t>
                          </m:r>
                        </m:e>
                        <m:sub>
                          <m:r>
                            <m:rPr>
                              <m:sty m:val="p"/>
                            </m:rPr>
                            <a:rPr lang="en-US" sz="2000" b="0" i="0">
                              <a:solidFill>
                                <a:schemeClr val="tx1"/>
                              </a:solidFill>
                              <a:latin typeface="Cambria Math"/>
                            </a:rPr>
                            <m:t>E</m:t>
                          </m:r>
                        </m:sub>
                      </m:sSub>
                      <m:r>
                        <a:rPr lang="en-US" sz="2000" b="0" i="0">
                          <a:solidFill>
                            <a:schemeClr val="tx1"/>
                          </a:solidFill>
                          <a:latin typeface="Cambria Math"/>
                        </a:rPr>
                        <m:t>⋅</m:t>
                      </m:r>
                      <m:r>
                        <a:rPr lang="en-US" sz="2000" b="0" i="0">
                          <a:solidFill>
                            <a:schemeClr val="tx1"/>
                          </a:solidFill>
                          <a:latin typeface="Cambria Math"/>
                        </a:rPr>
                        <m:t>𝛻</m:t>
                      </m:r>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n</m:t>
                          </m:r>
                        </m:e>
                        <m:sub>
                          <m:r>
                            <a:rPr lang="en-US" sz="2000" b="0" i="0">
                              <a:solidFill>
                                <a:schemeClr val="tx1"/>
                              </a:solidFill>
                              <a:latin typeface="Cambria Math"/>
                            </a:rPr>
                            <m:t>0</m:t>
                          </m:r>
                        </m:sub>
                      </m:sSub>
                      <m:d>
                        <m:dPr>
                          <m:ctrlPr>
                            <a:rPr lang="en-US" sz="2000" b="0" i="1">
                              <a:solidFill>
                                <a:schemeClr val="tx1"/>
                              </a:solidFill>
                              <a:latin typeface="Cambria Math" panose="02040503050406030204" pitchFamily="18" charset="0"/>
                            </a:rPr>
                          </m:ctrlPr>
                        </m:dPr>
                        <m:e>
                          <m:r>
                            <m:rPr>
                              <m:sty m:val="p"/>
                            </m:rPr>
                            <a:rPr lang="en-US" sz="2000" b="0" i="0">
                              <a:solidFill>
                                <a:schemeClr val="tx1"/>
                              </a:solidFill>
                              <a:latin typeface="Cambria Math"/>
                            </a:rPr>
                            <m:t>x</m:t>
                          </m:r>
                        </m:e>
                      </m:d>
                      <m:r>
                        <a:rPr lang="en-US" sz="2000" b="0" i="0" smtClean="0">
                          <a:solidFill>
                            <a:schemeClr val="tx1"/>
                          </a:solidFill>
                          <a:latin typeface="Cambria Math"/>
                        </a:rPr>
                        <m:t>=</m:t>
                      </m:r>
                      <m:r>
                        <m:rPr>
                          <m:sty m:val="p"/>
                        </m:rPr>
                        <a:rPr lang="en-US" sz="2000" b="0" i="0" smtClean="0">
                          <a:solidFill>
                            <a:schemeClr val="tx1"/>
                          </a:solidFill>
                          <a:latin typeface="Cambria Math"/>
                        </a:rPr>
                        <m:t>i</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n</m:t>
                          </m:r>
                        </m:e>
                        <m:sub>
                          <m:r>
                            <a:rPr lang="en-US" sz="2000" b="0" i="0" smtClean="0">
                              <a:solidFill>
                                <a:schemeClr val="tx1"/>
                              </a:solidFill>
                              <a:latin typeface="Cambria Math"/>
                            </a:rPr>
                            <m:t>0</m:t>
                          </m:r>
                        </m:sub>
                      </m:sSub>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k</m:t>
                          </m:r>
                        </m:e>
                        <m:sub>
                          <m:r>
                            <m:rPr>
                              <m:sty m:val="p"/>
                            </m:rPr>
                            <a:rPr lang="en-US" sz="2000" b="0" i="0" smtClean="0">
                              <a:solidFill>
                                <a:schemeClr val="tx1"/>
                              </a:solidFill>
                              <a:latin typeface="Cambria Math"/>
                            </a:rPr>
                            <m:t>y</m:t>
                          </m:r>
                        </m:sub>
                      </m:sSub>
                      <m:f>
                        <m:fPr>
                          <m:ctrlPr>
                            <a:rPr lang="en-US" sz="2000" b="0" i="1" smtClean="0">
                              <a:solidFill>
                                <a:schemeClr val="tx1"/>
                              </a:solidFill>
                              <a:latin typeface="Cambria Math" panose="02040503050406030204" pitchFamily="18" charset="0"/>
                            </a:rPr>
                          </m:ctrlPr>
                        </m:fPr>
                        <m:num>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ρ</m:t>
                              </m:r>
                            </m:e>
                            <m:sub>
                              <m:r>
                                <m:rPr>
                                  <m:sty m:val="p"/>
                                </m:rPr>
                                <a:rPr lang="en-US" sz="2000" b="0" i="0" smtClean="0">
                                  <a:solidFill>
                                    <a:schemeClr val="tx1"/>
                                  </a:solidFill>
                                  <a:latin typeface="Cambria Math"/>
                                </a:rPr>
                                <m:t>s</m:t>
                              </m:r>
                            </m:sub>
                          </m:sSub>
                        </m:num>
                        <m:den>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L</m:t>
                              </m:r>
                            </m:e>
                            <m:sub>
                              <m:r>
                                <m:rPr>
                                  <m:sty m:val="p"/>
                                </m:rPr>
                                <a:rPr lang="en-US" sz="2000" b="0" i="0" smtClean="0">
                                  <a:solidFill>
                                    <a:schemeClr val="tx1"/>
                                  </a:solidFill>
                                  <a:latin typeface="Cambria Math"/>
                                </a:rPr>
                                <m:t>n</m:t>
                              </m:r>
                            </m:sub>
                          </m:sSub>
                        </m:den>
                      </m:f>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c</m:t>
                          </m:r>
                        </m:e>
                        <m:sub>
                          <m:r>
                            <m:rPr>
                              <m:sty m:val="p"/>
                            </m:rPr>
                            <a:rPr lang="en-US" sz="2000" b="0" i="0" smtClean="0">
                              <a:solidFill>
                                <a:schemeClr val="tx1"/>
                              </a:solidFill>
                              <a:latin typeface="Cambria Math"/>
                            </a:rPr>
                            <m:t>s</m:t>
                          </m:r>
                        </m:sub>
                      </m:sSub>
                      <m:f>
                        <m:fPr>
                          <m:ctrlPr>
                            <a:rPr lang="en-US" sz="2000" b="0" i="1">
                              <a:solidFill>
                                <a:schemeClr val="tx1"/>
                              </a:solidFill>
                              <a:latin typeface="Cambria Math" panose="02040503050406030204" pitchFamily="18" charset="0"/>
                            </a:rPr>
                          </m:ctrlPr>
                        </m:fPr>
                        <m:num>
                          <m:r>
                            <m:rPr>
                              <m:sty m:val="p"/>
                            </m:rPr>
                            <a:rPr lang="en-US" sz="2000" b="0" i="0">
                              <a:solidFill>
                                <a:schemeClr val="tx1"/>
                              </a:solidFill>
                              <a:latin typeface="Cambria Math"/>
                            </a:rPr>
                            <m:t>δϕ</m:t>
                          </m:r>
                        </m:num>
                        <m:den>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T</m:t>
                              </m:r>
                            </m:e>
                            <m:sub>
                              <m:r>
                                <m:rPr>
                                  <m:sty m:val="p"/>
                                </m:rPr>
                                <a:rPr lang="en-US" sz="2000" b="0" i="0">
                                  <a:solidFill>
                                    <a:schemeClr val="tx1"/>
                                  </a:solidFill>
                                  <a:latin typeface="Cambria Math"/>
                                </a:rPr>
                                <m:t>e</m:t>
                              </m:r>
                            </m:sub>
                          </m:sSub>
                        </m:den>
                      </m:f>
                      <m:r>
                        <a:rPr lang="en-US" sz="2000" b="0" i="0" smtClean="0">
                          <a:solidFill>
                            <a:schemeClr val="tx1"/>
                          </a:solidFill>
                          <a:latin typeface="Cambria Math"/>
                        </a:rPr>
                        <m:t>=</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in</m:t>
                          </m:r>
                        </m:e>
                        <m:sub>
                          <m:r>
                            <a:rPr lang="en-US" sz="2000" b="0" i="0" smtClean="0">
                              <a:solidFill>
                                <a:schemeClr val="tx1"/>
                              </a:solidFill>
                              <a:latin typeface="Cambria Math"/>
                            </a:rPr>
                            <m:t>0</m:t>
                          </m:r>
                        </m:sub>
                      </m:sSub>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a:rPr>
                            <m:t>𝜔</m:t>
                          </m:r>
                        </m:e>
                        <m:sub>
                          <m:r>
                            <a:rPr lang="en-US" sz="2000" b="0" i="1" smtClean="0">
                              <a:solidFill>
                                <a:schemeClr val="tx1"/>
                              </a:solidFill>
                              <a:latin typeface="Cambria Math"/>
                            </a:rPr>
                            <m:t>∗</m:t>
                          </m:r>
                          <m:r>
                            <a:rPr lang="en-US" sz="2000" b="0" i="1" smtClean="0">
                              <a:solidFill>
                                <a:schemeClr val="tx1"/>
                              </a:solidFill>
                              <a:latin typeface="Cambria Math"/>
                            </a:rPr>
                            <m:t>𝑒</m:t>
                          </m:r>
                        </m:sub>
                      </m:sSub>
                      <m:f>
                        <m:fPr>
                          <m:ctrlPr>
                            <a:rPr lang="en-US" sz="2000" b="0" i="1">
                              <a:solidFill>
                                <a:schemeClr val="tx1"/>
                              </a:solidFill>
                              <a:latin typeface="Cambria Math" panose="02040503050406030204" pitchFamily="18" charset="0"/>
                            </a:rPr>
                          </m:ctrlPr>
                        </m:fPr>
                        <m:num>
                          <m:r>
                            <m:rPr>
                              <m:sty m:val="p"/>
                            </m:rPr>
                            <a:rPr lang="en-US" sz="2000" b="0" i="0">
                              <a:solidFill>
                                <a:schemeClr val="tx1"/>
                              </a:solidFill>
                              <a:latin typeface="Cambria Math"/>
                            </a:rPr>
                            <m:t>δϕ</m:t>
                          </m:r>
                        </m:num>
                        <m:den>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T</m:t>
                              </m:r>
                            </m:e>
                            <m:sub>
                              <m:r>
                                <m:rPr>
                                  <m:sty m:val="p"/>
                                </m:rPr>
                                <a:rPr lang="en-US" sz="2000" b="0" i="0">
                                  <a:solidFill>
                                    <a:schemeClr val="tx1"/>
                                  </a:solidFill>
                                  <a:latin typeface="Cambria Math"/>
                                </a:rPr>
                                <m:t>e</m:t>
                              </m:r>
                            </m:sub>
                          </m:sSub>
                        </m:den>
                      </m:f>
                    </m:oMath>
                  </m:oMathPara>
                </a14:m>
                <a:endParaRPr lang="en-US" sz="2000" b="0" i="0" dirty="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391939" y="3853310"/>
                <a:ext cx="4852675" cy="729110"/>
              </a:xfrm>
              <a:prstGeom prst="rect">
                <a:avLst/>
              </a:prstGeom>
              <a:blipFill rotWithShape="1">
                <a:blip r:embed="rId3"/>
                <a:stretch>
                  <a:fillRect b="-5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620056" y="1447800"/>
                <a:ext cx="3341941" cy="729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tx1"/>
                          </a:solidFill>
                          <a:latin typeface="Cambria Math"/>
                        </a:rPr>
                        <m:t>δ</m:t>
                      </m:r>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v</m:t>
                          </m:r>
                        </m:e>
                        <m:sub>
                          <m:r>
                            <m:rPr>
                              <m:sty m:val="p"/>
                            </m:rPr>
                            <a:rPr lang="en-US" sz="2000" b="0" i="0">
                              <a:solidFill>
                                <a:schemeClr val="tx1"/>
                              </a:solidFill>
                              <a:latin typeface="Cambria Math"/>
                            </a:rPr>
                            <m:t>E</m:t>
                          </m:r>
                        </m:sub>
                      </m:sSub>
                      <m:r>
                        <a:rPr lang="en-US" sz="2000" b="0" i="0">
                          <a:solidFill>
                            <a:schemeClr val="tx1"/>
                          </a:solidFill>
                          <a:latin typeface="Cambria Math"/>
                        </a:rPr>
                        <m:t>⋅</m:t>
                      </m:r>
                      <m:r>
                        <a:rPr lang="en-US" sz="2000" b="0" i="0">
                          <a:solidFill>
                            <a:schemeClr val="tx1"/>
                          </a:solidFill>
                          <a:latin typeface="Cambria Math"/>
                        </a:rPr>
                        <m:t>𝛻</m:t>
                      </m:r>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n</m:t>
                          </m:r>
                        </m:e>
                        <m:sub>
                          <m:r>
                            <a:rPr lang="en-US" sz="2000" b="0" i="0">
                              <a:solidFill>
                                <a:schemeClr val="tx1"/>
                              </a:solidFill>
                              <a:latin typeface="Cambria Math"/>
                            </a:rPr>
                            <m:t>0</m:t>
                          </m:r>
                        </m:sub>
                      </m:sSub>
                      <m:d>
                        <m:dPr>
                          <m:ctrlPr>
                            <a:rPr lang="en-US" sz="2000" b="0" i="1">
                              <a:solidFill>
                                <a:schemeClr val="tx1"/>
                              </a:solidFill>
                              <a:latin typeface="Cambria Math" panose="02040503050406030204" pitchFamily="18" charset="0"/>
                            </a:rPr>
                          </m:ctrlPr>
                        </m:dPr>
                        <m:e>
                          <m:r>
                            <m:rPr>
                              <m:sty m:val="p"/>
                            </m:rPr>
                            <a:rPr lang="en-US" sz="2000" b="0" i="0">
                              <a:solidFill>
                                <a:schemeClr val="tx1"/>
                              </a:solidFill>
                              <a:latin typeface="Cambria Math"/>
                            </a:rPr>
                            <m:t>x</m:t>
                          </m:r>
                        </m:e>
                      </m:d>
                      <m:r>
                        <a:rPr lang="en-US" sz="2000" b="0" i="0" smtClean="0">
                          <a:solidFill>
                            <a:schemeClr val="tx1"/>
                          </a:solidFill>
                          <a:latin typeface="Cambria Math"/>
                        </a:rPr>
                        <m:t>=</m:t>
                      </m:r>
                      <m:r>
                        <m:rPr>
                          <m:sty m:val="p"/>
                        </m:rPr>
                        <a:rPr lang="en-US" sz="2000" b="0" i="0" smtClean="0">
                          <a:solidFill>
                            <a:schemeClr val="tx1"/>
                          </a:solidFill>
                          <a:latin typeface="Cambria Math"/>
                        </a:rPr>
                        <m:t>i</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n</m:t>
                          </m:r>
                        </m:e>
                        <m:sub>
                          <m:r>
                            <a:rPr lang="en-US" sz="2000" b="0" i="0" smtClean="0">
                              <a:solidFill>
                                <a:schemeClr val="tx1"/>
                              </a:solidFill>
                              <a:latin typeface="Cambria Math"/>
                            </a:rPr>
                            <m:t>0</m:t>
                          </m:r>
                        </m:sub>
                      </m:sSub>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k</m:t>
                          </m:r>
                        </m:e>
                        <m:sub>
                          <m:r>
                            <m:rPr>
                              <m:sty m:val="p"/>
                            </m:rPr>
                            <a:rPr lang="en-US" sz="2000" b="0" i="0" smtClean="0">
                              <a:solidFill>
                                <a:schemeClr val="tx1"/>
                              </a:solidFill>
                              <a:latin typeface="Cambria Math"/>
                            </a:rPr>
                            <m:t>y</m:t>
                          </m:r>
                        </m:sub>
                      </m:sSub>
                      <m:f>
                        <m:fPr>
                          <m:ctrlPr>
                            <a:rPr lang="en-US" sz="2000" b="0" i="1" smtClean="0">
                              <a:solidFill>
                                <a:schemeClr val="tx1"/>
                              </a:solidFill>
                              <a:latin typeface="Cambria Math" panose="02040503050406030204" pitchFamily="18" charset="0"/>
                            </a:rPr>
                          </m:ctrlPr>
                        </m:fPr>
                        <m:num>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T</m:t>
                              </m:r>
                            </m:e>
                            <m:sub>
                              <m:r>
                                <m:rPr>
                                  <m:sty m:val="p"/>
                                </m:rPr>
                                <a:rPr lang="en-US" sz="2000" b="0" i="0" smtClean="0">
                                  <a:solidFill>
                                    <a:schemeClr val="tx1"/>
                                  </a:solidFill>
                                  <a:latin typeface="Cambria Math"/>
                                </a:rPr>
                                <m:t>e</m:t>
                              </m:r>
                            </m:sub>
                          </m:sSub>
                        </m:num>
                        <m:den>
                          <m:r>
                            <m:rPr>
                              <m:sty m:val="p"/>
                            </m:rPr>
                            <a:rPr lang="en-US" sz="2000" b="0" i="0" smtClean="0">
                              <a:solidFill>
                                <a:schemeClr val="tx1"/>
                              </a:solidFill>
                              <a:latin typeface="Cambria Math"/>
                            </a:rPr>
                            <m:t>B</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L</m:t>
                              </m:r>
                            </m:e>
                            <m:sub>
                              <m:r>
                                <m:rPr>
                                  <m:sty m:val="p"/>
                                </m:rPr>
                                <a:rPr lang="en-US" sz="2000" b="0" i="0" smtClean="0">
                                  <a:solidFill>
                                    <a:schemeClr val="tx1"/>
                                  </a:solidFill>
                                  <a:latin typeface="Cambria Math"/>
                                </a:rPr>
                                <m:t>n</m:t>
                              </m:r>
                            </m:sub>
                          </m:sSub>
                        </m:den>
                      </m:f>
                      <m:f>
                        <m:fPr>
                          <m:ctrlPr>
                            <a:rPr lang="en-US" sz="2000" b="0" i="1">
                              <a:solidFill>
                                <a:schemeClr val="tx1"/>
                              </a:solidFill>
                              <a:latin typeface="Cambria Math" panose="02040503050406030204" pitchFamily="18" charset="0"/>
                            </a:rPr>
                          </m:ctrlPr>
                        </m:fPr>
                        <m:num>
                          <m:r>
                            <m:rPr>
                              <m:sty m:val="p"/>
                            </m:rPr>
                            <a:rPr lang="en-US" sz="2000" b="0" i="0">
                              <a:solidFill>
                                <a:schemeClr val="tx1"/>
                              </a:solidFill>
                              <a:latin typeface="Cambria Math"/>
                            </a:rPr>
                            <m:t>δϕ</m:t>
                          </m:r>
                        </m:num>
                        <m:den>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T</m:t>
                              </m:r>
                            </m:e>
                            <m:sub>
                              <m:r>
                                <m:rPr>
                                  <m:sty m:val="p"/>
                                </m:rPr>
                                <a:rPr lang="en-US" sz="2000" b="0" i="0">
                                  <a:solidFill>
                                    <a:schemeClr val="tx1"/>
                                  </a:solidFill>
                                  <a:latin typeface="Cambria Math"/>
                                </a:rPr>
                                <m:t>e</m:t>
                              </m:r>
                            </m:sub>
                          </m:sSub>
                        </m:den>
                      </m:f>
                    </m:oMath>
                  </m:oMathPara>
                </a14:m>
                <a:endParaRPr lang="en-US" sz="2000" b="0" i="0"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620056" y="1447800"/>
                <a:ext cx="3341941" cy="729110"/>
              </a:xfrm>
              <a:prstGeom prst="rect">
                <a:avLst/>
              </a:prstGeom>
              <a:blipFill rotWithShape="1">
                <a:blip r:embed="rId4"/>
                <a:stretch>
                  <a:fillRect b="-5243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411606" y="5062177"/>
                <a:ext cx="3196516" cy="540789"/>
              </a:xfrm>
              <a:prstGeom prst="rect">
                <a:avLst/>
              </a:prstGeom>
              <a:noFill/>
            </p:spPr>
            <p:txBody>
              <a:bodyPr wrap="none" rtlCol="0">
                <a:spAutoFit/>
              </a:bodyPr>
              <a:lstStyle/>
              <a:p>
                <a14:m>
                  <m:oMath xmlns:m="http://schemas.openxmlformats.org/officeDocument/2006/math">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ω</m:t>
                        </m:r>
                      </m:e>
                      <m:sub>
                        <m:r>
                          <a:rPr lang="en-US" sz="2000" b="0" i="0" smtClean="0">
                            <a:solidFill>
                              <a:schemeClr val="tx1"/>
                            </a:solidFill>
                            <a:latin typeface="Cambria Math"/>
                          </a:rPr>
                          <m:t>∗</m:t>
                        </m:r>
                        <m:r>
                          <m:rPr>
                            <m:sty m:val="p"/>
                          </m:rPr>
                          <a:rPr lang="en-US" sz="2000" b="0" i="0" smtClean="0">
                            <a:solidFill>
                              <a:schemeClr val="tx1"/>
                            </a:solidFill>
                            <a:latin typeface="Cambria Math"/>
                          </a:rPr>
                          <m:t>e</m:t>
                        </m:r>
                      </m:sub>
                    </m:sSub>
                    <m:r>
                      <a:rPr lang="en-US" sz="2000" b="0" i="0" smtClean="0">
                        <a:solidFill>
                          <a:schemeClr val="tx1"/>
                        </a:solidFill>
                        <a:latin typeface="Cambria Math"/>
                      </a:rPr>
                      <m:t>=</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k</m:t>
                        </m:r>
                      </m:e>
                      <m:sub>
                        <m:r>
                          <m:rPr>
                            <m:sty m:val="p"/>
                          </m:rPr>
                          <a:rPr lang="en-US" sz="2000" b="0" i="0" smtClean="0">
                            <a:solidFill>
                              <a:schemeClr val="tx1"/>
                            </a:solidFill>
                            <a:latin typeface="Cambria Math"/>
                          </a:rPr>
                          <m:t>y</m:t>
                        </m:r>
                      </m:sub>
                    </m:sSub>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V</m:t>
                        </m:r>
                      </m:e>
                      <m:sub>
                        <m:r>
                          <a:rPr lang="en-US" sz="2000" b="0" i="0" smtClean="0">
                            <a:solidFill>
                              <a:schemeClr val="tx1"/>
                            </a:solidFill>
                            <a:latin typeface="Cambria Math"/>
                          </a:rPr>
                          <m:t>∗</m:t>
                        </m:r>
                        <m:r>
                          <m:rPr>
                            <m:sty m:val="p"/>
                          </m:rPr>
                          <a:rPr lang="en-US" sz="2000" b="0" i="0" smtClean="0">
                            <a:solidFill>
                              <a:schemeClr val="tx1"/>
                            </a:solidFill>
                            <a:latin typeface="Cambria Math"/>
                          </a:rPr>
                          <m:t>e</m:t>
                        </m:r>
                        <m:r>
                          <a:rPr lang="en-US" sz="2000" b="0" i="0" smtClean="0">
                            <a:solidFill>
                              <a:schemeClr val="tx1"/>
                            </a:solidFill>
                            <a:latin typeface="Cambria Math"/>
                          </a:rPr>
                          <m:t> </m:t>
                        </m:r>
                      </m:sub>
                    </m:sSub>
                  </m:oMath>
                </a14:m>
                <a:r>
                  <a:rPr lang="en-US" sz="2000" b="0" i="0" dirty="0">
                    <a:solidFill>
                      <a:schemeClr val="tx1"/>
                    </a:solidFill>
                  </a:rPr>
                  <a:t>       </a:t>
                </a:r>
                <a14:m>
                  <m:oMath xmlns:m="http://schemas.openxmlformats.org/officeDocument/2006/math">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V</m:t>
                        </m:r>
                      </m:e>
                      <m:sub>
                        <m:r>
                          <a:rPr lang="en-US" sz="2000" b="0" i="0" smtClean="0">
                            <a:solidFill>
                              <a:schemeClr val="tx1"/>
                            </a:solidFill>
                            <a:latin typeface="Cambria Math"/>
                          </a:rPr>
                          <m:t>∗</m:t>
                        </m:r>
                        <m:r>
                          <m:rPr>
                            <m:sty m:val="p"/>
                          </m:rPr>
                          <a:rPr lang="en-US" sz="2000" b="0" i="0" smtClean="0">
                            <a:solidFill>
                              <a:schemeClr val="tx1"/>
                            </a:solidFill>
                            <a:latin typeface="Cambria Math"/>
                          </a:rPr>
                          <m:t>e</m:t>
                        </m:r>
                      </m:sub>
                    </m:sSub>
                    <m:r>
                      <a:rPr lang="en-US" sz="2000" b="0" i="0" smtClean="0">
                        <a:solidFill>
                          <a:schemeClr val="tx1"/>
                        </a:solidFill>
                        <a:latin typeface="Cambria Math"/>
                      </a:rPr>
                      <m:t>=</m:t>
                    </m:r>
                    <m:f>
                      <m:fPr>
                        <m:ctrlPr>
                          <a:rPr lang="en-US" sz="2000" b="0" i="1">
                            <a:solidFill>
                              <a:schemeClr val="tx1"/>
                            </a:solidFill>
                            <a:latin typeface="Cambria Math" panose="02040503050406030204" pitchFamily="18" charset="0"/>
                          </a:rPr>
                        </m:ctrlPr>
                      </m:fPr>
                      <m:num>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ρ</m:t>
                            </m:r>
                          </m:e>
                          <m:sub>
                            <m:r>
                              <m:rPr>
                                <m:sty m:val="p"/>
                              </m:rPr>
                              <a:rPr lang="en-US" sz="2000" b="0" i="0">
                                <a:solidFill>
                                  <a:schemeClr val="tx1"/>
                                </a:solidFill>
                                <a:latin typeface="Cambria Math"/>
                              </a:rPr>
                              <m:t>s</m:t>
                            </m:r>
                          </m:sub>
                        </m:sSub>
                      </m:num>
                      <m:den>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L</m:t>
                            </m:r>
                          </m:e>
                          <m:sub>
                            <m:r>
                              <m:rPr>
                                <m:sty m:val="p"/>
                              </m:rPr>
                              <a:rPr lang="en-US" sz="2000" b="0" i="0">
                                <a:solidFill>
                                  <a:schemeClr val="tx1"/>
                                </a:solidFill>
                                <a:latin typeface="Cambria Math"/>
                              </a:rPr>
                              <m:t>n</m:t>
                            </m:r>
                          </m:sub>
                        </m:sSub>
                      </m:den>
                    </m:f>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c</m:t>
                        </m:r>
                      </m:e>
                      <m:sub>
                        <m:r>
                          <m:rPr>
                            <m:sty m:val="p"/>
                          </m:rPr>
                          <a:rPr lang="en-US" sz="2000" b="0" i="0">
                            <a:solidFill>
                              <a:schemeClr val="tx1"/>
                            </a:solidFill>
                            <a:latin typeface="Cambria Math"/>
                          </a:rPr>
                          <m:t>s</m:t>
                        </m:r>
                      </m:sub>
                    </m:sSub>
                  </m:oMath>
                </a14:m>
                <a:endParaRPr lang="en-US" sz="2000" b="0" i="0" dirty="0">
                  <a:solidFill>
                    <a:schemeClr val="tx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411606" y="5062177"/>
                <a:ext cx="3196516" cy="540789"/>
              </a:xfrm>
              <a:prstGeom prst="rect">
                <a:avLst/>
              </a:prstGeom>
              <a:blipFill rotWithShape="1">
                <a:blip r:embed="rId5"/>
                <a:stretch>
                  <a:fillRect/>
                </a:stretch>
              </a:blipFill>
            </p:spPr>
            <p:txBody>
              <a:bodyPr/>
              <a:lstStyle/>
              <a:p>
                <a:r>
                  <a:rPr lang="en-US">
                    <a:noFill/>
                  </a:rPr>
                  <a:t> </a:t>
                </a:r>
              </a:p>
            </p:txBody>
          </p:sp>
        </mc:Fallback>
      </mc:AlternateContent>
      <p:sp>
        <p:nvSpPr>
          <p:cNvPr id="15" name="TextBox 14"/>
          <p:cNvSpPr txBox="1"/>
          <p:nvPr/>
        </p:nvSpPr>
        <p:spPr>
          <a:xfrm>
            <a:off x="5105400" y="5148710"/>
            <a:ext cx="3429000" cy="923330"/>
          </a:xfrm>
          <a:prstGeom prst="rect">
            <a:avLst/>
          </a:prstGeom>
          <a:noFill/>
        </p:spPr>
        <p:txBody>
          <a:bodyPr wrap="square" rtlCol="0">
            <a:spAutoFit/>
          </a:bodyPr>
          <a:lstStyle/>
          <a:p>
            <a:r>
              <a:rPr lang="en-US" sz="1800" i="0" dirty="0"/>
              <a:t>Electron diamagnetic drift velocity &amp; frequency (a fluid drift, not a particle drift)</a:t>
            </a:r>
          </a:p>
        </p:txBody>
      </p:sp>
      <p:sp>
        <p:nvSpPr>
          <p:cNvPr id="16" name="TextBox 15"/>
          <p:cNvSpPr txBox="1"/>
          <p:nvPr/>
        </p:nvSpPr>
        <p:spPr>
          <a:xfrm>
            <a:off x="3124200" y="6305490"/>
            <a:ext cx="2119491" cy="400110"/>
          </a:xfrm>
          <a:prstGeom prst="rect">
            <a:avLst/>
          </a:prstGeom>
          <a:noFill/>
        </p:spPr>
        <p:txBody>
          <a:bodyPr wrap="none" rtlCol="0">
            <a:spAutoFit/>
          </a:bodyPr>
          <a:lstStyle/>
          <a:p>
            <a:r>
              <a:rPr lang="en-US" sz="2000" b="0" i="0" dirty="0">
                <a:solidFill>
                  <a:schemeClr val="tx1"/>
                </a:solidFill>
                <a:latin typeface="Symbol" panose="05050102010706020507" pitchFamily="18" charset="2"/>
              </a:rPr>
              <a:t>r</a:t>
            </a:r>
            <a:r>
              <a:rPr lang="en-US" sz="2000" b="0" i="0" baseline="-25000" dirty="0">
                <a:solidFill>
                  <a:schemeClr val="tx1"/>
                </a:solidFill>
              </a:rPr>
              <a:t>*</a:t>
            </a:r>
            <a:r>
              <a:rPr lang="en-US" sz="2000" b="0" i="0" dirty="0">
                <a:solidFill>
                  <a:schemeClr val="tx1"/>
                </a:solidFill>
              </a:rPr>
              <a:t> like parameter</a:t>
            </a:r>
          </a:p>
        </p:txBody>
      </p:sp>
      <p:cxnSp>
        <p:nvCxnSpPr>
          <p:cNvPr id="18" name="Straight Arrow Connector 17"/>
          <p:cNvCxnSpPr>
            <a:stCxn id="16" idx="0"/>
          </p:cNvCxnSpPr>
          <p:nvPr/>
        </p:nvCxnSpPr>
        <p:spPr bwMode="auto">
          <a:xfrm flipH="1" flipV="1">
            <a:off x="4183945" y="5715000"/>
            <a:ext cx="1" cy="590490"/>
          </a:xfrm>
          <a:prstGeom prst="straightConnector1">
            <a:avLst/>
          </a:prstGeom>
          <a:noFill/>
          <a:ln w="158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849533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a:t>Simplified ion continuity equation</a:t>
            </a:r>
          </a:p>
        </p:txBody>
      </p:sp>
      <p:sp>
        <p:nvSpPr>
          <p:cNvPr id="3" name="Content Placeholder 2"/>
          <p:cNvSpPr>
            <a:spLocks noGrp="1"/>
          </p:cNvSpPr>
          <p:nvPr>
            <p:ph idx="1"/>
          </p:nvPr>
        </p:nvSpPr>
        <p:spPr>
          <a:xfrm>
            <a:off x="152400" y="4800600"/>
            <a:ext cx="8763000" cy="457200"/>
          </a:xfrm>
        </p:spPr>
        <p:txBody>
          <a:bodyPr/>
          <a:lstStyle/>
          <a:p>
            <a:r>
              <a:rPr lang="en-US" sz="2000" dirty="0"/>
              <a:t>Expect characteristic frequency ~ </a:t>
            </a:r>
            <a:r>
              <a:rPr lang="en-US" sz="2000" dirty="0">
                <a:latin typeface="Symbol" panose="05050102010706020507" pitchFamily="18" charset="2"/>
              </a:rPr>
              <a:t>w</a:t>
            </a:r>
            <a:r>
              <a:rPr lang="en-US" sz="2000" baseline="-25000" dirty="0"/>
              <a:t>*e</a:t>
            </a:r>
            <a:r>
              <a:rPr lang="en-US" sz="2000" dirty="0"/>
              <a:t> ~ (</a:t>
            </a:r>
            <a:r>
              <a:rPr lang="en-US" sz="2000" dirty="0" err="1"/>
              <a:t>k</a:t>
            </a:r>
            <a:r>
              <a:rPr lang="en-US" sz="2000" baseline="-25000" dirty="0" err="1"/>
              <a:t>y</a:t>
            </a:r>
            <a:r>
              <a:rPr lang="en-US" sz="2000" dirty="0" err="1">
                <a:latin typeface="Symbol" panose="05050102010706020507" pitchFamily="18" charset="2"/>
              </a:rPr>
              <a:t>r</a:t>
            </a:r>
            <a:r>
              <a:rPr lang="en-US" sz="2000" baseline="-25000" dirty="0" err="1"/>
              <a:t>s</a:t>
            </a:r>
            <a:r>
              <a:rPr lang="en-US" sz="2000" dirty="0"/>
              <a:t>)</a:t>
            </a:r>
            <a:r>
              <a:rPr lang="en-US" sz="2000" dirty="0">
                <a:sym typeface="Symbol"/>
              </a:rPr>
              <a:t></a:t>
            </a:r>
            <a:r>
              <a:rPr lang="en-US" sz="2000" dirty="0" err="1"/>
              <a:t>c</a:t>
            </a:r>
            <a:r>
              <a:rPr lang="en-US" sz="2000" baseline="-25000" dirty="0" err="1"/>
              <a:t>s</a:t>
            </a:r>
            <a:r>
              <a:rPr lang="en-US" sz="2000" dirty="0"/>
              <a:t>/L</a:t>
            </a:r>
            <a:r>
              <a:rPr lang="en-US" sz="2000" baseline="-25000" dirty="0"/>
              <a:t>n</a:t>
            </a:r>
          </a:p>
        </p:txBody>
      </p:sp>
      <mc:AlternateContent xmlns:mc="http://schemas.openxmlformats.org/markup-compatibility/2006" xmlns:a14="http://schemas.microsoft.com/office/drawing/2010/main">
        <mc:Choice Requires="a14">
          <p:sp>
            <p:nvSpPr>
              <p:cNvPr id="4" name="TextBox 3"/>
              <p:cNvSpPr txBox="1"/>
              <p:nvPr/>
            </p:nvSpPr>
            <p:spPr>
              <a:xfrm>
                <a:off x="2803331" y="2209800"/>
                <a:ext cx="2987869" cy="6775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solidFill>
                                <a:schemeClr val="tx1"/>
                              </a:solidFill>
                              <a:latin typeface="Cambria Math" panose="02040503050406030204" pitchFamily="18" charset="0"/>
                            </a:rPr>
                          </m:ctrlPr>
                        </m:fPr>
                        <m:num>
                          <m:r>
                            <a:rPr lang="en-US" sz="2000" b="0" i="0" smtClean="0">
                              <a:solidFill>
                                <a:schemeClr val="tx1"/>
                              </a:solidFill>
                              <a:latin typeface="Cambria Math"/>
                            </a:rPr>
                            <m:t>𝜕</m:t>
                          </m:r>
                        </m:num>
                        <m:den>
                          <m:r>
                            <a:rPr lang="en-US" sz="2000" b="0" i="0" smtClean="0">
                              <a:solidFill>
                                <a:schemeClr val="tx1"/>
                              </a:solidFill>
                              <a:latin typeface="Cambria Math"/>
                            </a:rPr>
                            <m:t>𝜕</m:t>
                          </m:r>
                          <m:r>
                            <m:rPr>
                              <m:sty m:val="p"/>
                            </m:rPr>
                            <a:rPr lang="en-US" sz="2000" b="0" i="0" smtClean="0">
                              <a:solidFill>
                                <a:schemeClr val="tx1"/>
                              </a:solidFill>
                              <a:latin typeface="Cambria Math"/>
                            </a:rPr>
                            <m:t>t</m:t>
                          </m:r>
                        </m:den>
                      </m:f>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δn</m:t>
                          </m:r>
                        </m:e>
                        <m:sub>
                          <m:r>
                            <m:rPr>
                              <m:sty m:val="p"/>
                            </m:rPr>
                            <a:rPr lang="en-US" sz="2000" b="0" i="0">
                              <a:solidFill>
                                <a:schemeClr val="tx1"/>
                              </a:solidFill>
                              <a:latin typeface="Cambria Math"/>
                            </a:rPr>
                            <m:t>i</m:t>
                          </m:r>
                        </m:sub>
                      </m:sSub>
                      <m:r>
                        <a:rPr lang="en-US" sz="2000" b="0" i="0" smtClean="0">
                          <a:solidFill>
                            <a:schemeClr val="tx1"/>
                          </a:solidFill>
                          <a:latin typeface="Cambria Math"/>
                        </a:rPr>
                        <m:t>+</m:t>
                      </m:r>
                      <m:r>
                        <m:rPr>
                          <m:sty m:val="p"/>
                        </m:rPr>
                        <a:rPr lang="en-US" sz="2000" b="0" i="0">
                          <a:solidFill>
                            <a:schemeClr val="tx1"/>
                          </a:solidFill>
                          <a:latin typeface="Cambria Math"/>
                        </a:rPr>
                        <m:t>δ</m:t>
                      </m:r>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v</m:t>
                          </m:r>
                        </m:e>
                        <m:sub>
                          <m:r>
                            <m:rPr>
                              <m:sty m:val="p"/>
                            </m:rPr>
                            <a:rPr lang="en-US" sz="2000" b="0" i="0">
                              <a:solidFill>
                                <a:schemeClr val="tx1"/>
                              </a:solidFill>
                              <a:latin typeface="Cambria Math"/>
                            </a:rPr>
                            <m:t>E</m:t>
                          </m:r>
                        </m:sub>
                      </m:sSub>
                      <m:r>
                        <a:rPr lang="en-US" sz="2000" b="0" i="0" smtClean="0">
                          <a:solidFill>
                            <a:schemeClr val="tx1"/>
                          </a:solidFill>
                          <a:latin typeface="Cambria Math"/>
                        </a:rPr>
                        <m:t>⋅</m:t>
                      </m:r>
                      <m:r>
                        <a:rPr lang="en-US" sz="2000" b="0" i="0" smtClean="0">
                          <a:solidFill>
                            <a:schemeClr val="tx1"/>
                          </a:solidFill>
                          <a:latin typeface="Cambria Math"/>
                        </a:rPr>
                        <m:t>𝛻</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n</m:t>
                          </m:r>
                        </m:e>
                        <m:sub>
                          <m:r>
                            <a:rPr lang="en-US" sz="2000" b="0" i="0" smtClean="0">
                              <a:solidFill>
                                <a:schemeClr val="tx1"/>
                              </a:solidFill>
                              <a:latin typeface="Cambria Math"/>
                            </a:rPr>
                            <m:t>0</m:t>
                          </m:r>
                        </m:sub>
                      </m:sSub>
                      <m:d>
                        <m:dPr>
                          <m:ctrlPr>
                            <a:rPr lang="en-US" sz="2000" b="0" i="1" smtClean="0">
                              <a:solidFill>
                                <a:schemeClr val="tx1"/>
                              </a:solidFill>
                              <a:latin typeface="Cambria Math" panose="02040503050406030204" pitchFamily="18" charset="0"/>
                            </a:rPr>
                          </m:ctrlPr>
                        </m:dPr>
                        <m:e>
                          <m:r>
                            <m:rPr>
                              <m:sty m:val="p"/>
                            </m:rPr>
                            <a:rPr lang="en-US" sz="2000" b="0" i="0" smtClean="0">
                              <a:solidFill>
                                <a:schemeClr val="tx1"/>
                              </a:solidFill>
                              <a:latin typeface="Cambria Math"/>
                            </a:rPr>
                            <m:t>x</m:t>
                          </m:r>
                        </m:e>
                      </m:d>
                      <m:r>
                        <a:rPr lang="en-US" sz="2000" b="0" i="0" smtClean="0">
                          <a:solidFill>
                            <a:schemeClr val="tx1"/>
                          </a:solidFill>
                          <a:latin typeface="Cambria Math"/>
                        </a:rPr>
                        <m:t>=0</m:t>
                      </m:r>
                    </m:oMath>
                  </m:oMathPara>
                </a14:m>
                <a:endParaRPr lang="en-US" sz="2000" b="0" i="0" dirty="0">
                  <a:solidFill>
                    <a:schemeClr val="tx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803331" y="2209800"/>
                <a:ext cx="2987869" cy="677558"/>
              </a:xfrm>
              <a:prstGeom prst="rect">
                <a:avLst/>
              </a:prstGeom>
              <a:blipFill rotWithShape="1">
                <a:blip r:embed="rId2"/>
                <a:stretch>
                  <a:fillRect b="-569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819400" y="3284842"/>
                <a:ext cx="2804294" cy="7296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0" smtClean="0">
                          <a:solidFill>
                            <a:schemeClr val="tx1"/>
                          </a:solidFill>
                          <a:latin typeface="Cambria Math"/>
                        </a:rPr>
                        <m:t>−</m:t>
                      </m:r>
                      <m:r>
                        <m:rPr>
                          <m:sty m:val="p"/>
                        </m:rPr>
                        <a:rPr lang="en-US" sz="2000" b="0" i="0" smtClean="0">
                          <a:solidFill>
                            <a:schemeClr val="tx1"/>
                          </a:solidFill>
                          <a:latin typeface="Cambria Math"/>
                        </a:rPr>
                        <m:t>iω</m:t>
                      </m:r>
                      <m:f>
                        <m:fPr>
                          <m:ctrlPr>
                            <a:rPr lang="en-US" sz="2000" b="0" i="1" smtClean="0">
                              <a:solidFill>
                                <a:schemeClr val="tx1"/>
                              </a:solidFill>
                              <a:latin typeface="Cambria Math" panose="02040503050406030204" pitchFamily="18" charset="0"/>
                            </a:rPr>
                          </m:ctrlPr>
                        </m:fPr>
                        <m:num>
                          <m:r>
                            <m:rPr>
                              <m:sty m:val="p"/>
                            </m:rPr>
                            <a:rPr lang="en-US" sz="2000" b="0" i="0" smtClean="0">
                              <a:solidFill>
                                <a:schemeClr val="tx1"/>
                              </a:solidFill>
                              <a:latin typeface="Cambria Math"/>
                            </a:rPr>
                            <m:t>δ</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n</m:t>
                              </m:r>
                            </m:e>
                            <m:sub>
                              <m:r>
                                <m:rPr>
                                  <m:sty m:val="p"/>
                                </m:rPr>
                                <a:rPr lang="en-US" sz="2000" b="0" i="0" smtClean="0">
                                  <a:solidFill>
                                    <a:schemeClr val="tx1"/>
                                  </a:solidFill>
                                  <a:latin typeface="Cambria Math"/>
                                </a:rPr>
                                <m:t>i</m:t>
                              </m:r>
                            </m:sub>
                          </m:sSub>
                        </m:num>
                        <m:den>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n</m:t>
                              </m:r>
                            </m:e>
                            <m:sub>
                              <m:r>
                                <a:rPr lang="en-US" sz="2000" b="0" i="0" smtClean="0">
                                  <a:solidFill>
                                    <a:schemeClr val="tx1"/>
                                  </a:solidFill>
                                  <a:latin typeface="Cambria Math"/>
                                </a:rPr>
                                <m:t>0</m:t>
                              </m:r>
                            </m:sub>
                          </m:sSub>
                        </m:den>
                      </m:f>
                      <m:r>
                        <a:rPr lang="en-US" sz="2000" b="0" i="0" smtClean="0">
                          <a:solidFill>
                            <a:schemeClr val="tx1"/>
                          </a:solidFill>
                          <a:latin typeface="Cambria Math"/>
                        </a:rPr>
                        <m:t>+</m:t>
                      </m:r>
                      <m:r>
                        <m:rPr>
                          <m:sty m:val="p"/>
                        </m:rPr>
                        <a:rPr lang="en-US" sz="2000" b="0" i="0" smtClean="0">
                          <a:solidFill>
                            <a:schemeClr val="tx1"/>
                          </a:solidFill>
                          <a:latin typeface="Cambria Math"/>
                        </a:rPr>
                        <m:t>i</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ω</m:t>
                          </m:r>
                        </m:e>
                        <m:sub>
                          <m:r>
                            <a:rPr lang="en-US" sz="2000" b="0" i="0" smtClean="0">
                              <a:solidFill>
                                <a:schemeClr val="tx1"/>
                              </a:solidFill>
                              <a:latin typeface="Cambria Math"/>
                            </a:rPr>
                            <m:t>∗</m:t>
                          </m:r>
                          <m:r>
                            <m:rPr>
                              <m:sty m:val="p"/>
                            </m:rPr>
                            <a:rPr lang="en-US" sz="2000" b="0" i="0" smtClean="0">
                              <a:solidFill>
                                <a:schemeClr val="tx1"/>
                              </a:solidFill>
                              <a:latin typeface="Cambria Math"/>
                            </a:rPr>
                            <m:t>e</m:t>
                          </m:r>
                        </m:sub>
                      </m:sSub>
                      <m:f>
                        <m:fPr>
                          <m:ctrlPr>
                            <a:rPr lang="en-US" sz="2000" b="0" i="1" smtClean="0">
                              <a:solidFill>
                                <a:schemeClr val="tx1"/>
                              </a:solidFill>
                              <a:latin typeface="Cambria Math" panose="02040503050406030204" pitchFamily="18" charset="0"/>
                            </a:rPr>
                          </m:ctrlPr>
                        </m:fPr>
                        <m:num>
                          <m:r>
                            <m:rPr>
                              <m:sty m:val="p"/>
                            </m:rPr>
                            <a:rPr lang="en-US" sz="2000" b="0" i="0" smtClean="0">
                              <a:solidFill>
                                <a:schemeClr val="tx1"/>
                              </a:solidFill>
                              <a:latin typeface="Cambria Math"/>
                            </a:rPr>
                            <m:t>δϕ</m:t>
                          </m:r>
                        </m:num>
                        <m:den>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T</m:t>
                              </m:r>
                            </m:e>
                            <m:sub>
                              <m:r>
                                <m:rPr>
                                  <m:sty m:val="p"/>
                                </m:rPr>
                                <a:rPr lang="en-US" sz="2000" b="0" i="0" smtClean="0">
                                  <a:solidFill>
                                    <a:schemeClr val="tx1"/>
                                  </a:solidFill>
                                  <a:latin typeface="Cambria Math"/>
                                </a:rPr>
                                <m:t>e</m:t>
                              </m:r>
                            </m:sub>
                          </m:sSub>
                        </m:den>
                      </m:f>
                      <m:r>
                        <a:rPr lang="en-US" sz="2000" b="0" i="0" smtClean="0">
                          <a:solidFill>
                            <a:schemeClr val="tx1"/>
                          </a:solidFill>
                          <a:latin typeface="Cambria Math"/>
                        </a:rPr>
                        <m:t>=0</m:t>
                      </m:r>
                    </m:oMath>
                  </m:oMathPara>
                </a14:m>
                <a:endParaRPr lang="en-US" sz="2000" b="0" i="0" dirty="0">
                  <a:solidFill>
                    <a:schemeClr val="tx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819400" y="3284842"/>
                <a:ext cx="2804294" cy="729687"/>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65297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77582-8B89-4C79-8528-D038DEC6B1ED}"/>
              </a:ext>
            </a:extLst>
          </p:cNvPr>
          <p:cNvSpPr>
            <a:spLocks noGrp="1"/>
          </p:cNvSpPr>
          <p:nvPr>
            <p:ph type="title"/>
          </p:nvPr>
        </p:nvSpPr>
        <p:spPr/>
        <p:txBody>
          <a:bodyPr/>
          <a:lstStyle/>
          <a:p>
            <a:r>
              <a:rPr lang="en-US" sz="3200" dirty="0"/>
              <a:t>Need to add additional cartoon pictures here for classic electron drift wave</a:t>
            </a:r>
          </a:p>
        </p:txBody>
      </p:sp>
    </p:spTree>
    <p:extLst>
      <p:ext uri="{BB962C8B-B14F-4D97-AF65-F5344CB8AC3E}">
        <p14:creationId xmlns:p14="http://schemas.microsoft.com/office/powerpoint/2010/main" val="170264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 y="0"/>
            <a:ext cx="8839200" cy="914400"/>
          </a:xfrm>
        </p:spPr>
        <p:txBody>
          <a:bodyPr/>
          <a:lstStyle/>
          <a:p>
            <a:pPr eaLnBrk="1" hangingPunct="1"/>
            <a:r>
              <a:rPr lang="en-US" altLang="en-US" sz="2400" dirty="0"/>
              <a:t>Dynamics Must Satisfy Quasi-neutrality;</a:t>
            </a:r>
            <a:br>
              <a:rPr lang="en-US" altLang="en-US" sz="2400" dirty="0"/>
            </a:br>
            <a:r>
              <a:rPr lang="en-US" altLang="en-US" sz="2400" dirty="0"/>
              <a:t>Rapid parallel electron motion gives Boltzmann distribution</a:t>
            </a:r>
          </a:p>
        </p:txBody>
      </p:sp>
      <p:sp>
        <p:nvSpPr>
          <p:cNvPr id="31747" name="Rectangle 3"/>
          <p:cNvSpPr>
            <a:spLocks noGrp="1" noChangeArrowheads="1"/>
          </p:cNvSpPr>
          <p:nvPr>
            <p:ph type="body" idx="1"/>
          </p:nvPr>
        </p:nvSpPr>
        <p:spPr>
          <a:xfrm>
            <a:off x="228600" y="990600"/>
            <a:ext cx="8534400" cy="457200"/>
          </a:xfrm>
        </p:spPr>
        <p:txBody>
          <a:bodyPr>
            <a:noAutofit/>
          </a:bodyPr>
          <a:lstStyle/>
          <a:p>
            <a:pPr eaLnBrk="1" hangingPunct="1"/>
            <a:r>
              <a:rPr lang="en-US" altLang="en-US" sz="2000" dirty="0">
                <a:sym typeface="Symbol" pitchFamily="18" charset="2"/>
              </a:rPr>
              <a:t>Quasi-neutrality (Poisson equation, k</a:t>
            </a:r>
            <a:r>
              <a:rPr lang="en-US" altLang="en-US" sz="2000" baseline="-25000" dirty="0">
                <a:sym typeface="Symbol" pitchFamily="18" charset="2"/>
              </a:rPr>
              <a:t></a:t>
            </a:r>
            <a:r>
              <a:rPr lang="en-US" altLang="en-US" sz="2000" baseline="30000" dirty="0">
                <a:sym typeface="Symbol" pitchFamily="18" charset="2"/>
              </a:rPr>
              <a:t>2</a:t>
            </a:r>
            <a:r>
              <a:rPr lang="en-US" altLang="en-US" sz="2000" dirty="0">
                <a:latin typeface="Symbol" pitchFamily="18" charset="2"/>
                <a:sym typeface="Symbol" pitchFamily="18" charset="2"/>
              </a:rPr>
              <a:t>l</a:t>
            </a:r>
            <a:r>
              <a:rPr lang="en-US" altLang="en-US" sz="2000" baseline="-25000" dirty="0">
                <a:sym typeface="Symbol" pitchFamily="18" charset="2"/>
              </a:rPr>
              <a:t>D</a:t>
            </a:r>
            <a:r>
              <a:rPr lang="en-US" altLang="en-US" sz="2000" baseline="30000" dirty="0">
                <a:sym typeface="Symbol" pitchFamily="18" charset="2"/>
              </a:rPr>
              <a:t>2</a:t>
            </a:r>
            <a:r>
              <a:rPr lang="en-US" altLang="en-US" sz="2000" dirty="0">
                <a:sym typeface="Symbol" pitchFamily="18" charset="2"/>
              </a:rPr>
              <a:t>&lt;&lt;1) requires</a:t>
            </a: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r>
              <a:rPr lang="en-US" altLang="en-US" sz="2000" dirty="0">
                <a:sym typeface="Symbol" pitchFamily="18" charset="2"/>
              </a:rPr>
              <a:t>For characteristic drift wave frequency, parallel electron motion is very rapid -- from parallel electron momentum </a:t>
            </a:r>
            <a:r>
              <a:rPr lang="en-US" altLang="en-US" sz="2000" dirty="0" err="1">
                <a:sym typeface="Symbol" pitchFamily="18" charset="2"/>
              </a:rPr>
              <a:t>eq</a:t>
            </a:r>
            <a:r>
              <a:rPr lang="en-US" altLang="en-US" sz="2000" dirty="0">
                <a:sym typeface="Symbol" pitchFamily="18" charset="2"/>
              </a:rPr>
              <a:t>, assuming isothermal </a:t>
            </a:r>
            <a:r>
              <a:rPr lang="en-US" altLang="en-US" sz="2000" dirty="0" err="1">
                <a:sym typeface="Symbol" pitchFamily="18" charset="2"/>
              </a:rPr>
              <a:t>T</a:t>
            </a:r>
            <a:r>
              <a:rPr lang="en-US" altLang="en-US" sz="2000" baseline="-25000" dirty="0" err="1">
                <a:sym typeface="Symbol" pitchFamily="18" charset="2"/>
              </a:rPr>
              <a:t>e</a:t>
            </a:r>
            <a:r>
              <a:rPr lang="en-US" altLang="en-US" sz="2000" dirty="0">
                <a:sym typeface="Symbol" pitchFamily="18" charset="2"/>
              </a:rPr>
              <a:t>:</a:t>
            </a: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buFont typeface="Symbol" pitchFamily="18" charset="2"/>
              <a:buChar char="Þ"/>
            </a:pPr>
            <a:r>
              <a:rPr lang="en-US" altLang="en-US" sz="2000" dirty="0">
                <a:solidFill>
                  <a:srgbClr val="FF0000"/>
                </a:solidFill>
                <a:sym typeface="Symbol" pitchFamily="18" charset="2"/>
              </a:rPr>
              <a:t>Electrons (approximately) maintain a Boltzmann distribution</a:t>
            </a:r>
          </a:p>
          <a:p>
            <a:pPr eaLnBrk="1" hangingPunct="1"/>
            <a:endParaRPr lang="en-US" altLang="en-US" sz="2000" dirty="0">
              <a:sym typeface="Symbol" pitchFamily="18" charset="2"/>
            </a:endParaRPr>
          </a:p>
        </p:txBody>
      </p:sp>
      <p:graphicFrame>
        <p:nvGraphicFramePr>
          <p:cNvPr id="31748" name="Object 32"/>
          <p:cNvGraphicFramePr>
            <a:graphicFrameLocks noChangeAspect="1"/>
          </p:cNvGraphicFramePr>
          <p:nvPr/>
        </p:nvGraphicFramePr>
        <p:xfrm>
          <a:off x="3962400" y="1676400"/>
          <a:ext cx="838200" cy="442913"/>
        </p:xfrm>
        <a:graphic>
          <a:graphicData uri="http://schemas.openxmlformats.org/presentationml/2006/ole">
            <mc:AlternateContent xmlns:mc="http://schemas.openxmlformats.org/markup-compatibility/2006">
              <mc:Choice xmlns:v="urn:schemas-microsoft-com:vml" Requires="v">
                <p:oleObj name="Equation" r:id="rId3" imgW="457200" imgH="241300" progId="Equation.3">
                  <p:embed/>
                </p:oleObj>
              </mc:Choice>
              <mc:Fallback>
                <p:oleObj name="Equation" r:id="rId3" imgW="4572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676400"/>
                        <a:ext cx="838200" cy="442913"/>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9" name="Object 33"/>
          <p:cNvGraphicFramePr>
            <a:graphicFrameLocks noChangeAspect="1"/>
          </p:cNvGraphicFramePr>
          <p:nvPr>
            <p:extLst>
              <p:ext uri="{D42A27DB-BD31-4B8C-83A1-F6EECF244321}">
                <p14:modId xmlns:p14="http://schemas.microsoft.com/office/powerpoint/2010/main" val="1992739083"/>
              </p:ext>
            </p:extLst>
          </p:nvPr>
        </p:nvGraphicFramePr>
        <p:xfrm>
          <a:off x="3009900" y="5943600"/>
          <a:ext cx="2286000" cy="361950"/>
        </p:xfrm>
        <a:graphic>
          <a:graphicData uri="http://schemas.openxmlformats.org/presentationml/2006/ole">
            <mc:AlternateContent xmlns:mc="http://schemas.openxmlformats.org/markup-compatibility/2006">
              <mc:Choice xmlns:v="urn:schemas-microsoft-com:vml" Requires="v">
                <p:oleObj name="Equation" r:id="rId5" imgW="1524000" imgH="241300" progId="Equation.3">
                  <p:embed/>
                </p:oleObj>
              </mc:Choice>
              <mc:Fallback>
                <p:oleObj name="Equation" r:id="rId5" imgW="15240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9900" y="5943600"/>
                        <a:ext cx="22860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0" name="Object 34"/>
          <p:cNvGraphicFramePr>
            <a:graphicFrameLocks noChangeAspect="1"/>
          </p:cNvGraphicFramePr>
          <p:nvPr>
            <p:extLst>
              <p:ext uri="{D42A27DB-BD31-4B8C-83A1-F6EECF244321}">
                <p14:modId xmlns:p14="http://schemas.microsoft.com/office/powerpoint/2010/main" val="4163065929"/>
              </p:ext>
            </p:extLst>
          </p:nvPr>
        </p:nvGraphicFramePr>
        <p:xfrm>
          <a:off x="2905125" y="5191125"/>
          <a:ext cx="2381250" cy="342900"/>
        </p:xfrm>
        <a:graphic>
          <a:graphicData uri="http://schemas.openxmlformats.org/presentationml/2006/ole">
            <mc:AlternateContent xmlns:mc="http://schemas.openxmlformats.org/markup-compatibility/2006">
              <mc:Choice xmlns:v="urn:schemas-microsoft-com:vml" Requires="v">
                <p:oleObj name="Equation" r:id="rId7" imgW="1587240" imgH="228600" progId="Equation.3">
                  <p:embed/>
                </p:oleObj>
              </mc:Choice>
              <mc:Fallback>
                <p:oleObj name="Equation" r:id="rId7" imgW="1587240" imgH="228600" progId="Equation.3">
                  <p:embed/>
                  <p:pic>
                    <p:nvPicPr>
                      <p:cNvPr id="0" name=""/>
                      <p:cNvPicPr>
                        <a:picLocks noChangeAspect="1" noChangeArrowheads="1"/>
                      </p:cNvPicPr>
                      <p:nvPr/>
                    </p:nvPicPr>
                    <p:blipFill>
                      <a:blip r:embed="rId8"/>
                      <a:srcRect/>
                      <a:stretch>
                        <a:fillRect/>
                      </a:stretch>
                    </p:blipFill>
                    <p:spPr bwMode="auto">
                      <a:xfrm>
                        <a:off x="2905125" y="5191125"/>
                        <a:ext cx="238125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2" name="Line 47"/>
          <p:cNvSpPr>
            <a:spLocks noChangeShapeType="1"/>
          </p:cNvSpPr>
          <p:nvPr/>
        </p:nvSpPr>
        <p:spPr bwMode="auto">
          <a:xfrm>
            <a:off x="4610100" y="6324600"/>
            <a:ext cx="7620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graphicFrame>
        <p:nvGraphicFramePr>
          <p:cNvPr id="31753" name="Object 48"/>
          <p:cNvGraphicFramePr>
            <a:graphicFrameLocks noChangeAspect="1"/>
          </p:cNvGraphicFramePr>
          <p:nvPr/>
        </p:nvGraphicFramePr>
        <p:xfrm>
          <a:off x="457200" y="1447800"/>
          <a:ext cx="2286000" cy="1273175"/>
        </p:xfrm>
        <a:graphic>
          <a:graphicData uri="http://schemas.openxmlformats.org/presentationml/2006/ole">
            <mc:AlternateContent xmlns:mc="http://schemas.openxmlformats.org/markup-compatibility/2006">
              <mc:Choice xmlns:v="urn:schemas-microsoft-com:vml" Requires="v">
                <p:oleObj name="Equation" r:id="rId9" imgW="1600200" imgH="889000" progId="Equation.3">
                  <p:embed/>
                </p:oleObj>
              </mc:Choice>
              <mc:Fallback>
                <p:oleObj name="Equation" r:id="rId9" imgW="1600200" imgH="889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1447800"/>
                        <a:ext cx="2286000" cy="1273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2286000" y="3810000"/>
                <a:ext cx="4113434" cy="4115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solidFill>
                            <a:schemeClr val="tx1"/>
                          </a:solidFill>
                          <a:latin typeface="Cambria Math"/>
                        </a:rPr>
                        <m:t>ω</m:t>
                      </m:r>
                      <m:r>
                        <a:rPr lang="en-US" sz="1800" b="0" i="0" smtClean="0">
                          <a:solidFill>
                            <a:schemeClr val="tx1"/>
                          </a:solidFill>
                          <a:latin typeface="Cambria Math"/>
                        </a:rPr>
                        <m:t>&lt;</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a:rPr>
                            <m:t>k</m:t>
                          </m:r>
                        </m:e>
                        <m:sub>
                          <m:r>
                            <a:rPr lang="en-US" sz="1800" b="0" i="0" smtClean="0">
                              <a:solidFill>
                                <a:schemeClr val="tx1"/>
                              </a:solidFill>
                              <a:latin typeface="Cambria Math"/>
                            </a:rPr>
                            <m:t>||</m:t>
                          </m:r>
                        </m:sub>
                      </m:sSub>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a:rPr>
                            <m:t>v</m:t>
                          </m:r>
                        </m:e>
                        <m:sub>
                          <m:r>
                            <m:rPr>
                              <m:sty m:val="p"/>
                            </m:rPr>
                            <a:rPr lang="en-US" sz="1800" b="0" i="0" smtClean="0">
                              <a:solidFill>
                                <a:schemeClr val="tx1"/>
                              </a:solidFill>
                              <a:latin typeface="Cambria Math"/>
                            </a:rPr>
                            <m:t>Te</m:t>
                          </m:r>
                        </m:sub>
                      </m:sSub>
                      <m:r>
                        <a:rPr lang="en-US" sz="1800" b="0" i="0" smtClean="0">
                          <a:solidFill>
                            <a:schemeClr val="tx1"/>
                          </a:solidFill>
                          <a:latin typeface="Cambria Math"/>
                        </a:rPr>
                        <m:t> →  0=−</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a:rPr>
                            <m:t>T</m:t>
                          </m:r>
                        </m:e>
                        <m:sub>
                          <m:r>
                            <m:rPr>
                              <m:sty m:val="p"/>
                            </m:rPr>
                            <a:rPr lang="en-US" sz="1800" b="0" i="0" smtClean="0">
                              <a:solidFill>
                                <a:schemeClr val="tx1"/>
                              </a:solidFill>
                              <a:latin typeface="Cambria Math"/>
                            </a:rPr>
                            <m:t>e</m:t>
                          </m:r>
                        </m:sub>
                      </m:sSub>
                      <m:sSub>
                        <m:sSubPr>
                          <m:ctrlPr>
                            <a:rPr lang="en-US" sz="1800" b="0" i="1" smtClean="0">
                              <a:solidFill>
                                <a:schemeClr val="tx1"/>
                              </a:solidFill>
                              <a:latin typeface="Cambria Math" panose="02040503050406030204" pitchFamily="18" charset="0"/>
                            </a:rPr>
                          </m:ctrlPr>
                        </m:sSubPr>
                        <m:e>
                          <m:r>
                            <a:rPr lang="en-US" sz="1800" b="0" i="0" smtClean="0">
                              <a:solidFill>
                                <a:schemeClr val="tx1"/>
                              </a:solidFill>
                              <a:latin typeface="Cambria Math"/>
                            </a:rPr>
                            <m:t>𝛻</m:t>
                          </m:r>
                        </m:e>
                        <m:sub>
                          <m:r>
                            <a:rPr lang="en-US" sz="1800" b="0" i="0" smtClean="0">
                              <a:solidFill>
                                <a:schemeClr val="tx1"/>
                              </a:solidFill>
                              <a:latin typeface="Cambria Math"/>
                            </a:rPr>
                            <m:t>||</m:t>
                          </m:r>
                        </m:sub>
                      </m:sSub>
                      <m:sSub>
                        <m:sSubPr>
                          <m:ctrlPr>
                            <a:rPr lang="en-US" sz="1800" b="0" i="1" smtClean="0">
                              <a:solidFill>
                                <a:schemeClr val="tx1"/>
                              </a:solidFill>
                              <a:latin typeface="Cambria Math" panose="02040503050406030204" pitchFamily="18" charset="0"/>
                            </a:rPr>
                          </m:ctrlPr>
                        </m:sSubPr>
                        <m:e>
                          <m:acc>
                            <m:accPr>
                              <m:chr m:val="̃"/>
                              <m:ctrlPr>
                                <a:rPr lang="en-US" sz="1800" b="0" i="1" smtClean="0">
                                  <a:solidFill>
                                    <a:schemeClr val="tx1"/>
                                  </a:solidFill>
                                  <a:latin typeface="Cambria Math" panose="02040503050406030204" pitchFamily="18" charset="0"/>
                                </a:rPr>
                              </m:ctrlPr>
                            </m:accPr>
                            <m:e>
                              <m:r>
                                <m:rPr>
                                  <m:sty m:val="p"/>
                                </m:rPr>
                                <a:rPr lang="en-US" sz="1800" b="0" i="0" smtClean="0">
                                  <a:solidFill>
                                    <a:schemeClr val="tx1"/>
                                  </a:solidFill>
                                  <a:latin typeface="Cambria Math"/>
                                </a:rPr>
                                <m:t>n</m:t>
                              </m:r>
                            </m:e>
                          </m:acc>
                        </m:e>
                        <m:sub>
                          <m:r>
                            <m:rPr>
                              <m:sty m:val="p"/>
                            </m:rPr>
                            <a:rPr lang="en-US" sz="1800" b="0" i="0" smtClean="0">
                              <a:solidFill>
                                <a:schemeClr val="tx1"/>
                              </a:solidFill>
                              <a:latin typeface="Cambria Math"/>
                            </a:rPr>
                            <m:t>e</m:t>
                          </m:r>
                        </m:sub>
                      </m:sSub>
                      <m:r>
                        <a:rPr lang="en-US" sz="1800" b="0" i="0" smtClean="0">
                          <a:solidFill>
                            <a:schemeClr val="tx1"/>
                          </a:solidFill>
                          <a:latin typeface="Cambria Math"/>
                        </a:rPr>
                        <m:t>+</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a:rPr>
                            <m:t>n</m:t>
                          </m:r>
                        </m:e>
                        <m:sub>
                          <m:r>
                            <m:rPr>
                              <m:sty m:val="p"/>
                            </m:rPr>
                            <a:rPr lang="en-US" sz="1800" b="0" i="0" smtClean="0">
                              <a:solidFill>
                                <a:schemeClr val="tx1"/>
                              </a:solidFill>
                              <a:latin typeface="Cambria Math"/>
                            </a:rPr>
                            <m:t>e</m:t>
                          </m:r>
                        </m:sub>
                      </m:sSub>
                      <m:r>
                        <m:rPr>
                          <m:sty m:val="p"/>
                        </m:rPr>
                        <a:rPr lang="en-US" sz="1800" b="0" i="0" smtClean="0">
                          <a:solidFill>
                            <a:schemeClr val="tx1"/>
                          </a:solidFill>
                          <a:latin typeface="Cambria Math"/>
                        </a:rPr>
                        <m:t>e</m:t>
                      </m:r>
                      <m:sSub>
                        <m:sSubPr>
                          <m:ctrlPr>
                            <a:rPr lang="en-US" sz="1800" b="0" i="1" smtClean="0">
                              <a:solidFill>
                                <a:schemeClr val="tx1"/>
                              </a:solidFill>
                              <a:latin typeface="Cambria Math" panose="02040503050406030204" pitchFamily="18" charset="0"/>
                            </a:rPr>
                          </m:ctrlPr>
                        </m:sSubPr>
                        <m:e>
                          <m:r>
                            <a:rPr lang="en-US" sz="1800" b="0" i="0">
                              <a:solidFill>
                                <a:schemeClr val="tx1"/>
                              </a:solidFill>
                              <a:latin typeface="Cambria Math"/>
                            </a:rPr>
                            <m:t>𝛻</m:t>
                          </m:r>
                        </m:e>
                        <m:sub>
                          <m:r>
                            <a:rPr lang="en-US" sz="1800" b="0" i="0" smtClean="0">
                              <a:solidFill>
                                <a:schemeClr val="tx1"/>
                              </a:solidFill>
                              <a:latin typeface="Cambria Math"/>
                            </a:rPr>
                            <m:t>||</m:t>
                          </m:r>
                        </m:sub>
                      </m:sSub>
                      <m:acc>
                        <m:accPr>
                          <m:chr m:val="̃"/>
                          <m:ctrlPr>
                            <a:rPr lang="en-US" sz="1800" b="0" i="1" smtClean="0">
                              <a:solidFill>
                                <a:schemeClr val="tx1"/>
                              </a:solidFill>
                              <a:latin typeface="Cambria Math" panose="02040503050406030204" pitchFamily="18" charset="0"/>
                            </a:rPr>
                          </m:ctrlPr>
                        </m:accPr>
                        <m:e>
                          <m:r>
                            <m:rPr>
                              <m:sty m:val="p"/>
                            </m:rPr>
                            <a:rPr lang="en-US" sz="1800" b="0" i="0" smtClean="0">
                              <a:solidFill>
                                <a:schemeClr val="tx1"/>
                              </a:solidFill>
                              <a:latin typeface="Cambria Math"/>
                            </a:rPr>
                            <m:t>ϕ</m:t>
                          </m:r>
                        </m:e>
                      </m:acc>
                    </m:oMath>
                  </m:oMathPara>
                </a14:m>
                <a:endParaRPr lang="en-US" sz="1800" b="0" i="0" dirty="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286000" y="3810000"/>
                <a:ext cx="4113434" cy="411523"/>
              </a:xfrm>
              <a:prstGeom prst="rect">
                <a:avLst/>
              </a:prstGeom>
              <a:blipFill rotWithShape="1">
                <a:blip r:embed="rId12"/>
                <a:stretch>
                  <a:fillRect t="-5882" r="-7852" b="-7353"/>
                </a:stretch>
              </a:blipFill>
            </p:spPr>
            <p:txBody>
              <a:bodyPr/>
              <a:lstStyle/>
              <a:p>
                <a:r>
                  <a:rPr lang="en-US">
                    <a:noFill/>
                  </a:rPr>
                  <a:t> </a:t>
                </a:r>
              </a:p>
            </p:txBody>
          </p:sp>
        </mc:Fallback>
      </mc:AlternateContent>
    </p:spTree>
    <p:extLst>
      <p:ext uri="{BB962C8B-B14F-4D97-AF65-F5344CB8AC3E}">
        <p14:creationId xmlns:p14="http://schemas.microsoft.com/office/powerpoint/2010/main" val="1932271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t>Ion continuity + quasi-neutrality + Boltzmann electron = electron drift wave (linear, slab, cold ions)</a:t>
            </a:r>
          </a:p>
        </p:txBody>
      </p:sp>
      <p:sp>
        <p:nvSpPr>
          <p:cNvPr id="3" name="Content Placeholder 2"/>
          <p:cNvSpPr>
            <a:spLocks noGrp="1"/>
          </p:cNvSpPr>
          <p:nvPr>
            <p:ph idx="1"/>
          </p:nvPr>
        </p:nvSpPr>
        <p:spPr>
          <a:xfrm>
            <a:off x="152400" y="4038600"/>
            <a:ext cx="8458200" cy="1828800"/>
          </a:xfrm>
        </p:spPr>
        <p:txBody>
          <a:bodyPr/>
          <a:lstStyle/>
          <a:p>
            <a:r>
              <a:rPr lang="en-US" sz="1800" dirty="0"/>
              <a:t>Density and potential wave perturbations propagating perpendicular to B</a:t>
            </a:r>
            <a:r>
              <a:rPr lang="en-US" sz="1800" baseline="-25000" dirty="0"/>
              <a:t>Z</a:t>
            </a:r>
            <a:r>
              <a:rPr lang="en-US" sz="1800" dirty="0"/>
              <a:t> and </a:t>
            </a:r>
            <a:r>
              <a:rPr lang="en-US" sz="1800" dirty="0">
                <a:sym typeface="Symbol"/>
              </a:rPr>
              <a:t></a:t>
            </a:r>
            <a:r>
              <a:rPr lang="en-US" sz="1800" dirty="0"/>
              <a:t>n</a:t>
            </a:r>
            <a:r>
              <a:rPr lang="en-US" sz="1800" baseline="-25000" dirty="0"/>
              <a:t>0</a:t>
            </a:r>
          </a:p>
          <a:p>
            <a:pPr lvl="1"/>
            <a:r>
              <a:rPr lang="en-US" sz="1600" dirty="0"/>
              <a:t> </a:t>
            </a:r>
            <a:r>
              <a:rPr lang="en-US" sz="1600" dirty="0" err="1">
                <a:latin typeface="Symbol" panose="05050102010706020507" pitchFamily="18" charset="2"/>
              </a:rPr>
              <a:t>d</a:t>
            </a:r>
            <a:r>
              <a:rPr lang="en-US" sz="1600" dirty="0" err="1"/>
              <a:t>v</a:t>
            </a:r>
            <a:r>
              <a:rPr lang="en-US" sz="1600" baseline="-25000" dirty="0" err="1"/>
              <a:t>E</a:t>
            </a:r>
            <a:r>
              <a:rPr lang="en-US" sz="1600" dirty="0">
                <a:sym typeface="Symbol"/>
              </a:rPr>
              <a:t>n</a:t>
            </a:r>
            <a:r>
              <a:rPr lang="en-US" sz="1600" baseline="-25000" dirty="0">
                <a:sym typeface="Symbol"/>
              </a:rPr>
              <a:t>0</a:t>
            </a:r>
            <a:r>
              <a:rPr lang="en-US" sz="1600" dirty="0">
                <a:sym typeface="Symbol"/>
              </a:rPr>
              <a:t> gives </a:t>
            </a:r>
            <a:r>
              <a:rPr lang="en-US" sz="1600" dirty="0" err="1">
                <a:latin typeface="Symbol" panose="05050102010706020507" pitchFamily="18" charset="2"/>
                <a:sym typeface="Symbol"/>
              </a:rPr>
              <a:t>d</a:t>
            </a:r>
            <a:r>
              <a:rPr lang="en-US" sz="1600" dirty="0" err="1">
                <a:sym typeface="Symbol"/>
              </a:rPr>
              <a:t>n</a:t>
            </a:r>
            <a:r>
              <a:rPr lang="en-US" sz="1600" dirty="0">
                <a:sym typeface="Symbol"/>
              </a:rPr>
              <a:t> 90° out-of-phase with initial </a:t>
            </a:r>
            <a:r>
              <a:rPr lang="en-US" sz="1600" dirty="0" err="1">
                <a:latin typeface="Symbol" panose="05050102010706020507" pitchFamily="18" charset="2"/>
                <a:sym typeface="Symbol"/>
              </a:rPr>
              <a:t>d</a:t>
            </a:r>
            <a:r>
              <a:rPr lang="en-US" sz="1600" dirty="0" err="1">
                <a:sym typeface="Symbol"/>
              </a:rPr>
              <a:t>n</a:t>
            </a:r>
            <a:r>
              <a:rPr lang="en-US" sz="1600" dirty="0">
                <a:sym typeface="Symbol"/>
              </a:rPr>
              <a:t> perturbation</a:t>
            </a:r>
            <a:endParaRPr lang="en-US" sz="1600" dirty="0"/>
          </a:p>
          <a:p>
            <a:r>
              <a:rPr lang="en-US" sz="1800" dirty="0"/>
              <a:t>Simple linear dispersion relation (will change with polarization drift / finite </a:t>
            </a:r>
            <a:r>
              <a:rPr lang="en-US" sz="1800" dirty="0" err="1"/>
              <a:t>Larmor</a:t>
            </a:r>
            <a:r>
              <a:rPr lang="en-US" sz="1800" dirty="0"/>
              <a:t> radius effects, </a:t>
            </a:r>
            <a:r>
              <a:rPr lang="en-US" sz="1800" dirty="0" err="1"/>
              <a:t>toroidicity</a:t>
            </a:r>
            <a:r>
              <a:rPr lang="en-US" sz="1800" dirty="0"/>
              <a:t>, other gradients)</a:t>
            </a:r>
          </a:p>
          <a:p>
            <a:r>
              <a:rPr lang="en-US" sz="1800" b="1" dirty="0"/>
              <a:t>No mechanism to drive instability (collisions, temperature gradient, </a:t>
            </a:r>
            <a:r>
              <a:rPr lang="en-US" sz="1800" b="1" dirty="0" err="1"/>
              <a:t>toroidicity</a:t>
            </a:r>
            <a:r>
              <a:rPr lang="en-US" sz="1800" b="1" dirty="0"/>
              <a:t> / trapped particles, …)</a:t>
            </a:r>
          </a:p>
        </p:txBody>
      </p:sp>
      <mc:AlternateContent xmlns:mc="http://schemas.openxmlformats.org/markup-compatibility/2006" xmlns:a14="http://schemas.microsoft.com/office/drawing/2010/main">
        <mc:Choice Requires="a14">
          <p:sp>
            <p:nvSpPr>
              <p:cNvPr id="5" name="TextBox 4"/>
              <p:cNvSpPr txBox="1"/>
              <p:nvPr/>
            </p:nvSpPr>
            <p:spPr>
              <a:xfrm>
                <a:off x="304800" y="1447800"/>
                <a:ext cx="2804294" cy="7296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0" smtClean="0">
                          <a:solidFill>
                            <a:schemeClr val="tx1"/>
                          </a:solidFill>
                          <a:latin typeface="Cambria Math"/>
                        </a:rPr>
                        <m:t>−</m:t>
                      </m:r>
                      <m:r>
                        <m:rPr>
                          <m:sty m:val="p"/>
                        </m:rPr>
                        <a:rPr lang="en-US" sz="2000" b="0" i="0" smtClean="0">
                          <a:solidFill>
                            <a:schemeClr val="tx1"/>
                          </a:solidFill>
                          <a:latin typeface="Cambria Math"/>
                        </a:rPr>
                        <m:t>iω</m:t>
                      </m:r>
                      <m:f>
                        <m:fPr>
                          <m:ctrlPr>
                            <a:rPr lang="en-US" sz="2000" b="0" i="1" smtClean="0">
                              <a:solidFill>
                                <a:schemeClr val="tx1"/>
                              </a:solidFill>
                              <a:latin typeface="Cambria Math" panose="02040503050406030204" pitchFamily="18" charset="0"/>
                            </a:rPr>
                          </m:ctrlPr>
                        </m:fPr>
                        <m:num>
                          <m:r>
                            <m:rPr>
                              <m:sty m:val="p"/>
                            </m:rPr>
                            <a:rPr lang="en-US" sz="2000" b="0" i="0" smtClean="0">
                              <a:solidFill>
                                <a:schemeClr val="tx1"/>
                              </a:solidFill>
                              <a:latin typeface="Cambria Math"/>
                            </a:rPr>
                            <m:t>δ</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n</m:t>
                              </m:r>
                            </m:e>
                            <m:sub>
                              <m:r>
                                <m:rPr>
                                  <m:sty m:val="p"/>
                                </m:rPr>
                                <a:rPr lang="en-US" sz="2000" b="0" i="0" smtClean="0">
                                  <a:solidFill>
                                    <a:schemeClr val="tx1"/>
                                  </a:solidFill>
                                  <a:latin typeface="Cambria Math"/>
                                </a:rPr>
                                <m:t>i</m:t>
                              </m:r>
                            </m:sub>
                          </m:sSub>
                        </m:num>
                        <m:den>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n</m:t>
                              </m:r>
                            </m:e>
                            <m:sub>
                              <m:r>
                                <a:rPr lang="en-US" sz="2000" b="0" i="0" smtClean="0">
                                  <a:solidFill>
                                    <a:schemeClr val="tx1"/>
                                  </a:solidFill>
                                  <a:latin typeface="Cambria Math"/>
                                </a:rPr>
                                <m:t>0</m:t>
                              </m:r>
                            </m:sub>
                          </m:sSub>
                        </m:den>
                      </m:f>
                      <m:r>
                        <a:rPr lang="en-US" sz="2000" b="0" i="0" smtClean="0">
                          <a:solidFill>
                            <a:schemeClr val="tx1"/>
                          </a:solidFill>
                          <a:latin typeface="Cambria Math"/>
                        </a:rPr>
                        <m:t>+</m:t>
                      </m:r>
                      <m:r>
                        <m:rPr>
                          <m:sty m:val="p"/>
                        </m:rPr>
                        <a:rPr lang="en-US" sz="2000" b="0" i="0" smtClean="0">
                          <a:solidFill>
                            <a:schemeClr val="tx1"/>
                          </a:solidFill>
                          <a:latin typeface="Cambria Math"/>
                        </a:rPr>
                        <m:t>i</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ω</m:t>
                          </m:r>
                        </m:e>
                        <m:sub>
                          <m:r>
                            <a:rPr lang="en-US" sz="2000" b="0" i="0" smtClean="0">
                              <a:solidFill>
                                <a:schemeClr val="tx1"/>
                              </a:solidFill>
                              <a:latin typeface="Cambria Math"/>
                            </a:rPr>
                            <m:t>∗</m:t>
                          </m:r>
                          <m:r>
                            <m:rPr>
                              <m:sty m:val="p"/>
                            </m:rPr>
                            <a:rPr lang="en-US" sz="2000" b="0" i="0" smtClean="0">
                              <a:solidFill>
                                <a:schemeClr val="tx1"/>
                              </a:solidFill>
                              <a:latin typeface="Cambria Math"/>
                            </a:rPr>
                            <m:t>e</m:t>
                          </m:r>
                        </m:sub>
                      </m:sSub>
                      <m:f>
                        <m:fPr>
                          <m:ctrlPr>
                            <a:rPr lang="en-US" sz="2000" b="0" i="1" smtClean="0">
                              <a:solidFill>
                                <a:schemeClr val="tx1"/>
                              </a:solidFill>
                              <a:latin typeface="Cambria Math" panose="02040503050406030204" pitchFamily="18" charset="0"/>
                            </a:rPr>
                          </m:ctrlPr>
                        </m:fPr>
                        <m:num>
                          <m:r>
                            <m:rPr>
                              <m:sty m:val="p"/>
                            </m:rPr>
                            <a:rPr lang="en-US" sz="2000" b="0" i="0" smtClean="0">
                              <a:solidFill>
                                <a:schemeClr val="tx1"/>
                              </a:solidFill>
                              <a:latin typeface="Cambria Math"/>
                            </a:rPr>
                            <m:t>δϕ</m:t>
                          </m:r>
                        </m:num>
                        <m:den>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T</m:t>
                              </m:r>
                            </m:e>
                            <m:sub>
                              <m:r>
                                <m:rPr>
                                  <m:sty m:val="p"/>
                                </m:rPr>
                                <a:rPr lang="en-US" sz="2000" b="0" i="0" smtClean="0">
                                  <a:solidFill>
                                    <a:schemeClr val="tx1"/>
                                  </a:solidFill>
                                  <a:latin typeface="Cambria Math"/>
                                </a:rPr>
                                <m:t>e</m:t>
                              </m:r>
                            </m:sub>
                          </m:sSub>
                        </m:den>
                      </m:f>
                      <m:r>
                        <a:rPr lang="en-US" sz="2000" b="0" i="0" smtClean="0">
                          <a:solidFill>
                            <a:schemeClr val="tx1"/>
                          </a:solidFill>
                          <a:latin typeface="Cambria Math"/>
                        </a:rPr>
                        <m:t>=0</m:t>
                      </m:r>
                    </m:oMath>
                  </m:oMathPara>
                </a14:m>
                <a:endParaRPr lang="en-US" sz="2000" b="0" i="0" dirty="0">
                  <a:solidFill>
                    <a:schemeClr val="tx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04800" y="1447800"/>
                <a:ext cx="2804294" cy="729687"/>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61872" y="2547170"/>
                <a:ext cx="2105128" cy="7294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solidFill>
                                <a:schemeClr val="tx1"/>
                              </a:solidFill>
                              <a:latin typeface="Cambria Math" panose="02040503050406030204" pitchFamily="18" charset="0"/>
                            </a:rPr>
                          </m:ctrlPr>
                        </m:fPr>
                        <m:num>
                          <m:r>
                            <m:rPr>
                              <m:sty m:val="p"/>
                            </m:rPr>
                            <a:rPr lang="en-US" sz="2000" b="0" i="0" smtClean="0">
                              <a:solidFill>
                                <a:schemeClr val="tx1"/>
                              </a:solidFill>
                              <a:latin typeface="Cambria Math"/>
                            </a:rPr>
                            <m:t>δ</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n</m:t>
                              </m:r>
                            </m:e>
                            <m:sub>
                              <m:r>
                                <m:rPr>
                                  <m:sty m:val="p"/>
                                </m:rPr>
                                <a:rPr lang="en-US" sz="2000" b="0" i="0" smtClean="0">
                                  <a:solidFill>
                                    <a:schemeClr val="tx1"/>
                                  </a:solidFill>
                                  <a:latin typeface="Cambria Math"/>
                                </a:rPr>
                                <m:t>i</m:t>
                              </m:r>
                            </m:sub>
                          </m:sSub>
                        </m:num>
                        <m:den>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n</m:t>
                              </m:r>
                            </m:e>
                            <m:sub>
                              <m:r>
                                <a:rPr lang="en-US" sz="2000" b="0" i="0" smtClean="0">
                                  <a:solidFill>
                                    <a:schemeClr val="tx1"/>
                                  </a:solidFill>
                                  <a:latin typeface="Cambria Math"/>
                                </a:rPr>
                                <m:t>0</m:t>
                              </m:r>
                            </m:sub>
                          </m:sSub>
                        </m:den>
                      </m:f>
                      <m:r>
                        <a:rPr lang="en-US" sz="2000" b="0" i="0" smtClean="0">
                          <a:solidFill>
                            <a:schemeClr val="tx1"/>
                          </a:solidFill>
                          <a:latin typeface="Cambria Math"/>
                        </a:rPr>
                        <m:t>=</m:t>
                      </m:r>
                      <m:f>
                        <m:fPr>
                          <m:ctrlPr>
                            <a:rPr lang="en-US" sz="2000" b="0" i="1">
                              <a:solidFill>
                                <a:schemeClr val="tx1"/>
                              </a:solidFill>
                              <a:latin typeface="Cambria Math" panose="02040503050406030204" pitchFamily="18" charset="0"/>
                            </a:rPr>
                          </m:ctrlPr>
                        </m:fPr>
                        <m:num>
                          <m:r>
                            <m:rPr>
                              <m:sty m:val="p"/>
                            </m:rPr>
                            <a:rPr lang="en-US" sz="2000" b="0" i="0">
                              <a:solidFill>
                                <a:schemeClr val="tx1"/>
                              </a:solidFill>
                              <a:latin typeface="Cambria Math"/>
                            </a:rPr>
                            <m:t>δ</m:t>
                          </m:r>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n</m:t>
                              </m:r>
                            </m:e>
                            <m:sub>
                              <m:r>
                                <m:rPr>
                                  <m:sty m:val="p"/>
                                </m:rPr>
                                <a:rPr lang="en-US" sz="2000" b="0" i="0" smtClean="0">
                                  <a:solidFill>
                                    <a:schemeClr val="tx1"/>
                                  </a:solidFill>
                                  <a:latin typeface="Cambria Math"/>
                                </a:rPr>
                                <m:t>e</m:t>
                              </m:r>
                            </m:sub>
                          </m:sSub>
                        </m:num>
                        <m:den>
                          <m:sSub>
                            <m:sSubPr>
                              <m:ctrlPr>
                                <a:rPr lang="en-US" sz="2000" b="0" i="1">
                                  <a:solidFill>
                                    <a:schemeClr val="tx1"/>
                                  </a:solidFill>
                                  <a:latin typeface="Cambria Math" panose="02040503050406030204" pitchFamily="18" charset="0"/>
                                </a:rPr>
                              </m:ctrlPr>
                            </m:sSubPr>
                            <m:e>
                              <m:r>
                                <m:rPr>
                                  <m:sty m:val="p"/>
                                </m:rPr>
                                <a:rPr lang="en-US" sz="2000" b="0" i="0">
                                  <a:solidFill>
                                    <a:schemeClr val="tx1"/>
                                  </a:solidFill>
                                  <a:latin typeface="Cambria Math"/>
                                </a:rPr>
                                <m:t>n</m:t>
                              </m:r>
                            </m:e>
                            <m:sub>
                              <m:r>
                                <a:rPr lang="en-US" sz="2000" b="0" i="0">
                                  <a:solidFill>
                                    <a:schemeClr val="tx1"/>
                                  </a:solidFill>
                                  <a:latin typeface="Cambria Math"/>
                                </a:rPr>
                                <m:t>0</m:t>
                              </m:r>
                            </m:sub>
                          </m:sSub>
                        </m:den>
                      </m:f>
                      <m:r>
                        <a:rPr lang="en-US" sz="2000" b="0" i="0" smtClean="0">
                          <a:solidFill>
                            <a:schemeClr val="tx1"/>
                          </a:solidFill>
                          <a:latin typeface="Cambria Math"/>
                        </a:rPr>
                        <m:t>= </m:t>
                      </m:r>
                      <m:f>
                        <m:fPr>
                          <m:ctrlPr>
                            <a:rPr lang="en-US" sz="2000" b="0" i="1" smtClean="0">
                              <a:solidFill>
                                <a:schemeClr val="tx1"/>
                              </a:solidFill>
                              <a:latin typeface="Cambria Math" panose="02040503050406030204" pitchFamily="18" charset="0"/>
                            </a:rPr>
                          </m:ctrlPr>
                        </m:fPr>
                        <m:num>
                          <m:r>
                            <m:rPr>
                              <m:sty m:val="p"/>
                            </m:rPr>
                            <a:rPr lang="en-US" sz="2000" b="0" i="0" smtClean="0">
                              <a:solidFill>
                                <a:schemeClr val="tx1"/>
                              </a:solidFill>
                              <a:latin typeface="Cambria Math"/>
                            </a:rPr>
                            <m:t>δϕ</m:t>
                          </m:r>
                        </m:num>
                        <m:den>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T</m:t>
                              </m:r>
                            </m:e>
                            <m:sub>
                              <m:r>
                                <m:rPr>
                                  <m:sty m:val="p"/>
                                </m:rPr>
                                <a:rPr lang="en-US" sz="2000" b="0" i="0" smtClean="0">
                                  <a:solidFill>
                                    <a:schemeClr val="tx1"/>
                                  </a:solidFill>
                                  <a:latin typeface="Cambria Math"/>
                                </a:rPr>
                                <m:t>e</m:t>
                              </m:r>
                            </m:sub>
                          </m:sSub>
                        </m:den>
                      </m:f>
                    </m:oMath>
                  </m:oMathPara>
                </a14:m>
                <a:endParaRPr lang="en-US" sz="2000" b="0" i="0" dirty="0">
                  <a:solidFill>
                    <a:schemeClr val="tx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61872" y="2547170"/>
                <a:ext cx="2105128" cy="729430"/>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953000" y="2177487"/>
                <a:ext cx="2880725" cy="562846"/>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solidFill>
                            <a:schemeClr val="tx1"/>
                          </a:solidFill>
                          <a:latin typeface="Cambria Math"/>
                        </a:rPr>
                        <m:t>ω</m:t>
                      </m:r>
                      <m:r>
                        <a:rPr lang="en-US" sz="2800" b="0" i="0" smtClean="0">
                          <a:solidFill>
                            <a:schemeClr val="tx1"/>
                          </a:solidFill>
                          <a:latin typeface="Cambria Math"/>
                        </a:rPr>
                        <m:t>=</m:t>
                      </m:r>
                      <m:sSub>
                        <m:sSubPr>
                          <m:ctrlPr>
                            <a:rPr lang="en-US" sz="2800" b="0" i="1" smtClean="0">
                              <a:solidFill>
                                <a:schemeClr val="tx1"/>
                              </a:solidFill>
                              <a:latin typeface="Cambria Math" panose="02040503050406030204" pitchFamily="18" charset="0"/>
                            </a:rPr>
                          </m:ctrlPr>
                        </m:sSubPr>
                        <m:e>
                          <m:r>
                            <m:rPr>
                              <m:sty m:val="p"/>
                            </m:rPr>
                            <a:rPr lang="en-US" sz="2800" b="0" i="0" smtClean="0">
                              <a:solidFill>
                                <a:schemeClr val="tx1"/>
                              </a:solidFill>
                              <a:latin typeface="Cambria Math"/>
                            </a:rPr>
                            <m:t>ω</m:t>
                          </m:r>
                        </m:e>
                        <m:sub>
                          <m:r>
                            <a:rPr lang="en-US" sz="2800" b="0" i="0" smtClean="0">
                              <a:solidFill>
                                <a:schemeClr val="tx1"/>
                              </a:solidFill>
                              <a:latin typeface="Cambria Math"/>
                            </a:rPr>
                            <m:t>∗</m:t>
                          </m:r>
                          <m:r>
                            <m:rPr>
                              <m:sty m:val="p"/>
                            </m:rPr>
                            <a:rPr lang="en-US" sz="2800" b="0" i="0" smtClean="0">
                              <a:solidFill>
                                <a:schemeClr val="tx1"/>
                              </a:solidFill>
                              <a:latin typeface="Cambria Math"/>
                            </a:rPr>
                            <m:t>e</m:t>
                          </m:r>
                        </m:sub>
                      </m:sSub>
                      <m:r>
                        <a:rPr lang="en-US" sz="2800" b="0" i="0" smtClean="0">
                          <a:solidFill>
                            <a:schemeClr val="tx1"/>
                          </a:solidFill>
                          <a:latin typeface="Cambria Math"/>
                        </a:rPr>
                        <m:t>=</m:t>
                      </m:r>
                      <m:sSub>
                        <m:sSubPr>
                          <m:ctrlPr>
                            <a:rPr lang="en-US" sz="2800" b="0" i="1" smtClean="0">
                              <a:solidFill>
                                <a:schemeClr val="tx1"/>
                              </a:solidFill>
                              <a:latin typeface="Cambria Math" panose="02040503050406030204" pitchFamily="18" charset="0"/>
                            </a:rPr>
                          </m:ctrlPr>
                        </m:sSubPr>
                        <m:e>
                          <m:r>
                            <m:rPr>
                              <m:sty m:val="p"/>
                            </m:rPr>
                            <a:rPr lang="en-US" sz="2800" b="0" i="0" smtClean="0">
                              <a:solidFill>
                                <a:schemeClr val="tx1"/>
                              </a:solidFill>
                              <a:latin typeface="Cambria Math"/>
                            </a:rPr>
                            <m:t>k</m:t>
                          </m:r>
                        </m:e>
                        <m:sub>
                          <m:r>
                            <m:rPr>
                              <m:sty m:val="p"/>
                            </m:rPr>
                            <a:rPr lang="en-US" sz="2800" b="0" i="0" smtClean="0">
                              <a:solidFill>
                                <a:schemeClr val="tx1"/>
                              </a:solidFill>
                              <a:latin typeface="Cambria Math"/>
                            </a:rPr>
                            <m:t>y</m:t>
                          </m:r>
                        </m:sub>
                      </m:sSub>
                      <m:sSub>
                        <m:sSubPr>
                          <m:ctrlPr>
                            <a:rPr lang="en-US" sz="2800" b="0" i="1" smtClean="0">
                              <a:solidFill>
                                <a:schemeClr val="tx1"/>
                              </a:solidFill>
                              <a:latin typeface="Cambria Math" panose="02040503050406030204" pitchFamily="18" charset="0"/>
                            </a:rPr>
                          </m:ctrlPr>
                        </m:sSubPr>
                        <m:e>
                          <m:r>
                            <m:rPr>
                              <m:sty m:val="p"/>
                            </m:rPr>
                            <a:rPr lang="en-US" sz="2800" b="0" i="0" smtClean="0">
                              <a:solidFill>
                                <a:schemeClr val="tx1"/>
                              </a:solidFill>
                              <a:latin typeface="Cambria Math"/>
                            </a:rPr>
                            <m:t>V</m:t>
                          </m:r>
                        </m:e>
                        <m:sub>
                          <m:r>
                            <a:rPr lang="en-US" sz="2800" b="0" i="0" smtClean="0">
                              <a:solidFill>
                                <a:schemeClr val="tx1"/>
                              </a:solidFill>
                              <a:latin typeface="Cambria Math"/>
                            </a:rPr>
                            <m:t>∗</m:t>
                          </m:r>
                          <m:r>
                            <m:rPr>
                              <m:sty m:val="p"/>
                            </m:rPr>
                            <a:rPr lang="en-US" sz="2800" b="0" i="0" smtClean="0">
                              <a:solidFill>
                                <a:schemeClr val="tx1"/>
                              </a:solidFill>
                              <a:latin typeface="Cambria Math"/>
                            </a:rPr>
                            <m:t>e</m:t>
                          </m:r>
                        </m:sub>
                      </m:sSub>
                    </m:oMath>
                  </m:oMathPara>
                </a14:m>
                <a:endParaRPr lang="en-US" sz="2800" b="0" i="0" dirty="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953000" y="2177487"/>
                <a:ext cx="2880725" cy="562846"/>
              </a:xfrm>
              <a:prstGeom prst="rect">
                <a:avLst/>
              </a:prstGeom>
              <a:blipFill rotWithShape="1">
                <a:blip r:embed="rId4"/>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569156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743200"/>
            <a:ext cx="9144000" cy="914400"/>
          </a:xfrm>
        </p:spPr>
        <p:txBody>
          <a:bodyPr/>
          <a:lstStyle/>
          <a:p>
            <a:r>
              <a:rPr lang="en-US" altLang="en-US" sz="3200" dirty="0"/>
              <a:t>Linear stability analysis of toroidal Ion Temperature Gradient (ITG) micro-instability</a:t>
            </a:r>
            <a:br>
              <a:rPr lang="en-US" altLang="en-US" sz="3200" dirty="0"/>
            </a:br>
            <a:r>
              <a:rPr lang="en-US" altLang="en-US" sz="3200" dirty="0"/>
              <a:t> </a:t>
            </a:r>
            <a:r>
              <a:rPr lang="en-US" altLang="en-US" sz="2000" dirty="0"/>
              <a:t>(expected to dominate in many tokamak plasmas)</a:t>
            </a:r>
            <a:endParaRPr lang="en-US" altLang="en-US" sz="3200" dirty="0"/>
          </a:p>
        </p:txBody>
      </p:sp>
    </p:spTree>
    <p:extLst>
      <p:ext uri="{BB962C8B-B14F-4D97-AF65-F5344CB8AC3E}">
        <p14:creationId xmlns:p14="http://schemas.microsoft.com/office/powerpoint/2010/main" val="376102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0"/>
            <a:ext cx="8839200" cy="914400"/>
          </a:xfrm>
        </p:spPr>
        <p:txBody>
          <a:bodyPr/>
          <a:lstStyle/>
          <a:p>
            <a:pPr eaLnBrk="1" hangingPunct="1"/>
            <a:r>
              <a:rPr lang="en-US" altLang="en-US" dirty="0" err="1"/>
              <a:t>Toroidicity</a:t>
            </a:r>
            <a:r>
              <a:rPr lang="en-US" altLang="en-US" dirty="0"/>
              <a:t> Leads To Inhomogeneity in |B|, gives </a:t>
            </a:r>
            <a:r>
              <a:rPr lang="en-US" altLang="en-US" dirty="0">
                <a:sym typeface="Symbol"/>
              </a:rPr>
              <a:t></a:t>
            </a:r>
            <a:r>
              <a:rPr lang="en-US" altLang="en-US" dirty="0"/>
              <a:t>B and curvature (</a:t>
            </a:r>
            <a:r>
              <a:rPr lang="en-US" altLang="en-US" dirty="0">
                <a:latin typeface="Symbol" panose="05050102010706020507" pitchFamily="18" charset="2"/>
              </a:rPr>
              <a:t>k</a:t>
            </a:r>
            <a:r>
              <a:rPr lang="en-US" altLang="en-US" dirty="0"/>
              <a:t>) drifts</a:t>
            </a:r>
          </a:p>
        </p:txBody>
      </p:sp>
      <p:sp>
        <p:nvSpPr>
          <p:cNvPr id="34819" name="Rectangle 3"/>
          <p:cNvSpPr>
            <a:spLocks noGrp="1" noChangeArrowheads="1"/>
          </p:cNvSpPr>
          <p:nvPr>
            <p:ph type="body" idx="1"/>
          </p:nvPr>
        </p:nvSpPr>
        <p:spPr>
          <a:xfrm>
            <a:off x="3048000" y="1371600"/>
            <a:ext cx="6172201" cy="990600"/>
          </a:xfrm>
        </p:spPr>
        <p:txBody>
          <a:bodyPr>
            <a:noAutofit/>
          </a:bodyPr>
          <a:lstStyle/>
          <a:p>
            <a:pPr eaLnBrk="1" hangingPunct="1"/>
            <a:r>
              <a:rPr lang="en-US" altLang="en-US" sz="2000" dirty="0">
                <a:sym typeface="Symbol" pitchFamily="18" charset="2"/>
              </a:rPr>
              <a:t>What happens when there are small perturbations in T</a:t>
            </a:r>
            <a:r>
              <a:rPr lang="en-US" altLang="en-US" sz="2000" baseline="-25000" dirty="0">
                <a:sym typeface="Symbol" pitchFamily="18" charset="2"/>
              </a:rPr>
              <a:t>||</a:t>
            </a:r>
            <a:r>
              <a:rPr lang="en-US" altLang="en-US" sz="2000" dirty="0">
                <a:sym typeface="Symbol" pitchFamily="18" charset="2"/>
              </a:rPr>
              <a:t>, T</a:t>
            </a:r>
            <a:r>
              <a:rPr lang="en-US" altLang="en-US" sz="2000" baseline="-25000" dirty="0">
                <a:sym typeface="Symbol" pitchFamily="18" charset="2"/>
              </a:rPr>
              <a:t></a:t>
            </a:r>
            <a:r>
              <a:rPr lang="en-US" altLang="en-US" sz="2000" dirty="0">
                <a:sym typeface="Symbol" pitchFamily="18" charset="2"/>
              </a:rPr>
              <a:t>? </a:t>
            </a:r>
            <a:r>
              <a:rPr lang="en-US" altLang="en-US" sz="2000" dirty="0">
                <a:solidFill>
                  <a:srgbClr val="008000"/>
                </a:solidFill>
                <a:sym typeface="Symbol"/>
              </a:rPr>
              <a:t> </a:t>
            </a:r>
            <a:r>
              <a:rPr lang="en-US" altLang="en-US" sz="2000" dirty="0">
                <a:solidFill>
                  <a:srgbClr val="008000"/>
                </a:solidFill>
                <a:sym typeface="Symbol" pitchFamily="18" charset="2"/>
              </a:rPr>
              <a:t>Linear stability analysis…</a:t>
            </a:r>
          </a:p>
        </p:txBody>
      </p:sp>
      <p:pic>
        <p:nvPicPr>
          <p:cNvPr id="21508" name="Picture 6" descr="NCSX_TOK_modB_surf"/>
          <p:cNvPicPr>
            <a:picLocks noChangeAspect="1" noChangeArrowheads="1"/>
          </p:cNvPicPr>
          <p:nvPr/>
        </p:nvPicPr>
        <p:blipFill>
          <a:blip r:embed="rId3">
            <a:extLst>
              <a:ext uri="{28A0092B-C50C-407E-A947-70E740481C1C}">
                <a14:useLocalDpi xmlns:a14="http://schemas.microsoft.com/office/drawing/2010/main" val="0"/>
              </a:ext>
            </a:extLst>
          </a:blip>
          <a:srcRect l="23177" t="16290" r="20172" b="23982"/>
          <a:stretch>
            <a:fillRect/>
          </a:stretch>
        </p:blipFill>
        <p:spPr bwMode="auto">
          <a:xfrm>
            <a:off x="76200" y="2895600"/>
            <a:ext cx="5486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Line 7"/>
          <p:cNvSpPr>
            <a:spLocks noChangeShapeType="1"/>
          </p:cNvSpPr>
          <p:nvPr/>
        </p:nvSpPr>
        <p:spPr bwMode="auto">
          <a:xfrm flipV="1">
            <a:off x="685800" y="4800600"/>
            <a:ext cx="5334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graphicFrame>
        <p:nvGraphicFramePr>
          <p:cNvPr id="21510" name="Object 8"/>
          <p:cNvGraphicFramePr>
            <a:graphicFrameLocks noChangeAspect="1"/>
          </p:cNvGraphicFramePr>
          <p:nvPr/>
        </p:nvGraphicFramePr>
        <p:xfrm>
          <a:off x="685800" y="4800600"/>
          <a:ext cx="209550" cy="304800"/>
        </p:xfrm>
        <a:graphic>
          <a:graphicData uri="http://schemas.openxmlformats.org/presentationml/2006/ole">
            <mc:AlternateContent xmlns:mc="http://schemas.openxmlformats.org/markup-compatibility/2006">
              <mc:Choice xmlns:v="urn:schemas-microsoft-com:vml" Requires="v">
                <p:oleObj name="Equation" r:id="rId4" imgW="139639" imgH="203112" progId="Equation.3">
                  <p:embed/>
                </p:oleObj>
              </mc:Choice>
              <mc:Fallback>
                <p:oleObj name="Equation" r:id="rId4" imgW="139639" imgH="20311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800600"/>
                        <a:ext cx="209550" cy="304800"/>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1511" name="Picture 12" descr="NCSX_TOK_modB_c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0950" y="2949575"/>
            <a:ext cx="21717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Line 13"/>
          <p:cNvSpPr>
            <a:spLocks noChangeShapeType="1"/>
          </p:cNvSpPr>
          <p:nvPr/>
        </p:nvSpPr>
        <p:spPr bwMode="auto">
          <a:xfrm flipH="1">
            <a:off x="6788150" y="2797175"/>
            <a:ext cx="1447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21513" name="Text Box 14"/>
          <p:cNvSpPr txBox="1">
            <a:spLocks noChangeArrowheads="1"/>
          </p:cNvSpPr>
          <p:nvPr/>
        </p:nvSpPr>
        <p:spPr bwMode="auto">
          <a:xfrm>
            <a:off x="6788150" y="2416175"/>
            <a:ext cx="174625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b="0" i="0">
                <a:solidFill>
                  <a:prstClr val="black"/>
                </a:solidFill>
                <a:sym typeface="Symbol" pitchFamily="18" charset="2"/>
              </a:rPr>
              <a:t>B, curvature (</a:t>
            </a:r>
            <a:r>
              <a:rPr lang="en-US" altLang="en-US" sz="1600" b="0" i="0">
                <a:solidFill>
                  <a:prstClr val="black"/>
                </a:solidFill>
                <a:latin typeface="Symbol" pitchFamily="18" charset="2"/>
                <a:sym typeface="Symbol" pitchFamily="18" charset="2"/>
              </a:rPr>
              <a:t>k</a:t>
            </a:r>
            <a:r>
              <a:rPr lang="en-US" altLang="en-US" sz="1600" b="0" i="0">
                <a:solidFill>
                  <a:prstClr val="black"/>
                </a:solidFill>
                <a:sym typeface="Symbol" pitchFamily="18" charset="2"/>
              </a:rPr>
              <a:t>)</a:t>
            </a:r>
          </a:p>
        </p:txBody>
      </p:sp>
      <p:sp>
        <p:nvSpPr>
          <p:cNvPr id="21514" name="Text Box 15"/>
          <p:cNvSpPr txBox="1">
            <a:spLocks noChangeArrowheads="1"/>
          </p:cNvSpPr>
          <p:nvPr/>
        </p:nvSpPr>
        <p:spPr bwMode="auto">
          <a:xfrm>
            <a:off x="7305675" y="61102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prstClr val="black"/>
                </a:solidFill>
              </a:rPr>
              <a:t>R</a:t>
            </a:r>
          </a:p>
        </p:txBody>
      </p:sp>
      <p:sp>
        <p:nvSpPr>
          <p:cNvPr id="21515" name="Text Box 16"/>
          <p:cNvSpPr txBox="1">
            <a:spLocks noChangeArrowheads="1"/>
          </p:cNvSpPr>
          <p:nvPr/>
        </p:nvSpPr>
        <p:spPr bwMode="auto">
          <a:xfrm>
            <a:off x="6102350" y="41941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prstClr val="black"/>
                </a:solidFill>
              </a:rPr>
              <a:t>Z</a:t>
            </a:r>
          </a:p>
        </p:txBody>
      </p:sp>
      <p:sp>
        <p:nvSpPr>
          <p:cNvPr id="21516" name="Line 17"/>
          <p:cNvSpPr>
            <a:spLocks noChangeShapeType="1"/>
          </p:cNvSpPr>
          <p:nvPr/>
        </p:nvSpPr>
        <p:spPr bwMode="auto">
          <a:xfrm flipV="1">
            <a:off x="2590800" y="5638800"/>
            <a:ext cx="0" cy="762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21517" name="Line 18"/>
          <p:cNvSpPr>
            <a:spLocks noChangeShapeType="1"/>
          </p:cNvSpPr>
          <p:nvPr/>
        </p:nvSpPr>
        <p:spPr bwMode="auto">
          <a:xfrm flipV="1">
            <a:off x="2590800" y="6400800"/>
            <a:ext cx="12954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21518" name="Text Box 19"/>
          <p:cNvSpPr txBox="1">
            <a:spLocks noChangeArrowheads="1"/>
          </p:cNvSpPr>
          <p:nvPr/>
        </p:nvSpPr>
        <p:spPr bwMode="auto">
          <a:xfrm>
            <a:off x="3841750" y="61864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srgbClr val="FF0000"/>
                </a:solidFill>
              </a:rPr>
              <a:t>R</a:t>
            </a:r>
          </a:p>
        </p:txBody>
      </p:sp>
      <p:sp>
        <p:nvSpPr>
          <p:cNvPr id="21519" name="Text Box 20"/>
          <p:cNvSpPr txBox="1">
            <a:spLocks noChangeArrowheads="1"/>
          </p:cNvSpPr>
          <p:nvPr/>
        </p:nvSpPr>
        <p:spPr bwMode="auto">
          <a:xfrm>
            <a:off x="2209800" y="56388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srgbClr val="FF0000"/>
                </a:solidFill>
              </a:rPr>
              <a:t>Z</a:t>
            </a:r>
          </a:p>
        </p:txBody>
      </p:sp>
      <p:pic>
        <p:nvPicPr>
          <p:cNvPr id="63793" name="Picture 3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143000"/>
            <a:ext cx="279082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9056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2400" y="0"/>
            <a:ext cx="8839200" cy="914400"/>
          </a:xfrm>
        </p:spPr>
        <p:txBody>
          <a:bodyPr/>
          <a:lstStyle/>
          <a:p>
            <a:pPr eaLnBrk="1" hangingPunct="1"/>
            <a:r>
              <a:rPr lang="en-US" altLang="en-US" sz="2400" dirty="0"/>
              <a:t>Temperature perturbation (</a:t>
            </a:r>
            <a:r>
              <a:rPr lang="en-US" altLang="en-US" sz="2400" dirty="0" err="1">
                <a:latin typeface="Symbol" panose="05050102010706020507" pitchFamily="18" charset="2"/>
              </a:rPr>
              <a:t>d</a:t>
            </a:r>
            <a:r>
              <a:rPr lang="en-US" altLang="en-US" sz="2400" dirty="0" err="1"/>
              <a:t>T</a:t>
            </a:r>
            <a:r>
              <a:rPr lang="en-US" altLang="en-US" sz="2400" dirty="0"/>
              <a:t>) leads to compression (</a:t>
            </a:r>
            <a:r>
              <a:rPr lang="en-US" altLang="en-US" sz="2400" dirty="0">
                <a:sym typeface="Symbol" pitchFamily="18" charset="2"/>
              </a:rPr>
              <a:t></a:t>
            </a:r>
            <a:r>
              <a:rPr lang="en-US" altLang="en-US" sz="2400" dirty="0" err="1">
                <a:sym typeface="Symbol" pitchFamily="18" charset="2"/>
              </a:rPr>
              <a:t>v</a:t>
            </a:r>
            <a:r>
              <a:rPr lang="en-US" altLang="en-US" sz="2400" baseline="-25000" dirty="0" err="1">
                <a:sym typeface="Symbol" pitchFamily="18" charset="2"/>
              </a:rPr>
              <a:t>di</a:t>
            </a:r>
            <a:r>
              <a:rPr lang="en-US" altLang="en-US" sz="2400" dirty="0">
                <a:sym typeface="Symbol" pitchFamily="18" charset="2"/>
              </a:rPr>
              <a:t>), density perturbation – 90 out-of-phase with </a:t>
            </a:r>
            <a:r>
              <a:rPr lang="en-US" altLang="en-US" sz="2400" dirty="0" err="1">
                <a:latin typeface="Symbol" pitchFamily="18" charset="2"/>
                <a:sym typeface="Symbol" pitchFamily="18" charset="2"/>
              </a:rPr>
              <a:t>d</a:t>
            </a:r>
            <a:r>
              <a:rPr lang="en-US" altLang="en-US" sz="2400" dirty="0" err="1">
                <a:sym typeface="Symbol" pitchFamily="18" charset="2"/>
              </a:rPr>
              <a:t>T</a:t>
            </a:r>
            <a:endParaRPr lang="en-US" altLang="en-US" sz="2400" dirty="0"/>
          </a:p>
        </p:txBody>
      </p:sp>
      <p:sp>
        <p:nvSpPr>
          <p:cNvPr id="30723" name="Rectangle 3"/>
          <p:cNvSpPr>
            <a:spLocks noGrp="1" noChangeArrowheads="1"/>
          </p:cNvSpPr>
          <p:nvPr>
            <p:ph type="body" idx="1"/>
          </p:nvPr>
        </p:nvSpPr>
        <p:spPr>
          <a:xfrm>
            <a:off x="6324600" y="3124200"/>
            <a:ext cx="2743200" cy="2286000"/>
          </a:xfrm>
        </p:spPr>
        <p:txBody>
          <a:bodyPr>
            <a:normAutofit/>
          </a:bodyPr>
          <a:lstStyle/>
          <a:p>
            <a:pPr eaLnBrk="1" hangingPunct="1"/>
            <a:r>
              <a:rPr lang="en-US" altLang="en-US" sz="1800" dirty="0">
                <a:solidFill>
                  <a:srgbClr val="008000"/>
                </a:solidFill>
                <a:sym typeface="Symbol" pitchFamily="18" charset="2"/>
              </a:rPr>
              <a:t>Fourier decompose perturbations in space (k</a:t>
            </a:r>
            <a:r>
              <a:rPr lang="en-US" altLang="en-US" sz="1800" baseline="-25000" dirty="0">
                <a:solidFill>
                  <a:srgbClr val="008000"/>
                </a:solidFill>
                <a:latin typeface="Symbol" panose="05050102010706020507" pitchFamily="18" charset="2"/>
                <a:sym typeface="Symbol" pitchFamily="18" charset="2"/>
              </a:rPr>
              <a:t>q</a:t>
            </a:r>
            <a:r>
              <a:rPr lang="en-US" altLang="en-US" sz="1800" dirty="0">
                <a:solidFill>
                  <a:srgbClr val="008000"/>
                </a:solidFill>
                <a:latin typeface="Symbol" panose="05050102010706020507" pitchFamily="18" charset="2"/>
                <a:sym typeface="Symbol" pitchFamily="18" charset="2"/>
              </a:rPr>
              <a:t>r</a:t>
            </a:r>
            <a:r>
              <a:rPr lang="en-US" altLang="en-US" sz="1800" baseline="-25000" dirty="0">
                <a:solidFill>
                  <a:srgbClr val="008000"/>
                </a:solidFill>
                <a:sym typeface="Symbol" pitchFamily="18" charset="2"/>
              </a:rPr>
              <a:t>i</a:t>
            </a:r>
            <a:r>
              <a:rPr lang="en-US" altLang="en-US" sz="1800" dirty="0">
                <a:solidFill>
                  <a:srgbClr val="008000"/>
                </a:solidFill>
                <a:sym typeface="Symbol" pitchFamily="18" charset="2"/>
              </a:rPr>
              <a:t>1)</a:t>
            </a:r>
          </a:p>
          <a:p>
            <a:pPr eaLnBrk="1" hangingPunct="1"/>
            <a:endParaRPr lang="en-US" altLang="en-US" sz="1800" dirty="0">
              <a:solidFill>
                <a:srgbClr val="008000"/>
              </a:solidFill>
              <a:sym typeface="Symbol" pitchFamily="18" charset="2"/>
            </a:endParaRPr>
          </a:p>
          <a:p>
            <a:pPr eaLnBrk="1" hangingPunct="1"/>
            <a:r>
              <a:rPr lang="en-US" altLang="en-US" sz="1800" dirty="0">
                <a:solidFill>
                  <a:srgbClr val="008000"/>
                </a:solidFill>
                <a:sym typeface="Symbol" pitchFamily="18" charset="2"/>
              </a:rPr>
              <a:t>Assume small T perturbation</a:t>
            </a:r>
          </a:p>
          <a:p>
            <a:pPr eaLnBrk="1" hangingPunct="1"/>
            <a:endParaRPr lang="en-US" altLang="en-US" sz="1800" dirty="0">
              <a:solidFill>
                <a:srgbClr val="008000"/>
              </a:solidFill>
              <a:sym typeface="Symbol" pitchFamily="18" charset="2"/>
            </a:endParaRPr>
          </a:p>
        </p:txBody>
      </p:sp>
      <p:pic>
        <p:nvPicPr>
          <p:cNvPr id="30724" name="Picture 14"/>
          <p:cNvPicPr>
            <a:picLocks noChangeAspect="1" noChangeArrowheads="1"/>
          </p:cNvPicPr>
          <p:nvPr/>
        </p:nvPicPr>
        <p:blipFill>
          <a:blip r:embed="rId3">
            <a:extLst>
              <a:ext uri="{28A0092B-C50C-407E-A947-70E740481C1C}">
                <a14:useLocalDpi xmlns:a14="http://schemas.microsoft.com/office/drawing/2010/main" val="0"/>
              </a:ext>
            </a:extLst>
          </a:blip>
          <a:srcRect l="8458" t="12698" r="70396" b="5669"/>
          <a:stretch>
            <a:fillRect/>
          </a:stretch>
        </p:blipFill>
        <p:spPr bwMode="auto">
          <a:xfrm>
            <a:off x="3581400" y="2743200"/>
            <a:ext cx="1524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Line 15"/>
          <p:cNvSpPr>
            <a:spLocks noChangeShapeType="1"/>
          </p:cNvSpPr>
          <p:nvPr/>
        </p:nvSpPr>
        <p:spPr bwMode="auto">
          <a:xfrm flipV="1">
            <a:off x="5410200" y="28194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26" name="Line 16"/>
          <p:cNvSpPr>
            <a:spLocks noChangeShapeType="1"/>
          </p:cNvSpPr>
          <p:nvPr/>
        </p:nvSpPr>
        <p:spPr bwMode="auto">
          <a:xfrm flipV="1">
            <a:off x="5410200" y="35052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27" name="Line 17"/>
          <p:cNvSpPr>
            <a:spLocks noChangeShapeType="1"/>
          </p:cNvSpPr>
          <p:nvPr/>
        </p:nvSpPr>
        <p:spPr bwMode="auto">
          <a:xfrm flipV="1">
            <a:off x="5410200" y="38862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28" name="Line 18"/>
          <p:cNvSpPr>
            <a:spLocks noChangeShapeType="1"/>
          </p:cNvSpPr>
          <p:nvPr/>
        </p:nvSpPr>
        <p:spPr bwMode="auto">
          <a:xfrm flipV="1">
            <a:off x="5410200" y="45720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29" name="Line 19"/>
          <p:cNvSpPr>
            <a:spLocks noChangeShapeType="1"/>
          </p:cNvSpPr>
          <p:nvPr/>
        </p:nvSpPr>
        <p:spPr bwMode="auto">
          <a:xfrm flipV="1">
            <a:off x="5410200" y="50292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30" name="Line 20"/>
          <p:cNvSpPr>
            <a:spLocks noChangeShapeType="1"/>
          </p:cNvSpPr>
          <p:nvPr/>
        </p:nvSpPr>
        <p:spPr bwMode="auto">
          <a:xfrm flipV="1">
            <a:off x="5410200" y="57150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0731" name="Picture 21"/>
          <p:cNvPicPr>
            <a:picLocks noChangeAspect="1" noChangeArrowheads="1"/>
          </p:cNvPicPr>
          <p:nvPr/>
        </p:nvPicPr>
        <p:blipFill>
          <a:blip r:embed="rId3">
            <a:extLst>
              <a:ext uri="{28A0092B-C50C-407E-A947-70E740481C1C}">
                <a14:useLocalDpi xmlns:a14="http://schemas.microsoft.com/office/drawing/2010/main" val="0"/>
              </a:ext>
            </a:extLst>
          </a:blip>
          <a:srcRect l="1057" t="9297" r="94002" b="78232"/>
          <a:stretch>
            <a:fillRect/>
          </a:stretch>
        </p:blipFill>
        <p:spPr bwMode="auto">
          <a:xfrm>
            <a:off x="4641850" y="2362200"/>
            <a:ext cx="311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32" name="Line 22"/>
          <p:cNvSpPr>
            <a:spLocks noChangeShapeType="1"/>
          </p:cNvSpPr>
          <p:nvPr/>
        </p:nvSpPr>
        <p:spPr bwMode="auto">
          <a:xfrm flipH="1">
            <a:off x="3124200" y="2514600"/>
            <a:ext cx="1447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33" name="Text Box 23"/>
          <p:cNvSpPr txBox="1">
            <a:spLocks noChangeArrowheads="1"/>
          </p:cNvSpPr>
          <p:nvPr/>
        </p:nvSpPr>
        <p:spPr bwMode="auto">
          <a:xfrm>
            <a:off x="3228975" y="22098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prstClr val="black"/>
                </a:solidFill>
                <a:sym typeface="Symbol" pitchFamily="18" charset="2"/>
              </a:rPr>
              <a:t>B, curvature</a:t>
            </a:r>
          </a:p>
        </p:txBody>
      </p:sp>
      <p:sp>
        <p:nvSpPr>
          <p:cNvPr id="30734" name="Line 24"/>
          <p:cNvSpPr>
            <a:spLocks noChangeShapeType="1"/>
          </p:cNvSpPr>
          <p:nvPr/>
        </p:nvSpPr>
        <p:spPr bwMode="auto">
          <a:xfrm flipH="1" flipV="1">
            <a:off x="4827588" y="1752600"/>
            <a:ext cx="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graphicFrame>
        <p:nvGraphicFramePr>
          <p:cNvPr id="30735" name="Object 25"/>
          <p:cNvGraphicFramePr>
            <a:graphicFrameLocks noChangeAspect="1"/>
          </p:cNvGraphicFramePr>
          <p:nvPr/>
        </p:nvGraphicFramePr>
        <p:xfrm>
          <a:off x="3733800" y="1295400"/>
          <a:ext cx="1387475" cy="342900"/>
        </p:xfrm>
        <a:graphic>
          <a:graphicData uri="http://schemas.openxmlformats.org/presentationml/2006/ole">
            <mc:AlternateContent xmlns:mc="http://schemas.openxmlformats.org/markup-compatibility/2006">
              <mc:Choice xmlns:v="urn:schemas-microsoft-com:vml" Requires="v">
                <p:oleObj name="Equation" r:id="rId4" imgW="875920" imgH="215806" progId="Equation.3">
                  <p:embed/>
                </p:oleObj>
              </mc:Choice>
              <mc:Fallback>
                <p:oleObj name="Equation" r:id="rId4" imgW="875920" imgH="21580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295400"/>
                        <a:ext cx="1387475"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36" name="Text Box 27"/>
          <p:cNvSpPr txBox="1">
            <a:spLocks noChangeArrowheads="1"/>
          </p:cNvSpPr>
          <p:nvPr/>
        </p:nvSpPr>
        <p:spPr bwMode="auto">
          <a:xfrm>
            <a:off x="3124200" y="3005138"/>
            <a:ext cx="444500" cy="297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FF0000"/>
                </a:solidFill>
              </a:rPr>
              <a:t>T</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p:txBody>
      </p:sp>
      <p:sp>
        <p:nvSpPr>
          <p:cNvPr id="30738" name="Text Box 30"/>
          <p:cNvSpPr txBox="1">
            <a:spLocks noChangeArrowheads="1"/>
          </p:cNvSpPr>
          <p:nvPr/>
        </p:nvSpPr>
        <p:spPr bwMode="auto">
          <a:xfrm>
            <a:off x="5654675" y="3233738"/>
            <a:ext cx="433388" cy="24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0000FF"/>
                </a:solidFill>
              </a:rPr>
              <a:t>n</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n</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n-</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n+</a:t>
            </a:r>
          </a:p>
          <a:p>
            <a:pPr eaLnBrk="1" hangingPunct="1">
              <a:spcBef>
                <a:spcPct val="0"/>
              </a:spcBef>
              <a:buFontTx/>
              <a:buNone/>
            </a:pPr>
            <a:endParaRPr lang="en-US" altLang="en-US" sz="1700" b="0" i="0">
              <a:solidFill>
                <a:srgbClr val="C0504D"/>
              </a:solidFill>
            </a:endParaRPr>
          </a:p>
          <a:p>
            <a:pPr eaLnBrk="1" hangingPunct="1">
              <a:spcBef>
                <a:spcPct val="0"/>
              </a:spcBef>
              <a:buFontTx/>
              <a:buNone/>
            </a:pPr>
            <a:r>
              <a:rPr lang="en-US" altLang="en-US" sz="1700" b="0" i="0">
                <a:solidFill>
                  <a:srgbClr val="0000FF"/>
                </a:solidFill>
              </a:rPr>
              <a:t>n-</a:t>
            </a:r>
          </a:p>
        </p:txBody>
      </p:sp>
      <p:pic>
        <p:nvPicPr>
          <p:cNvPr id="30739" name="Picture 48" descr="NCSX_TOK_modB_c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219200"/>
            <a:ext cx="17557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Rectangle 49"/>
          <p:cNvSpPr>
            <a:spLocks noChangeArrowheads="1"/>
          </p:cNvSpPr>
          <p:nvPr/>
        </p:nvSpPr>
        <p:spPr bwMode="auto">
          <a:xfrm>
            <a:off x="1752600" y="2133600"/>
            <a:ext cx="3810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endParaRPr lang="en-US" altLang="en-US" sz="1400" b="0" i="0">
              <a:solidFill>
                <a:prstClr val="black"/>
              </a:solidFill>
            </a:endParaRPr>
          </a:p>
        </p:txBody>
      </p:sp>
      <p:sp>
        <p:nvSpPr>
          <p:cNvPr id="30741" name="Line 50"/>
          <p:cNvSpPr>
            <a:spLocks noChangeShapeType="1"/>
          </p:cNvSpPr>
          <p:nvPr/>
        </p:nvSpPr>
        <p:spPr bwMode="auto">
          <a:xfrm>
            <a:off x="2209800" y="2667000"/>
            <a:ext cx="5334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0742" name="Picture 51" descr="modB_vs_R_mid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733800"/>
            <a:ext cx="1752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3" name="Picture 52" descr="nT_vs_R_midpla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5105400"/>
            <a:ext cx="18288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 Box 53"/>
          <p:cNvSpPr txBox="1">
            <a:spLocks noChangeArrowheads="1"/>
          </p:cNvSpPr>
          <p:nvPr/>
        </p:nvSpPr>
        <p:spPr bwMode="auto">
          <a:xfrm>
            <a:off x="593725" y="5192713"/>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0000FF"/>
                </a:solidFill>
              </a:rPr>
              <a:t>n</a:t>
            </a:r>
          </a:p>
        </p:txBody>
      </p:sp>
      <p:sp>
        <p:nvSpPr>
          <p:cNvPr id="30745" name="Text Box 54"/>
          <p:cNvSpPr txBox="1">
            <a:spLocks noChangeArrowheads="1"/>
          </p:cNvSpPr>
          <p:nvPr/>
        </p:nvSpPr>
        <p:spPr bwMode="auto">
          <a:xfrm>
            <a:off x="1295400" y="5105400"/>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FF0000"/>
                </a:solidFill>
              </a:rPr>
              <a:t>T</a:t>
            </a:r>
          </a:p>
        </p:txBody>
      </p:sp>
      <p:sp>
        <p:nvSpPr>
          <p:cNvPr id="30746" name="Line 55"/>
          <p:cNvSpPr>
            <a:spLocks noChangeShapeType="1"/>
          </p:cNvSpPr>
          <p:nvPr/>
        </p:nvSpPr>
        <p:spPr bwMode="auto">
          <a:xfrm flipH="1">
            <a:off x="1219200" y="4267200"/>
            <a:ext cx="609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47" name="Text Box 56"/>
          <p:cNvSpPr txBox="1">
            <a:spLocks noChangeArrowheads="1"/>
          </p:cNvSpPr>
          <p:nvPr/>
        </p:nvSpPr>
        <p:spPr bwMode="auto">
          <a:xfrm>
            <a:off x="1355725" y="3970338"/>
            <a:ext cx="430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prstClr val="black"/>
                </a:solidFill>
                <a:sym typeface="Symbol" pitchFamily="18" charset="2"/>
              </a:rPr>
              <a:t>B</a:t>
            </a:r>
          </a:p>
        </p:txBody>
      </p:sp>
      <p:sp>
        <p:nvSpPr>
          <p:cNvPr id="30748" name="Text Box 57"/>
          <p:cNvSpPr txBox="1">
            <a:spLocks noChangeArrowheads="1"/>
          </p:cNvSpPr>
          <p:nvPr/>
        </p:nvSpPr>
        <p:spPr bwMode="auto">
          <a:xfrm>
            <a:off x="1371600" y="5715000"/>
            <a:ext cx="41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FF0000"/>
                </a:solidFill>
                <a:sym typeface="Symbol" pitchFamily="18" charset="2"/>
              </a:rPr>
              <a:t>T</a:t>
            </a:r>
          </a:p>
        </p:txBody>
      </p:sp>
      <p:sp>
        <p:nvSpPr>
          <p:cNvPr id="30749" name="Line 58"/>
          <p:cNvSpPr>
            <a:spLocks noChangeShapeType="1"/>
          </p:cNvSpPr>
          <p:nvPr/>
        </p:nvSpPr>
        <p:spPr bwMode="auto">
          <a:xfrm flipH="1">
            <a:off x="1371600" y="6019800"/>
            <a:ext cx="304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74980" name="Picture 2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0650" y="2209800"/>
            <a:ext cx="135255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5081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 y="0"/>
            <a:ext cx="8839200" cy="914400"/>
          </a:xfrm>
        </p:spPr>
        <p:txBody>
          <a:bodyPr/>
          <a:lstStyle/>
          <a:p>
            <a:pPr eaLnBrk="1" hangingPunct="1"/>
            <a:r>
              <a:rPr lang="en-US" altLang="en-US" sz="2400" dirty="0"/>
              <a:t>Dynamics Must Satisfy Quasi-neutrality;</a:t>
            </a:r>
            <a:br>
              <a:rPr lang="en-US" altLang="en-US" sz="2400" dirty="0"/>
            </a:br>
            <a:r>
              <a:rPr lang="en-US" altLang="en-US" sz="2400" dirty="0"/>
              <a:t>Rapid parallel electron motion gives Boltzmann distribution</a:t>
            </a:r>
          </a:p>
        </p:txBody>
      </p:sp>
      <p:sp>
        <p:nvSpPr>
          <p:cNvPr id="31747" name="Rectangle 3"/>
          <p:cNvSpPr>
            <a:spLocks noGrp="1" noChangeArrowheads="1"/>
          </p:cNvSpPr>
          <p:nvPr>
            <p:ph type="body" idx="1"/>
          </p:nvPr>
        </p:nvSpPr>
        <p:spPr>
          <a:xfrm>
            <a:off x="228600" y="990600"/>
            <a:ext cx="8763000" cy="457200"/>
          </a:xfrm>
        </p:spPr>
        <p:txBody>
          <a:bodyPr>
            <a:noAutofit/>
          </a:bodyPr>
          <a:lstStyle/>
          <a:p>
            <a:pPr eaLnBrk="1" hangingPunct="1"/>
            <a:r>
              <a:rPr lang="en-US" altLang="en-US" dirty="0">
                <a:sym typeface="Symbol" pitchFamily="18" charset="2"/>
              </a:rPr>
              <a:t>Poisson equation + long-wavelengths (k</a:t>
            </a:r>
            <a:r>
              <a:rPr lang="en-US" altLang="en-US" baseline="-25000" dirty="0">
                <a:sym typeface="Symbol" pitchFamily="18" charset="2"/>
              </a:rPr>
              <a:t></a:t>
            </a:r>
            <a:r>
              <a:rPr lang="en-US" altLang="en-US" baseline="30000" dirty="0">
                <a:sym typeface="Symbol" pitchFamily="18" charset="2"/>
              </a:rPr>
              <a:t>2</a:t>
            </a:r>
            <a:r>
              <a:rPr lang="en-US" altLang="en-US" dirty="0">
                <a:latin typeface="Symbol" pitchFamily="18" charset="2"/>
                <a:sym typeface="Symbol" pitchFamily="18" charset="2"/>
              </a:rPr>
              <a:t>l</a:t>
            </a:r>
            <a:r>
              <a:rPr lang="en-US" altLang="en-US" baseline="-25000" dirty="0">
                <a:sym typeface="Symbol" pitchFamily="18" charset="2"/>
              </a:rPr>
              <a:t>D</a:t>
            </a:r>
            <a:r>
              <a:rPr lang="en-US" altLang="en-US" baseline="30000" dirty="0">
                <a:sym typeface="Symbol" pitchFamily="18" charset="2"/>
              </a:rPr>
              <a:t>2</a:t>
            </a:r>
            <a:r>
              <a:rPr lang="en-US" altLang="en-US" dirty="0">
                <a:sym typeface="Symbol" pitchFamily="18" charset="2"/>
              </a:rPr>
              <a:t>&lt;&lt;1) </a:t>
            </a:r>
            <a:r>
              <a:rPr lang="en-US" altLang="en-US" dirty="0">
                <a:sym typeface="Wingdings" panose="05000000000000000000" pitchFamily="2" charset="2"/>
              </a:rPr>
              <a:t></a:t>
            </a:r>
            <a:r>
              <a:rPr lang="en-US" altLang="en-US" dirty="0">
                <a:sym typeface="Symbol" pitchFamily="18" charset="2"/>
              </a:rPr>
              <a:t> quasi-neutrality</a:t>
            </a: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r>
              <a:rPr lang="en-US" altLang="en-US" sz="2000" dirty="0">
                <a:sym typeface="Symbol" pitchFamily="18" charset="2"/>
              </a:rPr>
              <a:t>For characteristic drift wave frequency, parallel electron motion is very rapid (from parallel electron momentum eq, assuming isothermal </a:t>
            </a:r>
            <a:r>
              <a:rPr lang="en-US" altLang="en-US" sz="2000" dirty="0" err="1">
                <a:sym typeface="Symbol" pitchFamily="18" charset="2"/>
              </a:rPr>
              <a:t>T</a:t>
            </a:r>
            <a:r>
              <a:rPr lang="en-US" altLang="en-US" sz="2000" baseline="-25000" dirty="0" err="1">
                <a:sym typeface="Symbol" pitchFamily="18" charset="2"/>
              </a:rPr>
              <a:t>e</a:t>
            </a:r>
            <a:r>
              <a:rPr lang="en-US" altLang="en-US" sz="2000" dirty="0">
                <a:sym typeface="Symbol" pitchFamily="18" charset="2"/>
              </a:rPr>
              <a:t>:)</a:t>
            </a: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buFont typeface="Symbol" pitchFamily="18" charset="2"/>
              <a:buChar char="Þ"/>
            </a:pPr>
            <a:r>
              <a:rPr lang="en-US" altLang="en-US" sz="2000" dirty="0">
                <a:solidFill>
                  <a:srgbClr val="FF0000"/>
                </a:solidFill>
                <a:sym typeface="Symbol" pitchFamily="18" charset="2"/>
              </a:rPr>
              <a:t>Electrons (approximately) maintain a Boltzmann distribution</a:t>
            </a:r>
          </a:p>
          <a:p>
            <a:pPr eaLnBrk="1" hangingPunct="1"/>
            <a:endParaRPr lang="en-US" altLang="en-US" sz="2000" dirty="0">
              <a:sym typeface="Symbol" pitchFamily="18" charset="2"/>
            </a:endParaRPr>
          </a:p>
        </p:txBody>
      </p:sp>
      <p:graphicFrame>
        <p:nvGraphicFramePr>
          <p:cNvPr id="31748" name="Object 32"/>
          <p:cNvGraphicFramePr>
            <a:graphicFrameLocks noChangeAspect="1"/>
          </p:cNvGraphicFramePr>
          <p:nvPr/>
        </p:nvGraphicFramePr>
        <p:xfrm>
          <a:off x="3962400" y="1676400"/>
          <a:ext cx="838200" cy="442913"/>
        </p:xfrm>
        <a:graphic>
          <a:graphicData uri="http://schemas.openxmlformats.org/presentationml/2006/ole">
            <mc:AlternateContent xmlns:mc="http://schemas.openxmlformats.org/markup-compatibility/2006">
              <mc:Choice xmlns:v="urn:schemas-microsoft-com:vml" Requires="v">
                <p:oleObj name="Equation" r:id="rId3" imgW="457200" imgH="241300" progId="Equation.3">
                  <p:embed/>
                </p:oleObj>
              </mc:Choice>
              <mc:Fallback>
                <p:oleObj name="Equation" r:id="rId3" imgW="4572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676400"/>
                        <a:ext cx="838200" cy="442913"/>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9" name="Object 33"/>
          <p:cNvGraphicFramePr>
            <a:graphicFrameLocks noChangeAspect="1"/>
          </p:cNvGraphicFramePr>
          <p:nvPr>
            <p:extLst>
              <p:ext uri="{D42A27DB-BD31-4B8C-83A1-F6EECF244321}">
                <p14:modId xmlns:p14="http://schemas.microsoft.com/office/powerpoint/2010/main" val="3972742801"/>
              </p:ext>
            </p:extLst>
          </p:nvPr>
        </p:nvGraphicFramePr>
        <p:xfrm>
          <a:off x="3009900" y="5943600"/>
          <a:ext cx="2286000" cy="361950"/>
        </p:xfrm>
        <a:graphic>
          <a:graphicData uri="http://schemas.openxmlformats.org/presentationml/2006/ole">
            <mc:AlternateContent xmlns:mc="http://schemas.openxmlformats.org/markup-compatibility/2006">
              <mc:Choice xmlns:v="urn:schemas-microsoft-com:vml" Requires="v">
                <p:oleObj name="Equation" r:id="rId5" imgW="1524000" imgH="241300" progId="Equation.3">
                  <p:embed/>
                </p:oleObj>
              </mc:Choice>
              <mc:Fallback>
                <p:oleObj name="Equation" r:id="rId5" imgW="15240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9900" y="5943600"/>
                        <a:ext cx="22860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0" name="Object 34"/>
          <p:cNvGraphicFramePr>
            <a:graphicFrameLocks noChangeAspect="1"/>
          </p:cNvGraphicFramePr>
          <p:nvPr>
            <p:extLst>
              <p:ext uri="{D42A27DB-BD31-4B8C-83A1-F6EECF244321}">
                <p14:modId xmlns:p14="http://schemas.microsoft.com/office/powerpoint/2010/main" val="2910440147"/>
              </p:ext>
            </p:extLst>
          </p:nvPr>
        </p:nvGraphicFramePr>
        <p:xfrm>
          <a:off x="2905125" y="5191125"/>
          <a:ext cx="2381250" cy="342900"/>
        </p:xfrm>
        <a:graphic>
          <a:graphicData uri="http://schemas.openxmlformats.org/presentationml/2006/ole">
            <mc:AlternateContent xmlns:mc="http://schemas.openxmlformats.org/markup-compatibility/2006">
              <mc:Choice xmlns:v="urn:schemas-microsoft-com:vml" Requires="v">
                <p:oleObj name="Equation" r:id="rId7" imgW="1587240" imgH="228600" progId="Equation.3">
                  <p:embed/>
                </p:oleObj>
              </mc:Choice>
              <mc:Fallback>
                <p:oleObj name="Equation" r:id="rId7" imgW="1587240" imgH="228600" progId="Equation.3">
                  <p:embed/>
                  <p:pic>
                    <p:nvPicPr>
                      <p:cNvPr id="0" name=""/>
                      <p:cNvPicPr>
                        <a:picLocks noChangeAspect="1" noChangeArrowheads="1"/>
                      </p:cNvPicPr>
                      <p:nvPr/>
                    </p:nvPicPr>
                    <p:blipFill>
                      <a:blip r:embed="rId8"/>
                      <a:srcRect/>
                      <a:stretch>
                        <a:fillRect/>
                      </a:stretch>
                    </p:blipFill>
                    <p:spPr bwMode="auto">
                      <a:xfrm>
                        <a:off x="2905125" y="5191125"/>
                        <a:ext cx="238125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2" name="Line 47"/>
          <p:cNvSpPr>
            <a:spLocks noChangeShapeType="1"/>
          </p:cNvSpPr>
          <p:nvPr/>
        </p:nvSpPr>
        <p:spPr bwMode="auto">
          <a:xfrm>
            <a:off x="4610100" y="6324600"/>
            <a:ext cx="7620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graphicFrame>
        <p:nvGraphicFramePr>
          <p:cNvPr id="31753" name="Object 48"/>
          <p:cNvGraphicFramePr>
            <a:graphicFrameLocks noChangeAspect="1"/>
          </p:cNvGraphicFramePr>
          <p:nvPr/>
        </p:nvGraphicFramePr>
        <p:xfrm>
          <a:off x="457200" y="1447800"/>
          <a:ext cx="2286000" cy="1273175"/>
        </p:xfrm>
        <a:graphic>
          <a:graphicData uri="http://schemas.openxmlformats.org/presentationml/2006/ole">
            <mc:AlternateContent xmlns:mc="http://schemas.openxmlformats.org/markup-compatibility/2006">
              <mc:Choice xmlns:v="urn:schemas-microsoft-com:vml" Requires="v">
                <p:oleObj name="Equation" r:id="rId9" imgW="1600200" imgH="889000" progId="Equation.3">
                  <p:embed/>
                </p:oleObj>
              </mc:Choice>
              <mc:Fallback>
                <p:oleObj name="Equation" r:id="rId9" imgW="1600200" imgH="889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1447800"/>
                        <a:ext cx="2286000" cy="1273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2286000" y="3810000"/>
                <a:ext cx="4113434" cy="4115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solidFill>
                            <a:schemeClr val="tx1"/>
                          </a:solidFill>
                          <a:latin typeface="Cambria Math"/>
                        </a:rPr>
                        <m:t>ω</m:t>
                      </m:r>
                      <m:r>
                        <a:rPr lang="en-US" sz="1800" b="0" i="0" smtClean="0">
                          <a:solidFill>
                            <a:schemeClr val="tx1"/>
                          </a:solidFill>
                          <a:latin typeface="Cambria Math"/>
                        </a:rPr>
                        <m:t>&lt;</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a:rPr>
                            <m:t>k</m:t>
                          </m:r>
                        </m:e>
                        <m:sub>
                          <m:r>
                            <a:rPr lang="en-US" sz="1800" b="0" i="0" smtClean="0">
                              <a:solidFill>
                                <a:schemeClr val="tx1"/>
                              </a:solidFill>
                              <a:latin typeface="Cambria Math"/>
                            </a:rPr>
                            <m:t>||</m:t>
                          </m:r>
                        </m:sub>
                      </m:sSub>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a:rPr>
                            <m:t>v</m:t>
                          </m:r>
                        </m:e>
                        <m:sub>
                          <m:r>
                            <m:rPr>
                              <m:sty m:val="p"/>
                            </m:rPr>
                            <a:rPr lang="en-US" sz="1800" b="0" i="0" smtClean="0">
                              <a:solidFill>
                                <a:schemeClr val="tx1"/>
                              </a:solidFill>
                              <a:latin typeface="Cambria Math"/>
                            </a:rPr>
                            <m:t>Te</m:t>
                          </m:r>
                        </m:sub>
                      </m:sSub>
                      <m:r>
                        <a:rPr lang="en-US" sz="1800" b="0" i="0" smtClean="0">
                          <a:solidFill>
                            <a:schemeClr val="tx1"/>
                          </a:solidFill>
                          <a:latin typeface="Cambria Math"/>
                        </a:rPr>
                        <m:t> →  0=−</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a:rPr>
                            <m:t>T</m:t>
                          </m:r>
                        </m:e>
                        <m:sub>
                          <m:r>
                            <m:rPr>
                              <m:sty m:val="p"/>
                            </m:rPr>
                            <a:rPr lang="en-US" sz="1800" b="0" i="0" smtClean="0">
                              <a:solidFill>
                                <a:schemeClr val="tx1"/>
                              </a:solidFill>
                              <a:latin typeface="Cambria Math"/>
                            </a:rPr>
                            <m:t>e</m:t>
                          </m:r>
                        </m:sub>
                      </m:sSub>
                      <m:sSub>
                        <m:sSubPr>
                          <m:ctrlPr>
                            <a:rPr lang="en-US" sz="1800" b="0" i="1" smtClean="0">
                              <a:solidFill>
                                <a:schemeClr val="tx1"/>
                              </a:solidFill>
                              <a:latin typeface="Cambria Math" panose="02040503050406030204" pitchFamily="18" charset="0"/>
                            </a:rPr>
                          </m:ctrlPr>
                        </m:sSubPr>
                        <m:e>
                          <m:r>
                            <a:rPr lang="en-US" sz="1800" b="0" i="0" smtClean="0">
                              <a:solidFill>
                                <a:schemeClr val="tx1"/>
                              </a:solidFill>
                              <a:latin typeface="Cambria Math"/>
                            </a:rPr>
                            <m:t>𝛻</m:t>
                          </m:r>
                        </m:e>
                        <m:sub>
                          <m:r>
                            <a:rPr lang="en-US" sz="1800" b="0" i="0" smtClean="0">
                              <a:solidFill>
                                <a:schemeClr val="tx1"/>
                              </a:solidFill>
                              <a:latin typeface="Cambria Math"/>
                            </a:rPr>
                            <m:t>||</m:t>
                          </m:r>
                        </m:sub>
                      </m:sSub>
                      <m:sSub>
                        <m:sSubPr>
                          <m:ctrlPr>
                            <a:rPr lang="en-US" sz="1800" b="0" i="1" smtClean="0">
                              <a:solidFill>
                                <a:schemeClr val="tx1"/>
                              </a:solidFill>
                              <a:latin typeface="Cambria Math" panose="02040503050406030204" pitchFamily="18" charset="0"/>
                            </a:rPr>
                          </m:ctrlPr>
                        </m:sSubPr>
                        <m:e>
                          <m:acc>
                            <m:accPr>
                              <m:chr m:val="̃"/>
                              <m:ctrlPr>
                                <a:rPr lang="en-US" sz="1800" b="0" i="1" smtClean="0">
                                  <a:solidFill>
                                    <a:schemeClr val="tx1"/>
                                  </a:solidFill>
                                  <a:latin typeface="Cambria Math" panose="02040503050406030204" pitchFamily="18" charset="0"/>
                                </a:rPr>
                              </m:ctrlPr>
                            </m:accPr>
                            <m:e>
                              <m:r>
                                <m:rPr>
                                  <m:sty m:val="p"/>
                                </m:rPr>
                                <a:rPr lang="en-US" sz="1800" b="0" i="0" smtClean="0">
                                  <a:solidFill>
                                    <a:schemeClr val="tx1"/>
                                  </a:solidFill>
                                  <a:latin typeface="Cambria Math"/>
                                </a:rPr>
                                <m:t>n</m:t>
                              </m:r>
                            </m:e>
                          </m:acc>
                        </m:e>
                        <m:sub>
                          <m:r>
                            <m:rPr>
                              <m:sty m:val="p"/>
                            </m:rPr>
                            <a:rPr lang="en-US" sz="1800" b="0" i="0" smtClean="0">
                              <a:solidFill>
                                <a:schemeClr val="tx1"/>
                              </a:solidFill>
                              <a:latin typeface="Cambria Math"/>
                            </a:rPr>
                            <m:t>e</m:t>
                          </m:r>
                        </m:sub>
                      </m:sSub>
                      <m:r>
                        <a:rPr lang="en-US" sz="1800" b="0" i="0" smtClean="0">
                          <a:solidFill>
                            <a:schemeClr val="tx1"/>
                          </a:solidFill>
                          <a:latin typeface="Cambria Math"/>
                        </a:rPr>
                        <m:t>+</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a:rPr>
                            <m:t>n</m:t>
                          </m:r>
                        </m:e>
                        <m:sub>
                          <m:r>
                            <m:rPr>
                              <m:sty m:val="p"/>
                            </m:rPr>
                            <a:rPr lang="en-US" sz="1800" b="0" i="0" smtClean="0">
                              <a:solidFill>
                                <a:schemeClr val="tx1"/>
                              </a:solidFill>
                              <a:latin typeface="Cambria Math"/>
                            </a:rPr>
                            <m:t>e</m:t>
                          </m:r>
                        </m:sub>
                      </m:sSub>
                      <m:r>
                        <m:rPr>
                          <m:sty m:val="p"/>
                        </m:rPr>
                        <a:rPr lang="en-US" sz="1800" b="0" i="0" smtClean="0">
                          <a:solidFill>
                            <a:schemeClr val="tx1"/>
                          </a:solidFill>
                          <a:latin typeface="Cambria Math"/>
                        </a:rPr>
                        <m:t>e</m:t>
                      </m:r>
                      <m:sSub>
                        <m:sSubPr>
                          <m:ctrlPr>
                            <a:rPr lang="en-US" sz="1800" b="0" i="1" smtClean="0">
                              <a:solidFill>
                                <a:schemeClr val="tx1"/>
                              </a:solidFill>
                              <a:latin typeface="Cambria Math" panose="02040503050406030204" pitchFamily="18" charset="0"/>
                            </a:rPr>
                          </m:ctrlPr>
                        </m:sSubPr>
                        <m:e>
                          <m:r>
                            <a:rPr lang="en-US" sz="1800" b="0" i="0">
                              <a:solidFill>
                                <a:schemeClr val="tx1"/>
                              </a:solidFill>
                              <a:latin typeface="Cambria Math"/>
                            </a:rPr>
                            <m:t>𝛻</m:t>
                          </m:r>
                        </m:e>
                        <m:sub>
                          <m:r>
                            <a:rPr lang="en-US" sz="1800" b="0" i="0" smtClean="0">
                              <a:solidFill>
                                <a:schemeClr val="tx1"/>
                              </a:solidFill>
                              <a:latin typeface="Cambria Math"/>
                            </a:rPr>
                            <m:t>||</m:t>
                          </m:r>
                        </m:sub>
                      </m:sSub>
                      <m:acc>
                        <m:accPr>
                          <m:chr m:val="̃"/>
                          <m:ctrlPr>
                            <a:rPr lang="en-US" sz="1800" b="0" i="1" smtClean="0">
                              <a:solidFill>
                                <a:schemeClr val="tx1"/>
                              </a:solidFill>
                              <a:latin typeface="Cambria Math" panose="02040503050406030204" pitchFamily="18" charset="0"/>
                            </a:rPr>
                          </m:ctrlPr>
                        </m:accPr>
                        <m:e>
                          <m:r>
                            <m:rPr>
                              <m:sty m:val="p"/>
                            </m:rPr>
                            <a:rPr lang="en-US" sz="1800" b="0" i="0" smtClean="0">
                              <a:solidFill>
                                <a:schemeClr val="tx1"/>
                              </a:solidFill>
                              <a:latin typeface="Cambria Math"/>
                            </a:rPr>
                            <m:t>ϕ</m:t>
                          </m:r>
                        </m:e>
                      </m:acc>
                    </m:oMath>
                  </m:oMathPara>
                </a14:m>
                <a:endParaRPr lang="en-US" sz="1800" b="0" i="0" dirty="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286000" y="3810000"/>
                <a:ext cx="4113434" cy="411523"/>
              </a:xfrm>
              <a:prstGeom prst="rect">
                <a:avLst/>
              </a:prstGeom>
              <a:blipFill rotWithShape="1">
                <a:blip r:embed="rId12"/>
                <a:stretch>
                  <a:fillRect t="-5882" r="-7852" b="-7353"/>
                </a:stretch>
              </a:blipFill>
            </p:spPr>
            <p:txBody>
              <a:bodyPr/>
              <a:lstStyle/>
              <a:p>
                <a:r>
                  <a:rPr lang="en-US">
                    <a:noFill/>
                  </a:rPr>
                  <a:t> </a:t>
                </a:r>
              </a:p>
            </p:txBody>
          </p:sp>
        </mc:Fallback>
      </mc:AlternateContent>
    </p:spTree>
    <p:extLst>
      <p:ext uri="{BB962C8B-B14F-4D97-AF65-F5344CB8AC3E}">
        <p14:creationId xmlns:p14="http://schemas.microsoft.com/office/powerpoint/2010/main" val="813073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ttp://wallpoper.com/images/00/34/89/31/airplanes-flow_00348931.jpg"/>
          <p:cNvPicPr>
            <a:picLocks noChangeAspect="1" noChangeArrowheads="1"/>
          </p:cNvPicPr>
          <p:nvPr/>
        </p:nvPicPr>
        <p:blipFill>
          <a:blip r:embed="rId3">
            <a:extLst>
              <a:ext uri="{28A0092B-C50C-407E-A947-70E740481C1C}">
                <a14:useLocalDpi xmlns:a14="http://schemas.microsoft.com/office/drawing/2010/main" val="0"/>
              </a:ext>
            </a:extLst>
          </a:blip>
          <a:srcRect b="12000"/>
          <a:stretch>
            <a:fillRect/>
          </a:stretch>
        </p:blipFill>
        <p:spPr bwMode="auto">
          <a:xfrm>
            <a:off x="0" y="1828800"/>
            <a:ext cx="91471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p:cNvSpPr>
            <a:spLocks noGrp="1"/>
          </p:cNvSpPr>
          <p:nvPr>
            <p:ph type="title"/>
          </p:nvPr>
        </p:nvSpPr>
        <p:spPr/>
        <p:txBody>
          <a:bodyPr/>
          <a:lstStyle/>
          <a:p>
            <a:r>
              <a:rPr lang="en-US" altLang="en-US"/>
              <a:t>Turbulence is crucial to lift, drag &amp; stall characteristics of airfoils</a:t>
            </a:r>
          </a:p>
        </p:txBody>
      </p:sp>
      <p:sp>
        <p:nvSpPr>
          <p:cNvPr id="15364" name="Content Placeholder 2"/>
          <p:cNvSpPr>
            <a:spLocks noGrp="1"/>
          </p:cNvSpPr>
          <p:nvPr>
            <p:ph idx="1"/>
          </p:nvPr>
        </p:nvSpPr>
        <p:spPr>
          <a:xfrm>
            <a:off x="152400" y="1219200"/>
            <a:ext cx="8763000" cy="1066800"/>
          </a:xfrm>
        </p:spPr>
        <p:txBody>
          <a:bodyPr/>
          <a:lstStyle/>
          <a:p>
            <a:endParaRPr lang="en-US" altLang="en-US"/>
          </a:p>
        </p:txBody>
      </p:sp>
      <p:pic>
        <p:nvPicPr>
          <p:cNvPr id="15365" name="Picture 17" descr="http://www.airspace.cz/akademie/rocnik/2009/12/airfoils_02.jpg"/>
          <p:cNvPicPr>
            <a:picLocks noChangeAspect="1" noChangeArrowheads="1"/>
          </p:cNvPicPr>
          <p:nvPr/>
        </p:nvPicPr>
        <p:blipFill>
          <a:blip r:embed="rId4" cstate="print">
            <a:extLst>
              <a:ext uri="{28A0092B-C50C-407E-A947-70E740481C1C}">
                <a14:useLocalDpi xmlns:a14="http://schemas.microsoft.com/office/drawing/2010/main" val="0"/>
              </a:ext>
            </a:extLst>
          </a:blip>
          <a:srcRect t="8372" b="69786"/>
          <a:stretch>
            <a:fillRect/>
          </a:stretch>
        </p:blipFill>
        <p:spPr bwMode="auto">
          <a:xfrm>
            <a:off x="0" y="1014413"/>
            <a:ext cx="443388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7" descr="http://www.airspace.cz/akademie/rocnik/2009/12/airfoils_02.jpg"/>
          <p:cNvPicPr>
            <a:picLocks noChangeAspect="1" noChangeArrowheads="1"/>
          </p:cNvPicPr>
          <p:nvPr/>
        </p:nvPicPr>
        <p:blipFill>
          <a:blip r:embed="rId4" cstate="print">
            <a:extLst>
              <a:ext uri="{28A0092B-C50C-407E-A947-70E740481C1C}">
                <a14:useLocalDpi xmlns:a14="http://schemas.microsoft.com/office/drawing/2010/main" val="0"/>
              </a:ext>
            </a:extLst>
          </a:blip>
          <a:srcRect t="76190" b="9360"/>
          <a:stretch>
            <a:fillRect/>
          </a:stretch>
        </p:blipFill>
        <p:spPr bwMode="auto">
          <a:xfrm>
            <a:off x="14288" y="2347913"/>
            <a:ext cx="441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1"/>
          <p:cNvSpPr txBox="1">
            <a:spLocks noChangeArrowheads="1"/>
          </p:cNvSpPr>
          <p:nvPr/>
        </p:nvSpPr>
        <p:spPr bwMode="auto">
          <a:xfrm>
            <a:off x="152400" y="3224213"/>
            <a:ext cx="4114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latin typeface="Helvetica" pitchFamily="34" charset="0"/>
              </a:rPr>
              <a:t>Increased turbulence on airfoil helps minimize boundary-layer separation and drag from adverse pressure gradient</a:t>
            </a:r>
          </a:p>
        </p:txBody>
      </p:sp>
      <p:pic>
        <p:nvPicPr>
          <p:cNvPr id="15368"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l="13976" t="12654" r="9048" b="45264"/>
          <a:stretch>
            <a:fillRect/>
          </a:stretch>
        </p:blipFill>
        <p:spPr bwMode="auto">
          <a:xfrm>
            <a:off x="5105400" y="1479550"/>
            <a:ext cx="40386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8"/>
          <p:cNvSpPr txBox="1">
            <a:spLocks noChangeArrowheads="1"/>
          </p:cNvSpPr>
          <p:nvPr/>
        </p:nvSpPr>
        <p:spPr bwMode="auto">
          <a:xfrm>
            <a:off x="5105400" y="3159125"/>
            <a:ext cx="396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latin typeface="Helvetica" pitchFamily="34" charset="0"/>
              </a:rPr>
              <a:t>Turbulence generators</a:t>
            </a:r>
          </a:p>
        </p:txBody>
      </p:sp>
      <p:cxnSp>
        <p:nvCxnSpPr>
          <p:cNvPr id="15370" name="Straight Arrow Connector 3"/>
          <p:cNvCxnSpPr>
            <a:cxnSpLocks noChangeShapeType="1"/>
          </p:cNvCxnSpPr>
          <p:nvPr/>
        </p:nvCxnSpPr>
        <p:spPr bwMode="auto">
          <a:xfrm flipV="1">
            <a:off x="6553200" y="2400300"/>
            <a:ext cx="228600" cy="823913"/>
          </a:xfrm>
          <a:prstGeom prst="straightConnector1">
            <a:avLst/>
          </a:prstGeom>
          <a:noFill/>
          <a:ln w="44450" algn="ctr">
            <a:solidFill>
              <a:srgbClr val="008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74317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 y="0"/>
            <a:ext cx="8839200" cy="914400"/>
          </a:xfrm>
        </p:spPr>
        <p:txBody>
          <a:bodyPr/>
          <a:lstStyle/>
          <a:p>
            <a:pPr eaLnBrk="1" hangingPunct="1"/>
            <a:r>
              <a:rPr lang="en-US" altLang="en-US" dirty="0"/>
              <a:t>Perturbed Potential Creates E</a:t>
            </a:r>
            <a:r>
              <a:rPr lang="en-US" altLang="en-US" dirty="0">
                <a:sym typeface="Symbol" pitchFamily="18" charset="2"/>
              </a:rPr>
              <a:t></a:t>
            </a:r>
            <a:r>
              <a:rPr lang="en-US" altLang="en-US" dirty="0"/>
              <a:t>B Advection</a:t>
            </a:r>
          </a:p>
        </p:txBody>
      </p:sp>
      <p:sp>
        <p:nvSpPr>
          <p:cNvPr id="32771" name="Rectangle 3"/>
          <p:cNvSpPr>
            <a:spLocks noGrp="1" noChangeArrowheads="1"/>
          </p:cNvSpPr>
          <p:nvPr>
            <p:ph type="body" idx="1"/>
          </p:nvPr>
        </p:nvSpPr>
        <p:spPr>
          <a:xfrm>
            <a:off x="5715000" y="990600"/>
            <a:ext cx="3200400" cy="1295400"/>
          </a:xfrm>
        </p:spPr>
        <p:txBody>
          <a:bodyPr/>
          <a:lstStyle/>
          <a:p>
            <a:pPr eaLnBrk="1" hangingPunct="1"/>
            <a:r>
              <a:rPr lang="en-US" altLang="en-US" sz="1800">
                <a:solidFill>
                  <a:srgbClr val="008000"/>
                </a:solidFill>
                <a:sym typeface="Symbol" pitchFamily="18" charset="2"/>
              </a:rPr>
              <a:t>Advection occurs in the radial direction</a:t>
            </a:r>
          </a:p>
        </p:txBody>
      </p:sp>
      <p:pic>
        <p:nvPicPr>
          <p:cNvPr id="32772" name="Picture 5"/>
          <p:cNvPicPr>
            <a:picLocks noChangeAspect="1" noChangeArrowheads="1"/>
          </p:cNvPicPr>
          <p:nvPr/>
        </p:nvPicPr>
        <p:blipFill>
          <a:blip r:embed="rId3">
            <a:extLst>
              <a:ext uri="{28A0092B-C50C-407E-A947-70E740481C1C}">
                <a14:useLocalDpi xmlns:a14="http://schemas.microsoft.com/office/drawing/2010/main" val="0"/>
              </a:ext>
            </a:extLst>
          </a:blip>
          <a:srcRect l="8458" t="12698" r="70396" b="5669"/>
          <a:stretch>
            <a:fillRect/>
          </a:stretch>
        </p:blipFill>
        <p:spPr bwMode="auto">
          <a:xfrm>
            <a:off x="3581400" y="2743200"/>
            <a:ext cx="1524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Line 6"/>
          <p:cNvSpPr>
            <a:spLocks noChangeShapeType="1"/>
          </p:cNvSpPr>
          <p:nvPr/>
        </p:nvSpPr>
        <p:spPr bwMode="auto">
          <a:xfrm flipV="1">
            <a:off x="5410200" y="28194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74" name="Line 7"/>
          <p:cNvSpPr>
            <a:spLocks noChangeShapeType="1"/>
          </p:cNvSpPr>
          <p:nvPr/>
        </p:nvSpPr>
        <p:spPr bwMode="auto">
          <a:xfrm flipV="1">
            <a:off x="5410200" y="35052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75" name="Line 8"/>
          <p:cNvSpPr>
            <a:spLocks noChangeShapeType="1"/>
          </p:cNvSpPr>
          <p:nvPr/>
        </p:nvSpPr>
        <p:spPr bwMode="auto">
          <a:xfrm flipV="1">
            <a:off x="5410200" y="38862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76" name="Line 9"/>
          <p:cNvSpPr>
            <a:spLocks noChangeShapeType="1"/>
          </p:cNvSpPr>
          <p:nvPr/>
        </p:nvSpPr>
        <p:spPr bwMode="auto">
          <a:xfrm flipV="1">
            <a:off x="5410200" y="45720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77" name="Line 10"/>
          <p:cNvSpPr>
            <a:spLocks noChangeShapeType="1"/>
          </p:cNvSpPr>
          <p:nvPr/>
        </p:nvSpPr>
        <p:spPr bwMode="auto">
          <a:xfrm flipV="1">
            <a:off x="5410200" y="50292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78" name="Line 11"/>
          <p:cNvSpPr>
            <a:spLocks noChangeShapeType="1"/>
          </p:cNvSpPr>
          <p:nvPr/>
        </p:nvSpPr>
        <p:spPr bwMode="auto">
          <a:xfrm flipV="1">
            <a:off x="5410200" y="57150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2779" name="Picture 12"/>
          <p:cNvPicPr>
            <a:picLocks noChangeAspect="1" noChangeArrowheads="1"/>
          </p:cNvPicPr>
          <p:nvPr/>
        </p:nvPicPr>
        <p:blipFill>
          <a:blip r:embed="rId3">
            <a:extLst>
              <a:ext uri="{28A0092B-C50C-407E-A947-70E740481C1C}">
                <a14:useLocalDpi xmlns:a14="http://schemas.microsoft.com/office/drawing/2010/main" val="0"/>
              </a:ext>
            </a:extLst>
          </a:blip>
          <a:srcRect l="1057" t="9297" r="94002" b="78232"/>
          <a:stretch>
            <a:fillRect/>
          </a:stretch>
        </p:blipFill>
        <p:spPr bwMode="auto">
          <a:xfrm>
            <a:off x="4641850" y="2362200"/>
            <a:ext cx="311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80" name="Line 13"/>
          <p:cNvSpPr>
            <a:spLocks noChangeShapeType="1"/>
          </p:cNvSpPr>
          <p:nvPr/>
        </p:nvSpPr>
        <p:spPr bwMode="auto">
          <a:xfrm flipH="1">
            <a:off x="3124200" y="2514600"/>
            <a:ext cx="1447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81" name="Text Box 14"/>
          <p:cNvSpPr txBox="1">
            <a:spLocks noChangeArrowheads="1"/>
          </p:cNvSpPr>
          <p:nvPr/>
        </p:nvSpPr>
        <p:spPr bwMode="auto">
          <a:xfrm>
            <a:off x="3228975" y="22098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prstClr val="black"/>
                </a:solidFill>
                <a:sym typeface="Symbol" pitchFamily="18" charset="2"/>
              </a:rPr>
              <a:t>B, curvature</a:t>
            </a:r>
          </a:p>
        </p:txBody>
      </p:sp>
      <p:sp>
        <p:nvSpPr>
          <p:cNvPr id="32782" name="Line 15"/>
          <p:cNvSpPr>
            <a:spLocks noChangeShapeType="1"/>
          </p:cNvSpPr>
          <p:nvPr/>
        </p:nvSpPr>
        <p:spPr bwMode="auto">
          <a:xfrm flipH="1" flipV="1">
            <a:off x="4827588" y="1752600"/>
            <a:ext cx="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graphicFrame>
        <p:nvGraphicFramePr>
          <p:cNvPr id="32783" name="Object 16"/>
          <p:cNvGraphicFramePr>
            <a:graphicFrameLocks noChangeAspect="1"/>
          </p:cNvGraphicFramePr>
          <p:nvPr/>
        </p:nvGraphicFramePr>
        <p:xfrm>
          <a:off x="3733800" y="1295400"/>
          <a:ext cx="1387475" cy="342900"/>
        </p:xfrm>
        <a:graphic>
          <a:graphicData uri="http://schemas.openxmlformats.org/presentationml/2006/ole">
            <mc:AlternateContent xmlns:mc="http://schemas.openxmlformats.org/markup-compatibility/2006">
              <mc:Choice xmlns:v="urn:schemas-microsoft-com:vml" Requires="v">
                <p:oleObj name="Equation" r:id="rId4" imgW="875920" imgH="215806" progId="Equation.3">
                  <p:embed/>
                </p:oleObj>
              </mc:Choice>
              <mc:Fallback>
                <p:oleObj name="Equation" r:id="rId4" imgW="875920" imgH="21580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295400"/>
                        <a:ext cx="1387475"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84" name="Text Box 17"/>
          <p:cNvSpPr txBox="1">
            <a:spLocks noChangeArrowheads="1"/>
          </p:cNvSpPr>
          <p:nvPr/>
        </p:nvSpPr>
        <p:spPr bwMode="auto">
          <a:xfrm>
            <a:off x="3124200" y="3005138"/>
            <a:ext cx="444500" cy="297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FF0000"/>
                </a:solidFill>
              </a:rPr>
              <a:t>T</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p:txBody>
      </p:sp>
      <p:sp>
        <p:nvSpPr>
          <p:cNvPr id="32786" name="Text Box 19"/>
          <p:cNvSpPr txBox="1">
            <a:spLocks noChangeArrowheads="1"/>
          </p:cNvSpPr>
          <p:nvPr/>
        </p:nvSpPr>
        <p:spPr bwMode="auto">
          <a:xfrm>
            <a:off x="5654675" y="3233738"/>
            <a:ext cx="433388" cy="24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0000FF"/>
                </a:solidFill>
              </a:rPr>
              <a:t>n</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n</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n-</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n+</a:t>
            </a:r>
          </a:p>
          <a:p>
            <a:pPr eaLnBrk="1" hangingPunct="1">
              <a:spcBef>
                <a:spcPct val="0"/>
              </a:spcBef>
              <a:buFontTx/>
              <a:buNone/>
            </a:pPr>
            <a:endParaRPr lang="en-US" altLang="en-US" sz="1700" b="0" i="0">
              <a:solidFill>
                <a:srgbClr val="C0504D"/>
              </a:solidFill>
            </a:endParaRPr>
          </a:p>
          <a:p>
            <a:pPr eaLnBrk="1" hangingPunct="1">
              <a:spcBef>
                <a:spcPct val="0"/>
              </a:spcBef>
              <a:buFontTx/>
              <a:buNone/>
            </a:pPr>
            <a:r>
              <a:rPr lang="en-US" altLang="en-US" sz="1700" b="0" i="0">
                <a:solidFill>
                  <a:srgbClr val="0000FF"/>
                </a:solidFill>
              </a:rPr>
              <a:t>n-</a:t>
            </a:r>
          </a:p>
        </p:txBody>
      </p:sp>
      <p:sp>
        <p:nvSpPr>
          <p:cNvPr id="32787" name="Text Box 20"/>
          <p:cNvSpPr txBox="1">
            <a:spLocks noChangeArrowheads="1"/>
          </p:cNvSpPr>
          <p:nvPr/>
        </p:nvSpPr>
        <p:spPr bwMode="auto">
          <a:xfrm>
            <a:off x="6199188" y="3214688"/>
            <a:ext cx="442912" cy="24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0000FF"/>
                </a:solidFill>
                <a:latin typeface="Symbol" pitchFamily="18" charset="2"/>
                <a:sym typeface="Symbol" pitchFamily="18" charset="2"/>
              </a:rPr>
              <a:t></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sym typeface="Symbol" pitchFamily="18" charset="2"/>
              </a:rPr>
              <a:t></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sym typeface="Symbol" pitchFamily="18" charset="2"/>
              </a:rPr>
              <a:t></a:t>
            </a:r>
            <a:r>
              <a:rPr lang="en-US" altLang="en-US" sz="1700" b="0" i="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sym typeface="Symbol" pitchFamily="18" charset="2"/>
              </a:rPr>
              <a:t></a:t>
            </a:r>
            <a:r>
              <a:rPr lang="en-US" altLang="en-US" sz="1700" b="0" i="0">
                <a:solidFill>
                  <a:srgbClr val="FF0000"/>
                </a:solidFill>
              </a:rPr>
              <a:t>+</a:t>
            </a:r>
          </a:p>
          <a:p>
            <a:pPr eaLnBrk="1" hangingPunct="1">
              <a:spcBef>
                <a:spcPct val="0"/>
              </a:spcBef>
              <a:buFontTx/>
              <a:buNone/>
            </a:pPr>
            <a:endParaRPr lang="en-US" altLang="en-US" sz="1700" b="0" i="0">
              <a:solidFill>
                <a:srgbClr val="C0504D"/>
              </a:solidFill>
            </a:endParaRPr>
          </a:p>
          <a:p>
            <a:pPr eaLnBrk="1" hangingPunct="1">
              <a:spcBef>
                <a:spcPct val="0"/>
              </a:spcBef>
              <a:buFontTx/>
              <a:buNone/>
            </a:pPr>
            <a:r>
              <a:rPr lang="en-US" altLang="en-US" sz="1700" b="0" i="0">
                <a:solidFill>
                  <a:srgbClr val="0000FF"/>
                </a:solidFill>
                <a:sym typeface="Symbol" pitchFamily="18" charset="2"/>
              </a:rPr>
              <a:t></a:t>
            </a:r>
            <a:r>
              <a:rPr lang="en-US" altLang="en-US" sz="1700" b="0" i="0">
                <a:solidFill>
                  <a:srgbClr val="0000FF"/>
                </a:solidFill>
              </a:rPr>
              <a:t>-</a:t>
            </a:r>
          </a:p>
        </p:txBody>
      </p:sp>
      <p:sp>
        <p:nvSpPr>
          <p:cNvPr id="32788" name="Line 21"/>
          <p:cNvSpPr>
            <a:spLocks noChangeShapeType="1"/>
          </p:cNvSpPr>
          <p:nvPr/>
        </p:nvSpPr>
        <p:spPr bwMode="auto">
          <a:xfrm flipV="1">
            <a:off x="6781800" y="3429000"/>
            <a:ext cx="0" cy="457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89" name="Line 22"/>
          <p:cNvSpPr>
            <a:spLocks noChangeShapeType="1"/>
          </p:cNvSpPr>
          <p:nvPr/>
        </p:nvSpPr>
        <p:spPr bwMode="auto">
          <a:xfrm>
            <a:off x="6781800" y="3962400"/>
            <a:ext cx="0" cy="457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0" name="Line 23"/>
          <p:cNvSpPr>
            <a:spLocks noChangeShapeType="1"/>
          </p:cNvSpPr>
          <p:nvPr/>
        </p:nvSpPr>
        <p:spPr bwMode="auto">
          <a:xfrm flipV="1">
            <a:off x="6781800" y="4495800"/>
            <a:ext cx="0" cy="457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1" name="Line 24"/>
          <p:cNvSpPr>
            <a:spLocks noChangeShapeType="1"/>
          </p:cNvSpPr>
          <p:nvPr/>
        </p:nvSpPr>
        <p:spPr bwMode="auto">
          <a:xfrm>
            <a:off x="6781800" y="5029200"/>
            <a:ext cx="0" cy="457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2" name="Text Box 25"/>
          <p:cNvSpPr txBox="1">
            <a:spLocks noChangeArrowheads="1"/>
          </p:cNvSpPr>
          <p:nvPr/>
        </p:nvSpPr>
        <p:spPr bwMode="auto">
          <a:xfrm>
            <a:off x="6951663" y="3449638"/>
            <a:ext cx="40640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0000FF"/>
                </a:solidFill>
                <a:sym typeface="Symbol" pitchFamily="18" charset="2"/>
              </a:rPr>
              <a:t>E</a:t>
            </a:r>
            <a:r>
              <a:rPr lang="en-US" altLang="en-US" sz="1700" b="0" i="0" baseline="-25000">
                <a:solidFill>
                  <a:srgbClr val="0000FF"/>
                </a:solidFill>
                <a:sym typeface="Symbol" pitchFamily="18" charset="2"/>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sym typeface="Symbol" pitchFamily="18" charset="2"/>
              </a:rPr>
              <a:t>E</a:t>
            </a:r>
            <a:r>
              <a:rPr lang="en-US" altLang="en-US" sz="1700" b="0" i="0" baseline="-25000">
                <a:solidFill>
                  <a:srgbClr val="FF0000"/>
                </a:solidFill>
                <a:sym typeface="Symbol" pitchFamily="18" charset="2"/>
              </a:rPr>
              <a:t></a:t>
            </a:r>
            <a:endParaRPr lang="en-US" altLang="en-US" sz="1700" b="0" i="0" baseline="-25000">
              <a:solidFill>
                <a:srgbClr val="FF0000"/>
              </a:solidFill>
            </a:endParaRP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sym typeface="Symbol" pitchFamily="18" charset="2"/>
              </a:rPr>
              <a:t>E</a:t>
            </a:r>
            <a:r>
              <a:rPr lang="en-US" altLang="en-US" sz="1700" b="0" i="0" baseline="-25000">
                <a:solidFill>
                  <a:srgbClr val="0000FF"/>
                </a:solidFill>
                <a:sym typeface="Symbol" pitchFamily="18" charset="2"/>
              </a:rPr>
              <a:t></a:t>
            </a:r>
            <a:endParaRPr lang="en-US" altLang="en-US" sz="1700" b="0" i="0" baseline="-25000">
              <a:solidFill>
                <a:srgbClr val="0000FF"/>
              </a:solidFill>
            </a:endParaRP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sym typeface="Symbol" pitchFamily="18" charset="2"/>
              </a:rPr>
              <a:t>E</a:t>
            </a:r>
            <a:r>
              <a:rPr lang="en-US" altLang="en-US" sz="1700" b="0" i="0" baseline="-25000">
                <a:solidFill>
                  <a:srgbClr val="FF0000"/>
                </a:solidFill>
                <a:sym typeface="Symbol" pitchFamily="18" charset="2"/>
              </a:rPr>
              <a:t></a:t>
            </a:r>
          </a:p>
        </p:txBody>
      </p:sp>
      <p:sp>
        <p:nvSpPr>
          <p:cNvPr id="32793" name="Line 26"/>
          <p:cNvSpPr>
            <a:spLocks noChangeShapeType="1"/>
          </p:cNvSpPr>
          <p:nvPr/>
        </p:nvSpPr>
        <p:spPr bwMode="auto">
          <a:xfrm flipH="1">
            <a:off x="7391400" y="3657600"/>
            <a:ext cx="7620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4" name="Line 27"/>
          <p:cNvSpPr>
            <a:spLocks noChangeShapeType="1"/>
          </p:cNvSpPr>
          <p:nvPr/>
        </p:nvSpPr>
        <p:spPr bwMode="auto">
          <a:xfrm>
            <a:off x="7467600" y="4191000"/>
            <a:ext cx="685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5" name="Line 28"/>
          <p:cNvSpPr>
            <a:spLocks noChangeShapeType="1"/>
          </p:cNvSpPr>
          <p:nvPr/>
        </p:nvSpPr>
        <p:spPr bwMode="auto">
          <a:xfrm flipH="1">
            <a:off x="7391400" y="4648200"/>
            <a:ext cx="7620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6" name="Line 29"/>
          <p:cNvSpPr>
            <a:spLocks noChangeShapeType="1"/>
          </p:cNvSpPr>
          <p:nvPr/>
        </p:nvSpPr>
        <p:spPr bwMode="auto">
          <a:xfrm>
            <a:off x="7467600" y="5181600"/>
            <a:ext cx="685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2798" name="Picture 35" descr="NCSX_TOK_modB_c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219200"/>
            <a:ext cx="17557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9" name="Rectangle 36"/>
          <p:cNvSpPr>
            <a:spLocks noChangeArrowheads="1"/>
          </p:cNvSpPr>
          <p:nvPr/>
        </p:nvSpPr>
        <p:spPr bwMode="auto">
          <a:xfrm>
            <a:off x="1752600" y="2133600"/>
            <a:ext cx="3810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endParaRPr lang="en-US" altLang="en-US" sz="1400" b="0" i="0">
              <a:solidFill>
                <a:prstClr val="black"/>
              </a:solidFill>
            </a:endParaRPr>
          </a:p>
        </p:txBody>
      </p:sp>
      <p:sp>
        <p:nvSpPr>
          <p:cNvPr id="32800" name="Line 37"/>
          <p:cNvSpPr>
            <a:spLocks noChangeShapeType="1"/>
          </p:cNvSpPr>
          <p:nvPr/>
        </p:nvSpPr>
        <p:spPr bwMode="auto">
          <a:xfrm>
            <a:off x="2209800" y="2667000"/>
            <a:ext cx="5334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2801" name="Picture 38" descr="modB_vs_R_mid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733800"/>
            <a:ext cx="1752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2" name="Picture 39" descr="nT_vs_R_midpla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5105400"/>
            <a:ext cx="18288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03" name="Text Box 40"/>
          <p:cNvSpPr txBox="1">
            <a:spLocks noChangeArrowheads="1"/>
          </p:cNvSpPr>
          <p:nvPr/>
        </p:nvSpPr>
        <p:spPr bwMode="auto">
          <a:xfrm>
            <a:off x="593725" y="5192713"/>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0000FF"/>
                </a:solidFill>
              </a:rPr>
              <a:t>n</a:t>
            </a:r>
          </a:p>
        </p:txBody>
      </p:sp>
      <p:sp>
        <p:nvSpPr>
          <p:cNvPr id="32804" name="Text Box 41"/>
          <p:cNvSpPr txBox="1">
            <a:spLocks noChangeArrowheads="1"/>
          </p:cNvSpPr>
          <p:nvPr/>
        </p:nvSpPr>
        <p:spPr bwMode="auto">
          <a:xfrm>
            <a:off x="1295400" y="5105400"/>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FF0000"/>
                </a:solidFill>
              </a:rPr>
              <a:t>T</a:t>
            </a:r>
          </a:p>
        </p:txBody>
      </p:sp>
      <p:sp>
        <p:nvSpPr>
          <p:cNvPr id="32805" name="Line 42"/>
          <p:cNvSpPr>
            <a:spLocks noChangeShapeType="1"/>
          </p:cNvSpPr>
          <p:nvPr/>
        </p:nvSpPr>
        <p:spPr bwMode="auto">
          <a:xfrm flipH="1">
            <a:off x="1219200" y="4267200"/>
            <a:ext cx="609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806" name="Text Box 43"/>
          <p:cNvSpPr txBox="1">
            <a:spLocks noChangeArrowheads="1"/>
          </p:cNvSpPr>
          <p:nvPr/>
        </p:nvSpPr>
        <p:spPr bwMode="auto">
          <a:xfrm>
            <a:off x="1355725" y="3970338"/>
            <a:ext cx="430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prstClr val="black"/>
                </a:solidFill>
                <a:sym typeface="Symbol" pitchFamily="18" charset="2"/>
              </a:rPr>
              <a:t>B</a:t>
            </a:r>
          </a:p>
        </p:txBody>
      </p:sp>
      <p:sp>
        <p:nvSpPr>
          <p:cNvPr id="32807" name="Text Box 44"/>
          <p:cNvSpPr txBox="1">
            <a:spLocks noChangeArrowheads="1"/>
          </p:cNvSpPr>
          <p:nvPr/>
        </p:nvSpPr>
        <p:spPr bwMode="auto">
          <a:xfrm>
            <a:off x="1371600" y="5715000"/>
            <a:ext cx="41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FF0000"/>
                </a:solidFill>
                <a:sym typeface="Symbol" pitchFamily="18" charset="2"/>
              </a:rPr>
              <a:t>T</a:t>
            </a:r>
          </a:p>
        </p:txBody>
      </p:sp>
      <p:sp>
        <p:nvSpPr>
          <p:cNvPr id="32808" name="Line 45"/>
          <p:cNvSpPr>
            <a:spLocks noChangeShapeType="1"/>
          </p:cNvSpPr>
          <p:nvPr/>
        </p:nvSpPr>
        <p:spPr bwMode="auto">
          <a:xfrm flipH="1">
            <a:off x="1371600" y="6019800"/>
            <a:ext cx="304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41" name="TextBox 81"/>
          <p:cNvSpPr txBox="1">
            <a:spLocks noChangeArrowheads="1"/>
          </p:cNvSpPr>
          <p:nvPr/>
        </p:nvSpPr>
        <p:spPr bwMode="auto">
          <a:xfrm>
            <a:off x="5486400" y="2743200"/>
            <a:ext cx="1816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800" b="0" i="0" dirty="0">
                <a:solidFill>
                  <a:prstClr val="black"/>
                </a:solidFill>
              </a:rPr>
              <a:t>~Boltzmann e’s</a:t>
            </a:r>
            <a:endParaRPr lang="en-US" altLang="en-US" sz="1800" b="0" i="0" baseline="30000" dirty="0">
              <a:solidFill>
                <a:prstClr val="black"/>
              </a:solidFill>
            </a:endParaRPr>
          </a:p>
        </p:txBody>
      </p:sp>
      <p:grpSp>
        <p:nvGrpSpPr>
          <p:cNvPr id="42" name="Group 82"/>
          <p:cNvGrpSpPr>
            <a:grpSpLocks/>
          </p:cNvGrpSpPr>
          <p:nvPr/>
        </p:nvGrpSpPr>
        <p:grpSpPr bwMode="auto">
          <a:xfrm>
            <a:off x="5654675" y="3113088"/>
            <a:ext cx="898525" cy="195262"/>
            <a:chOff x="5654675" y="3264932"/>
            <a:chExt cx="898525" cy="196374"/>
          </a:xfrm>
        </p:grpSpPr>
        <p:cxnSp>
          <p:nvCxnSpPr>
            <p:cNvPr id="43" name="Straight Connector 42"/>
            <p:cNvCxnSpPr/>
            <p:nvPr/>
          </p:nvCxnSpPr>
          <p:spPr>
            <a:xfrm>
              <a:off x="5654675" y="3264932"/>
              <a:ext cx="0" cy="1851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553200" y="3276107"/>
              <a:ext cx="0" cy="1851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654675" y="3264932"/>
              <a:ext cx="898525" cy="11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7" name="Picture 228"/>
          <p:cNvPicPr>
            <a:picLocks noChangeAspect="1" noChangeArrowheads="1"/>
          </p:cNvPicPr>
          <p:nvPr/>
        </p:nvPicPr>
        <p:blipFill rotWithShape="1">
          <a:blip r:embed="rId9">
            <a:extLst>
              <a:ext uri="{28A0092B-C50C-407E-A947-70E740481C1C}">
                <a14:useLocalDpi xmlns:a14="http://schemas.microsoft.com/office/drawing/2010/main" val="0"/>
              </a:ext>
            </a:extLst>
          </a:blip>
          <a:srcRect r="57115"/>
          <a:stretch/>
        </p:blipFill>
        <p:spPr bwMode="auto">
          <a:xfrm>
            <a:off x="5200650" y="2209800"/>
            <a:ext cx="58004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143" name="Picture 34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0" y="2838450"/>
            <a:ext cx="13239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5944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 y="0"/>
            <a:ext cx="8839200" cy="914400"/>
          </a:xfrm>
        </p:spPr>
        <p:txBody>
          <a:bodyPr/>
          <a:lstStyle/>
          <a:p>
            <a:pPr eaLnBrk="1" hangingPunct="1"/>
            <a:r>
              <a:rPr lang="en-US" altLang="en-US" dirty="0"/>
              <a:t>Background Temperature Gradient Reinforces Perturbation </a:t>
            </a:r>
            <a:r>
              <a:rPr lang="en-US" altLang="en-US" dirty="0">
                <a:sym typeface="Symbol" pitchFamily="18" charset="2"/>
              </a:rPr>
              <a:t></a:t>
            </a:r>
            <a:r>
              <a:rPr lang="en-US" altLang="en-US" dirty="0"/>
              <a:t> Instability</a:t>
            </a:r>
          </a:p>
        </p:txBody>
      </p:sp>
      <p:pic>
        <p:nvPicPr>
          <p:cNvPr id="33796" name="Picture 6"/>
          <p:cNvPicPr>
            <a:picLocks noChangeAspect="1" noChangeArrowheads="1"/>
          </p:cNvPicPr>
          <p:nvPr/>
        </p:nvPicPr>
        <p:blipFill>
          <a:blip r:embed="rId3">
            <a:extLst>
              <a:ext uri="{28A0092B-C50C-407E-A947-70E740481C1C}">
                <a14:useLocalDpi xmlns:a14="http://schemas.microsoft.com/office/drawing/2010/main" val="0"/>
              </a:ext>
            </a:extLst>
          </a:blip>
          <a:srcRect l="8458" t="12698" r="70396" b="5669"/>
          <a:stretch>
            <a:fillRect/>
          </a:stretch>
        </p:blipFill>
        <p:spPr bwMode="auto">
          <a:xfrm>
            <a:off x="3581400" y="2336800"/>
            <a:ext cx="1524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7" name="Line 14"/>
          <p:cNvSpPr>
            <a:spLocks noChangeShapeType="1"/>
          </p:cNvSpPr>
          <p:nvPr/>
        </p:nvSpPr>
        <p:spPr bwMode="auto">
          <a:xfrm flipH="1" flipV="1">
            <a:off x="1600200" y="2184400"/>
            <a:ext cx="54864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3798" name="Text Box 15"/>
          <p:cNvSpPr txBox="1">
            <a:spLocks noChangeArrowheads="1"/>
          </p:cNvSpPr>
          <p:nvPr/>
        </p:nvSpPr>
        <p:spPr bwMode="auto">
          <a:xfrm>
            <a:off x="4114800" y="1752600"/>
            <a:ext cx="487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FF0000"/>
                </a:solidFill>
                <a:sym typeface="Symbol" pitchFamily="18" charset="2"/>
              </a:rPr>
              <a:t>T</a:t>
            </a:r>
          </a:p>
        </p:txBody>
      </p:sp>
      <p:sp>
        <p:nvSpPr>
          <p:cNvPr id="33799" name="Text Box 18"/>
          <p:cNvSpPr txBox="1">
            <a:spLocks noChangeArrowheads="1"/>
          </p:cNvSpPr>
          <p:nvPr/>
        </p:nvSpPr>
        <p:spPr bwMode="auto">
          <a:xfrm>
            <a:off x="3124200" y="2598738"/>
            <a:ext cx="444500" cy="297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FF0000"/>
                </a:solidFill>
              </a:rPr>
              <a:t>T</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p:txBody>
      </p:sp>
      <p:sp>
        <p:nvSpPr>
          <p:cNvPr id="33800" name="Line 27"/>
          <p:cNvSpPr>
            <a:spLocks noChangeShapeType="1"/>
          </p:cNvSpPr>
          <p:nvPr/>
        </p:nvSpPr>
        <p:spPr bwMode="auto">
          <a:xfrm flipH="1">
            <a:off x="5334000" y="3251200"/>
            <a:ext cx="7620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3801" name="Line 28"/>
          <p:cNvSpPr>
            <a:spLocks noChangeShapeType="1"/>
          </p:cNvSpPr>
          <p:nvPr/>
        </p:nvSpPr>
        <p:spPr bwMode="auto">
          <a:xfrm>
            <a:off x="2209800" y="3784600"/>
            <a:ext cx="685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3802" name="Line 29"/>
          <p:cNvSpPr>
            <a:spLocks noChangeShapeType="1"/>
          </p:cNvSpPr>
          <p:nvPr/>
        </p:nvSpPr>
        <p:spPr bwMode="auto">
          <a:xfrm flipH="1">
            <a:off x="5334000" y="4241800"/>
            <a:ext cx="7620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3803" name="Line 30"/>
          <p:cNvSpPr>
            <a:spLocks noChangeShapeType="1"/>
          </p:cNvSpPr>
          <p:nvPr/>
        </p:nvSpPr>
        <p:spPr bwMode="auto">
          <a:xfrm>
            <a:off x="2209800" y="4775200"/>
            <a:ext cx="685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3805" name="Picture 33"/>
          <p:cNvPicPr>
            <a:picLocks noChangeAspect="1" noChangeArrowheads="1"/>
          </p:cNvPicPr>
          <p:nvPr/>
        </p:nvPicPr>
        <p:blipFill>
          <a:blip r:embed="rId3">
            <a:extLst>
              <a:ext uri="{28A0092B-C50C-407E-A947-70E740481C1C}">
                <a14:useLocalDpi xmlns:a14="http://schemas.microsoft.com/office/drawing/2010/main" val="0"/>
              </a:ext>
            </a:extLst>
          </a:blip>
          <a:srcRect l="8458" t="41724" r="70396" b="47392"/>
          <a:stretch>
            <a:fillRect/>
          </a:stretch>
        </p:blipFill>
        <p:spPr bwMode="auto">
          <a:xfrm>
            <a:off x="457200" y="355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6" name="Picture 34"/>
          <p:cNvPicPr>
            <a:picLocks noChangeAspect="1" noChangeArrowheads="1"/>
          </p:cNvPicPr>
          <p:nvPr/>
        </p:nvPicPr>
        <p:blipFill>
          <a:blip r:embed="rId3">
            <a:extLst>
              <a:ext uri="{28A0092B-C50C-407E-A947-70E740481C1C}">
                <a14:useLocalDpi xmlns:a14="http://schemas.microsoft.com/office/drawing/2010/main" val="0"/>
              </a:ext>
            </a:extLst>
          </a:blip>
          <a:srcRect l="8458" t="41724" r="70396" b="47392"/>
          <a:stretch>
            <a:fillRect/>
          </a:stretch>
        </p:blipFill>
        <p:spPr bwMode="auto">
          <a:xfrm>
            <a:off x="457200" y="45466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7" name="Picture 35"/>
          <p:cNvPicPr>
            <a:picLocks noChangeAspect="1" noChangeArrowheads="1"/>
          </p:cNvPicPr>
          <p:nvPr/>
        </p:nvPicPr>
        <p:blipFill>
          <a:blip r:embed="rId3">
            <a:extLst>
              <a:ext uri="{28A0092B-C50C-407E-A947-70E740481C1C}">
                <a14:useLocalDpi xmlns:a14="http://schemas.microsoft.com/office/drawing/2010/main" val="0"/>
              </a:ext>
            </a:extLst>
          </a:blip>
          <a:srcRect l="8458" t="29025" r="70396" b="60091"/>
          <a:stretch>
            <a:fillRect/>
          </a:stretch>
        </p:blipFill>
        <p:spPr bwMode="auto">
          <a:xfrm>
            <a:off x="6629400" y="30226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8" name="Picture 36"/>
          <p:cNvPicPr>
            <a:picLocks noChangeAspect="1" noChangeArrowheads="1"/>
          </p:cNvPicPr>
          <p:nvPr/>
        </p:nvPicPr>
        <p:blipFill>
          <a:blip r:embed="rId3">
            <a:extLst>
              <a:ext uri="{28A0092B-C50C-407E-A947-70E740481C1C}">
                <a14:useLocalDpi xmlns:a14="http://schemas.microsoft.com/office/drawing/2010/main" val="0"/>
              </a:ext>
            </a:extLst>
          </a:blip>
          <a:srcRect l="8458" t="29025" r="70396" b="60091"/>
          <a:stretch>
            <a:fillRect/>
          </a:stretch>
        </p:blipFill>
        <p:spPr bwMode="auto">
          <a:xfrm>
            <a:off x="6629400" y="40132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76200" y="1066800"/>
            <a:ext cx="8991600" cy="457200"/>
          </a:xfrm>
        </p:spPr>
        <p:txBody>
          <a:bodyPr/>
          <a:lstStyle/>
          <a:p>
            <a:endParaRPr lang="en-US" dirty="0"/>
          </a:p>
        </p:txBody>
      </p:sp>
      <p:pic>
        <p:nvPicPr>
          <p:cNvPr id="17" name="Picture 3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355850"/>
            <a:ext cx="13239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5842337"/>
            <a:ext cx="8915400" cy="923330"/>
          </a:xfrm>
          <a:prstGeom prst="rect">
            <a:avLst/>
          </a:prstGeom>
          <a:noFill/>
        </p:spPr>
        <p:txBody>
          <a:bodyPr wrap="square" rtlCol="0">
            <a:spAutoFit/>
          </a:bodyPr>
          <a:lstStyle/>
          <a:p>
            <a:r>
              <a:rPr lang="en-US" sz="1800" b="0" i="0" dirty="0">
                <a:solidFill>
                  <a:schemeClr val="tx1"/>
                </a:solidFill>
                <a:latin typeface="+mn-lt"/>
              </a:rPr>
              <a:t>This simple cartoon gives a purely growing “interchange” like mode (coarse derivation in backup slides). The complete derivation (all drifts, gradients) will give a real frequency dispersion, i.e. </a:t>
            </a:r>
            <a:r>
              <a:rPr lang="en-US" sz="1800" b="0" i="0" dirty="0" err="1">
                <a:solidFill>
                  <a:schemeClr val="tx1"/>
                </a:solidFill>
                <a:latin typeface="Symbol" panose="05050102010706020507" pitchFamily="18" charset="2"/>
              </a:rPr>
              <a:t>w</a:t>
            </a:r>
            <a:r>
              <a:rPr lang="en-US" sz="1800" b="0" i="0" baseline="-25000" dirty="0" err="1">
                <a:solidFill>
                  <a:schemeClr val="tx1"/>
                </a:solidFill>
                <a:latin typeface="+mn-lt"/>
              </a:rPr>
              <a:t>r</a:t>
            </a:r>
            <a:r>
              <a:rPr lang="en-US" sz="1800" b="0" i="0" dirty="0">
                <a:solidFill>
                  <a:schemeClr val="tx1"/>
                </a:solidFill>
                <a:latin typeface="+mn-lt"/>
              </a:rPr>
              <a:t>=</a:t>
            </a:r>
            <a:r>
              <a:rPr lang="en-US" sz="1800" b="0" i="0" dirty="0" err="1">
                <a:solidFill>
                  <a:schemeClr val="tx1"/>
                </a:solidFill>
                <a:latin typeface="Symbol" panose="05050102010706020507" pitchFamily="18" charset="2"/>
              </a:rPr>
              <a:t>w</a:t>
            </a:r>
            <a:r>
              <a:rPr lang="en-US" sz="1800" b="0" i="0" baseline="-25000" dirty="0" err="1">
                <a:solidFill>
                  <a:schemeClr val="tx1"/>
                </a:solidFill>
                <a:latin typeface="+mn-lt"/>
              </a:rPr>
              <a:t>r</a:t>
            </a:r>
            <a:r>
              <a:rPr lang="en-US" sz="1800" b="0" i="0" dirty="0">
                <a:solidFill>
                  <a:schemeClr val="tx1"/>
                </a:solidFill>
                <a:latin typeface="+mn-lt"/>
              </a:rPr>
              <a:t>(</a:t>
            </a:r>
            <a:r>
              <a:rPr lang="en-US" sz="1800" b="0" i="0" dirty="0" err="1">
                <a:solidFill>
                  <a:schemeClr val="tx1"/>
                </a:solidFill>
                <a:latin typeface="+mn-lt"/>
              </a:rPr>
              <a:t>k</a:t>
            </a:r>
            <a:r>
              <a:rPr lang="en-US" sz="1800" b="0" i="0" baseline="-25000" dirty="0" err="1">
                <a:solidFill>
                  <a:schemeClr val="tx1"/>
                </a:solidFill>
                <a:latin typeface="Symbol" panose="05050102010706020507" pitchFamily="18" charset="2"/>
              </a:rPr>
              <a:t>q</a:t>
            </a:r>
            <a:r>
              <a:rPr lang="en-US" sz="1800" b="0" i="0" dirty="0">
                <a:solidFill>
                  <a:schemeClr val="tx1"/>
                </a:solidFill>
                <a:latin typeface="+mn-lt"/>
              </a:rPr>
              <a:t>)</a:t>
            </a:r>
          </a:p>
        </p:txBody>
      </p:sp>
    </p:spTree>
    <p:extLst>
      <p:ext uri="{BB962C8B-B14F-4D97-AF65-F5344CB8AC3E}">
        <p14:creationId xmlns:p14="http://schemas.microsoft.com/office/powerpoint/2010/main" val="1139888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0"/>
            <a:ext cx="9144000" cy="914400"/>
          </a:xfrm>
        </p:spPr>
        <p:txBody>
          <a:bodyPr/>
          <a:lstStyle/>
          <a:p>
            <a:r>
              <a:rPr lang="en-US" altLang="en-US" dirty="0"/>
              <a:t>Analogy for turbulence in tokamaks – Rayleigh-Taylor instability</a:t>
            </a:r>
          </a:p>
        </p:txBody>
      </p:sp>
      <p:sp>
        <p:nvSpPr>
          <p:cNvPr id="34819" name="Content Placeholder 2"/>
          <p:cNvSpPr>
            <a:spLocks noGrp="1"/>
          </p:cNvSpPr>
          <p:nvPr>
            <p:ph idx="1"/>
          </p:nvPr>
        </p:nvSpPr>
        <p:spPr>
          <a:xfrm>
            <a:off x="152400" y="1066800"/>
            <a:ext cx="8991600" cy="1828800"/>
          </a:xfrm>
        </p:spPr>
        <p:txBody>
          <a:bodyPr/>
          <a:lstStyle/>
          <a:p>
            <a:r>
              <a:rPr lang="en-US" altLang="en-US" sz="2200" dirty="0"/>
              <a:t>Higher density on top of lower density, with gravity acting downwards</a:t>
            </a:r>
          </a:p>
        </p:txBody>
      </p:sp>
      <p:pic>
        <p:nvPicPr>
          <p:cNvPr id="34820" name="Picture 2" descr="My Cup Runneth D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438400"/>
            <a:ext cx="1905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My Cup Runneth D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438400"/>
            <a:ext cx="1905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My Cup Runneth Dow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438400"/>
            <a:ext cx="1905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823" name="Straight Arrow Connector 7"/>
          <p:cNvCxnSpPr>
            <a:cxnSpLocks noChangeShapeType="1"/>
          </p:cNvCxnSpPr>
          <p:nvPr/>
        </p:nvCxnSpPr>
        <p:spPr bwMode="auto">
          <a:xfrm>
            <a:off x="609600" y="3124200"/>
            <a:ext cx="0" cy="1524000"/>
          </a:xfrm>
          <a:prstGeom prst="straightConnector1">
            <a:avLst/>
          </a:prstGeom>
          <a:noFill/>
          <a:ln w="5397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34824" name="TextBox 8"/>
          <p:cNvSpPr txBox="1">
            <a:spLocks noChangeArrowheads="1"/>
          </p:cNvSpPr>
          <p:nvPr/>
        </p:nvSpPr>
        <p:spPr bwMode="auto">
          <a:xfrm>
            <a:off x="227013" y="2667000"/>
            <a:ext cx="857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008000"/>
                </a:solidFill>
                <a:latin typeface="Helvetica" pitchFamily="34" charset="0"/>
              </a:rPr>
              <a:t>gravity</a:t>
            </a:r>
          </a:p>
        </p:txBody>
      </p:sp>
      <p:cxnSp>
        <p:nvCxnSpPr>
          <p:cNvPr id="34825" name="Straight Arrow Connector 10"/>
          <p:cNvCxnSpPr>
            <a:cxnSpLocks noChangeShapeType="1"/>
          </p:cNvCxnSpPr>
          <p:nvPr/>
        </p:nvCxnSpPr>
        <p:spPr bwMode="auto">
          <a:xfrm>
            <a:off x="1752600" y="3124200"/>
            <a:ext cx="0" cy="1524000"/>
          </a:xfrm>
          <a:prstGeom prst="straightConnector1">
            <a:avLst/>
          </a:prstGeom>
          <a:noFill/>
          <a:ln w="53975" algn="ctr">
            <a:solidFill>
              <a:srgbClr val="FF0000"/>
            </a:solidFill>
            <a:round/>
            <a:headEnd type="arrow" w="med" len="med"/>
            <a:tailEnd/>
          </a:ln>
          <a:extLst>
            <a:ext uri="{909E8E84-426E-40DD-AFC4-6F175D3DCCD1}">
              <a14:hiddenFill xmlns:a14="http://schemas.microsoft.com/office/drawing/2010/main">
                <a:noFill/>
              </a14:hiddenFill>
            </a:ext>
          </a:extLst>
        </p:spPr>
      </p:cxnSp>
      <p:sp>
        <p:nvSpPr>
          <p:cNvPr id="34826" name="TextBox 11"/>
          <p:cNvSpPr txBox="1">
            <a:spLocks noChangeArrowheads="1"/>
          </p:cNvSpPr>
          <p:nvPr/>
        </p:nvSpPr>
        <p:spPr bwMode="auto">
          <a:xfrm>
            <a:off x="990600" y="2667000"/>
            <a:ext cx="1825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FF0000"/>
                </a:solidFill>
                <a:latin typeface="Helvetica" pitchFamily="34" charset="0"/>
              </a:rPr>
              <a:t>density/pressure</a:t>
            </a:r>
          </a:p>
        </p:txBody>
      </p:sp>
    </p:spTree>
    <p:extLst>
      <p:ext uri="{BB962C8B-B14F-4D97-AF65-F5344CB8AC3E}">
        <p14:creationId xmlns:p14="http://schemas.microsoft.com/office/powerpoint/2010/main" val="3184304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https://fusion.gat.com/theory-wiki/images/3/3c/Candy-supertorus-1.jpg"/>
          <p:cNvPicPr>
            <a:picLocks noChangeAspect="1" noChangeArrowheads="1"/>
          </p:cNvPicPr>
          <p:nvPr/>
        </p:nvPicPr>
        <p:blipFill>
          <a:blip r:embed="rId3">
            <a:extLst>
              <a:ext uri="{28A0092B-C50C-407E-A947-70E740481C1C}">
                <a14:useLocalDpi xmlns:a14="http://schemas.microsoft.com/office/drawing/2010/main" val="0"/>
              </a:ext>
            </a:extLst>
          </a:blip>
          <a:srcRect l="2353" r="3529"/>
          <a:stretch>
            <a:fillRect/>
          </a:stretch>
        </p:blipFill>
        <p:spPr bwMode="auto">
          <a:xfrm>
            <a:off x="0" y="1752600"/>
            <a:ext cx="6096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1"/>
          <p:cNvSpPr>
            <a:spLocks noGrp="1"/>
          </p:cNvSpPr>
          <p:nvPr>
            <p:ph type="title"/>
          </p:nvPr>
        </p:nvSpPr>
        <p:spPr>
          <a:xfrm>
            <a:off x="0" y="0"/>
            <a:ext cx="9144000" cy="914400"/>
          </a:xfrm>
        </p:spPr>
        <p:txBody>
          <a:bodyPr/>
          <a:lstStyle/>
          <a:p>
            <a:r>
              <a:rPr lang="en-US" altLang="en-US" dirty="0"/>
              <a:t>Inertial force in toroidal field acts like an effective gravity</a:t>
            </a:r>
          </a:p>
        </p:txBody>
      </p:sp>
      <p:pic>
        <p:nvPicPr>
          <p:cNvPr id="35844" name="Picture 6" descr="My Cup Runneth Down"/>
          <p:cNvPicPr>
            <a:picLocks noChangeAspect="1" noChangeArrowheads="1"/>
          </p:cNvPicPr>
          <p:nvPr/>
        </p:nvPicPr>
        <p:blipFill>
          <a:blip r:embed="rId4">
            <a:extLst>
              <a:ext uri="{28A0092B-C50C-407E-A947-70E740481C1C}">
                <a14:useLocalDpi xmlns:a14="http://schemas.microsoft.com/office/drawing/2010/main" val="0"/>
              </a:ext>
            </a:extLst>
          </a:blip>
          <a:srcRect r="3683"/>
          <a:stretch>
            <a:fillRect/>
          </a:stretch>
        </p:blipFill>
        <p:spPr bwMode="auto">
          <a:xfrm>
            <a:off x="6453188" y="2233613"/>
            <a:ext cx="2614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845" name="Straight Arrow Connector 56"/>
          <p:cNvCxnSpPr>
            <a:cxnSpLocks noChangeShapeType="1"/>
          </p:cNvCxnSpPr>
          <p:nvPr/>
        </p:nvCxnSpPr>
        <p:spPr bwMode="auto">
          <a:xfrm>
            <a:off x="7162800" y="1524000"/>
            <a:ext cx="1524000" cy="0"/>
          </a:xfrm>
          <a:prstGeom prst="straightConnector1">
            <a:avLst/>
          </a:prstGeom>
          <a:noFill/>
          <a:ln w="5397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35846" name="TextBox 58"/>
          <p:cNvSpPr txBox="1">
            <a:spLocks noChangeArrowheads="1"/>
          </p:cNvSpPr>
          <p:nvPr/>
        </p:nvSpPr>
        <p:spPr bwMode="auto">
          <a:xfrm>
            <a:off x="7524750" y="1143000"/>
            <a:ext cx="857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008000"/>
                </a:solidFill>
                <a:latin typeface="Helvetica" pitchFamily="34" charset="0"/>
              </a:rPr>
              <a:t>gravity</a:t>
            </a:r>
          </a:p>
        </p:txBody>
      </p:sp>
      <p:cxnSp>
        <p:nvCxnSpPr>
          <p:cNvPr id="35847" name="Straight Arrow Connector 59"/>
          <p:cNvCxnSpPr>
            <a:cxnSpLocks noChangeShapeType="1"/>
          </p:cNvCxnSpPr>
          <p:nvPr/>
        </p:nvCxnSpPr>
        <p:spPr bwMode="auto">
          <a:xfrm>
            <a:off x="7086600" y="1752600"/>
            <a:ext cx="1524000" cy="0"/>
          </a:xfrm>
          <a:prstGeom prst="straightConnector1">
            <a:avLst/>
          </a:prstGeom>
          <a:noFill/>
          <a:ln w="53975" algn="ctr">
            <a:solidFill>
              <a:srgbClr val="FF0000"/>
            </a:solidFill>
            <a:round/>
            <a:headEnd type="arrow" w="med" len="med"/>
            <a:tailEnd/>
          </a:ln>
          <a:extLst>
            <a:ext uri="{909E8E84-426E-40DD-AFC4-6F175D3DCCD1}">
              <a14:hiddenFill xmlns:a14="http://schemas.microsoft.com/office/drawing/2010/main">
                <a:noFill/>
              </a14:hiddenFill>
            </a:ext>
          </a:extLst>
        </p:spPr>
      </p:cxnSp>
      <p:sp>
        <p:nvSpPr>
          <p:cNvPr id="35848" name="TextBox 65"/>
          <p:cNvSpPr txBox="1">
            <a:spLocks noChangeArrowheads="1"/>
          </p:cNvSpPr>
          <p:nvPr/>
        </p:nvSpPr>
        <p:spPr bwMode="auto">
          <a:xfrm>
            <a:off x="7467600" y="1828800"/>
            <a:ext cx="1050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FF0000"/>
                </a:solidFill>
                <a:latin typeface="Helvetica" pitchFamily="34" charset="0"/>
              </a:rPr>
              <a:t>pressure</a:t>
            </a:r>
          </a:p>
        </p:txBody>
      </p:sp>
      <p:sp>
        <p:nvSpPr>
          <p:cNvPr id="35849" name="TextBox 67"/>
          <p:cNvSpPr txBox="1">
            <a:spLocks noChangeArrowheads="1"/>
          </p:cNvSpPr>
          <p:nvPr/>
        </p:nvSpPr>
        <p:spPr bwMode="auto">
          <a:xfrm>
            <a:off x="6324600" y="4521200"/>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Unstable in the outer region</a:t>
            </a:r>
          </a:p>
        </p:txBody>
      </p:sp>
      <p:cxnSp>
        <p:nvCxnSpPr>
          <p:cNvPr id="35850" name="Straight Arrow Connector 68"/>
          <p:cNvCxnSpPr>
            <a:cxnSpLocks noChangeShapeType="1"/>
          </p:cNvCxnSpPr>
          <p:nvPr/>
        </p:nvCxnSpPr>
        <p:spPr bwMode="auto">
          <a:xfrm flipH="1" flipV="1">
            <a:off x="5562600" y="3352800"/>
            <a:ext cx="838200" cy="1219200"/>
          </a:xfrm>
          <a:prstGeom prst="straightConnector1">
            <a:avLst/>
          </a:prstGeom>
          <a:noFill/>
          <a:ln w="38100"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35851" name="Line 13"/>
          <p:cNvSpPr>
            <a:spLocks noChangeShapeType="1"/>
          </p:cNvSpPr>
          <p:nvPr/>
        </p:nvSpPr>
        <p:spPr bwMode="auto">
          <a:xfrm flipH="1">
            <a:off x="5240338" y="2005013"/>
            <a:ext cx="644525"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b="0" i="0">
              <a:solidFill>
                <a:prstClr val="black"/>
              </a:solidFill>
              <a:latin typeface="Arial" charset="0"/>
            </a:endParaRPr>
          </a:p>
        </p:txBody>
      </p:sp>
      <p:sp>
        <p:nvSpPr>
          <p:cNvPr id="35852" name="Line 21"/>
          <p:cNvSpPr>
            <a:spLocks noChangeShapeType="1"/>
          </p:cNvSpPr>
          <p:nvPr/>
        </p:nvSpPr>
        <p:spPr bwMode="auto">
          <a:xfrm flipH="1">
            <a:off x="4191000" y="1828800"/>
            <a:ext cx="1676400" cy="0"/>
          </a:xfrm>
          <a:prstGeom prst="line">
            <a:avLst/>
          </a:prstGeom>
          <a:noFill/>
          <a:ln w="57150">
            <a:solidFill>
              <a:srgbClr val="008000"/>
            </a:solidFill>
            <a:round/>
            <a:headEnd type="triangle" w="med" len="med"/>
            <a:tailEnd/>
          </a:ln>
          <a:extLst>
            <a:ext uri="{909E8E84-426E-40DD-AFC4-6F175D3DCCD1}">
              <a14:hiddenFill xmlns:a14="http://schemas.microsoft.com/office/drawing/2010/main">
                <a:noFill/>
              </a14:hiddenFill>
            </a:ext>
          </a:extLst>
        </p:spPr>
        <p:txBody>
          <a:bodyPr/>
          <a:lstStyle/>
          <a:p>
            <a:endParaRPr lang="en-US" sz="1800" b="0" i="0">
              <a:solidFill>
                <a:prstClr val="black"/>
              </a:solidFill>
              <a:latin typeface="Arial" charset="0"/>
            </a:endParaRPr>
          </a:p>
        </p:txBody>
      </p:sp>
      <p:sp>
        <p:nvSpPr>
          <p:cNvPr id="35853" name="Text Box 14"/>
          <p:cNvSpPr txBox="1">
            <a:spLocks noChangeArrowheads="1"/>
          </p:cNvSpPr>
          <p:nvPr/>
        </p:nvSpPr>
        <p:spPr bwMode="auto">
          <a:xfrm>
            <a:off x="5257800" y="2049463"/>
            <a:ext cx="1066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50000"/>
              </a:spcBef>
              <a:buFontTx/>
              <a:buNone/>
            </a:pPr>
            <a:r>
              <a:rPr lang="en-US" altLang="en-US" sz="1600" i="0">
                <a:solidFill>
                  <a:srgbClr val="FF0000"/>
                </a:solidFill>
                <a:latin typeface="Helvetica" pitchFamily="34" charset="0"/>
                <a:sym typeface="Symbol" pitchFamily="18" charset="2"/>
              </a:rPr>
              <a:t>pressure</a:t>
            </a:r>
            <a:endParaRPr lang="en-US" altLang="en-US" sz="1600" i="0">
              <a:solidFill>
                <a:srgbClr val="FF0000"/>
              </a:solidFill>
              <a:latin typeface="Helvetica" pitchFamily="34" charset="0"/>
            </a:endParaRPr>
          </a:p>
        </p:txBody>
      </p:sp>
      <p:sp>
        <p:nvSpPr>
          <p:cNvPr id="35854" name="Text Box 15"/>
          <p:cNvSpPr txBox="1">
            <a:spLocks noChangeArrowheads="1"/>
          </p:cNvSpPr>
          <p:nvPr/>
        </p:nvSpPr>
        <p:spPr bwMode="auto">
          <a:xfrm>
            <a:off x="4097338" y="1066800"/>
            <a:ext cx="1998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50000"/>
              </a:spcBef>
              <a:buFontTx/>
              <a:buNone/>
            </a:pPr>
            <a:r>
              <a:rPr lang="en-US" altLang="en-US" sz="1600" i="0">
                <a:solidFill>
                  <a:srgbClr val="008000"/>
                </a:solidFill>
                <a:latin typeface="Helvetica" pitchFamily="34" charset="0"/>
                <a:sym typeface="Symbol" pitchFamily="18" charset="2"/>
              </a:rPr>
              <a:t>centrifugal force</a:t>
            </a:r>
          </a:p>
          <a:p>
            <a:pPr eaLnBrk="1" hangingPunct="1">
              <a:spcBef>
                <a:spcPct val="50000"/>
              </a:spcBef>
              <a:buFontTx/>
              <a:buNone/>
            </a:pPr>
            <a:r>
              <a:rPr lang="en-US" altLang="en-US" sz="1600" i="0">
                <a:solidFill>
                  <a:srgbClr val="008000"/>
                </a:solidFill>
                <a:latin typeface="Helvetica" pitchFamily="34" charset="0"/>
                <a:sym typeface="Symbol" pitchFamily="18" charset="2"/>
              </a:rPr>
              <a:t>effective gravity</a:t>
            </a:r>
            <a:endParaRPr lang="en-US" altLang="en-US" sz="1600" i="0">
              <a:solidFill>
                <a:srgbClr val="008000"/>
              </a:solidFill>
              <a:latin typeface="Helvetica" pitchFamily="34" charset="0"/>
            </a:endParaRPr>
          </a:p>
        </p:txBody>
      </p:sp>
    </p:spTree>
    <p:extLst>
      <p:ext uri="{BB962C8B-B14F-4D97-AF65-F5344CB8AC3E}">
        <p14:creationId xmlns:p14="http://schemas.microsoft.com/office/powerpoint/2010/main" val="2808330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 y="0"/>
            <a:ext cx="8839200" cy="914400"/>
          </a:xfrm>
        </p:spPr>
        <p:txBody>
          <a:bodyPr/>
          <a:lstStyle/>
          <a:p>
            <a:pPr eaLnBrk="1" hangingPunct="1"/>
            <a:r>
              <a:rPr lang="en-US" altLang="en-US" dirty="0"/>
              <a:t>Same Dynamics Occur On Inboard Side But Now Temperature Gradient Is Stabilizing</a:t>
            </a:r>
          </a:p>
        </p:txBody>
      </p:sp>
      <p:sp>
        <p:nvSpPr>
          <p:cNvPr id="36867" name="Rectangle 3"/>
          <p:cNvSpPr>
            <a:spLocks noGrp="1" noChangeArrowheads="1"/>
          </p:cNvSpPr>
          <p:nvPr>
            <p:ph type="body" idx="1"/>
          </p:nvPr>
        </p:nvSpPr>
        <p:spPr>
          <a:xfrm>
            <a:off x="0" y="990600"/>
            <a:ext cx="8610600" cy="762000"/>
          </a:xfrm>
        </p:spPr>
        <p:txBody>
          <a:bodyPr/>
          <a:lstStyle/>
          <a:p>
            <a:pPr eaLnBrk="1" hangingPunct="1"/>
            <a:r>
              <a:rPr lang="en-US" altLang="en-US" sz="2000">
                <a:sym typeface="Symbol" pitchFamily="18" charset="2"/>
              </a:rPr>
              <a:t>Advection with T counteracts perturbations on inboard side – “good” curvature region</a:t>
            </a:r>
          </a:p>
        </p:txBody>
      </p:sp>
      <p:pic>
        <p:nvPicPr>
          <p:cNvPr id="36870" name="Picture 44" descr="NCSX_TOK_modB_c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447800"/>
            <a:ext cx="17557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45"/>
          <p:cNvSpPr>
            <a:spLocks noChangeArrowheads="1"/>
          </p:cNvSpPr>
          <p:nvPr/>
        </p:nvSpPr>
        <p:spPr bwMode="auto">
          <a:xfrm>
            <a:off x="5181600" y="2438400"/>
            <a:ext cx="3810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endParaRPr lang="en-US" altLang="en-US" sz="1400" b="0" i="0">
              <a:solidFill>
                <a:prstClr val="black"/>
              </a:solidFill>
            </a:endParaRPr>
          </a:p>
        </p:txBody>
      </p:sp>
      <p:sp>
        <p:nvSpPr>
          <p:cNvPr id="36872" name="Line 46"/>
          <p:cNvSpPr>
            <a:spLocks noChangeShapeType="1"/>
          </p:cNvSpPr>
          <p:nvPr/>
        </p:nvSpPr>
        <p:spPr bwMode="auto">
          <a:xfrm>
            <a:off x="5638800" y="3048000"/>
            <a:ext cx="53340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73" name="Rectangle 47"/>
          <p:cNvSpPr>
            <a:spLocks noChangeArrowheads="1"/>
          </p:cNvSpPr>
          <p:nvPr/>
        </p:nvSpPr>
        <p:spPr bwMode="auto">
          <a:xfrm>
            <a:off x="3810000" y="2438400"/>
            <a:ext cx="3810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endParaRPr lang="en-US" altLang="en-US" sz="1400" b="0" i="0">
              <a:solidFill>
                <a:prstClr val="black"/>
              </a:solidFill>
            </a:endParaRPr>
          </a:p>
        </p:txBody>
      </p:sp>
      <p:sp>
        <p:nvSpPr>
          <p:cNvPr id="36874" name="Line 48"/>
          <p:cNvSpPr>
            <a:spLocks noChangeShapeType="1"/>
          </p:cNvSpPr>
          <p:nvPr/>
        </p:nvSpPr>
        <p:spPr bwMode="auto">
          <a:xfrm flipH="1">
            <a:off x="3352800" y="3124200"/>
            <a:ext cx="30480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75" name="Text Box 50"/>
          <p:cNvSpPr txBox="1">
            <a:spLocks noChangeArrowheads="1"/>
          </p:cNvSpPr>
          <p:nvPr/>
        </p:nvSpPr>
        <p:spPr bwMode="auto">
          <a:xfrm>
            <a:off x="5562600" y="2514600"/>
            <a:ext cx="19415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srgbClr val="336699"/>
                </a:solidFill>
              </a:rPr>
              <a:t>“bad” curvature</a:t>
            </a:r>
          </a:p>
        </p:txBody>
      </p:sp>
      <p:sp>
        <p:nvSpPr>
          <p:cNvPr id="36876" name="Text Box 51"/>
          <p:cNvSpPr txBox="1">
            <a:spLocks noChangeArrowheads="1"/>
          </p:cNvSpPr>
          <p:nvPr/>
        </p:nvSpPr>
        <p:spPr bwMode="auto">
          <a:xfrm>
            <a:off x="1714500" y="2514600"/>
            <a:ext cx="20955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srgbClr val="336699"/>
                </a:solidFill>
              </a:rPr>
              <a:t>“good” curvature</a:t>
            </a:r>
          </a:p>
        </p:txBody>
      </p:sp>
      <p:pic>
        <p:nvPicPr>
          <p:cNvPr id="36877" name="Picture 59" descr="modB_vs_R_midpla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810000"/>
            <a:ext cx="1752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60" descr="nT_vs_R_midpla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5181600"/>
            <a:ext cx="18288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Text Box 61"/>
          <p:cNvSpPr txBox="1">
            <a:spLocks noChangeArrowheads="1"/>
          </p:cNvSpPr>
          <p:nvPr/>
        </p:nvSpPr>
        <p:spPr bwMode="auto">
          <a:xfrm>
            <a:off x="4022725" y="5268913"/>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0000FF"/>
                </a:solidFill>
              </a:rPr>
              <a:t>n</a:t>
            </a:r>
          </a:p>
        </p:txBody>
      </p:sp>
      <p:sp>
        <p:nvSpPr>
          <p:cNvPr id="36880" name="Text Box 62"/>
          <p:cNvSpPr txBox="1">
            <a:spLocks noChangeArrowheads="1"/>
          </p:cNvSpPr>
          <p:nvPr/>
        </p:nvSpPr>
        <p:spPr bwMode="auto">
          <a:xfrm>
            <a:off x="4724400" y="5181600"/>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FF0000"/>
                </a:solidFill>
              </a:rPr>
              <a:t>T</a:t>
            </a:r>
          </a:p>
        </p:txBody>
      </p:sp>
      <p:sp>
        <p:nvSpPr>
          <p:cNvPr id="36881" name="Line 63"/>
          <p:cNvSpPr>
            <a:spLocks noChangeShapeType="1"/>
          </p:cNvSpPr>
          <p:nvPr/>
        </p:nvSpPr>
        <p:spPr bwMode="auto">
          <a:xfrm flipH="1">
            <a:off x="4648200" y="4343400"/>
            <a:ext cx="609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82" name="Text Box 64"/>
          <p:cNvSpPr txBox="1">
            <a:spLocks noChangeArrowheads="1"/>
          </p:cNvSpPr>
          <p:nvPr/>
        </p:nvSpPr>
        <p:spPr bwMode="auto">
          <a:xfrm>
            <a:off x="4784725" y="4046538"/>
            <a:ext cx="430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prstClr val="black"/>
                </a:solidFill>
                <a:sym typeface="Symbol" pitchFamily="18" charset="2"/>
              </a:rPr>
              <a:t>B</a:t>
            </a:r>
          </a:p>
        </p:txBody>
      </p:sp>
      <p:sp>
        <p:nvSpPr>
          <p:cNvPr id="36883" name="Text Box 65"/>
          <p:cNvSpPr txBox="1">
            <a:spLocks noChangeArrowheads="1"/>
          </p:cNvSpPr>
          <p:nvPr/>
        </p:nvSpPr>
        <p:spPr bwMode="auto">
          <a:xfrm>
            <a:off x="4762500" y="5791200"/>
            <a:ext cx="41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FF0000"/>
                </a:solidFill>
                <a:sym typeface="Symbol" pitchFamily="18" charset="2"/>
              </a:rPr>
              <a:t>T</a:t>
            </a:r>
          </a:p>
        </p:txBody>
      </p:sp>
      <p:sp>
        <p:nvSpPr>
          <p:cNvPr id="36884" name="Line 66"/>
          <p:cNvSpPr>
            <a:spLocks noChangeShapeType="1"/>
          </p:cNvSpPr>
          <p:nvPr/>
        </p:nvSpPr>
        <p:spPr bwMode="auto">
          <a:xfrm flipH="1">
            <a:off x="4800600" y="6096000"/>
            <a:ext cx="304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85" name="Line 67"/>
          <p:cNvSpPr>
            <a:spLocks noChangeShapeType="1"/>
          </p:cNvSpPr>
          <p:nvPr/>
        </p:nvSpPr>
        <p:spPr bwMode="auto">
          <a:xfrm>
            <a:off x="4191000" y="6096000"/>
            <a:ext cx="3810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86" name="Text Box 68"/>
          <p:cNvSpPr txBox="1">
            <a:spLocks noChangeArrowheads="1"/>
          </p:cNvSpPr>
          <p:nvPr/>
        </p:nvSpPr>
        <p:spPr bwMode="auto">
          <a:xfrm>
            <a:off x="4152900" y="5791200"/>
            <a:ext cx="41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FF0000"/>
                </a:solidFill>
                <a:sym typeface="Symbol" pitchFamily="18" charset="2"/>
              </a:rPr>
              <a:t>T</a:t>
            </a:r>
          </a:p>
        </p:txBody>
      </p:sp>
      <p:grpSp>
        <p:nvGrpSpPr>
          <p:cNvPr id="3" name="Group 2"/>
          <p:cNvGrpSpPr/>
          <p:nvPr/>
        </p:nvGrpSpPr>
        <p:grpSpPr>
          <a:xfrm>
            <a:off x="6477000" y="3581400"/>
            <a:ext cx="2438400" cy="2870200"/>
            <a:chOff x="6477000" y="3581400"/>
            <a:chExt cx="2438400" cy="2870200"/>
          </a:xfrm>
        </p:grpSpPr>
        <p:pic>
          <p:nvPicPr>
            <p:cNvPr id="36896" name="Picture 10"/>
            <p:cNvPicPr>
              <a:picLocks noChangeAspect="1" noChangeArrowheads="1"/>
            </p:cNvPicPr>
            <p:nvPr/>
          </p:nvPicPr>
          <p:blipFill>
            <a:blip r:embed="rId6">
              <a:extLst>
                <a:ext uri="{28A0092B-C50C-407E-A947-70E740481C1C}">
                  <a14:useLocalDpi xmlns:a14="http://schemas.microsoft.com/office/drawing/2010/main" val="0"/>
                </a:ext>
              </a:extLst>
            </a:blip>
            <a:srcRect l="8458" t="12698" r="70396" b="5669"/>
            <a:stretch>
              <a:fillRect/>
            </a:stretch>
          </p:blipFill>
          <p:spPr bwMode="auto">
            <a:xfrm>
              <a:off x="6790137" y="3999214"/>
              <a:ext cx="1043790" cy="2452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97" name="Line 11"/>
            <p:cNvSpPr>
              <a:spLocks noChangeShapeType="1"/>
            </p:cNvSpPr>
            <p:nvPr/>
          </p:nvSpPr>
          <p:spPr bwMode="auto">
            <a:xfrm flipH="1">
              <a:off x="6821668" y="3890219"/>
              <a:ext cx="991601"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98" name="Text Box 12"/>
            <p:cNvSpPr txBox="1">
              <a:spLocks noChangeArrowheads="1"/>
            </p:cNvSpPr>
            <p:nvPr/>
          </p:nvSpPr>
          <p:spPr bwMode="auto">
            <a:xfrm>
              <a:off x="7154376" y="3581400"/>
              <a:ext cx="488189" cy="366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FF0000"/>
                  </a:solidFill>
                  <a:sym typeface="Symbol" pitchFamily="18" charset="2"/>
                </a:rPr>
                <a:t>T</a:t>
              </a:r>
            </a:p>
          </p:txBody>
        </p:sp>
        <p:sp>
          <p:nvSpPr>
            <p:cNvPr id="36899" name="Text Box 13"/>
            <p:cNvSpPr txBox="1">
              <a:spLocks noChangeArrowheads="1"/>
            </p:cNvSpPr>
            <p:nvPr/>
          </p:nvSpPr>
          <p:spPr bwMode="auto">
            <a:xfrm>
              <a:off x="6477000" y="4246723"/>
              <a:ext cx="368588" cy="2123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200" b="0" i="0">
                  <a:solidFill>
                    <a:srgbClr val="FF0000"/>
                  </a:solidFill>
                </a:rPr>
                <a:t>T</a:t>
              </a:r>
              <a:r>
                <a:rPr lang="en-US" altLang="en-US" sz="1200" b="0" i="0" baseline="30000">
                  <a:solidFill>
                    <a:srgbClr val="FF0000"/>
                  </a:solidFill>
                </a:rPr>
                <a: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r>
                <a:rPr lang="en-US" altLang="en-US" sz="1200" b="0" i="0" baseline="30000">
                  <a:solidFill>
                    <a:srgbClr val="0000FF"/>
                  </a:solidFill>
                </a:rPr>
                <a: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FF0000"/>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FF0000"/>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p>
          </p:txBody>
        </p:sp>
        <p:sp>
          <p:nvSpPr>
            <p:cNvPr id="36900" name="Line 14"/>
            <p:cNvSpPr>
              <a:spLocks noChangeShapeType="1"/>
            </p:cNvSpPr>
            <p:nvPr/>
          </p:nvSpPr>
          <p:spPr bwMode="auto">
            <a:xfrm flipH="1">
              <a:off x="7990496" y="4653184"/>
              <a:ext cx="521895"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901" name="Line 15"/>
            <p:cNvSpPr>
              <a:spLocks noChangeShapeType="1"/>
            </p:cNvSpPr>
            <p:nvPr/>
          </p:nvSpPr>
          <p:spPr bwMode="auto">
            <a:xfrm>
              <a:off x="8042685" y="5034666"/>
              <a:ext cx="469706"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902" name="Line 16"/>
            <p:cNvSpPr>
              <a:spLocks noChangeShapeType="1"/>
            </p:cNvSpPr>
            <p:nvPr/>
          </p:nvSpPr>
          <p:spPr bwMode="auto">
            <a:xfrm flipH="1">
              <a:off x="7990496" y="5361651"/>
              <a:ext cx="521895"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903" name="Line 17"/>
            <p:cNvSpPr>
              <a:spLocks noChangeShapeType="1"/>
            </p:cNvSpPr>
            <p:nvPr/>
          </p:nvSpPr>
          <p:spPr bwMode="auto">
            <a:xfrm>
              <a:off x="8042685" y="5743133"/>
              <a:ext cx="469706"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41" name="Picture 3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2803" y="4036219"/>
              <a:ext cx="912597" cy="45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533400" y="3581400"/>
            <a:ext cx="2491474" cy="2870201"/>
            <a:chOff x="533400" y="3581400"/>
            <a:chExt cx="2491474" cy="2870201"/>
          </a:xfrm>
        </p:grpSpPr>
        <p:pic>
          <p:nvPicPr>
            <p:cNvPr id="36887" name="Picture 33"/>
            <p:cNvPicPr>
              <a:picLocks noChangeAspect="1" noChangeArrowheads="1"/>
            </p:cNvPicPr>
            <p:nvPr/>
          </p:nvPicPr>
          <p:blipFill>
            <a:blip r:embed="rId6">
              <a:extLst>
                <a:ext uri="{28A0092B-C50C-407E-A947-70E740481C1C}">
                  <a14:useLocalDpi xmlns:a14="http://schemas.microsoft.com/office/drawing/2010/main" val="0"/>
                </a:ext>
              </a:extLst>
            </a:blip>
            <a:srcRect l="8458" t="12698" r="70396" b="5669"/>
            <a:stretch>
              <a:fillRect/>
            </a:stretch>
          </p:blipFill>
          <p:spPr bwMode="auto">
            <a:xfrm>
              <a:off x="846138" y="3998913"/>
              <a:ext cx="1044575" cy="2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88" name="Line 34"/>
            <p:cNvSpPr>
              <a:spLocks noChangeShapeType="1"/>
            </p:cNvSpPr>
            <p:nvPr/>
          </p:nvSpPr>
          <p:spPr bwMode="auto">
            <a:xfrm flipV="1">
              <a:off x="914400" y="3957638"/>
              <a:ext cx="949325" cy="47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89" name="Text Box 35"/>
            <p:cNvSpPr txBox="1">
              <a:spLocks noChangeArrowheads="1"/>
            </p:cNvSpPr>
            <p:nvPr/>
          </p:nvSpPr>
          <p:spPr bwMode="auto">
            <a:xfrm>
              <a:off x="1211263" y="3581400"/>
              <a:ext cx="487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FF0000"/>
                  </a:solidFill>
                  <a:sym typeface="Symbol" pitchFamily="18" charset="2"/>
                </a:rPr>
                <a:t>T</a:t>
              </a:r>
            </a:p>
          </p:txBody>
        </p:sp>
        <p:sp>
          <p:nvSpPr>
            <p:cNvPr id="36890" name="Text Box 36"/>
            <p:cNvSpPr txBox="1">
              <a:spLocks noChangeArrowheads="1"/>
            </p:cNvSpPr>
            <p:nvPr/>
          </p:nvSpPr>
          <p:spPr bwMode="auto">
            <a:xfrm>
              <a:off x="533400" y="4246563"/>
              <a:ext cx="3683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200" b="0" i="0">
                  <a:solidFill>
                    <a:srgbClr val="FF0000"/>
                  </a:solidFill>
                </a:rPr>
                <a:t>T</a:t>
              </a:r>
              <a:r>
                <a:rPr lang="en-US" altLang="en-US" sz="1200" b="0" i="0" baseline="30000">
                  <a:solidFill>
                    <a:srgbClr val="FF0000"/>
                  </a:solidFill>
                </a:rPr>
                <a: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r>
                <a:rPr lang="en-US" altLang="en-US" sz="1200" b="0" i="0" baseline="30000">
                  <a:solidFill>
                    <a:srgbClr val="0000FF"/>
                  </a:solidFill>
                </a:rPr>
                <a: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FF0000"/>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FF0000"/>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p>
          </p:txBody>
        </p:sp>
        <p:sp>
          <p:nvSpPr>
            <p:cNvPr id="36891" name="Line 37"/>
            <p:cNvSpPr>
              <a:spLocks noChangeShapeType="1"/>
            </p:cNvSpPr>
            <p:nvPr/>
          </p:nvSpPr>
          <p:spPr bwMode="auto">
            <a:xfrm flipH="1">
              <a:off x="2046288" y="4652963"/>
              <a:ext cx="522288"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92" name="Line 38"/>
            <p:cNvSpPr>
              <a:spLocks noChangeShapeType="1"/>
            </p:cNvSpPr>
            <p:nvPr/>
          </p:nvSpPr>
          <p:spPr bwMode="auto">
            <a:xfrm>
              <a:off x="2098675" y="5033963"/>
              <a:ext cx="4699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93" name="Line 39"/>
            <p:cNvSpPr>
              <a:spLocks noChangeShapeType="1"/>
            </p:cNvSpPr>
            <p:nvPr/>
          </p:nvSpPr>
          <p:spPr bwMode="auto">
            <a:xfrm flipH="1">
              <a:off x="2046288" y="5360988"/>
              <a:ext cx="522288"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94" name="Line 40"/>
            <p:cNvSpPr>
              <a:spLocks noChangeShapeType="1"/>
            </p:cNvSpPr>
            <p:nvPr/>
          </p:nvSpPr>
          <p:spPr bwMode="auto">
            <a:xfrm>
              <a:off x="2098675" y="5743575"/>
              <a:ext cx="4699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44" name="Picture 3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2277" y="4036219"/>
              <a:ext cx="912597" cy="45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374662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 y="0"/>
            <a:ext cx="8839200" cy="914400"/>
          </a:xfrm>
        </p:spPr>
        <p:txBody>
          <a:bodyPr/>
          <a:lstStyle/>
          <a:p>
            <a:pPr eaLnBrk="1" hangingPunct="1"/>
            <a:r>
              <a:rPr lang="en-US" altLang="en-US" dirty="0"/>
              <a:t>Fast Parallel Motion Along Helical Field Line Connects Good &amp; Bad Curvature Regions</a:t>
            </a:r>
          </a:p>
        </p:txBody>
      </p:sp>
      <p:sp>
        <p:nvSpPr>
          <p:cNvPr id="37891" name="Rectangle 3"/>
          <p:cNvSpPr>
            <a:spLocks noGrp="1" noChangeArrowheads="1"/>
          </p:cNvSpPr>
          <p:nvPr>
            <p:ph type="body" idx="1"/>
          </p:nvPr>
        </p:nvSpPr>
        <p:spPr>
          <a:xfrm>
            <a:off x="0" y="1255712"/>
            <a:ext cx="8915400" cy="990600"/>
          </a:xfrm>
        </p:spPr>
        <p:txBody>
          <a:bodyPr>
            <a:noAutofit/>
          </a:bodyPr>
          <a:lstStyle/>
          <a:p>
            <a:pPr eaLnBrk="1" hangingPunct="1"/>
            <a:r>
              <a:rPr lang="en-US" altLang="en-US" sz="2000" dirty="0">
                <a:sym typeface="Symbol" pitchFamily="18" charset="2"/>
              </a:rPr>
              <a:t>Approximate growth rate on outboard side</a:t>
            </a:r>
          </a:p>
          <a:p>
            <a:pPr marL="0" indent="0" eaLnBrk="1" hangingPunct="1">
              <a:buNone/>
            </a:pPr>
            <a:r>
              <a:rPr lang="en-US" altLang="en-US" sz="2000" dirty="0">
                <a:sym typeface="Symbol" pitchFamily="18" charset="2"/>
              </a:rPr>
              <a:t>	</a:t>
            </a:r>
            <a:r>
              <a:rPr lang="en-US" altLang="en-US" sz="1800" dirty="0">
                <a:sym typeface="Symbol" pitchFamily="18" charset="2"/>
              </a:rPr>
              <a:t>effective gravity: </a:t>
            </a:r>
            <a:r>
              <a:rPr lang="en-US" altLang="en-US" sz="1800" dirty="0" err="1">
                <a:sym typeface="Symbol" pitchFamily="18" charset="2"/>
              </a:rPr>
              <a:t>g</a:t>
            </a:r>
            <a:r>
              <a:rPr lang="en-US" altLang="en-US" sz="1800" baseline="-25000" dirty="0" err="1">
                <a:sym typeface="Symbol" pitchFamily="18" charset="2"/>
              </a:rPr>
              <a:t>eff</a:t>
            </a:r>
            <a:r>
              <a:rPr lang="en-US" altLang="en-US" sz="1800" dirty="0">
                <a:sym typeface="Symbol" pitchFamily="18" charset="2"/>
              </a:rPr>
              <a:t> = v</a:t>
            </a:r>
            <a:r>
              <a:rPr lang="en-US" altLang="en-US" sz="1800" baseline="-25000" dirty="0">
                <a:sym typeface="Symbol" pitchFamily="18" charset="2"/>
              </a:rPr>
              <a:t>th</a:t>
            </a:r>
            <a:r>
              <a:rPr lang="en-US" altLang="en-US" sz="1800" baseline="30000" dirty="0">
                <a:sym typeface="Symbol" pitchFamily="18" charset="2"/>
              </a:rPr>
              <a:t>2</a:t>
            </a:r>
            <a:r>
              <a:rPr lang="en-US" altLang="en-US" sz="1800" dirty="0">
                <a:sym typeface="Symbol" pitchFamily="18" charset="2"/>
              </a:rPr>
              <a:t>/R</a:t>
            </a:r>
          </a:p>
          <a:p>
            <a:pPr marL="0" indent="0" eaLnBrk="1" hangingPunct="1">
              <a:buNone/>
            </a:pPr>
            <a:r>
              <a:rPr lang="en-US" altLang="en-US" sz="1800" dirty="0">
                <a:sym typeface="Symbol" pitchFamily="18" charset="2"/>
              </a:rPr>
              <a:t>	gradient scale length: 1/L</a:t>
            </a:r>
            <a:r>
              <a:rPr lang="en-US" altLang="en-US" sz="1800" baseline="-25000" dirty="0">
                <a:sym typeface="Symbol" pitchFamily="18" charset="2"/>
              </a:rPr>
              <a:t>T</a:t>
            </a:r>
            <a:r>
              <a:rPr lang="en-US" altLang="en-US" sz="1800" dirty="0">
                <a:sym typeface="Symbol" pitchFamily="18" charset="2"/>
              </a:rPr>
              <a:t> = -1/T</a:t>
            </a:r>
            <a:r>
              <a:rPr lang="en-US" altLang="en-US" sz="1800" dirty="0">
                <a:sym typeface="Symbol"/>
              </a:rPr>
              <a:t>T</a:t>
            </a:r>
            <a:endParaRPr lang="en-US" altLang="en-US" sz="1800" dirty="0">
              <a:sym typeface="Symbol" pitchFamily="18" charset="2"/>
            </a:endParaRPr>
          </a:p>
          <a:p>
            <a:pPr eaLnBrk="1" hangingPunct="1"/>
            <a:endParaRPr lang="en-US" altLang="en-US" sz="2000" dirty="0">
              <a:sym typeface="Symbol" pitchFamily="18" charset="2"/>
            </a:endParaRPr>
          </a:p>
          <a:p>
            <a:pPr eaLnBrk="1" hangingPunct="1"/>
            <a:r>
              <a:rPr lang="en-US" altLang="en-US" sz="2000" dirty="0">
                <a:sym typeface="Symbol" pitchFamily="18" charset="2"/>
              </a:rPr>
              <a:t>Parallel transit time along helical field line with “safety factor” q</a:t>
            </a: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endParaRPr lang="en-US" altLang="en-US" sz="2000" dirty="0">
              <a:sym typeface="Symbol" pitchFamily="18" charset="2"/>
            </a:endParaRPr>
          </a:p>
          <a:p>
            <a:pPr eaLnBrk="1" hangingPunct="1"/>
            <a:r>
              <a:rPr lang="en-US" altLang="en-US" sz="2000" dirty="0">
                <a:sym typeface="Symbol" pitchFamily="18" charset="2"/>
              </a:rPr>
              <a:t>Expect instability if </a:t>
            </a:r>
            <a:r>
              <a:rPr lang="en-US" altLang="en-US" sz="2000" dirty="0" err="1">
                <a:latin typeface="Symbol" pitchFamily="18" charset="2"/>
                <a:sym typeface="Symbol" pitchFamily="18" charset="2"/>
              </a:rPr>
              <a:t>g</a:t>
            </a:r>
            <a:r>
              <a:rPr lang="en-US" altLang="en-US" sz="2000" baseline="-25000" dirty="0" err="1">
                <a:sym typeface="Symbol" pitchFamily="18" charset="2"/>
              </a:rPr>
              <a:t>instability</a:t>
            </a:r>
            <a:r>
              <a:rPr lang="en-US" altLang="en-US" sz="2000" dirty="0">
                <a:sym typeface="Symbol" pitchFamily="18" charset="2"/>
              </a:rPr>
              <a:t> &gt; </a:t>
            </a:r>
            <a:r>
              <a:rPr lang="en-US" altLang="en-US" sz="2000" dirty="0" err="1">
                <a:latin typeface="Symbol" pitchFamily="18" charset="2"/>
                <a:sym typeface="Symbol" pitchFamily="18" charset="2"/>
              </a:rPr>
              <a:t>g</a:t>
            </a:r>
            <a:r>
              <a:rPr lang="en-US" altLang="en-US" sz="2000" baseline="-25000" dirty="0" err="1">
                <a:sym typeface="Symbol" pitchFamily="18" charset="2"/>
              </a:rPr>
              <a:t>parallel</a:t>
            </a:r>
            <a:r>
              <a:rPr lang="en-US" altLang="en-US" sz="2000" dirty="0">
                <a:sym typeface="Symbol" pitchFamily="18" charset="2"/>
              </a:rPr>
              <a:t> , or</a:t>
            </a:r>
            <a:endParaRPr lang="en-US" altLang="en-US" sz="2000" baseline="-25000" dirty="0">
              <a:sym typeface="Symbol" pitchFamily="18" charset="2"/>
            </a:endParaRPr>
          </a:p>
          <a:p>
            <a:pPr eaLnBrk="1" hangingPunct="1"/>
            <a:endParaRPr lang="en-US" altLang="en-US" sz="2000" dirty="0">
              <a:sym typeface="Symbol" pitchFamily="18" charset="2"/>
            </a:endParaRPr>
          </a:p>
        </p:txBody>
      </p:sp>
      <p:pic>
        <p:nvPicPr>
          <p:cNvPr id="37892" name="Picture 31" descr="NCSX_TOK_modB_surf"/>
          <p:cNvPicPr>
            <a:picLocks noChangeAspect="1" noChangeArrowheads="1"/>
          </p:cNvPicPr>
          <p:nvPr/>
        </p:nvPicPr>
        <p:blipFill>
          <a:blip r:embed="rId3">
            <a:extLst>
              <a:ext uri="{28A0092B-C50C-407E-A947-70E740481C1C}">
                <a14:useLocalDpi xmlns:a14="http://schemas.microsoft.com/office/drawing/2010/main" val="0"/>
              </a:ext>
            </a:extLst>
          </a:blip>
          <a:srcRect l="23177" t="16290" r="20172" b="23982"/>
          <a:stretch>
            <a:fillRect/>
          </a:stretch>
        </p:blipFill>
        <p:spPr bwMode="auto">
          <a:xfrm>
            <a:off x="1295400" y="3389312"/>
            <a:ext cx="4267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894" name="Object 34"/>
          <p:cNvGraphicFramePr>
            <a:graphicFrameLocks noChangeAspect="1"/>
          </p:cNvGraphicFramePr>
          <p:nvPr>
            <p:extLst>
              <p:ext uri="{D42A27DB-BD31-4B8C-83A1-F6EECF244321}">
                <p14:modId xmlns:p14="http://schemas.microsoft.com/office/powerpoint/2010/main" val="3463214474"/>
              </p:ext>
            </p:extLst>
          </p:nvPr>
        </p:nvGraphicFramePr>
        <p:xfrm>
          <a:off x="6553200" y="4267200"/>
          <a:ext cx="1422400" cy="744538"/>
        </p:xfrm>
        <a:graphic>
          <a:graphicData uri="http://schemas.openxmlformats.org/presentationml/2006/ole">
            <mc:AlternateContent xmlns:mc="http://schemas.openxmlformats.org/markup-compatibility/2006">
              <mc:Choice xmlns:v="urn:schemas-microsoft-com:vml" Requires="v">
                <p:oleObj name="Equation" r:id="rId4" imgW="800100" imgH="419100" progId="Equation.3">
                  <p:embed/>
                </p:oleObj>
              </mc:Choice>
              <mc:Fallback>
                <p:oleObj name="Equation" r:id="rId4" imgW="8001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267200"/>
                        <a:ext cx="1422400"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895" name="Object 35"/>
          <p:cNvGraphicFramePr>
            <a:graphicFrameLocks noChangeAspect="1"/>
          </p:cNvGraphicFramePr>
          <p:nvPr>
            <p:extLst>
              <p:ext uri="{D42A27DB-BD31-4B8C-83A1-F6EECF244321}">
                <p14:modId xmlns:p14="http://schemas.microsoft.com/office/powerpoint/2010/main" val="2480821670"/>
              </p:ext>
            </p:extLst>
          </p:nvPr>
        </p:nvGraphicFramePr>
        <p:xfrm>
          <a:off x="5105400" y="5827712"/>
          <a:ext cx="1600200" cy="725488"/>
        </p:xfrm>
        <a:graphic>
          <a:graphicData uri="http://schemas.openxmlformats.org/presentationml/2006/ole">
            <mc:AlternateContent xmlns:mc="http://schemas.openxmlformats.org/markup-compatibility/2006">
              <mc:Choice xmlns:v="urn:schemas-microsoft-com:vml" Requires="v">
                <p:oleObj name="Equation" r:id="rId6" imgW="1091726" imgH="495085" progId="Equation.3">
                  <p:embed/>
                </p:oleObj>
              </mc:Choice>
              <mc:Fallback>
                <p:oleObj name="Equation" r:id="rId6" imgW="1091726" imgH="495085"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5827712"/>
                        <a:ext cx="1600200" cy="725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5562600" y="1232341"/>
                <a:ext cx="3061351" cy="748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a:rPr>
                            <m:t>γ</m:t>
                          </m:r>
                        </m:e>
                        <m:sub>
                          <m:r>
                            <m:rPr>
                              <m:sty m:val="p"/>
                            </m:rPr>
                            <a:rPr lang="en-US" sz="1800" b="0" i="0" smtClean="0">
                              <a:solidFill>
                                <a:schemeClr val="tx1"/>
                              </a:solidFill>
                              <a:latin typeface="Cambria Math"/>
                            </a:rPr>
                            <m:t>instability</m:t>
                          </m:r>
                        </m:sub>
                      </m:sSub>
                      <m:r>
                        <a:rPr lang="en-US" sz="1800" b="0" i="0" smtClean="0">
                          <a:solidFill>
                            <a:schemeClr val="tx1"/>
                          </a:solidFill>
                          <a:latin typeface="Cambria Math"/>
                        </a:rPr>
                        <m:t>~</m:t>
                      </m:r>
                      <m:sSup>
                        <m:sSupPr>
                          <m:ctrlPr>
                            <a:rPr lang="en-US" sz="1800" b="0" i="1" smtClean="0">
                              <a:solidFill>
                                <a:schemeClr val="tx1"/>
                              </a:solidFill>
                              <a:latin typeface="Cambria Math" panose="02040503050406030204" pitchFamily="18" charset="0"/>
                            </a:rPr>
                          </m:ctrlPr>
                        </m:sSupPr>
                        <m:e>
                          <m:d>
                            <m:dPr>
                              <m:ctrlPr>
                                <a:rPr lang="en-US" sz="1800" b="0" i="1" smtClean="0">
                                  <a:solidFill>
                                    <a:schemeClr val="tx1"/>
                                  </a:solidFill>
                                  <a:latin typeface="Cambria Math" panose="02040503050406030204" pitchFamily="18" charset="0"/>
                                </a:rPr>
                              </m:ctrlPr>
                            </m:dPr>
                            <m:e>
                              <m:f>
                                <m:fPr>
                                  <m:ctrlPr>
                                    <a:rPr lang="en-US" sz="1800" b="0" i="1" smtClean="0">
                                      <a:solidFill>
                                        <a:schemeClr val="tx1"/>
                                      </a:solidFill>
                                      <a:latin typeface="Cambria Math" panose="02040503050406030204" pitchFamily="18" charset="0"/>
                                    </a:rPr>
                                  </m:ctrlPr>
                                </m:fPr>
                                <m:num>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a:rPr>
                                        <m:t>g</m:t>
                                      </m:r>
                                    </m:e>
                                    <m:sub>
                                      <m:r>
                                        <m:rPr>
                                          <m:sty m:val="p"/>
                                        </m:rPr>
                                        <a:rPr lang="en-US" sz="1800" b="0" i="0" smtClean="0">
                                          <a:solidFill>
                                            <a:schemeClr val="tx1"/>
                                          </a:solidFill>
                                          <a:latin typeface="Cambria Math"/>
                                        </a:rPr>
                                        <m:t>eff</m:t>
                                      </m:r>
                                    </m:sub>
                                  </m:sSub>
                                </m:num>
                                <m:den>
                                  <m:r>
                                    <m:rPr>
                                      <m:sty m:val="p"/>
                                    </m:rPr>
                                    <a:rPr lang="en-US" sz="1800" b="0" i="0" smtClean="0">
                                      <a:solidFill>
                                        <a:schemeClr val="tx1"/>
                                      </a:solidFill>
                                      <a:latin typeface="Cambria Math"/>
                                    </a:rPr>
                                    <m:t>L</m:t>
                                  </m:r>
                                </m:den>
                              </m:f>
                            </m:e>
                          </m:d>
                        </m:e>
                        <m:sup>
                          <m:r>
                            <a:rPr lang="en-US" sz="1800" b="0" i="0" smtClean="0">
                              <a:solidFill>
                                <a:schemeClr val="tx1"/>
                              </a:solidFill>
                              <a:latin typeface="Cambria Math"/>
                            </a:rPr>
                            <m:t>1/2</m:t>
                          </m:r>
                        </m:sup>
                      </m:sSup>
                      <m:r>
                        <a:rPr lang="en-US" sz="1800" b="0" i="0" smtClean="0">
                          <a:solidFill>
                            <a:schemeClr val="tx1"/>
                          </a:solidFill>
                          <a:latin typeface="Cambria Math"/>
                        </a:rPr>
                        <m:t>~</m:t>
                      </m:r>
                      <m:f>
                        <m:fPr>
                          <m:ctrlPr>
                            <a:rPr lang="en-US" sz="1800" b="0" i="1" smtClean="0">
                              <a:solidFill>
                                <a:schemeClr val="tx1"/>
                              </a:solidFill>
                              <a:latin typeface="Cambria Math" panose="02040503050406030204" pitchFamily="18" charset="0"/>
                            </a:rPr>
                          </m:ctrlPr>
                        </m:fPr>
                        <m:num>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a:rPr>
                                <m:t>v</m:t>
                              </m:r>
                            </m:e>
                            <m:sub>
                              <m:r>
                                <m:rPr>
                                  <m:sty m:val="p"/>
                                </m:rPr>
                                <a:rPr lang="en-US" sz="1800" b="0" i="0" smtClean="0">
                                  <a:solidFill>
                                    <a:schemeClr val="tx1"/>
                                  </a:solidFill>
                                  <a:latin typeface="Cambria Math"/>
                                </a:rPr>
                                <m:t>th</m:t>
                              </m:r>
                            </m:sub>
                          </m:sSub>
                        </m:num>
                        <m:den>
                          <m:rad>
                            <m:radPr>
                              <m:degHide m:val="on"/>
                              <m:ctrlPr>
                                <a:rPr lang="en-US" sz="1800" b="0" i="1" smtClean="0">
                                  <a:solidFill>
                                    <a:schemeClr val="tx1"/>
                                  </a:solidFill>
                                  <a:latin typeface="Cambria Math" panose="02040503050406030204" pitchFamily="18" charset="0"/>
                                </a:rPr>
                              </m:ctrlPr>
                            </m:radPr>
                            <m:deg/>
                            <m:e>
                              <m:r>
                                <m:rPr>
                                  <m:sty m:val="p"/>
                                </m:rPr>
                                <a:rPr lang="en-US" sz="1800" b="0" i="0" smtClean="0">
                                  <a:solidFill>
                                    <a:schemeClr val="tx1"/>
                                  </a:solidFill>
                                  <a:latin typeface="Cambria Math"/>
                                </a:rPr>
                                <m:t>R</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a:rPr>
                                    <m:t>L</m:t>
                                  </m:r>
                                </m:e>
                                <m:sub>
                                  <m:r>
                                    <m:rPr>
                                      <m:sty m:val="p"/>
                                    </m:rPr>
                                    <a:rPr lang="en-US" sz="1800" b="0" i="0" smtClean="0">
                                      <a:solidFill>
                                        <a:schemeClr val="tx1"/>
                                      </a:solidFill>
                                      <a:latin typeface="Cambria Math"/>
                                    </a:rPr>
                                    <m:t>T</m:t>
                                  </m:r>
                                </m:sub>
                              </m:sSub>
                            </m:e>
                          </m:rad>
                        </m:den>
                      </m:f>
                    </m:oMath>
                  </m:oMathPara>
                </a14:m>
                <a:endParaRPr lang="en-US" sz="1800" b="0" i="0" dirty="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562600" y="1232341"/>
                <a:ext cx="3061351" cy="748859"/>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6477000" y="3200400"/>
                <a:ext cx="2480166" cy="664926"/>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m:rPr>
                          <m:sty m:val="p"/>
                        </m:rPr>
                        <a:rPr lang="en-US" sz="1800" b="0" i="0" smtClean="0">
                          <a:solidFill>
                            <a:schemeClr val="tx1"/>
                          </a:solidFill>
                          <a:latin typeface="Cambria Math"/>
                        </a:rPr>
                        <m:t>q</m:t>
                      </m:r>
                      <m:r>
                        <a:rPr lang="en-US" sz="1800" b="0" i="0" smtClean="0">
                          <a:solidFill>
                            <a:schemeClr val="tx1"/>
                          </a:solidFill>
                          <a:latin typeface="Cambria Math"/>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a:rPr>
                            <m:t># </m:t>
                          </m:r>
                          <m:r>
                            <m:rPr>
                              <m:sty m:val="p"/>
                            </m:rPr>
                            <a:rPr lang="en-US" sz="1800" b="0" i="0" smtClean="0">
                              <a:solidFill>
                                <a:schemeClr val="tx1"/>
                              </a:solidFill>
                              <a:latin typeface="Cambria Math"/>
                            </a:rPr>
                            <m:t>toroidal</m:t>
                          </m:r>
                          <m:r>
                            <a:rPr lang="en-US" sz="1800" b="0" i="0" smtClean="0">
                              <a:solidFill>
                                <a:schemeClr val="tx1"/>
                              </a:solidFill>
                              <a:latin typeface="Cambria Math"/>
                            </a:rPr>
                            <m:t> </m:t>
                          </m:r>
                          <m:r>
                            <m:rPr>
                              <m:sty m:val="p"/>
                            </m:rPr>
                            <a:rPr lang="en-US" sz="1800" b="0" i="0" smtClean="0">
                              <a:solidFill>
                                <a:schemeClr val="tx1"/>
                              </a:solidFill>
                              <a:latin typeface="Cambria Math"/>
                            </a:rPr>
                            <m:t>transits</m:t>
                          </m:r>
                        </m:num>
                        <m:den>
                          <m:r>
                            <a:rPr lang="en-US" sz="1800" b="0" i="0" smtClean="0">
                              <a:solidFill>
                                <a:schemeClr val="tx1"/>
                              </a:solidFill>
                              <a:latin typeface="Cambria Math"/>
                            </a:rPr>
                            <m:t># </m:t>
                          </m:r>
                          <m:r>
                            <m:rPr>
                              <m:sty m:val="p"/>
                            </m:rPr>
                            <a:rPr lang="en-US" sz="1800" b="0" i="0" smtClean="0">
                              <a:solidFill>
                                <a:schemeClr val="tx1"/>
                              </a:solidFill>
                              <a:latin typeface="Cambria Math"/>
                            </a:rPr>
                            <m:t>poloidal</m:t>
                          </m:r>
                          <m:r>
                            <a:rPr lang="en-US" sz="1800" b="0" i="0" smtClean="0">
                              <a:solidFill>
                                <a:schemeClr val="tx1"/>
                              </a:solidFill>
                              <a:latin typeface="Cambria Math"/>
                            </a:rPr>
                            <m:t> </m:t>
                          </m:r>
                          <m:r>
                            <m:rPr>
                              <m:sty m:val="p"/>
                            </m:rPr>
                            <a:rPr lang="en-US" sz="1800" b="0" i="0" smtClean="0">
                              <a:solidFill>
                                <a:schemeClr val="tx1"/>
                              </a:solidFill>
                              <a:latin typeface="Cambria Math"/>
                            </a:rPr>
                            <m:t>transits</m:t>
                          </m:r>
                        </m:den>
                      </m:f>
                    </m:oMath>
                  </m:oMathPara>
                </a14:m>
                <a:endParaRPr lang="en-US" sz="1800" b="0" i="0" dirty="0">
                  <a:solidFill>
                    <a:schemeClr val="tx1"/>
                  </a:solidFill>
                  <a:latin typeface="+mn-l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477000" y="3200400"/>
                <a:ext cx="2480166" cy="664926"/>
              </a:xfrm>
              <a:prstGeom prst="rect">
                <a:avLst/>
              </a:prstGeom>
              <a:blipFill rotWithShape="1">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052983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a:t>Critical gradient for ITG determined from theory + linear </a:t>
            </a:r>
            <a:r>
              <a:rPr lang="en-US" sz="2800" dirty="0" err="1"/>
              <a:t>gyrokinetic</a:t>
            </a:r>
            <a:r>
              <a:rPr lang="en-US" sz="2800" dirty="0"/>
              <a:t> simulations</a:t>
            </a:r>
          </a:p>
        </p:txBody>
      </p:sp>
      <p:sp>
        <p:nvSpPr>
          <p:cNvPr id="3" name="Content Placeholder 2"/>
          <p:cNvSpPr>
            <a:spLocks noGrp="1"/>
          </p:cNvSpPr>
          <p:nvPr>
            <p:ph idx="1"/>
          </p:nvPr>
        </p:nvSpPr>
        <p:spPr>
          <a:xfrm>
            <a:off x="91911" y="3733800"/>
            <a:ext cx="8763000" cy="914400"/>
          </a:xfrm>
        </p:spPr>
        <p:txBody>
          <a:bodyPr/>
          <a:lstStyle/>
          <a:p>
            <a:r>
              <a:rPr lang="en-US" sz="1800" dirty="0"/>
              <a:t>R/L</a:t>
            </a:r>
            <a:r>
              <a:rPr lang="en-US" sz="1800" baseline="-25000" dirty="0"/>
              <a:t>T</a:t>
            </a:r>
            <a:r>
              <a:rPr lang="en-US" sz="1800" dirty="0"/>
              <a:t> = -R/T</a:t>
            </a:r>
            <a:r>
              <a:rPr lang="en-US" sz="1800" dirty="0">
                <a:sym typeface="Symbol"/>
              </a:rPr>
              <a:t>T is the normalized temperature gradient</a:t>
            </a:r>
          </a:p>
          <a:p>
            <a:r>
              <a:rPr lang="en-US" sz="1800" dirty="0">
                <a:sym typeface="Symbol"/>
              </a:rPr>
              <a:t>Natural way to normalize gradients for toroidal drift waves, i.e. ratio of diamagnetic-to-toroidal drift frequencies:</a:t>
            </a:r>
          </a:p>
          <a:p>
            <a:pPr marL="457200" lvl="1" indent="0">
              <a:buNone/>
            </a:pPr>
            <a:r>
              <a:rPr lang="en-US" sz="1800" dirty="0">
                <a:latin typeface="Symbol" panose="05050102010706020507" pitchFamily="18" charset="2"/>
                <a:sym typeface="Symbol"/>
              </a:rPr>
              <a:t>w</a:t>
            </a:r>
            <a:r>
              <a:rPr lang="en-US" sz="1800" baseline="-25000" dirty="0">
                <a:sym typeface="Symbol"/>
              </a:rPr>
              <a:t>*T</a:t>
            </a:r>
            <a:r>
              <a:rPr lang="en-US" sz="1800" dirty="0">
                <a:sym typeface="Symbol"/>
              </a:rPr>
              <a:t> = </a:t>
            </a:r>
            <a:r>
              <a:rPr lang="en-US" sz="1800" dirty="0" err="1">
                <a:sym typeface="Symbol"/>
              </a:rPr>
              <a:t>k</a:t>
            </a:r>
            <a:r>
              <a:rPr lang="en-US" sz="1800" baseline="-25000" dirty="0" err="1">
                <a:sym typeface="Symbol"/>
              </a:rPr>
              <a:t>y</a:t>
            </a:r>
            <a:r>
              <a:rPr lang="en-US" sz="1800" dirty="0">
                <a:sym typeface="Symbol"/>
              </a:rPr>
              <a:t>(B×p) / nqB</a:t>
            </a:r>
            <a:r>
              <a:rPr lang="en-US" sz="1800" baseline="30000" dirty="0">
                <a:sym typeface="Symbol"/>
              </a:rPr>
              <a:t>2</a:t>
            </a:r>
            <a:r>
              <a:rPr lang="en-US" sz="1800" dirty="0">
                <a:sym typeface="Symbol"/>
              </a:rPr>
              <a:t>            </a:t>
            </a:r>
            <a:r>
              <a:rPr lang="en-US" sz="1800" dirty="0">
                <a:sym typeface="Wingdings" panose="05000000000000000000" pitchFamily="2" charset="2"/>
              </a:rPr>
              <a:t></a:t>
            </a:r>
            <a:r>
              <a:rPr lang="en-US" sz="1800" dirty="0">
                <a:sym typeface="Symbol"/>
              </a:rPr>
              <a:t> (</a:t>
            </a:r>
            <a:r>
              <a:rPr lang="en-US" sz="1800" dirty="0" err="1">
                <a:sym typeface="Symbol"/>
              </a:rPr>
              <a:t>k</a:t>
            </a:r>
            <a:r>
              <a:rPr lang="en-US" sz="1800" baseline="-25000" dirty="0" err="1">
                <a:latin typeface="Symbol" panose="05050102010706020507" pitchFamily="18" charset="2"/>
                <a:sym typeface="Symbol"/>
              </a:rPr>
              <a:t>q</a:t>
            </a:r>
            <a:r>
              <a:rPr lang="en-US" sz="1800" dirty="0" err="1">
                <a:latin typeface="Symbol" panose="05050102010706020507" pitchFamily="18" charset="2"/>
                <a:sym typeface="Symbol"/>
              </a:rPr>
              <a:t>r</a:t>
            </a:r>
            <a:r>
              <a:rPr lang="en-US" sz="1800" baseline="-25000" dirty="0" err="1">
                <a:sym typeface="Symbol"/>
              </a:rPr>
              <a:t>i</a:t>
            </a:r>
            <a:r>
              <a:rPr lang="en-US" sz="1800" dirty="0">
                <a:sym typeface="Symbol"/>
              </a:rPr>
              <a:t>)</a:t>
            </a:r>
            <a:r>
              <a:rPr lang="en-US" sz="1800" dirty="0" err="1">
                <a:sym typeface="Symbol"/>
              </a:rPr>
              <a:t>v</a:t>
            </a:r>
            <a:r>
              <a:rPr lang="en-US" sz="1800" baseline="-25000" dirty="0" err="1">
                <a:sym typeface="Symbol"/>
              </a:rPr>
              <a:t>T</a:t>
            </a:r>
            <a:r>
              <a:rPr lang="en-US" sz="1800" dirty="0">
                <a:sym typeface="Symbol"/>
              </a:rPr>
              <a:t>/L</a:t>
            </a:r>
            <a:r>
              <a:rPr lang="en-US" sz="1800" baseline="-25000" dirty="0">
                <a:sym typeface="Symbol"/>
              </a:rPr>
              <a:t>T</a:t>
            </a:r>
          </a:p>
          <a:p>
            <a:pPr marL="457200" lvl="1" indent="0">
              <a:buNone/>
            </a:pPr>
            <a:r>
              <a:rPr lang="en-US" sz="1800" dirty="0" err="1">
                <a:latin typeface="Symbol" panose="05050102010706020507" pitchFamily="18" charset="2"/>
                <a:sym typeface="Symbol"/>
              </a:rPr>
              <a:t>w</a:t>
            </a:r>
            <a:r>
              <a:rPr lang="en-US" sz="1800" baseline="-25000" dirty="0" err="1">
                <a:sym typeface="Symbol"/>
              </a:rPr>
              <a:t>D</a:t>
            </a:r>
            <a:r>
              <a:rPr lang="en-US" sz="1800" dirty="0">
                <a:sym typeface="Symbol"/>
              </a:rPr>
              <a:t> = </a:t>
            </a:r>
            <a:r>
              <a:rPr lang="en-US" sz="1800" dirty="0" err="1">
                <a:sym typeface="Symbol"/>
              </a:rPr>
              <a:t>k</a:t>
            </a:r>
            <a:r>
              <a:rPr lang="en-US" sz="1800" baseline="-25000" dirty="0" err="1">
                <a:sym typeface="Symbol"/>
              </a:rPr>
              <a:t>y</a:t>
            </a:r>
            <a:r>
              <a:rPr lang="en-US" sz="1800" dirty="0">
                <a:sym typeface="Symbol"/>
              </a:rPr>
              <a:t>(B×mv</a:t>
            </a:r>
            <a:r>
              <a:rPr lang="en-US" sz="1800" baseline="-25000" dirty="0">
                <a:sym typeface="Symbol"/>
              </a:rPr>
              <a:t></a:t>
            </a:r>
            <a:r>
              <a:rPr lang="en-US" sz="1800" baseline="30000" dirty="0">
                <a:sym typeface="Symbol"/>
              </a:rPr>
              <a:t>2</a:t>
            </a:r>
            <a:r>
              <a:rPr lang="en-US" sz="1800" dirty="0">
                <a:sym typeface="Symbol"/>
              </a:rPr>
              <a:t>B/2B) / qB</a:t>
            </a:r>
            <a:r>
              <a:rPr lang="en-US" sz="1800" baseline="30000" dirty="0">
                <a:sym typeface="Symbol"/>
              </a:rPr>
              <a:t>2</a:t>
            </a:r>
            <a:r>
              <a:rPr lang="en-US" sz="1800" dirty="0">
                <a:sym typeface="Symbol"/>
              </a:rPr>
              <a:t> </a:t>
            </a:r>
            <a:r>
              <a:rPr lang="en-US" sz="1800" dirty="0">
                <a:sym typeface="Wingdings" panose="05000000000000000000" pitchFamily="2" charset="2"/>
              </a:rPr>
              <a:t></a:t>
            </a:r>
            <a:r>
              <a:rPr lang="en-US" sz="1800" dirty="0">
                <a:sym typeface="Symbol"/>
              </a:rPr>
              <a:t> (</a:t>
            </a:r>
            <a:r>
              <a:rPr lang="en-US" sz="1800" dirty="0" err="1">
                <a:sym typeface="Symbol"/>
              </a:rPr>
              <a:t>k</a:t>
            </a:r>
            <a:r>
              <a:rPr lang="en-US" sz="1800" baseline="-25000" dirty="0" err="1">
                <a:latin typeface="Symbol" panose="05050102010706020507" pitchFamily="18" charset="2"/>
                <a:sym typeface="Symbol"/>
              </a:rPr>
              <a:t>q</a:t>
            </a:r>
            <a:r>
              <a:rPr lang="en-US" sz="1800" dirty="0" err="1">
                <a:latin typeface="Symbol" panose="05050102010706020507" pitchFamily="18" charset="2"/>
                <a:sym typeface="Symbol"/>
              </a:rPr>
              <a:t>r</a:t>
            </a:r>
            <a:r>
              <a:rPr lang="en-US" sz="1800" baseline="-25000" dirty="0" err="1">
                <a:sym typeface="Symbol"/>
              </a:rPr>
              <a:t>i</a:t>
            </a:r>
            <a:r>
              <a:rPr lang="en-US" sz="1800" dirty="0">
                <a:sym typeface="Symbol"/>
              </a:rPr>
              <a:t>)</a:t>
            </a:r>
            <a:r>
              <a:rPr lang="en-US" sz="1800" dirty="0" err="1">
                <a:sym typeface="Symbol"/>
              </a:rPr>
              <a:t>v</a:t>
            </a:r>
            <a:r>
              <a:rPr lang="en-US" sz="1800" baseline="-25000" dirty="0" err="1">
                <a:sym typeface="Symbol"/>
              </a:rPr>
              <a:t>T</a:t>
            </a:r>
            <a:r>
              <a:rPr lang="en-US" sz="1800" dirty="0">
                <a:sym typeface="Symbol"/>
              </a:rPr>
              <a:t>/R</a:t>
            </a:r>
          </a:p>
          <a:p>
            <a:endParaRPr lang="en-US" sz="1800" dirty="0"/>
          </a:p>
          <a:p>
            <a:r>
              <a:rPr lang="en-US" sz="1800" dirty="0"/>
              <a:t>Another key stability parameter that often arises is </a:t>
            </a:r>
            <a:r>
              <a:rPr lang="en-US" sz="1800" dirty="0">
                <a:latin typeface="Symbol" panose="05050102010706020507" pitchFamily="18" charset="2"/>
              </a:rPr>
              <a:t>h</a:t>
            </a:r>
            <a:r>
              <a:rPr lang="en-US" sz="1800" dirty="0"/>
              <a:t> = L</a:t>
            </a:r>
            <a:r>
              <a:rPr lang="en-US" sz="1800" baseline="-25000" dirty="0"/>
              <a:t>n</a:t>
            </a:r>
            <a:r>
              <a:rPr lang="en-US" sz="1800" dirty="0"/>
              <a:t>/L</a:t>
            </a:r>
            <a:r>
              <a:rPr lang="en-US" sz="1800" baseline="-25000" dirty="0"/>
              <a:t>T</a:t>
            </a:r>
            <a:r>
              <a:rPr lang="en-US" sz="1800" dirty="0"/>
              <a:t> = (R/L</a:t>
            </a:r>
            <a:r>
              <a:rPr lang="en-US" sz="1800" baseline="-25000" dirty="0"/>
              <a:t>T</a:t>
            </a:r>
            <a:r>
              <a:rPr lang="en-US" sz="1800" dirty="0"/>
              <a:t>) / (R/L</a:t>
            </a:r>
            <a:r>
              <a:rPr lang="en-US" sz="1800" baseline="-25000" dirty="0"/>
              <a:t>n</a:t>
            </a:r>
            <a:r>
              <a:rPr lang="en-US" sz="1800" dirty="0"/>
              <a:t>), i.e. a sufficiently large density gradient can set the temperature gradient threshold</a:t>
            </a:r>
          </a:p>
          <a:p>
            <a:pPr lvl="1"/>
            <a:r>
              <a:rPr lang="en-US" sz="1600" dirty="0"/>
              <a:t>E.g. can be important in the pedestal</a:t>
            </a:r>
          </a:p>
          <a:p>
            <a:pPr lvl="1"/>
            <a:endParaRPr lang="en-US" sz="1600" dirty="0"/>
          </a:p>
        </p:txBody>
      </p:sp>
      <p:sp>
        <p:nvSpPr>
          <p:cNvPr id="4" name="TextBox 3"/>
          <p:cNvSpPr txBox="1"/>
          <p:nvPr/>
        </p:nvSpPr>
        <p:spPr>
          <a:xfrm>
            <a:off x="5715000" y="4800600"/>
            <a:ext cx="1820242" cy="369332"/>
          </a:xfrm>
          <a:prstGeom prst="rect">
            <a:avLst/>
          </a:prstGeom>
          <a:noFill/>
        </p:spPr>
        <p:txBody>
          <a:bodyPr wrap="none" rtlCol="0">
            <a:spAutoFit/>
          </a:bodyPr>
          <a:lstStyle/>
          <a:p>
            <a:r>
              <a:rPr lang="en-US" sz="1800" b="0" i="0" dirty="0">
                <a:sym typeface="Wingdings" panose="05000000000000000000" pitchFamily="2" charset="2"/>
              </a:rPr>
              <a:t> </a:t>
            </a:r>
            <a:r>
              <a:rPr lang="en-US" sz="1800" b="0" i="0" dirty="0">
                <a:latin typeface="Symbol" panose="05050102010706020507" pitchFamily="18" charset="2"/>
              </a:rPr>
              <a:t>w</a:t>
            </a:r>
            <a:r>
              <a:rPr lang="en-US" sz="1800" b="0" i="0" baseline="-25000" dirty="0"/>
              <a:t>*T</a:t>
            </a:r>
            <a:r>
              <a:rPr lang="en-US" sz="1800" b="0" i="0" dirty="0"/>
              <a:t>/</a:t>
            </a:r>
            <a:r>
              <a:rPr lang="en-US" sz="1800" b="0" i="0" dirty="0" err="1">
                <a:latin typeface="Symbol" panose="05050102010706020507" pitchFamily="18" charset="2"/>
              </a:rPr>
              <a:t>w</a:t>
            </a:r>
            <a:r>
              <a:rPr lang="en-US" sz="1800" b="0" i="0" baseline="-25000" dirty="0" err="1"/>
              <a:t>D</a:t>
            </a:r>
            <a:r>
              <a:rPr lang="en-US" sz="1800" b="0" i="0" dirty="0"/>
              <a:t> = R/L</a:t>
            </a:r>
            <a:r>
              <a:rPr lang="en-US" sz="1800" b="0" i="0" baseline="-25000" dirty="0"/>
              <a:t>T</a:t>
            </a:r>
          </a:p>
        </p:txBody>
      </p:sp>
      <mc:AlternateContent xmlns:mc="http://schemas.openxmlformats.org/markup-compatibility/2006" xmlns:a14="http://schemas.microsoft.com/office/drawing/2010/main">
        <mc:Choice Requires="a14">
          <p:sp>
            <p:nvSpPr>
              <p:cNvPr id="5" name="TextBox 4"/>
              <p:cNvSpPr txBox="1"/>
              <p:nvPr/>
            </p:nvSpPr>
            <p:spPr>
              <a:xfrm>
                <a:off x="762000" y="1752600"/>
                <a:ext cx="6324600" cy="8946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d>
                            <m:dPr>
                              <m:ctrlPr>
                                <a:rPr lang="en-US" sz="2000" b="0" i="1">
                                  <a:latin typeface="Cambria Math" panose="02040503050406030204" pitchFamily="18" charset="0"/>
                                </a:rPr>
                              </m:ctrlPr>
                            </m:dPr>
                            <m:e>
                              <m:f>
                                <m:fPr>
                                  <m:ctrlPr>
                                    <a:rPr lang="en-US" sz="2000" b="0" i="1">
                                      <a:latin typeface="Cambria Math" panose="02040503050406030204" pitchFamily="18" charset="0"/>
                                    </a:rPr>
                                  </m:ctrlPr>
                                </m:fPr>
                                <m:num>
                                  <m:r>
                                    <m:rPr>
                                      <m:sty m:val="p"/>
                                    </m:rPr>
                                    <a:rPr lang="en-US" sz="2000" b="0" i="0">
                                      <a:latin typeface="Cambria Math"/>
                                    </a:rPr>
                                    <m:t>R</m:t>
                                  </m:r>
                                </m:num>
                                <m:den>
                                  <m:sSub>
                                    <m:sSubPr>
                                      <m:ctrlPr>
                                        <a:rPr lang="en-US" sz="2000" b="0" i="1">
                                          <a:latin typeface="Cambria Math" panose="02040503050406030204" pitchFamily="18" charset="0"/>
                                        </a:rPr>
                                      </m:ctrlPr>
                                    </m:sSubPr>
                                    <m:e>
                                      <m:r>
                                        <m:rPr>
                                          <m:sty m:val="p"/>
                                        </m:rPr>
                                        <a:rPr lang="en-US" sz="2000" b="0" i="0">
                                          <a:latin typeface="Cambria Math"/>
                                        </a:rPr>
                                        <m:t>L</m:t>
                                      </m:r>
                                    </m:e>
                                    <m:sub>
                                      <m:r>
                                        <m:rPr>
                                          <m:sty m:val="p"/>
                                        </m:rPr>
                                        <a:rPr lang="en-US" sz="2000" b="0" i="0">
                                          <a:latin typeface="Cambria Math"/>
                                        </a:rPr>
                                        <m:t>T</m:t>
                                      </m:r>
                                    </m:sub>
                                  </m:sSub>
                                </m:den>
                              </m:f>
                            </m:e>
                          </m:d>
                        </m:e>
                        <m:sub>
                          <m:r>
                            <m:rPr>
                              <m:sty m:val="p"/>
                            </m:rPr>
                            <a:rPr lang="en-US" sz="2000" b="0" i="0">
                              <a:latin typeface="Cambria Math"/>
                            </a:rPr>
                            <m:t>crit</m:t>
                          </m:r>
                        </m:sub>
                        <m:sup>
                          <m:r>
                            <m:rPr>
                              <m:sty m:val="p"/>
                            </m:rPr>
                            <a:rPr lang="en-US" sz="2000" b="0" i="0">
                              <a:latin typeface="Cambria Math"/>
                            </a:rPr>
                            <m:t>ITG</m:t>
                          </m:r>
                        </m:sup>
                      </m:sSubSup>
                      <m:r>
                        <a:rPr lang="en-US" sz="2000" b="0" i="0" smtClean="0">
                          <a:latin typeface="Cambria Math"/>
                        </a:rPr>
                        <m:t>=</m:t>
                      </m:r>
                      <m:r>
                        <m:rPr>
                          <m:sty m:val="p"/>
                        </m:rPr>
                        <a:rPr lang="en-US" sz="2000" b="0" i="0" smtClean="0">
                          <a:latin typeface="Cambria Math"/>
                        </a:rPr>
                        <m:t>Max</m:t>
                      </m:r>
                      <m:d>
                        <m:dPr>
                          <m:begChr m:val="["/>
                          <m:endChr m:val="]"/>
                          <m:ctrlPr>
                            <a:rPr lang="en-US" sz="2000" b="0" i="1" smtClean="0">
                              <a:latin typeface="Cambria Math" panose="02040503050406030204" pitchFamily="18" charset="0"/>
                            </a:rPr>
                          </m:ctrlPr>
                        </m:dPr>
                        <m:e>
                          <m:d>
                            <m:dPr>
                              <m:ctrlPr>
                                <a:rPr lang="en-US" sz="2000" b="0" i="1" smtClean="0">
                                  <a:latin typeface="Cambria Math" panose="02040503050406030204" pitchFamily="18" charset="0"/>
                                </a:rPr>
                              </m:ctrlPr>
                            </m:dPr>
                            <m:e>
                              <m:r>
                                <a:rPr lang="en-US" sz="2000" b="0" i="0" smtClean="0">
                                  <a:latin typeface="Cambria Math"/>
                                </a:rPr>
                                <m:t>1+</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m:rPr>
                                          <m:sty m:val="p"/>
                                        </m:rPr>
                                        <a:rPr lang="en-US" sz="2000" b="0" i="0" smtClean="0">
                                          <a:latin typeface="Cambria Math"/>
                                        </a:rPr>
                                        <m:t>T</m:t>
                                      </m:r>
                                    </m:e>
                                    <m:sub>
                                      <m:r>
                                        <m:rPr>
                                          <m:sty m:val="p"/>
                                        </m:rPr>
                                        <a:rPr lang="en-US" sz="2000" b="0" i="0" smtClean="0">
                                          <a:latin typeface="Cambria Math"/>
                                        </a:rPr>
                                        <m:t>i</m:t>
                                      </m:r>
                                    </m:sub>
                                  </m:sSub>
                                </m:num>
                                <m:den>
                                  <m:sSub>
                                    <m:sSubPr>
                                      <m:ctrlPr>
                                        <a:rPr lang="en-US" sz="2000" b="0" i="1" smtClean="0">
                                          <a:latin typeface="Cambria Math" panose="02040503050406030204" pitchFamily="18" charset="0"/>
                                        </a:rPr>
                                      </m:ctrlPr>
                                    </m:sSubPr>
                                    <m:e>
                                      <m:r>
                                        <m:rPr>
                                          <m:sty m:val="p"/>
                                        </m:rPr>
                                        <a:rPr lang="en-US" sz="2000" b="0" i="0" smtClean="0">
                                          <a:latin typeface="Cambria Math"/>
                                        </a:rPr>
                                        <m:t>T</m:t>
                                      </m:r>
                                    </m:e>
                                    <m:sub>
                                      <m:r>
                                        <m:rPr>
                                          <m:sty m:val="p"/>
                                        </m:rPr>
                                        <a:rPr lang="en-US" sz="2000" b="0" i="0" smtClean="0">
                                          <a:latin typeface="Cambria Math"/>
                                        </a:rPr>
                                        <m:t>e</m:t>
                                      </m:r>
                                    </m:sub>
                                  </m:sSub>
                                </m:den>
                              </m:f>
                            </m:e>
                          </m:d>
                          <m:d>
                            <m:dPr>
                              <m:ctrlPr>
                                <a:rPr lang="en-US" sz="2000" b="0" i="1" smtClean="0">
                                  <a:latin typeface="Cambria Math" panose="02040503050406030204" pitchFamily="18" charset="0"/>
                                </a:rPr>
                              </m:ctrlPr>
                            </m:dPr>
                            <m:e>
                              <m:r>
                                <a:rPr lang="en-US" sz="2000" b="0" i="0" smtClean="0">
                                  <a:latin typeface="Cambria Math"/>
                                </a:rPr>
                                <m:t>1.3+1.9</m:t>
                              </m:r>
                              <m:f>
                                <m:fPr>
                                  <m:ctrlPr>
                                    <a:rPr lang="en-US" sz="2000" b="0" i="1" smtClean="0">
                                      <a:latin typeface="Cambria Math" panose="02040503050406030204" pitchFamily="18" charset="0"/>
                                    </a:rPr>
                                  </m:ctrlPr>
                                </m:fPr>
                                <m:num>
                                  <m:r>
                                    <m:rPr>
                                      <m:sty m:val="p"/>
                                    </m:rPr>
                                    <a:rPr lang="en-US" sz="2000" b="0" i="0" smtClean="0">
                                      <a:latin typeface="Cambria Math"/>
                                    </a:rPr>
                                    <m:t>s</m:t>
                                  </m:r>
                                </m:num>
                                <m:den>
                                  <m:r>
                                    <m:rPr>
                                      <m:sty m:val="p"/>
                                    </m:rPr>
                                    <a:rPr lang="en-US" sz="2000" b="0" i="0" smtClean="0">
                                      <a:latin typeface="Cambria Math"/>
                                    </a:rPr>
                                    <m:t>q</m:t>
                                  </m:r>
                                </m:den>
                              </m:f>
                            </m:e>
                          </m:d>
                          <m:d>
                            <m:dPr>
                              <m:ctrlPr>
                                <a:rPr lang="en-US" sz="2000" b="0" i="1" smtClean="0">
                                  <a:latin typeface="Cambria Math" panose="02040503050406030204" pitchFamily="18" charset="0"/>
                                </a:rPr>
                              </m:ctrlPr>
                            </m:dPr>
                            <m:e>
                              <m:r>
                                <a:rPr lang="en-US" sz="2000" b="0" i="0" smtClean="0">
                                  <a:latin typeface="Cambria Math"/>
                                </a:rPr>
                                <m:t>…</m:t>
                              </m:r>
                            </m:e>
                          </m:d>
                          <m:r>
                            <a:rPr lang="en-US" sz="2000" b="0" i="0" smtClean="0">
                              <a:latin typeface="Cambria Math" panose="02040503050406030204" pitchFamily="18" charset="0"/>
                            </a:rPr>
                            <m:t>, </m:t>
                          </m:r>
                          <m:f>
                            <m:fPr>
                              <m:ctrlPr>
                                <a:rPr lang="en-US" sz="2000" b="0" i="1" smtClean="0">
                                  <a:latin typeface="Cambria Math" panose="02040503050406030204" pitchFamily="18" charset="0"/>
                                </a:rPr>
                              </m:ctrlPr>
                            </m:fPr>
                            <m:num>
                              <m:r>
                                <m:rPr>
                                  <m:sty m:val="p"/>
                                </m:rPr>
                                <a:rPr lang="en-US" sz="2000" b="0" i="0" smtClean="0">
                                  <a:latin typeface="Cambria Math" panose="02040503050406030204" pitchFamily="18" charset="0"/>
                                </a:rPr>
                                <m:t>R</m:t>
                              </m:r>
                            </m:num>
                            <m:den>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L</m:t>
                                  </m:r>
                                </m:e>
                                <m:sub>
                                  <m:r>
                                    <m:rPr>
                                      <m:sty m:val="p"/>
                                    </m:rPr>
                                    <a:rPr lang="en-US" sz="2000" b="0" i="0" smtClean="0">
                                      <a:latin typeface="Cambria Math" panose="02040503050406030204" pitchFamily="18" charset="0"/>
                                    </a:rPr>
                                    <m:t>n</m:t>
                                  </m:r>
                                </m:sub>
                              </m:sSub>
                            </m:den>
                          </m:f>
                        </m:e>
                      </m:d>
                    </m:oMath>
                  </m:oMathPara>
                </a14:m>
                <a:endParaRPr lang="en-US" sz="2000" b="0" i="0" dirty="0"/>
              </a:p>
            </p:txBody>
          </p:sp>
        </mc:Choice>
        <mc:Fallback xmlns="">
          <p:sp>
            <p:nvSpPr>
              <p:cNvPr id="5" name="TextBox 4"/>
              <p:cNvSpPr txBox="1">
                <a:spLocks noRot="1" noChangeAspect="1" noMove="1" noResize="1" noEditPoints="1" noAdjustHandles="1" noChangeArrowheads="1" noChangeShapeType="1" noTextEdit="1"/>
              </p:cNvSpPr>
              <p:nvPr/>
            </p:nvSpPr>
            <p:spPr>
              <a:xfrm>
                <a:off x="762000" y="1752600"/>
                <a:ext cx="6324600" cy="894669"/>
              </a:xfrm>
              <a:prstGeom prst="rect">
                <a:avLst/>
              </a:prstGeom>
              <a:blipFill>
                <a:blip r:embed="rId2"/>
                <a:stretch>
                  <a:fillRect/>
                </a:stretch>
              </a:blipFill>
            </p:spPr>
            <p:txBody>
              <a:bodyPr/>
              <a:lstStyle/>
              <a:p>
                <a:r>
                  <a:rPr lang="en-US">
                    <a:noFill/>
                  </a:rPr>
                  <a:t> </a:t>
                </a:r>
              </a:p>
            </p:txBody>
          </p:sp>
        </mc:Fallback>
      </mc:AlternateContent>
      <p:sp>
        <p:nvSpPr>
          <p:cNvPr id="6" name="TextBox 5"/>
          <p:cNvSpPr txBox="1"/>
          <p:nvPr/>
        </p:nvSpPr>
        <p:spPr>
          <a:xfrm>
            <a:off x="7620000" y="2667000"/>
            <a:ext cx="1406154" cy="646331"/>
          </a:xfrm>
          <a:prstGeom prst="rect">
            <a:avLst/>
          </a:prstGeom>
          <a:noFill/>
        </p:spPr>
        <p:txBody>
          <a:bodyPr wrap="none" rtlCol="0">
            <a:spAutoFit/>
          </a:bodyPr>
          <a:lstStyle/>
          <a:p>
            <a:r>
              <a:rPr lang="en-US" dirty="0" err="1"/>
              <a:t>Jenko</a:t>
            </a:r>
            <a:r>
              <a:rPr lang="en-US" dirty="0"/>
              <a:t> (2001)</a:t>
            </a:r>
          </a:p>
          <a:p>
            <a:r>
              <a:rPr lang="en-US" dirty="0" err="1"/>
              <a:t>Hahm</a:t>
            </a:r>
            <a:r>
              <a:rPr lang="en-US" dirty="0"/>
              <a:t> (1989)</a:t>
            </a:r>
          </a:p>
          <a:p>
            <a:r>
              <a:rPr lang="en-US" dirty="0" err="1"/>
              <a:t>Romanelli</a:t>
            </a:r>
            <a:r>
              <a:rPr lang="en-US" dirty="0"/>
              <a:t> (1989)</a:t>
            </a:r>
          </a:p>
        </p:txBody>
      </p:sp>
    </p:spTree>
    <p:extLst>
      <p:ext uri="{BB962C8B-B14F-4D97-AF65-F5344CB8AC3E}">
        <p14:creationId xmlns:p14="http://schemas.microsoft.com/office/powerpoint/2010/main" val="38316074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0"/>
            <a:ext cx="9144000" cy="914400"/>
          </a:xfrm>
        </p:spPr>
        <p:txBody>
          <a:bodyPr/>
          <a:lstStyle/>
          <a:p>
            <a:r>
              <a:rPr lang="en-US" altLang="en-US" dirty="0"/>
              <a:t>Threshold-like behavior analogous to Rayleigh-</a:t>
            </a:r>
            <a:r>
              <a:rPr lang="en-US" altLang="en-US" dirty="0" err="1"/>
              <a:t>Benard</a:t>
            </a:r>
            <a:r>
              <a:rPr lang="en-US" altLang="en-US" dirty="0"/>
              <a:t> instability</a:t>
            </a:r>
          </a:p>
        </p:txBody>
      </p:sp>
      <p:grpSp>
        <p:nvGrpSpPr>
          <p:cNvPr id="38915" name="Group 65"/>
          <p:cNvGrpSpPr>
            <a:grpSpLocks noChangeAspect="1"/>
          </p:cNvGrpSpPr>
          <p:nvPr/>
        </p:nvGrpSpPr>
        <p:grpSpPr bwMode="auto">
          <a:xfrm>
            <a:off x="457200" y="1676400"/>
            <a:ext cx="3454400" cy="3895725"/>
            <a:chOff x="4800600" y="1727335"/>
            <a:chExt cx="4145137" cy="4674155"/>
          </a:xfrm>
        </p:grpSpPr>
        <p:sp>
          <p:nvSpPr>
            <p:cNvPr id="38920" name="TextBox 66"/>
            <p:cNvSpPr txBox="1">
              <a:spLocks noChangeArrowheads="1"/>
            </p:cNvSpPr>
            <p:nvPr/>
          </p:nvSpPr>
          <p:spPr bwMode="auto">
            <a:xfrm>
              <a:off x="5657537" y="5699760"/>
              <a:ext cx="2734748" cy="7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1600" i="0">
                  <a:solidFill>
                    <a:prstClr val="black"/>
                  </a:solidFill>
                  <a:latin typeface="Helvetica" pitchFamily="34" charset="0"/>
                </a:rPr>
                <a:t>Temperature gradient</a:t>
              </a:r>
            </a:p>
            <a:p>
              <a:pPr algn="ctr" eaLnBrk="1" hangingPunct="1">
                <a:spcBef>
                  <a:spcPct val="0"/>
                </a:spcBef>
                <a:buFontTx/>
                <a:buNone/>
              </a:pPr>
              <a:r>
                <a:rPr lang="en-US" altLang="en-US" sz="1600" i="0">
                  <a:solidFill>
                    <a:prstClr val="black"/>
                  </a:solidFill>
                  <a:latin typeface="Helvetica" pitchFamily="34" charset="0"/>
                </a:rPr>
                <a:t>(T</a:t>
              </a:r>
              <a:r>
                <a:rPr lang="en-US" altLang="en-US" sz="1600" i="0" baseline="-25000">
                  <a:solidFill>
                    <a:prstClr val="black"/>
                  </a:solidFill>
                  <a:latin typeface="Helvetica" pitchFamily="34" charset="0"/>
                </a:rPr>
                <a:t>hot</a:t>
              </a:r>
              <a:r>
                <a:rPr lang="en-US" altLang="en-US" sz="1600" i="0">
                  <a:solidFill>
                    <a:prstClr val="black"/>
                  </a:solidFill>
                  <a:latin typeface="Helvetica" pitchFamily="34" charset="0"/>
                </a:rPr>
                <a:t>  - T</a:t>
              </a:r>
              <a:r>
                <a:rPr lang="en-US" altLang="en-US" sz="1600" i="0" baseline="-25000">
                  <a:solidFill>
                    <a:prstClr val="black"/>
                  </a:solidFill>
                  <a:latin typeface="Helvetica" pitchFamily="34" charset="0"/>
                </a:rPr>
                <a:t>cold</a:t>
              </a:r>
              <a:r>
                <a:rPr lang="en-US" altLang="en-US" sz="1600" i="0">
                  <a:solidFill>
                    <a:prstClr val="black"/>
                  </a:solidFill>
                  <a:latin typeface="Helvetica" pitchFamily="34" charset="0"/>
                </a:rPr>
                <a:t>)</a:t>
              </a:r>
            </a:p>
          </p:txBody>
        </p:sp>
        <p:sp>
          <p:nvSpPr>
            <p:cNvPr id="38921" name="TextBox 67"/>
            <p:cNvSpPr txBox="1">
              <a:spLocks noChangeArrowheads="1"/>
            </p:cNvSpPr>
            <p:nvPr/>
          </p:nvSpPr>
          <p:spPr bwMode="auto">
            <a:xfrm>
              <a:off x="5333999" y="1727335"/>
              <a:ext cx="3291840" cy="4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1600" i="0" dirty="0">
                  <a:solidFill>
                    <a:prstClr val="black"/>
                  </a:solidFill>
                  <a:latin typeface="Helvetica" pitchFamily="34" charset="0"/>
                </a:rPr>
                <a:t>Heat flux ~ heating power</a:t>
              </a:r>
            </a:p>
          </p:txBody>
        </p:sp>
        <p:sp>
          <p:nvSpPr>
            <p:cNvPr id="38922" name="Rectangle 68"/>
            <p:cNvSpPr>
              <a:spLocks noChangeArrowheads="1"/>
            </p:cNvSpPr>
            <p:nvPr/>
          </p:nvSpPr>
          <p:spPr bwMode="auto">
            <a:xfrm>
              <a:off x="4800600" y="2133600"/>
              <a:ext cx="4114800" cy="3352800"/>
            </a:xfrm>
            <a:prstGeom prst="rect">
              <a:avLst/>
            </a:prstGeom>
            <a:noFill/>
            <a:ln w="15875" algn="ctr">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buFontTx/>
                <a:buChar char="•"/>
              </a:pPr>
              <a:endParaRPr lang="en-US" altLang="en-US" sz="1200">
                <a:solidFill>
                  <a:srgbClr val="1822CD"/>
                </a:solidFill>
                <a:latin typeface="Helvetica" pitchFamily="34" charset="0"/>
              </a:endParaRPr>
            </a:p>
          </p:txBody>
        </p:sp>
        <p:cxnSp>
          <p:nvCxnSpPr>
            <p:cNvPr id="38923" name="Straight Arrow Connector 69"/>
            <p:cNvCxnSpPr>
              <a:cxnSpLocks noChangeShapeType="1"/>
            </p:cNvCxnSpPr>
            <p:nvPr/>
          </p:nvCxnSpPr>
          <p:spPr bwMode="auto">
            <a:xfrm>
              <a:off x="6400800" y="4648200"/>
              <a:ext cx="990600" cy="0"/>
            </a:xfrm>
            <a:prstGeom prst="straightConnector1">
              <a:avLst/>
            </a:prstGeom>
            <a:noFill/>
            <a:ln w="9525" algn="ctr">
              <a:solidFill>
                <a:schemeClr val="tx1"/>
              </a:solidFill>
              <a:prstDash val="sysDot"/>
              <a:round/>
              <a:headEnd/>
              <a:tailEnd type="arrow" w="med" len="med"/>
            </a:ln>
            <a:extLst>
              <a:ext uri="{909E8E84-426E-40DD-AFC4-6F175D3DCCD1}">
                <a14:hiddenFill xmlns:a14="http://schemas.microsoft.com/office/drawing/2010/main">
                  <a:noFill/>
                </a14:hiddenFill>
              </a:ext>
            </a:extLst>
          </p:spPr>
        </p:cxnSp>
        <p:cxnSp>
          <p:nvCxnSpPr>
            <p:cNvPr id="38924" name="Straight Connector 70"/>
            <p:cNvCxnSpPr>
              <a:cxnSpLocks noChangeShapeType="1"/>
            </p:cNvCxnSpPr>
            <p:nvPr/>
          </p:nvCxnSpPr>
          <p:spPr bwMode="auto">
            <a:xfrm flipV="1">
              <a:off x="4800600" y="4191000"/>
              <a:ext cx="4114800" cy="1295400"/>
            </a:xfrm>
            <a:prstGeom prst="line">
              <a:avLst/>
            </a:prstGeom>
            <a:noFill/>
            <a:ln w="9525" algn="ctr">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38925" name="Straight Arrow Connector 71"/>
            <p:cNvCxnSpPr>
              <a:cxnSpLocks noChangeShapeType="1"/>
            </p:cNvCxnSpPr>
            <p:nvPr/>
          </p:nvCxnSpPr>
          <p:spPr bwMode="auto">
            <a:xfrm>
              <a:off x="7391400" y="4648200"/>
              <a:ext cx="0" cy="838200"/>
            </a:xfrm>
            <a:prstGeom prst="straightConnector1">
              <a:avLst/>
            </a:prstGeom>
            <a:noFill/>
            <a:ln w="9525" algn="ctr">
              <a:solidFill>
                <a:schemeClr val="tx1"/>
              </a:solidFill>
              <a:prstDash val="sysDot"/>
              <a:round/>
              <a:headEnd/>
              <a:tailEnd type="arrow" w="med" len="med"/>
            </a:ln>
            <a:extLst>
              <a:ext uri="{909E8E84-426E-40DD-AFC4-6F175D3DCCD1}">
                <a14:hiddenFill xmlns:a14="http://schemas.microsoft.com/office/drawing/2010/main">
                  <a:noFill/>
                </a14:hiddenFill>
              </a:ext>
            </a:extLst>
          </p:spPr>
        </p:cxnSp>
        <p:cxnSp>
          <p:nvCxnSpPr>
            <p:cNvPr id="38926" name="Straight Connector 72"/>
            <p:cNvCxnSpPr>
              <a:cxnSpLocks noChangeShapeType="1"/>
            </p:cNvCxnSpPr>
            <p:nvPr/>
          </p:nvCxnSpPr>
          <p:spPr bwMode="auto">
            <a:xfrm flipV="1">
              <a:off x="6248400" y="2133600"/>
              <a:ext cx="1066800" cy="2895600"/>
            </a:xfrm>
            <a:prstGeom prst="line">
              <a:avLst/>
            </a:prstGeom>
            <a:noFill/>
            <a:ln w="15875" algn="ctr">
              <a:solidFill>
                <a:srgbClr val="0000FF"/>
              </a:solidFill>
              <a:round/>
              <a:headEnd/>
              <a:tailEnd/>
            </a:ln>
            <a:extLst>
              <a:ext uri="{909E8E84-426E-40DD-AFC4-6F175D3DCCD1}">
                <a14:hiddenFill xmlns:a14="http://schemas.microsoft.com/office/drawing/2010/main">
                  <a:noFill/>
                </a14:hiddenFill>
              </a:ext>
            </a:extLst>
          </p:spPr>
        </p:cxnSp>
        <p:cxnSp>
          <p:nvCxnSpPr>
            <p:cNvPr id="38927" name="Straight Arrow Connector 73"/>
            <p:cNvCxnSpPr>
              <a:cxnSpLocks noChangeShapeType="1"/>
            </p:cNvCxnSpPr>
            <p:nvPr/>
          </p:nvCxnSpPr>
          <p:spPr bwMode="auto">
            <a:xfrm>
              <a:off x="6400800" y="4648200"/>
              <a:ext cx="0" cy="838200"/>
            </a:xfrm>
            <a:prstGeom prst="straightConnector1">
              <a:avLst/>
            </a:prstGeom>
            <a:noFill/>
            <a:ln w="15875"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38928" name="Straight Arrow Connector 74"/>
            <p:cNvCxnSpPr>
              <a:cxnSpLocks noChangeShapeType="1"/>
            </p:cNvCxnSpPr>
            <p:nvPr/>
          </p:nvCxnSpPr>
          <p:spPr bwMode="auto">
            <a:xfrm>
              <a:off x="4800600" y="4648200"/>
              <a:ext cx="1600200"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8929" name="Straight Connector 75"/>
            <p:cNvCxnSpPr>
              <a:cxnSpLocks noChangeShapeType="1"/>
            </p:cNvCxnSpPr>
            <p:nvPr/>
          </p:nvCxnSpPr>
          <p:spPr bwMode="auto">
            <a:xfrm flipV="1">
              <a:off x="4800600" y="5029200"/>
              <a:ext cx="1447800" cy="45720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38930" name="TextBox 76"/>
            <p:cNvSpPr txBox="1">
              <a:spLocks noChangeArrowheads="1"/>
            </p:cNvSpPr>
            <p:nvPr/>
          </p:nvSpPr>
          <p:spPr bwMode="auto">
            <a:xfrm>
              <a:off x="7049584" y="2819400"/>
              <a:ext cx="1166089" cy="77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1200" i="0">
                  <a:solidFill>
                    <a:srgbClr val="1822CD"/>
                  </a:solidFill>
                  <a:latin typeface="Helvetica" pitchFamily="34" charset="0"/>
                </a:rPr>
                <a:t>diffusion</a:t>
              </a:r>
            </a:p>
            <a:p>
              <a:pPr algn="ctr" eaLnBrk="1" hangingPunct="1">
                <a:spcBef>
                  <a:spcPct val="0"/>
                </a:spcBef>
                <a:buFontTx/>
                <a:buNone/>
              </a:pPr>
              <a:r>
                <a:rPr lang="en-US" altLang="en-US" sz="1200" i="0">
                  <a:solidFill>
                    <a:srgbClr val="1822CD"/>
                  </a:solidFill>
                  <a:latin typeface="Helvetica" pitchFamily="34" charset="0"/>
                </a:rPr>
                <a:t>+</a:t>
              </a:r>
            </a:p>
            <a:p>
              <a:pPr algn="ctr" eaLnBrk="1" hangingPunct="1">
                <a:spcBef>
                  <a:spcPct val="0"/>
                </a:spcBef>
                <a:buFontTx/>
                <a:buNone/>
              </a:pPr>
              <a:r>
                <a:rPr lang="en-US" altLang="en-US" sz="1200" i="0">
                  <a:solidFill>
                    <a:srgbClr val="1822CD"/>
                  </a:solidFill>
                  <a:latin typeface="Helvetica" pitchFamily="34" charset="0"/>
                </a:rPr>
                <a:t>turbulence</a:t>
              </a:r>
            </a:p>
          </p:txBody>
        </p:sp>
        <p:sp>
          <p:nvSpPr>
            <p:cNvPr id="38931" name="TextBox 77"/>
            <p:cNvSpPr txBox="1">
              <a:spLocks noChangeArrowheads="1"/>
            </p:cNvSpPr>
            <p:nvPr/>
          </p:nvSpPr>
          <p:spPr bwMode="auto">
            <a:xfrm>
              <a:off x="7818120" y="4464758"/>
              <a:ext cx="1127617" cy="55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200" i="0">
                  <a:solidFill>
                    <a:prstClr val="black"/>
                  </a:solidFill>
                  <a:latin typeface="Helvetica" pitchFamily="34" charset="0"/>
                </a:rPr>
                <a:t>collisional</a:t>
              </a:r>
            </a:p>
            <a:p>
              <a:pPr eaLnBrk="1" hangingPunct="1">
                <a:spcBef>
                  <a:spcPct val="0"/>
                </a:spcBef>
                <a:buFontTx/>
                <a:buNone/>
              </a:pPr>
              <a:r>
                <a:rPr lang="en-US" altLang="en-US" sz="1200" i="0">
                  <a:solidFill>
                    <a:prstClr val="black"/>
                  </a:solidFill>
                  <a:latin typeface="Helvetica" pitchFamily="34" charset="0"/>
                </a:rPr>
                <a:t>diffusion</a:t>
              </a:r>
            </a:p>
          </p:txBody>
        </p:sp>
      </p:grpSp>
      <p:pic>
        <p:nvPicPr>
          <p:cNvPr id="38916" name="Picture 2" descr="http://www.pastrypal.com/wp-content/uploads/2009/10/mint-syrup-boil-water.jpg"/>
          <p:cNvPicPr>
            <a:picLocks noChangeAspect="1" noChangeArrowheads="1"/>
          </p:cNvPicPr>
          <p:nvPr/>
        </p:nvPicPr>
        <p:blipFill>
          <a:blip r:embed="rId3">
            <a:extLst>
              <a:ext uri="{28A0092B-C50C-407E-A947-70E740481C1C}">
                <a14:useLocalDpi xmlns:a14="http://schemas.microsoft.com/office/drawing/2010/main" val="0"/>
              </a:ext>
            </a:extLst>
          </a:blip>
          <a:srcRect r="13316"/>
          <a:stretch>
            <a:fillRect/>
          </a:stretch>
        </p:blipFill>
        <p:spPr bwMode="auto">
          <a:xfrm>
            <a:off x="4986338" y="2209800"/>
            <a:ext cx="347186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18"/>
          <p:cNvSpPr txBox="1">
            <a:spLocks noChangeArrowheads="1"/>
          </p:cNvSpPr>
          <p:nvPr/>
        </p:nvSpPr>
        <p:spPr bwMode="auto">
          <a:xfrm>
            <a:off x="4724400" y="1193800"/>
            <a:ext cx="426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2000" b="0" i="0">
                <a:solidFill>
                  <a:prstClr val="black"/>
                </a:solidFill>
                <a:latin typeface="Helvetica" pitchFamily="34" charset="0"/>
              </a:rPr>
              <a:t>Analogous to convective transport when heating a fluid from below … boiling water (before the boiling)</a:t>
            </a:r>
          </a:p>
        </p:txBody>
      </p:sp>
      <p:sp>
        <p:nvSpPr>
          <p:cNvPr id="38918" name="TextBox 17"/>
          <p:cNvSpPr txBox="1">
            <a:spLocks noChangeArrowheads="1"/>
          </p:cNvSpPr>
          <p:nvPr/>
        </p:nvSpPr>
        <p:spPr bwMode="auto">
          <a:xfrm>
            <a:off x="5181600" y="5446713"/>
            <a:ext cx="3132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Rayleigh, Benard, early 1900’s</a:t>
            </a:r>
          </a:p>
        </p:txBody>
      </p:sp>
      <p:sp>
        <p:nvSpPr>
          <p:cNvPr id="2" name="TextBox 1">
            <a:extLst>
              <a:ext uri="{FF2B5EF4-FFF2-40B4-BE49-F238E27FC236}">
                <a16:creationId xmlns:a16="http://schemas.microsoft.com/office/drawing/2014/main" id="{9DBAB1B6-A3B0-4ECC-AC65-9747228FC01C}"/>
              </a:ext>
            </a:extLst>
          </p:cNvPr>
          <p:cNvSpPr txBox="1"/>
          <p:nvPr/>
        </p:nvSpPr>
        <p:spPr>
          <a:xfrm>
            <a:off x="813714" y="6143137"/>
            <a:ext cx="7821372" cy="584775"/>
          </a:xfrm>
          <a:prstGeom prst="rect">
            <a:avLst/>
          </a:prstGeom>
          <a:noFill/>
        </p:spPr>
        <p:txBody>
          <a:bodyPr wrap="none" rtlCol="0">
            <a:spAutoFit/>
          </a:bodyPr>
          <a:lstStyle/>
          <a:p>
            <a:r>
              <a:rPr lang="en-US" sz="1600" b="0" dirty="0">
                <a:solidFill>
                  <a:srgbClr val="0070C0"/>
                </a:solidFill>
              </a:rPr>
              <a:t>“Hydrodynamic and hydromagnetic stability”, S. Chandrasekhar (1961)</a:t>
            </a:r>
          </a:p>
          <a:p>
            <a:r>
              <a:rPr lang="en-US" sz="1600" b="0" dirty="0">
                <a:solidFill>
                  <a:srgbClr val="0070C0"/>
                </a:solidFill>
              </a:rPr>
              <a:t>Discussed in E</a:t>
            </a:r>
            <a:r>
              <a:rPr lang="en-US" sz="1600" b="0" dirty="0">
                <a:solidFill>
                  <a:srgbClr val="0070C0"/>
                </a:solidFill>
                <a:sym typeface="Symbol" panose="05050102010706020507" pitchFamily="18" charset="2"/>
              </a:rPr>
              <a:t></a:t>
            </a:r>
            <a:r>
              <a:rPr lang="en-US" sz="1600" b="0" dirty="0">
                <a:solidFill>
                  <a:srgbClr val="0070C0"/>
                </a:solidFill>
              </a:rPr>
              <a:t>B shear suppression review papers by K. Burrell (2020, 1999, 1997)</a:t>
            </a:r>
          </a:p>
        </p:txBody>
      </p:sp>
    </p:spTree>
    <p:extLst>
      <p:ext uri="{BB962C8B-B14F-4D97-AF65-F5344CB8AC3E}">
        <p14:creationId xmlns:p14="http://schemas.microsoft.com/office/powerpoint/2010/main" val="10095033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0" y="0"/>
            <a:ext cx="9144000" cy="914400"/>
          </a:xfrm>
        </p:spPr>
        <p:txBody>
          <a:bodyPr/>
          <a:lstStyle/>
          <a:p>
            <a:r>
              <a:rPr lang="en-US" altLang="en-US" dirty="0"/>
              <a:t>With physical understanding, can try to manipulate/optimize </a:t>
            </a:r>
            <a:r>
              <a:rPr lang="en-US" altLang="en-US" dirty="0" err="1"/>
              <a:t>microstability</a:t>
            </a:r>
            <a:endParaRPr lang="en-US" altLang="en-US" dirty="0"/>
          </a:p>
        </p:txBody>
      </p:sp>
      <p:sp>
        <p:nvSpPr>
          <p:cNvPr id="81923" name="Content Placeholder 2"/>
          <p:cNvSpPr>
            <a:spLocks noGrp="1"/>
          </p:cNvSpPr>
          <p:nvPr>
            <p:ph idx="1"/>
          </p:nvPr>
        </p:nvSpPr>
        <p:spPr>
          <a:xfrm>
            <a:off x="76200" y="914400"/>
            <a:ext cx="8915400" cy="609600"/>
          </a:xfrm>
        </p:spPr>
        <p:txBody>
          <a:bodyPr/>
          <a:lstStyle/>
          <a:p>
            <a:r>
              <a:rPr lang="en-US" altLang="en-US" sz="2000" dirty="0"/>
              <a:t>E.g., magnetic shear influences stability by twisting radially-elongated instability to better align (or misalign) with bad curvature drive</a:t>
            </a:r>
          </a:p>
        </p:txBody>
      </p:sp>
      <p:pic>
        <p:nvPicPr>
          <p:cNvPr id="81924" name="Picture 2"/>
          <p:cNvPicPr>
            <a:picLocks noChangeAspect="1" noChangeArrowheads="1"/>
          </p:cNvPicPr>
          <p:nvPr/>
        </p:nvPicPr>
        <p:blipFill>
          <a:blip r:embed="rId3">
            <a:extLst>
              <a:ext uri="{28A0092B-C50C-407E-A947-70E740481C1C}">
                <a14:useLocalDpi xmlns:a14="http://schemas.microsoft.com/office/drawing/2010/main" val="0"/>
              </a:ext>
            </a:extLst>
          </a:blip>
          <a:srcRect t="32458" r="16742" b="35085"/>
          <a:stretch>
            <a:fillRect/>
          </a:stretch>
        </p:blipFill>
        <p:spPr bwMode="auto">
          <a:xfrm>
            <a:off x="1066800" y="1724025"/>
            <a:ext cx="1752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114675"/>
            <a:ext cx="21526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5475" y="3133725"/>
            <a:ext cx="19907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2"/>
          <p:cNvPicPr>
            <a:picLocks noChangeAspect="1" noChangeArrowheads="1"/>
          </p:cNvPicPr>
          <p:nvPr/>
        </p:nvPicPr>
        <p:blipFill>
          <a:blip r:embed="rId3">
            <a:extLst>
              <a:ext uri="{28A0092B-C50C-407E-A947-70E740481C1C}">
                <a14:useLocalDpi xmlns:a14="http://schemas.microsoft.com/office/drawing/2010/main" val="0"/>
              </a:ext>
            </a:extLst>
          </a:blip>
          <a:srcRect t="66826" r="16742"/>
          <a:stretch>
            <a:fillRect/>
          </a:stretch>
        </p:blipFill>
        <p:spPr bwMode="auto">
          <a:xfrm>
            <a:off x="5486400" y="1724025"/>
            <a:ext cx="1752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TextBox 8"/>
          <p:cNvSpPr txBox="1">
            <a:spLocks noChangeArrowheads="1"/>
          </p:cNvSpPr>
          <p:nvPr/>
        </p:nvSpPr>
        <p:spPr bwMode="auto">
          <a:xfrm>
            <a:off x="3657600" y="6400800"/>
            <a:ext cx="989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rgbClr val="1822CD"/>
                </a:solidFill>
                <a:latin typeface="Helvetica" pitchFamily="34" charset="0"/>
              </a:rPr>
              <a:t>Antoneson</a:t>
            </a:r>
          </a:p>
        </p:txBody>
      </p:sp>
    </p:spTree>
    <p:extLst>
      <p:ext uri="{BB962C8B-B14F-4D97-AF65-F5344CB8AC3E}">
        <p14:creationId xmlns:p14="http://schemas.microsoft.com/office/powerpoint/2010/main" val="31688707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743200"/>
            <a:ext cx="9144000" cy="914400"/>
          </a:xfrm>
        </p:spPr>
        <p:txBody>
          <a:bodyPr/>
          <a:lstStyle/>
          <a:p>
            <a:r>
              <a:rPr lang="en-US" altLang="en-US" sz="4800" dirty="0"/>
              <a:t>What happens nonlinearly?</a:t>
            </a:r>
            <a:endParaRPr lang="en-US" altLang="en-US" sz="3200" b="0" dirty="0"/>
          </a:p>
        </p:txBody>
      </p:sp>
    </p:spTree>
    <p:extLst>
      <p:ext uri="{BB962C8B-B14F-4D97-AF65-F5344CB8AC3E}">
        <p14:creationId xmlns:p14="http://schemas.microsoft.com/office/powerpoint/2010/main" val="3981260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altLang="en-US"/>
          </a:p>
        </p:txBody>
      </p:sp>
      <p:sp>
        <p:nvSpPr>
          <p:cNvPr id="16387" name="Content Placeholder 2"/>
          <p:cNvSpPr>
            <a:spLocks noGrp="1"/>
          </p:cNvSpPr>
          <p:nvPr>
            <p:ph idx="1"/>
          </p:nvPr>
        </p:nvSpPr>
        <p:spPr>
          <a:xfrm>
            <a:off x="4648200" y="4800600"/>
            <a:ext cx="3810000" cy="1143000"/>
          </a:xfrm>
        </p:spPr>
        <p:txBody>
          <a:bodyPr/>
          <a:lstStyle/>
          <a:p>
            <a:pPr>
              <a:buFontTx/>
              <a:buNone/>
            </a:pPr>
            <a:r>
              <a:rPr lang="en-US" altLang="en-US"/>
              <a:t>	Turbulent mixing of fuel and air is critical for efficient &amp; economical jet engines</a:t>
            </a:r>
          </a:p>
        </p:txBody>
      </p:sp>
      <p:pic>
        <p:nvPicPr>
          <p:cNvPr id="16388" name="Picture 2" descr="Diagram of a typical gas turbine jet engine. Air is compressed by the fan blades as it enters the engine, and it is mixed and burned with fuel in the combustion section. The hot exhaust gases provide forward thrust and turn the turbines which drive the compressor fan blades. (Photo credit: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
            <a:ext cx="51816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descr="http://www.sandia.gov/TNF/images/mini-SANDch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362200"/>
            <a:ext cx="70945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8" descr="http://energy.lbl.gov/aet/combustion/workshop/Database/Hi-swir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267200"/>
            <a:ext cx="259080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1"/>
          <p:cNvSpPr txBox="1">
            <a:spLocks noChangeArrowheads="1"/>
          </p:cNvSpPr>
          <p:nvPr/>
        </p:nvSpPr>
        <p:spPr bwMode="auto">
          <a:xfrm>
            <a:off x="2514600" y="2366963"/>
            <a:ext cx="36375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dirty="0">
                <a:solidFill>
                  <a:schemeClr val="bg1"/>
                </a:solidFill>
                <a:latin typeface="Helvetica" pitchFamily="34" charset="0"/>
              </a:rPr>
              <a:t>L/D~100 in non-premixed jet flames</a:t>
            </a:r>
          </a:p>
        </p:txBody>
      </p:sp>
      <p:sp>
        <p:nvSpPr>
          <p:cNvPr id="16392" name="TextBox 7"/>
          <p:cNvSpPr txBox="1">
            <a:spLocks noChangeArrowheads="1"/>
          </p:cNvSpPr>
          <p:nvPr/>
        </p:nvSpPr>
        <p:spPr bwMode="auto">
          <a:xfrm>
            <a:off x="1676400" y="4267200"/>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chemeClr val="bg1"/>
                </a:solidFill>
                <a:latin typeface="Helvetica" pitchFamily="34" charset="0"/>
              </a:rPr>
              <a:t>L/D much smaller in swirling burner</a:t>
            </a:r>
          </a:p>
        </p:txBody>
      </p:sp>
    </p:spTree>
    <p:extLst>
      <p:ext uri="{BB962C8B-B14F-4D97-AF65-F5344CB8AC3E}">
        <p14:creationId xmlns:p14="http://schemas.microsoft.com/office/powerpoint/2010/main" val="21834050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0" y="0"/>
            <a:ext cx="9144000" cy="914400"/>
          </a:xfrm>
        </p:spPr>
        <p:txBody>
          <a:bodyPr/>
          <a:lstStyle/>
          <a:p>
            <a:r>
              <a:rPr lang="en-US" altLang="en-US" sz="2400" dirty="0"/>
              <a:t>Saturated spectrum shape governed by nonlinear (2D perpendicular) three-wave interactions</a:t>
            </a:r>
          </a:p>
        </p:txBody>
      </p:sp>
      <p:sp>
        <p:nvSpPr>
          <p:cNvPr id="2" name="Content Placeholder 1"/>
          <p:cNvSpPr>
            <a:spLocks noGrp="1"/>
          </p:cNvSpPr>
          <p:nvPr>
            <p:ph idx="1"/>
          </p:nvPr>
        </p:nvSpPr>
        <p:spPr>
          <a:xfrm>
            <a:off x="152400" y="1066800"/>
            <a:ext cx="8763000" cy="5486400"/>
          </a:xfrm>
        </p:spPr>
        <p:txBody>
          <a:bodyPr/>
          <a:lstStyle/>
          <a:p>
            <a:r>
              <a:rPr lang="en-US" sz="2000" dirty="0"/>
              <a:t>Linearly unstable modes grow:</a:t>
            </a:r>
          </a:p>
          <a:p>
            <a:endParaRPr lang="en-US" sz="2000" dirty="0"/>
          </a:p>
          <a:p>
            <a:r>
              <a:rPr lang="en-US" sz="2000" dirty="0"/>
              <a:t>At large amplitude, interact via nonlinear advection, </a:t>
            </a:r>
            <a:r>
              <a:rPr lang="en-US" sz="2000" b="1" dirty="0" err="1">
                <a:latin typeface="Symbol" panose="05050102010706020507" pitchFamily="18" charset="2"/>
              </a:rPr>
              <a:t>d</a:t>
            </a:r>
            <a:r>
              <a:rPr lang="en-US" sz="2000" b="1" dirty="0" err="1"/>
              <a:t>v</a:t>
            </a:r>
            <a:r>
              <a:rPr lang="en-US" sz="2000" b="1" baseline="-25000" dirty="0" err="1"/>
              <a:t>E</a:t>
            </a:r>
            <a:r>
              <a:rPr lang="en-US" sz="2000" b="1" dirty="0">
                <a:sym typeface="Symbol"/>
              </a:rPr>
              <a:t></a:t>
            </a:r>
            <a:r>
              <a:rPr lang="en-US" sz="2000" b="1" dirty="0" err="1">
                <a:latin typeface="Symbol" panose="05050102010706020507" pitchFamily="18" charset="2"/>
                <a:sym typeface="Symbol"/>
              </a:rPr>
              <a:t>d</a:t>
            </a:r>
            <a:r>
              <a:rPr lang="en-US" sz="2000" b="1" dirty="0" err="1">
                <a:sym typeface="Symbol"/>
              </a:rPr>
              <a:t>f</a:t>
            </a:r>
            <a:endParaRPr lang="en-US" sz="2000" b="1" dirty="0"/>
          </a:p>
          <a:p>
            <a:pPr marL="0" indent="0">
              <a:buNone/>
            </a:pPr>
            <a:r>
              <a:rPr lang="en-US" sz="2000" dirty="0"/>
              <a:t>     i.e. “three-wave” coupling in (2D perpendicular) wavenumber space</a:t>
            </a:r>
          </a:p>
          <a:p>
            <a:endParaRPr lang="en-US" sz="2000" dirty="0">
              <a:sym typeface="Symbol"/>
            </a:endParaRPr>
          </a:p>
          <a:p>
            <a:endParaRPr lang="en-US" sz="2000" dirty="0">
              <a:sym typeface="Symbol"/>
            </a:endParaRPr>
          </a:p>
          <a:p>
            <a:endParaRPr lang="en-US" sz="2000" dirty="0">
              <a:sym typeface="Symbol"/>
            </a:endParaRPr>
          </a:p>
          <a:p>
            <a:endParaRPr lang="en-US" sz="2000" dirty="0">
              <a:sym typeface="Symbol"/>
            </a:endParaRPr>
          </a:p>
          <a:p>
            <a:endParaRPr lang="en-US" sz="2000" dirty="0">
              <a:sym typeface="Symbol"/>
            </a:endParaRPr>
          </a:p>
          <a:p>
            <a:endParaRPr lang="en-US" sz="2000" dirty="0">
              <a:sym typeface="Symbol"/>
            </a:endParaRPr>
          </a:p>
          <a:p>
            <a:endParaRPr lang="en-US" sz="2000" dirty="0">
              <a:sym typeface="Symbol"/>
            </a:endParaRPr>
          </a:p>
          <a:p>
            <a:r>
              <a:rPr lang="en-US" sz="2000" dirty="0">
                <a:sym typeface="Symbol"/>
              </a:rPr>
              <a:t>Energy gets distributed across k space (&amp; velocity space) until damped by stable modes (&amp; collisions) </a:t>
            </a:r>
            <a:r>
              <a:rPr lang="en-US" sz="2000" dirty="0">
                <a:sym typeface="Wingdings" panose="05000000000000000000" pitchFamily="2" charset="2"/>
              </a:rPr>
              <a:t> saturation</a:t>
            </a:r>
            <a:endParaRPr lang="en-US" sz="2000" dirty="0"/>
          </a:p>
          <a:p>
            <a:pPr lvl="1"/>
            <a:r>
              <a:rPr lang="en-US" sz="1800" dirty="0"/>
              <a:t>Local (in k) 2D cascades</a:t>
            </a:r>
          </a:p>
          <a:p>
            <a:pPr lvl="1"/>
            <a:r>
              <a:rPr lang="en-US" sz="1800" dirty="0"/>
              <a:t>Non-local (in k) interactions drive “zonal flows” that also mediate turbulence</a:t>
            </a:r>
          </a:p>
        </p:txBody>
      </p:sp>
      <mc:AlternateContent xmlns:mc="http://schemas.openxmlformats.org/markup-compatibility/2006" xmlns:a14="http://schemas.microsoft.com/office/drawing/2010/main">
        <mc:Choice Requires="a14">
          <p:sp>
            <p:nvSpPr>
              <p:cNvPr id="3" name="TextBox 2"/>
              <p:cNvSpPr txBox="1"/>
              <p:nvPr/>
            </p:nvSpPr>
            <p:spPr>
              <a:xfrm>
                <a:off x="4057047" y="1066800"/>
                <a:ext cx="417255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tx1"/>
                          </a:solidFill>
                          <a:latin typeface="Cambria Math"/>
                        </a:rPr>
                        <m:t>δϕ</m:t>
                      </m:r>
                      <m:d>
                        <m:dPr>
                          <m:ctrlPr>
                            <a:rPr lang="en-US" sz="2000" b="0" i="1" smtClean="0">
                              <a:solidFill>
                                <a:schemeClr val="tx1"/>
                              </a:solidFill>
                              <a:latin typeface="Cambria Math" panose="02040503050406030204" pitchFamily="18" charset="0"/>
                            </a:rPr>
                          </m:ctrlPr>
                        </m:dPr>
                        <m:e>
                          <m:r>
                            <m:rPr>
                              <m:sty m:val="p"/>
                            </m:rPr>
                            <a:rPr lang="en-US" sz="2000" b="0" i="0" smtClean="0">
                              <a:solidFill>
                                <a:schemeClr val="tx1"/>
                              </a:solidFill>
                              <a:latin typeface="Cambria Math"/>
                            </a:rPr>
                            <m:t>k</m:t>
                          </m:r>
                        </m:e>
                      </m:d>
                      <m:r>
                        <a:rPr lang="en-US" sz="2000" b="0" i="0" smtClean="0">
                          <a:solidFill>
                            <a:schemeClr val="tx1"/>
                          </a:solidFill>
                          <a:latin typeface="Cambria Math"/>
                        </a:rPr>
                        <m:t>~ </m:t>
                      </m:r>
                      <m:r>
                        <m:rPr>
                          <m:sty m:val="p"/>
                        </m:rPr>
                        <a:rPr lang="en-US" sz="2000" b="0" i="0" smtClean="0">
                          <a:solidFill>
                            <a:schemeClr val="tx1"/>
                          </a:solidFill>
                          <a:latin typeface="Cambria Math"/>
                        </a:rPr>
                        <m:t>exp</m:t>
                      </m:r>
                      <m:r>
                        <a:rPr lang="en-US" sz="2000" b="0" i="0" smtClean="0">
                          <a:solidFill>
                            <a:schemeClr val="tx1"/>
                          </a:solidFill>
                          <a:latin typeface="Cambria Math"/>
                        </a:rPr>
                        <m:t> </m:t>
                      </m:r>
                      <m:d>
                        <m:dPr>
                          <m:begChr m:val="["/>
                          <m:endChr m:val="]"/>
                          <m:ctrlPr>
                            <a:rPr lang="en-US" sz="2000" b="0" i="1" smtClean="0">
                              <a:solidFill>
                                <a:schemeClr val="tx1"/>
                              </a:solidFill>
                              <a:latin typeface="Cambria Math" panose="02040503050406030204" pitchFamily="18" charset="0"/>
                            </a:rPr>
                          </m:ctrlPr>
                        </m:dPr>
                        <m:e>
                          <m:r>
                            <m:rPr>
                              <m:sty m:val="p"/>
                            </m:rPr>
                            <a:rPr lang="en-US" sz="2000" b="0" i="0" smtClean="0">
                              <a:solidFill>
                                <a:schemeClr val="tx1"/>
                              </a:solidFill>
                              <a:latin typeface="Cambria Math"/>
                            </a:rPr>
                            <m:t>ik</m:t>
                          </m:r>
                          <m:r>
                            <a:rPr lang="en-US" sz="2000" b="0" i="0" smtClean="0">
                              <a:solidFill>
                                <a:schemeClr val="tx1"/>
                              </a:solidFill>
                              <a:latin typeface="Cambria Math"/>
                            </a:rPr>
                            <m:t>⋅</m:t>
                          </m:r>
                          <m:r>
                            <m:rPr>
                              <m:sty m:val="p"/>
                            </m:rPr>
                            <a:rPr lang="en-US" sz="2000" b="0" i="0" smtClean="0">
                              <a:solidFill>
                                <a:schemeClr val="tx1"/>
                              </a:solidFill>
                              <a:latin typeface="Cambria Math"/>
                            </a:rPr>
                            <m:t>x</m:t>
                          </m:r>
                          <m:r>
                            <a:rPr lang="en-US" sz="2000" b="0" i="0" smtClean="0">
                              <a:solidFill>
                                <a:schemeClr val="tx1"/>
                              </a:solidFill>
                              <a:latin typeface="Cambria Math"/>
                            </a:rPr>
                            <m:t>+</m:t>
                          </m:r>
                          <m:r>
                            <m:rPr>
                              <m:sty m:val="p"/>
                            </m:rPr>
                            <a:rPr lang="en-US" sz="2000" b="0" i="0" smtClean="0">
                              <a:solidFill>
                                <a:schemeClr val="tx1"/>
                              </a:solidFill>
                              <a:latin typeface="Cambria Math"/>
                            </a:rPr>
                            <m:t>iω</m:t>
                          </m:r>
                          <m:d>
                            <m:dPr>
                              <m:ctrlPr>
                                <a:rPr lang="en-US" sz="2000" b="0" i="1" smtClean="0">
                                  <a:solidFill>
                                    <a:schemeClr val="tx1"/>
                                  </a:solidFill>
                                  <a:latin typeface="Cambria Math" panose="02040503050406030204" pitchFamily="18" charset="0"/>
                                </a:rPr>
                              </m:ctrlPr>
                            </m:dPr>
                            <m:e>
                              <m:r>
                                <m:rPr>
                                  <m:sty m:val="p"/>
                                </m:rPr>
                                <a:rPr lang="en-US" sz="2000" b="0" i="0" smtClean="0">
                                  <a:solidFill>
                                    <a:schemeClr val="tx1"/>
                                  </a:solidFill>
                                  <a:latin typeface="Cambria Math"/>
                                </a:rPr>
                                <m:t>k</m:t>
                              </m:r>
                            </m:e>
                          </m:d>
                          <m:r>
                            <m:rPr>
                              <m:sty m:val="p"/>
                            </m:rPr>
                            <a:rPr lang="en-US" sz="2000" b="0" i="0" smtClean="0">
                              <a:solidFill>
                                <a:schemeClr val="tx1"/>
                              </a:solidFill>
                              <a:latin typeface="Cambria Math"/>
                            </a:rPr>
                            <m:t>t</m:t>
                          </m:r>
                          <m:r>
                            <a:rPr lang="en-US" sz="2000" b="0" i="0" smtClean="0">
                              <a:solidFill>
                                <a:schemeClr val="tx1"/>
                              </a:solidFill>
                              <a:latin typeface="Cambria Math"/>
                            </a:rPr>
                            <m:t>+</m:t>
                          </m:r>
                          <m:r>
                            <m:rPr>
                              <m:sty m:val="p"/>
                            </m:rPr>
                            <a:rPr lang="en-US" sz="2000" b="0" i="0" smtClean="0">
                              <a:solidFill>
                                <a:schemeClr val="tx1"/>
                              </a:solidFill>
                              <a:latin typeface="Cambria Math"/>
                            </a:rPr>
                            <m:t>γ</m:t>
                          </m:r>
                          <m:d>
                            <m:dPr>
                              <m:ctrlPr>
                                <a:rPr lang="en-US" sz="2000" b="0" i="1" smtClean="0">
                                  <a:solidFill>
                                    <a:schemeClr val="tx1"/>
                                  </a:solidFill>
                                  <a:latin typeface="Cambria Math" panose="02040503050406030204" pitchFamily="18" charset="0"/>
                                </a:rPr>
                              </m:ctrlPr>
                            </m:dPr>
                            <m:e>
                              <m:r>
                                <m:rPr>
                                  <m:sty m:val="p"/>
                                </m:rPr>
                                <a:rPr lang="en-US" sz="2000" b="0" i="0" smtClean="0">
                                  <a:solidFill>
                                    <a:schemeClr val="tx1"/>
                                  </a:solidFill>
                                  <a:latin typeface="Cambria Math"/>
                                </a:rPr>
                                <m:t>k</m:t>
                              </m:r>
                            </m:e>
                          </m:d>
                          <m:r>
                            <m:rPr>
                              <m:sty m:val="p"/>
                            </m:rPr>
                            <a:rPr lang="en-US" sz="2000" b="0" i="0" smtClean="0">
                              <a:solidFill>
                                <a:schemeClr val="tx1"/>
                              </a:solidFill>
                              <a:latin typeface="Cambria Math"/>
                            </a:rPr>
                            <m:t>t</m:t>
                          </m:r>
                        </m:e>
                      </m:d>
                    </m:oMath>
                  </m:oMathPara>
                </a14:m>
                <a:endParaRPr lang="en-US" sz="2000" b="0" i="0" dirty="0">
                  <a:solidFill>
                    <a:schemeClr val="tx1"/>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057047" y="1066800"/>
                <a:ext cx="4172553" cy="400110"/>
              </a:xfrm>
              <a:prstGeom prst="rect">
                <a:avLst/>
              </a:prstGeom>
              <a:blipFill rotWithShape="1">
                <a:blip r:embed="rId3"/>
                <a:stretch>
                  <a:fillRect l="-134211" t="-2806061" r="-102632" b="-20378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724476" y="2800133"/>
                <a:ext cx="1860509" cy="544636"/>
              </a:xfrm>
              <a:prstGeom prst="rect">
                <a:avLst/>
              </a:prstGeom>
              <a:noFill/>
            </p:spPr>
            <p:txBody>
              <a:bodyPr wrap="none" rtlCol="0">
                <a:spAutoFit/>
              </a:bodyPr>
              <a:lstStyle/>
              <a:p>
                <a14:m>
                  <m:oMath xmlns:m="http://schemas.openxmlformats.org/officeDocument/2006/math">
                    <m:f>
                      <m:fPr>
                        <m:ctrlPr>
                          <a:rPr lang="en-US" sz="2000" b="0" i="1" smtClean="0">
                            <a:solidFill>
                              <a:schemeClr val="tx1"/>
                            </a:solidFill>
                            <a:latin typeface="Cambria Math" panose="02040503050406030204" pitchFamily="18" charset="0"/>
                          </a:rPr>
                        </m:ctrlPr>
                      </m:fPr>
                      <m:num>
                        <m:r>
                          <a:rPr lang="en-US" sz="2000" b="0" i="0" smtClean="0">
                            <a:solidFill>
                              <a:schemeClr val="tx1"/>
                            </a:solidFill>
                            <a:latin typeface="Cambria Math"/>
                          </a:rPr>
                          <m:t>𝜕</m:t>
                        </m:r>
                      </m:num>
                      <m:den>
                        <m:r>
                          <a:rPr lang="en-US" sz="2000" b="0" i="0" smtClean="0">
                            <a:solidFill>
                              <a:schemeClr val="tx1"/>
                            </a:solidFill>
                            <a:latin typeface="Cambria Math"/>
                          </a:rPr>
                          <m:t>𝜕</m:t>
                        </m:r>
                        <m:r>
                          <m:rPr>
                            <m:sty m:val="p"/>
                          </m:rPr>
                          <a:rPr lang="en-US" sz="2000" b="0" i="0" smtClean="0">
                            <a:solidFill>
                              <a:schemeClr val="tx1"/>
                            </a:solidFill>
                            <a:latin typeface="Cambria Math"/>
                          </a:rPr>
                          <m:t>t</m:t>
                        </m:r>
                      </m:den>
                    </m:f>
                    <m:r>
                      <m:rPr>
                        <m:sty m:val="p"/>
                      </m:rPr>
                      <a:rPr lang="en-US" sz="2000" b="0" i="0" smtClean="0">
                        <a:solidFill>
                          <a:schemeClr val="tx1"/>
                        </a:solidFill>
                        <a:latin typeface="Cambria Math"/>
                      </a:rPr>
                      <m:t>δf</m:t>
                    </m:r>
                    <m:r>
                      <a:rPr lang="en-US" sz="2000" b="0" i="0" smtClean="0">
                        <a:solidFill>
                          <a:schemeClr val="tx1"/>
                        </a:solidFill>
                        <a:latin typeface="Cambria Math"/>
                      </a:rPr>
                      <m:t> ~ </m:t>
                    </m:r>
                    <m:r>
                      <m:rPr>
                        <m:sty m:val="p"/>
                      </m:rPr>
                      <a:rPr lang="en-US" sz="2000" b="0" i="0" smtClean="0">
                        <a:solidFill>
                          <a:schemeClr val="tx1"/>
                        </a:solidFill>
                        <a:latin typeface="Cambria Math"/>
                      </a:rPr>
                      <m:t>δ</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v</m:t>
                        </m:r>
                      </m:e>
                      <m:sub>
                        <m:r>
                          <m:rPr>
                            <m:sty m:val="p"/>
                          </m:rPr>
                          <a:rPr lang="en-US" sz="2000" b="0" i="0" smtClean="0">
                            <a:solidFill>
                              <a:schemeClr val="tx1"/>
                            </a:solidFill>
                            <a:latin typeface="Cambria Math"/>
                          </a:rPr>
                          <m:t>E</m:t>
                        </m:r>
                      </m:sub>
                    </m:sSub>
                    <m:r>
                      <a:rPr lang="en-US" sz="2000" b="0" i="0" smtClean="0">
                        <a:solidFill>
                          <a:schemeClr val="tx1"/>
                        </a:solidFill>
                        <a:latin typeface="Cambria Math"/>
                      </a:rPr>
                      <m:t>⋅</m:t>
                    </m:r>
                    <m:r>
                      <a:rPr lang="en-US" sz="2000" b="0" i="0" smtClean="0">
                        <a:solidFill>
                          <a:schemeClr val="tx1"/>
                        </a:solidFill>
                        <a:latin typeface="Cambria Math"/>
                      </a:rPr>
                      <m:t>𝛻</m:t>
                    </m:r>
                    <m:r>
                      <m:rPr>
                        <m:sty m:val="p"/>
                      </m:rPr>
                      <a:rPr lang="en-US" sz="2000" b="0" i="0" smtClean="0">
                        <a:solidFill>
                          <a:schemeClr val="tx1"/>
                        </a:solidFill>
                        <a:latin typeface="Cambria Math"/>
                      </a:rPr>
                      <m:t>δ</m:t>
                    </m:r>
                  </m:oMath>
                </a14:m>
                <a:r>
                  <a:rPr lang="en-US" sz="2000" b="0" i="0" dirty="0">
                    <a:solidFill>
                      <a:schemeClr val="tx1"/>
                    </a:solidFill>
                  </a:rPr>
                  <a:t>f</a:t>
                </a:r>
              </a:p>
            </p:txBody>
          </p:sp>
        </mc:Choice>
        <mc:Fallback xmlns="">
          <p:sp>
            <p:nvSpPr>
              <p:cNvPr id="5" name="TextBox 4"/>
              <p:cNvSpPr txBox="1">
                <a:spLocks noRot="1" noChangeAspect="1" noMove="1" noResize="1" noEditPoints="1" noAdjustHandles="1" noChangeArrowheads="1" noChangeShapeType="1" noTextEdit="1"/>
              </p:cNvSpPr>
              <p:nvPr/>
            </p:nvSpPr>
            <p:spPr>
              <a:xfrm>
                <a:off x="2724476" y="2800133"/>
                <a:ext cx="1860509" cy="544636"/>
              </a:xfrm>
              <a:prstGeom prst="rect">
                <a:avLst/>
              </a:prstGeom>
              <a:blipFill rotWithShape="1">
                <a:blip r:embed="rId4"/>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057400" y="3505200"/>
                <a:ext cx="5511572" cy="1102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solidFill>
                                <a:schemeClr val="tx1"/>
                              </a:solidFill>
                              <a:latin typeface="Cambria Math" panose="02040503050406030204" pitchFamily="18" charset="0"/>
                            </a:rPr>
                          </m:ctrlPr>
                        </m:fPr>
                        <m:num>
                          <m:r>
                            <a:rPr lang="en-US" sz="2000" b="0" i="0" smtClean="0">
                              <a:solidFill>
                                <a:schemeClr val="tx1"/>
                              </a:solidFill>
                              <a:latin typeface="Cambria Math"/>
                            </a:rPr>
                            <m:t>𝜕</m:t>
                          </m:r>
                        </m:num>
                        <m:den>
                          <m:r>
                            <a:rPr lang="en-US" sz="2000" b="0" i="0" smtClean="0">
                              <a:solidFill>
                                <a:schemeClr val="tx1"/>
                              </a:solidFill>
                              <a:latin typeface="Cambria Math"/>
                            </a:rPr>
                            <m:t>𝜕</m:t>
                          </m:r>
                          <m:r>
                            <m:rPr>
                              <m:sty m:val="p"/>
                            </m:rPr>
                            <a:rPr lang="en-US" sz="2000" b="0" i="0" smtClean="0">
                              <a:solidFill>
                                <a:schemeClr val="tx1"/>
                              </a:solidFill>
                              <a:latin typeface="Cambria Math"/>
                            </a:rPr>
                            <m:t>t</m:t>
                          </m:r>
                        </m:den>
                      </m:f>
                      <m:r>
                        <m:rPr>
                          <m:sty m:val="p"/>
                        </m:rPr>
                        <a:rPr lang="en-US" sz="2000" b="0" i="0" smtClean="0">
                          <a:solidFill>
                            <a:schemeClr val="tx1"/>
                          </a:solidFill>
                          <a:latin typeface="Cambria Math"/>
                        </a:rPr>
                        <m:t>δ</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f</m:t>
                          </m:r>
                        </m:e>
                        <m:sub>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k</m:t>
                              </m:r>
                            </m:e>
                            <m:sub>
                              <m:r>
                                <a:rPr lang="en-US" sz="2000" b="0" i="0">
                                  <a:solidFill>
                                    <a:schemeClr val="tx1"/>
                                  </a:solidFill>
                                  <a:latin typeface="Cambria Math"/>
                                </a:rPr>
                                <m:t>⊥</m:t>
                              </m:r>
                              <m:r>
                                <a:rPr lang="en-US" sz="2000" b="0" i="0" smtClean="0">
                                  <a:solidFill>
                                    <a:schemeClr val="tx1"/>
                                  </a:solidFill>
                                  <a:latin typeface="Cambria Math"/>
                                </a:rPr>
                                <m:t>3</m:t>
                              </m:r>
                            </m:sub>
                          </m:sSub>
                        </m:sub>
                      </m:sSub>
                      <m:r>
                        <a:rPr lang="en-US" sz="2000" b="0" i="0" smtClean="0">
                          <a:solidFill>
                            <a:schemeClr val="tx1"/>
                          </a:solidFill>
                          <a:latin typeface="Cambria Math"/>
                        </a:rPr>
                        <m:t>  ~</m:t>
                      </m:r>
                      <m:nary>
                        <m:naryPr>
                          <m:chr m:val="∑"/>
                          <m:supHide m:val="on"/>
                          <m:ctrlPr>
                            <a:rPr lang="en-US" sz="2000" b="0" i="1" smtClean="0">
                              <a:solidFill>
                                <a:schemeClr val="tx1"/>
                              </a:solidFill>
                              <a:latin typeface="Cambria Math" panose="02040503050406030204" pitchFamily="18" charset="0"/>
                            </a:rPr>
                          </m:ctrlPr>
                        </m:naryPr>
                        <m:sub>
                          <m:eqArr>
                            <m:eqArrPr>
                              <m:ctrlPr>
                                <a:rPr lang="en-US" sz="2000" b="0" i="1" smtClean="0">
                                  <a:solidFill>
                                    <a:schemeClr val="tx1"/>
                                  </a:solidFill>
                                  <a:latin typeface="Cambria Math" panose="02040503050406030204" pitchFamily="18" charset="0"/>
                                </a:rPr>
                              </m:ctrlPr>
                            </m:eqArrPr>
                            <m:e>
                              <m:sSub>
                                <m:sSubPr>
                                  <m:ctrlPr>
                                    <a:rPr lang="en-US" sz="2000" b="0" i="1" smtClean="0">
                                      <a:solidFill>
                                        <a:schemeClr val="tx1"/>
                                      </a:solidFill>
                                      <a:latin typeface="Cambria Math" panose="02040503050406030204" pitchFamily="18" charset="0"/>
                                    </a:rPr>
                                  </m:ctrlPr>
                                </m:sSubPr>
                                <m:e>
                                  <m:r>
                                    <m:rPr>
                                      <m:sty m:val="p"/>
                                      <m:brk m:alnAt="7"/>
                                    </m:rPr>
                                    <a:rPr lang="en-US" sz="2000" b="0" i="0" smtClean="0">
                                      <a:solidFill>
                                        <a:schemeClr val="tx1"/>
                                      </a:solidFill>
                                      <a:latin typeface="Cambria Math"/>
                                    </a:rPr>
                                    <m:t>k</m:t>
                                  </m:r>
                                </m:e>
                                <m:sub>
                                  <m:r>
                                    <a:rPr lang="en-US" sz="2000" b="0" i="0">
                                      <a:solidFill>
                                        <a:schemeClr val="tx1"/>
                                      </a:solidFill>
                                      <a:latin typeface="Cambria Math"/>
                                    </a:rPr>
                                    <m:t>⊥</m:t>
                                  </m:r>
                                  <m:r>
                                    <m:rPr>
                                      <m:brk m:alnAt="7"/>
                                    </m:rPr>
                                    <a:rPr lang="en-US" sz="2000" b="0" i="0" smtClean="0">
                                      <a:solidFill>
                                        <a:schemeClr val="tx1"/>
                                      </a:solidFill>
                                      <a:latin typeface="Cambria Math"/>
                                    </a:rPr>
                                    <m:t>1</m:t>
                                  </m:r>
                                </m:sub>
                              </m:sSub>
                              <m:r>
                                <m:rPr>
                                  <m:brk m:alnAt="7"/>
                                </m:rPr>
                                <a:rPr lang="en-US" sz="2000" b="0" i="0" smtClean="0">
                                  <a:solidFill>
                                    <a:schemeClr val="tx1"/>
                                  </a:solidFill>
                                  <a:latin typeface="Cambria Math"/>
                                </a:rPr>
                                <m:t>,</m:t>
                              </m:r>
                              <m:sSub>
                                <m:sSubPr>
                                  <m:ctrlPr>
                                    <a:rPr lang="en-US" sz="2000" b="0" i="1" smtClean="0">
                                      <a:solidFill>
                                        <a:schemeClr val="tx1"/>
                                      </a:solidFill>
                                      <a:latin typeface="Cambria Math" panose="02040503050406030204" pitchFamily="18" charset="0"/>
                                    </a:rPr>
                                  </m:ctrlPr>
                                </m:sSubPr>
                                <m:e>
                                  <m:r>
                                    <m:rPr>
                                      <m:sty m:val="p"/>
                                      <m:brk m:alnAt="7"/>
                                    </m:rPr>
                                    <a:rPr lang="en-US" sz="2000" b="0" i="0" smtClean="0">
                                      <a:solidFill>
                                        <a:schemeClr val="tx1"/>
                                      </a:solidFill>
                                      <a:latin typeface="Cambria Math"/>
                                    </a:rPr>
                                    <m:t>k</m:t>
                                  </m:r>
                                </m:e>
                                <m:sub>
                                  <m:r>
                                    <a:rPr lang="en-US" sz="2000" b="0" i="0">
                                      <a:solidFill>
                                        <a:schemeClr val="tx1"/>
                                      </a:solidFill>
                                      <a:latin typeface="Cambria Math"/>
                                    </a:rPr>
                                    <m:t>⊥</m:t>
                                  </m:r>
                                  <m:r>
                                    <m:rPr>
                                      <m:brk m:alnAt="7"/>
                                    </m:rPr>
                                    <a:rPr lang="en-US" sz="2000" b="0" i="0" smtClean="0">
                                      <a:solidFill>
                                        <a:schemeClr val="tx1"/>
                                      </a:solidFill>
                                      <a:latin typeface="Cambria Math"/>
                                    </a:rPr>
                                    <m:t>2</m:t>
                                  </m:r>
                                </m:sub>
                              </m:sSub>
                            </m:e>
                            <m:e>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k</m:t>
                                  </m:r>
                                </m:e>
                                <m:sub>
                                  <m:r>
                                    <a:rPr lang="en-US" sz="2000" b="0" i="0">
                                      <a:solidFill>
                                        <a:schemeClr val="tx1"/>
                                      </a:solidFill>
                                      <a:latin typeface="Cambria Math"/>
                                    </a:rPr>
                                    <m:t>⊥</m:t>
                                  </m:r>
                                  <m:r>
                                    <a:rPr lang="en-US" sz="2000" b="0" i="0" smtClean="0">
                                      <a:solidFill>
                                        <a:schemeClr val="tx1"/>
                                      </a:solidFill>
                                      <a:latin typeface="Cambria Math"/>
                                    </a:rPr>
                                    <m:t>3</m:t>
                                  </m:r>
                                </m:sub>
                              </m:sSub>
                              <m:r>
                                <a:rPr lang="en-US" sz="2000" b="0" i="0" smtClean="0">
                                  <a:solidFill>
                                    <a:schemeClr val="tx1"/>
                                  </a:solidFill>
                                  <a:latin typeface="Cambria Math"/>
                                </a:rPr>
                                <m:t>=</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k</m:t>
                                  </m:r>
                                </m:e>
                                <m:sub>
                                  <m:r>
                                    <a:rPr lang="en-US" sz="2000" b="0" i="0">
                                      <a:solidFill>
                                        <a:schemeClr val="tx1"/>
                                      </a:solidFill>
                                      <a:latin typeface="Cambria Math"/>
                                    </a:rPr>
                                    <m:t>⊥</m:t>
                                  </m:r>
                                  <m:r>
                                    <a:rPr lang="en-US" sz="2000" b="0" i="0" smtClean="0">
                                      <a:solidFill>
                                        <a:schemeClr val="tx1"/>
                                      </a:solidFill>
                                      <a:latin typeface="Cambria Math"/>
                                    </a:rPr>
                                    <m:t>1</m:t>
                                  </m:r>
                                </m:sub>
                              </m:sSub>
                              <m:r>
                                <a:rPr lang="en-US" sz="2000" b="0" i="0" smtClean="0">
                                  <a:solidFill>
                                    <a:schemeClr val="tx1"/>
                                  </a:solidFill>
                                  <a:latin typeface="Cambria Math"/>
                                </a:rPr>
                                <m:t>+</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k</m:t>
                                  </m:r>
                                </m:e>
                                <m:sub>
                                  <m:r>
                                    <a:rPr lang="en-US" sz="2000" b="0" i="0">
                                      <a:solidFill>
                                        <a:schemeClr val="tx1"/>
                                      </a:solidFill>
                                      <a:latin typeface="Cambria Math"/>
                                    </a:rPr>
                                    <m:t>⊥</m:t>
                                  </m:r>
                                  <m:r>
                                    <a:rPr lang="en-US" sz="2000" b="0" i="0" smtClean="0">
                                      <a:solidFill>
                                        <a:schemeClr val="tx1"/>
                                      </a:solidFill>
                                      <a:latin typeface="Cambria Math"/>
                                    </a:rPr>
                                    <m:t>2</m:t>
                                  </m:r>
                                </m:sub>
                              </m:sSub>
                            </m:e>
                          </m:eqArr>
                        </m:sub>
                        <m:sup/>
                        <m:e>
                          <m:d>
                            <m:dPr>
                              <m:ctrlPr>
                                <a:rPr lang="en-US" sz="2000" b="0" i="1" smtClean="0">
                                  <a:solidFill>
                                    <a:schemeClr val="tx1"/>
                                  </a:solidFill>
                                  <a:latin typeface="Cambria Math" panose="02040503050406030204" pitchFamily="18" charset="0"/>
                                </a:rPr>
                              </m:ctrlPr>
                            </m:dPr>
                            <m:e>
                              <m:r>
                                <m:rPr>
                                  <m:sty m:val="p"/>
                                </m:rPr>
                                <a:rPr lang="en-US" sz="2000" b="0" i="0" smtClean="0">
                                  <a:solidFill>
                                    <a:schemeClr val="tx1"/>
                                  </a:solidFill>
                                  <a:latin typeface="Cambria Math"/>
                                </a:rPr>
                                <m:t>b</m:t>
                              </m:r>
                              <m:r>
                                <a:rPr lang="en-US" sz="2000" b="0" i="0" smtClean="0">
                                  <a:solidFill>
                                    <a:schemeClr val="tx1"/>
                                  </a:solidFill>
                                  <a:latin typeface="Cambria Math"/>
                                </a:rPr>
                                <m:t>×</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k</m:t>
                                  </m:r>
                                </m:e>
                                <m:sub>
                                  <m:r>
                                    <a:rPr lang="en-US" sz="2000" b="0" i="0">
                                      <a:solidFill>
                                        <a:schemeClr val="tx1"/>
                                      </a:solidFill>
                                      <a:latin typeface="Cambria Math"/>
                                    </a:rPr>
                                    <m:t>⊥</m:t>
                                  </m:r>
                                  <m:r>
                                    <a:rPr lang="en-US" sz="2000" b="0" i="0" smtClean="0">
                                      <a:solidFill>
                                        <a:schemeClr val="tx1"/>
                                      </a:solidFill>
                                      <a:latin typeface="Cambria Math"/>
                                    </a:rPr>
                                    <m:t>1</m:t>
                                  </m:r>
                                </m:sub>
                              </m:sSub>
                              <m:r>
                                <m:rPr>
                                  <m:sty m:val="p"/>
                                </m:rPr>
                                <a:rPr lang="en-US" sz="2000" b="0" i="0" smtClean="0">
                                  <a:solidFill>
                                    <a:schemeClr val="tx1"/>
                                  </a:solidFill>
                                  <a:latin typeface="Cambria Math"/>
                                </a:rPr>
                                <m:t>δ</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ϕ</m:t>
                                  </m:r>
                                </m:e>
                                <m:sub>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k</m:t>
                                      </m:r>
                                    </m:e>
                                    <m:sub>
                                      <m:r>
                                        <a:rPr lang="en-US" sz="2000" b="0" i="0" smtClean="0">
                                          <a:solidFill>
                                            <a:schemeClr val="tx1"/>
                                          </a:solidFill>
                                          <a:latin typeface="Cambria Math"/>
                                        </a:rPr>
                                        <m:t>⊥1</m:t>
                                      </m:r>
                                    </m:sub>
                                  </m:sSub>
                                </m:sub>
                              </m:sSub>
                            </m:e>
                          </m:d>
                          <m:r>
                            <a:rPr lang="en-US" sz="2000" b="0" i="0" smtClean="0">
                              <a:solidFill>
                                <a:schemeClr val="tx1"/>
                              </a:solidFill>
                              <a:latin typeface="Cambria Math"/>
                            </a:rPr>
                            <m:t>⋅</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k</m:t>
                              </m:r>
                            </m:e>
                            <m:sub>
                              <m:r>
                                <a:rPr lang="en-US" sz="2000" b="0" i="0">
                                  <a:solidFill>
                                    <a:schemeClr val="tx1"/>
                                  </a:solidFill>
                                  <a:latin typeface="Cambria Math"/>
                                </a:rPr>
                                <m:t>⊥</m:t>
                              </m:r>
                              <m:r>
                                <a:rPr lang="en-US" sz="2000" b="0" i="0" smtClean="0">
                                  <a:solidFill>
                                    <a:schemeClr val="tx1"/>
                                  </a:solidFill>
                                  <a:latin typeface="Cambria Math"/>
                                </a:rPr>
                                <m:t>2</m:t>
                              </m:r>
                            </m:sub>
                          </m:sSub>
                          <m:r>
                            <m:rPr>
                              <m:sty m:val="p"/>
                            </m:rPr>
                            <a:rPr lang="en-US" sz="2000" b="0" i="0" smtClean="0">
                              <a:solidFill>
                                <a:schemeClr val="tx1"/>
                              </a:solidFill>
                              <a:latin typeface="Cambria Math"/>
                            </a:rPr>
                            <m:t>δ</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f</m:t>
                              </m:r>
                            </m:e>
                            <m:sub>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a:rPr>
                                    <m:t>k</m:t>
                                  </m:r>
                                </m:e>
                                <m:sub>
                                  <m:r>
                                    <a:rPr lang="en-US" sz="2000" b="0" i="0">
                                      <a:solidFill>
                                        <a:schemeClr val="tx1"/>
                                      </a:solidFill>
                                      <a:latin typeface="Cambria Math"/>
                                    </a:rPr>
                                    <m:t>⊥</m:t>
                                  </m:r>
                                  <m:r>
                                    <a:rPr lang="en-US" sz="2000" b="0" i="0" smtClean="0">
                                      <a:solidFill>
                                        <a:schemeClr val="tx1"/>
                                      </a:solidFill>
                                      <a:latin typeface="Cambria Math"/>
                                    </a:rPr>
                                    <m:t>2</m:t>
                                  </m:r>
                                </m:sub>
                              </m:sSub>
                            </m:sub>
                          </m:sSub>
                        </m:e>
                      </m:nary>
                    </m:oMath>
                  </m:oMathPara>
                </a14:m>
                <a:endParaRPr lang="en-US" sz="2000" b="0" i="0" dirty="0">
                  <a:solidFill>
                    <a:schemeClr val="tx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057400" y="3505200"/>
                <a:ext cx="5511572" cy="1102610"/>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038741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0"/>
            <a:ext cx="9144000" cy="914400"/>
          </a:xfrm>
        </p:spPr>
        <p:txBody>
          <a:bodyPr/>
          <a:lstStyle/>
          <a:p>
            <a:r>
              <a:rPr lang="en-US" altLang="en-US" dirty="0"/>
              <a:t>Energy cascade in 2D turbulence is different than 3D</a:t>
            </a:r>
          </a:p>
        </p:txBody>
      </p:sp>
      <p:sp>
        <p:nvSpPr>
          <p:cNvPr id="64515" name="Content Placeholder 2"/>
          <p:cNvSpPr>
            <a:spLocks noGrp="1"/>
          </p:cNvSpPr>
          <p:nvPr>
            <p:ph idx="1"/>
          </p:nvPr>
        </p:nvSpPr>
        <p:spPr>
          <a:xfrm>
            <a:off x="152400" y="990600"/>
            <a:ext cx="8763000" cy="4114800"/>
          </a:xfrm>
        </p:spPr>
        <p:txBody>
          <a:bodyPr/>
          <a:lstStyle/>
          <a:p>
            <a:r>
              <a:rPr lang="en-US" altLang="en-US" sz="1800" dirty="0">
                <a:sym typeface="Wingdings" pitchFamily="2" charset="2"/>
              </a:rPr>
              <a:t>Change in non-linear conservation properties  energy and vorticity is conserved </a:t>
            </a:r>
          </a:p>
          <a:p>
            <a:pPr lvl="1"/>
            <a:r>
              <a:rPr lang="en-US" altLang="en-US" sz="1600" b="1" i="1" dirty="0">
                <a:sym typeface="Wingdings" pitchFamily="2" charset="2"/>
              </a:rPr>
              <a:t>Inverse</a:t>
            </a:r>
            <a:r>
              <a:rPr lang="en-US" altLang="en-US" sz="1600" i="1" dirty="0">
                <a:sym typeface="Wingdings" pitchFamily="2" charset="2"/>
              </a:rPr>
              <a:t> </a:t>
            </a:r>
            <a:r>
              <a:rPr lang="en-US" altLang="en-US" sz="1600" dirty="0">
                <a:sym typeface="Wingdings" pitchFamily="2" charset="2"/>
              </a:rPr>
              <a:t>energy cascade E(k) ~ k</a:t>
            </a:r>
            <a:r>
              <a:rPr lang="en-US" altLang="en-US" sz="1600" baseline="30000" dirty="0">
                <a:sym typeface="Wingdings" pitchFamily="2" charset="2"/>
              </a:rPr>
              <a:t>-5/3</a:t>
            </a:r>
            <a:endParaRPr lang="en-US" altLang="en-US" sz="1600" dirty="0">
              <a:sym typeface="Wingdings" pitchFamily="2" charset="2"/>
            </a:endParaRPr>
          </a:p>
          <a:p>
            <a:pPr lvl="1"/>
            <a:r>
              <a:rPr lang="en-US" altLang="en-US" sz="1600" dirty="0">
                <a:sym typeface="Wingdings" pitchFamily="2" charset="2"/>
              </a:rPr>
              <a:t>Forward </a:t>
            </a:r>
            <a:r>
              <a:rPr lang="en-US" altLang="en-US" sz="1600" dirty="0" err="1">
                <a:sym typeface="Wingdings" pitchFamily="2" charset="2"/>
              </a:rPr>
              <a:t>enstrophy</a:t>
            </a:r>
            <a:r>
              <a:rPr lang="en-US" altLang="en-US" sz="1600" dirty="0">
                <a:sym typeface="Wingdings" pitchFamily="2" charset="2"/>
              </a:rPr>
              <a:t> [</a:t>
            </a:r>
            <a:r>
              <a:rPr lang="en-US" altLang="en-US" sz="1600" dirty="0">
                <a:latin typeface="Symbol" pitchFamily="18" charset="2"/>
                <a:sym typeface="Wingdings" pitchFamily="2" charset="2"/>
              </a:rPr>
              <a:t>w</a:t>
            </a:r>
            <a:r>
              <a:rPr lang="en-US" altLang="en-US" sz="1600" baseline="30000" dirty="0">
                <a:sym typeface="Wingdings" pitchFamily="2" charset="2"/>
              </a:rPr>
              <a:t>2</a:t>
            </a:r>
            <a:r>
              <a:rPr lang="en-US" altLang="en-US" sz="1600" dirty="0">
                <a:sym typeface="Wingdings" pitchFamily="2" charset="2"/>
              </a:rPr>
              <a:t>~(</a:t>
            </a:r>
            <a:r>
              <a:rPr lang="en-US" altLang="en-US" sz="1600" dirty="0">
                <a:sym typeface="Symbol" pitchFamily="18" charset="2"/>
              </a:rPr>
              <a:t></a:t>
            </a:r>
            <a:r>
              <a:rPr lang="en-US" altLang="en-US" sz="1600" dirty="0">
                <a:sym typeface="Wingdings" pitchFamily="2" charset="2"/>
              </a:rPr>
              <a:t>v)</a:t>
            </a:r>
            <a:r>
              <a:rPr lang="en-US" altLang="en-US" sz="1600" baseline="30000" dirty="0">
                <a:sym typeface="Wingdings" pitchFamily="2" charset="2"/>
              </a:rPr>
              <a:t>2</a:t>
            </a:r>
            <a:r>
              <a:rPr lang="en-US" altLang="en-US" sz="1600" dirty="0">
                <a:sym typeface="Wingdings" pitchFamily="2" charset="2"/>
              </a:rPr>
              <a:t>] cascade E(k)~k</a:t>
            </a:r>
            <a:r>
              <a:rPr lang="en-US" altLang="en-US" sz="1600" baseline="30000" dirty="0">
                <a:sym typeface="Wingdings" pitchFamily="2" charset="2"/>
              </a:rPr>
              <a:t>-3</a:t>
            </a:r>
            <a:endParaRPr lang="en-US" altLang="en-US" sz="1600" dirty="0">
              <a:sym typeface="Wingdings" pitchFamily="2" charset="2"/>
            </a:endParaRPr>
          </a:p>
          <a:p>
            <a:pPr lvl="1"/>
            <a:r>
              <a:rPr lang="en-US" altLang="en-US" sz="1600" dirty="0">
                <a:sym typeface="Wingdings" pitchFamily="2" charset="2"/>
              </a:rPr>
              <a:t>Non-local wavenumber interactions can couple over larger range in k-space (e.g. to zonal flows)</a:t>
            </a:r>
          </a:p>
          <a:p>
            <a:pPr marL="0" indent="0">
              <a:buNone/>
            </a:pPr>
            <a:endParaRPr lang="en-US" altLang="en-US" sz="1800" dirty="0">
              <a:sym typeface="Wingdings" pitchFamily="2" charset="2"/>
            </a:endParaRPr>
          </a:p>
          <a:p>
            <a:pPr marL="0" indent="0">
              <a:buNone/>
            </a:pPr>
            <a:r>
              <a:rPr lang="en-US" altLang="en-US" sz="1800" u="sng" dirty="0"/>
              <a:t>Quasi-2D turbulence exists in many places</a:t>
            </a:r>
            <a:endParaRPr lang="en-US" altLang="en-US" sz="1800" u="sng" dirty="0">
              <a:sym typeface="Wingdings" pitchFamily="2" charset="2"/>
            </a:endParaRPr>
          </a:p>
          <a:p>
            <a:r>
              <a:rPr lang="en-US" altLang="en-US" sz="1800" dirty="0">
                <a:sym typeface="Wingdings" pitchFamily="2" charset="2"/>
              </a:rPr>
              <a:t>Geophysical flows like ocean currents, t</a:t>
            </a:r>
            <a:r>
              <a:rPr lang="en-US" altLang="en-US" sz="1800" dirty="0"/>
              <a:t>ropical cyclones, polar vortex</a:t>
            </a:r>
            <a:r>
              <a:rPr lang="en-US" altLang="en-US" sz="1800" dirty="0">
                <a:sym typeface="Wingdings" pitchFamily="2" charset="2"/>
              </a:rPr>
              <a:t>, chemical mixing in polar stratosphere ( ozone hole)</a:t>
            </a:r>
          </a:p>
          <a:p>
            <a:r>
              <a:rPr lang="en-US" altLang="en-US" sz="1800" dirty="0">
                <a:sym typeface="Wingdings" pitchFamily="2" charset="2"/>
              </a:rPr>
              <a:t>Soap films </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094771"/>
            <a:ext cx="3048000" cy="2598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846496" y="4116962"/>
            <a:ext cx="774945" cy="2525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4"/>
          <p:cNvSpPr txBox="1">
            <a:spLocks noChangeArrowheads="1"/>
          </p:cNvSpPr>
          <p:nvPr/>
        </p:nvSpPr>
        <p:spPr bwMode="auto">
          <a:xfrm>
            <a:off x="7162800" y="5943600"/>
            <a:ext cx="1689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dirty="0">
                <a:solidFill>
                  <a:srgbClr val="1822CD"/>
                </a:solidFill>
                <a:latin typeface="Helvetica" pitchFamily="34" charset="0"/>
              </a:rPr>
              <a:t>Liu et al., PRL (2016)</a:t>
            </a:r>
          </a:p>
        </p:txBody>
      </p:sp>
    </p:spTree>
    <p:extLst>
      <p:ext uri="{BB962C8B-B14F-4D97-AF65-F5344CB8AC3E}">
        <p14:creationId xmlns:p14="http://schemas.microsoft.com/office/powerpoint/2010/main" val="3085065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t>Energy drive can occur across large range of scales, but turbulent spectra still exhibit decay</a:t>
            </a:r>
          </a:p>
        </p:txBody>
      </p:sp>
      <p:sp>
        <p:nvSpPr>
          <p:cNvPr id="3" name="Content Placeholder 2"/>
          <p:cNvSpPr>
            <a:spLocks noGrp="1"/>
          </p:cNvSpPr>
          <p:nvPr>
            <p:ph idx="1"/>
          </p:nvPr>
        </p:nvSpPr>
        <p:spPr>
          <a:xfrm>
            <a:off x="152400" y="1219200"/>
            <a:ext cx="8763000" cy="838200"/>
          </a:xfrm>
        </p:spPr>
        <p:txBody>
          <a:bodyPr/>
          <a:lstStyle/>
          <a:p>
            <a:r>
              <a:rPr lang="en-US" sz="1800" dirty="0"/>
              <a:t>2D energy &amp; </a:t>
            </a:r>
            <a:r>
              <a:rPr lang="en-US" sz="1800" dirty="0" err="1"/>
              <a:t>enstrophy</a:t>
            </a:r>
            <a:r>
              <a:rPr lang="en-US" sz="1800" dirty="0"/>
              <a:t> cascades remain important </a:t>
            </a:r>
            <a:r>
              <a:rPr lang="en-US" sz="1800" dirty="0">
                <a:sym typeface="Wingdings" panose="05000000000000000000" pitchFamily="2" charset="2"/>
              </a:rPr>
              <a:t> nonlinear spectra often downshifted in </a:t>
            </a:r>
            <a:r>
              <a:rPr lang="en-US" sz="1800" dirty="0" err="1">
                <a:sym typeface="Wingdings" panose="05000000000000000000" pitchFamily="2" charset="2"/>
              </a:rPr>
              <a:t>k</a:t>
            </a:r>
            <a:r>
              <a:rPr lang="en-US" sz="1800" baseline="-25000" dirty="0" err="1">
                <a:latin typeface="Symbol" panose="05050102010706020507" pitchFamily="18" charset="2"/>
                <a:sym typeface="Wingdings" panose="05000000000000000000" pitchFamily="2" charset="2"/>
              </a:rPr>
              <a:t>q</a:t>
            </a:r>
            <a:r>
              <a:rPr lang="en-US" sz="1800" dirty="0">
                <a:sym typeface="Wingdings" panose="05000000000000000000" pitchFamily="2" charset="2"/>
              </a:rPr>
              <a:t> (w.r.t. linear growth rates)</a:t>
            </a:r>
            <a:endParaRPr lang="en-US" sz="1800" dirty="0"/>
          </a:p>
          <a:p>
            <a:r>
              <a:rPr lang="en-US" sz="1800" dirty="0"/>
              <a:t>Damping can occur at all scales through kinetic effects (Terry, Hatch, …), very distinct from neutral fluid turbulence</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124200"/>
            <a:ext cx="3556468" cy="287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1588"/>
            <a:ext cx="2713738" cy="2767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512" y="3074118"/>
            <a:ext cx="2922488" cy="2945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5800" y="2895600"/>
            <a:ext cx="1612942" cy="276999"/>
          </a:xfrm>
          <a:prstGeom prst="rect">
            <a:avLst/>
          </a:prstGeom>
          <a:noFill/>
        </p:spPr>
        <p:txBody>
          <a:bodyPr wrap="none" rtlCol="0">
            <a:spAutoFit/>
          </a:bodyPr>
          <a:lstStyle/>
          <a:p>
            <a:r>
              <a:rPr lang="en-US" dirty="0"/>
              <a:t>Linear growth rates</a:t>
            </a:r>
          </a:p>
        </p:txBody>
      </p:sp>
      <p:sp>
        <p:nvSpPr>
          <p:cNvPr id="8" name="TextBox 7"/>
          <p:cNvSpPr txBox="1"/>
          <p:nvPr/>
        </p:nvSpPr>
        <p:spPr>
          <a:xfrm>
            <a:off x="3416258" y="2895600"/>
            <a:ext cx="2561920" cy="276999"/>
          </a:xfrm>
          <a:prstGeom prst="rect">
            <a:avLst/>
          </a:prstGeom>
          <a:noFill/>
        </p:spPr>
        <p:txBody>
          <a:bodyPr wrap="none" rtlCol="0">
            <a:spAutoFit/>
          </a:bodyPr>
          <a:lstStyle/>
          <a:p>
            <a:r>
              <a:rPr lang="en-US" dirty="0"/>
              <a:t>Nonlinear density power spectra</a:t>
            </a:r>
          </a:p>
        </p:txBody>
      </p:sp>
      <p:sp>
        <p:nvSpPr>
          <p:cNvPr id="9" name="TextBox 8"/>
          <p:cNvSpPr txBox="1"/>
          <p:nvPr/>
        </p:nvSpPr>
        <p:spPr>
          <a:xfrm>
            <a:off x="6845258" y="2895600"/>
            <a:ext cx="2159566" cy="276999"/>
          </a:xfrm>
          <a:prstGeom prst="rect">
            <a:avLst/>
          </a:prstGeom>
          <a:noFill/>
        </p:spPr>
        <p:txBody>
          <a:bodyPr wrap="none" rtlCol="0">
            <a:spAutoFit/>
          </a:bodyPr>
          <a:lstStyle/>
          <a:p>
            <a:r>
              <a:rPr lang="en-US" dirty="0"/>
              <a:t>Nonlinear heat flux spectra</a:t>
            </a:r>
          </a:p>
        </p:txBody>
      </p:sp>
      <p:sp>
        <p:nvSpPr>
          <p:cNvPr id="6" name="TextBox 5"/>
          <p:cNvSpPr txBox="1"/>
          <p:nvPr/>
        </p:nvSpPr>
        <p:spPr>
          <a:xfrm>
            <a:off x="3581400" y="6477000"/>
            <a:ext cx="2209800" cy="276999"/>
          </a:xfrm>
          <a:prstGeom prst="rect">
            <a:avLst/>
          </a:prstGeom>
          <a:noFill/>
        </p:spPr>
        <p:txBody>
          <a:bodyPr wrap="square" rtlCol="0">
            <a:spAutoFit/>
          </a:bodyPr>
          <a:lstStyle/>
          <a:p>
            <a:r>
              <a:rPr lang="en-US" dirty="0"/>
              <a:t>Howard, </a:t>
            </a:r>
            <a:r>
              <a:rPr lang="en-US" dirty="0" err="1"/>
              <a:t>PoP</a:t>
            </a:r>
            <a:r>
              <a:rPr lang="en-US" dirty="0"/>
              <a:t> &amp; NF (2016)</a:t>
            </a:r>
          </a:p>
        </p:txBody>
      </p:sp>
    </p:spTree>
    <p:extLst>
      <p:ext uri="{BB962C8B-B14F-4D97-AF65-F5344CB8AC3E}">
        <p14:creationId xmlns:p14="http://schemas.microsoft.com/office/powerpoint/2010/main" val="2320810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0" y="0"/>
            <a:ext cx="9144000" cy="914400"/>
          </a:xfrm>
        </p:spPr>
        <p:txBody>
          <a:bodyPr/>
          <a:lstStyle/>
          <a:p>
            <a:r>
              <a:rPr lang="en-US" altLang="en-US" dirty="0"/>
              <a:t>Nonlinearly-generated “zonal flows” also impact saturation</a:t>
            </a:r>
          </a:p>
        </p:txBody>
      </p:sp>
      <p:sp>
        <p:nvSpPr>
          <p:cNvPr id="81923" name="Content Placeholder 2"/>
          <p:cNvSpPr>
            <a:spLocks noGrp="1"/>
          </p:cNvSpPr>
          <p:nvPr>
            <p:ph idx="1"/>
          </p:nvPr>
        </p:nvSpPr>
        <p:spPr>
          <a:xfrm>
            <a:off x="152400" y="914400"/>
            <a:ext cx="8839200" cy="1295400"/>
          </a:xfrm>
        </p:spPr>
        <p:txBody>
          <a:bodyPr/>
          <a:lstStyle/>
          <a:p>
            <a:r>
              <a:rPr lang="en-US" altLang="en-US" sz="1800" dirty="0"/>
              <a:t>Potential perturbations uniform on flux surfaces (</a:t>
            </a:r>
            <a:r>
              <a:rPr lang="en-US" altLang="en-US" sz="1800" dirty="0" err="1"/>
              <a:t>k</a:t>
            </a:r>
            <a:r>
              <a:rPr lang="en-US" altLang="en-US" sz="1800" baseline="-25000" dirty="0" err="1"/>
              <a:t>y</a:t>
            </a:r>
            <a:r>
              <a:rPr lang="en-US" altLang="en-US" sz="1800" dirty="0"/>
              <a:t>=0) </a:t>
            </a:r>
            <a:r>
              <a:rPr lang="en-US" altLang="en-US" sz="1800" dirty="0">
                <a:sym typeface="Wingdings" panose="05000000000000000000" pitchFamily="2" charset="2"/>
              </a:rPr>
              <a:t> marginally stable, do not cause transport</a:t>
            </a:r>
          </a:p>
          <a:p>
            <a:r>
              <a:rPr lang="en-US" altLang="en-US" sz="1800" dirty="0">
                <a:sym typeface="Wingdings" panose="05000000000000000000" pitchFamily="2" charset="2"/>
              </a:rPr>
              <a:t>Turbulence can condense to system size  ZF driven largely by non-local (in k) NL interactions (k &gt;&gt; </a:t>
            </a:r>
            <a:r>
              <a:rPr lang="en-US" altLang="en-US" sz="1800" dirty="0" err="1">
                <a:sym typeface="Wingdings" panose="05000000000000000000" pitchFamily="2" charset="2"/>
              </a:rPr>
              <a:t>k</a:t>
            </a:r>
            <a:r>
              <a:rPr lang="en-US" altLang="en-US" sz="1800" baseline="-25000" dirty="0" err="1">
                <a:sym typeface="Wingdings" panose="05000000000000000000" pitchFamily="2" charset="2"/>
              </a:rPr>
              <a:t>ZF</a:t>
            </a:r>
            <a:r>
              <a:rPr lang="en-US" altLang="en-US" sz="1800" dirty="0">
                <a:sym typeface="Wingdings" panose="05000000000000000000" pitchFamily="2" charset="2"/>
              </a:rPr>
              <a:t>)</a:t>
            </a:r>
            <a:endParaRPr lang="en-US" altLang="en-US" sz="1800" dirty="0"/>
          </a:p>
        </p:txBody>
      </p:sp>
      <p:graphicFrame>
        <p:nvGraphicFramePr>
          <p:cNvPr id="81924" name="Object 3"/>
          <p:cNvGraphicFramePr>
            <a:graphicFrameLocks noChangeAspect="1"/>
          </p:cNvGraphicFramePr>
          <p:nvPr>
            <p:extLst>
              <p:ext uri="{D42A27DB-BD31-4B8C-83A1-F6EECF244321}">
                <p14:modId xmlns:p14="http://schemas.microsoft.com/office/powerpoint/2010/main" val="2628790408"/>
              </p:ext>
            </p:extLst>
          </p:nvPr>
        </p:nvGraphicFramePr>
        <p:xfrm>
          <a:off x="28575" y="3197225"/>
          <a:ext cx="3000375" cy="3200400"/>
        </p:xfrm>
        <a:graphic>
          <a:graphicData uri="http://schemas.openxmlformats.org/presentationml/2006/ole">
            <mc:AlternateContent xmlns:mc="http://schemas.openxmlformats.org/markup-compatibility/2006">
              <mc:Choice xmlns:v="urn:schemas-microsoft-com:vml" Requires="v">
                <p:oleObj name="Photo Editor Photo" r:id="rId2" imgW="2285714" imgH="2438095" progId="MSPhotoEd.3">
                  <p:embed/>
                </p:oleObj>
              </mc:Choice>
              <mc:Fallback>
                <p:oleObj name="Photo Editor Photo" r:id="rId2" imgW="2285714" imgH="2438095" progId="MSPhotoEd.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3197225"/>
                        <a:ext cx="30003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25" name="Object 4"/>
          <p:cNvGraphicFramePr>
            <a:graphicFrameLocks noChangeAspect="1"/>
          </p:cNvGraphicFramePr>
          <p:nvPr>
            <p:extLst>
              <p:ext uri="{D42A27DB-BD31-4B8C-83A1-F6EECF244321}">
                <p14:modId xmlns:p14="http://schemas.microsoft.com/office/powerpoint/2010/main" val="2606946200"/>
              </p:ext>
            </p:extLst>
          </p:nvPr>
        </p:nvGraphicFramePr>
        <p:xfrm>
          <a:off x="2971800" y="3197225"/>
          <a:ext cx="3000375" cy="3200400"/>
        </p:xfrm>
        <a:graphic>
          <a:graphicData uri="http://schemas.openxmlformats.org/presentationml/2006/ole">
            <mc:AlternateContent xmlns:mc="http://schemas.openxmlformats.org/markup-compatibility/2006">
              <mc:Choice xmlns:v="urn:schemas-microsoft-com:vml" Requires="v">
                <p:oleObj name="Photo Editor Photo" r:id="rId4" imgW="2285714" imgH="2438095" progId="MSPhotoEd.3">
                  <p:embed/>
                </p:oleObj>
              </mc:Choice>
              <mc:Fallback>
                <p:oleObj name="Photo Editor Photo" r:id="rId4" imgW="2285714" imgH="243809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197225"/>
                        <a:ext cx="30003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26" name="Object 5"/>
          <p:cNvGraphicFramePr>
            <a:graphicFrameLocks noChangeAspect="1"/>
          </p:cNvGraphicFramePr>
          <p:nvPr>
            <p:extLst>
              <p:ext uri="{D42A27DB-BD31-4B8C-83A1-F6EECF244321}">
                <p14:modId xmlns:p14="http://schemas.microsoft.com/office/powerpoint/2010/main" val="29780994"/>
              </p:ext>
            </p:extLst>
          </p:nvPr>
        </p:nvGraphicFramePr>
        <p:xfrm>
          <a:off x="5943600" y="3197225"/>
          <a:ext cx="3000375" cy="3200400"/>
        </p:xfrm>
        <a:graphic>
          <a:graphicData uri="http://schemas.openxmlformats.org/presentationml/2006/ole">
            <mc:AlternateContent xmlns:mc="http://schemas.openxmlformats.org/markup-compatibility/2006">
              <mc:Choice xmlns:v="urn:schemas-microsoft-com:vml" Requires="v">
                <p:oleObj name="Photo Editor Photo" r:id="rId6" imgW="2285714" imgH="2438095" progId="MSPhotoEd.3">
                  <p:embed/>
                </p:oleObj>
              </mc:Choice>
              <mc:Fallback>
                <p:oleObj name="Photo Editor Photo" r:id="rId6" imgW="2285714" imgH="2438095"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197225"/>
                        <a:ext cx="30003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19"/>
          <p:cNvSpPr txBox="1">
            <a:spLocks noChangeArrowheads="1"/>
          </p:cNvSpPr>
          <p:nvPr/>
        </p:nvSpPr>
        <p:spPr bwMode="auto">
          <a:xfrm>
            <a:off x="422275" y="2282825"/>
            <a:ext cx="2320925" cy="738188"/>
          </a:xfrm>
          <a:prstGeom prst="rect">
            <a:avLst/>
          </a:prstGeom>
          <a:noFill/>
          <a:ln w="9525">
            <a:noFill/>
            <a:miter lim="800000"/>
            <a:headEnd/>
            <a:tailEnd/>
          </a:ln>
          <a:effectLst/>
        </p:spPr>
        <p:txBody>
          <a:bodyPr lIns="91397" tIns="45698" rIns="91397" bIns="45698">
            <a:spAutoFit/>
          </a:bodyPr>
          <a:lstStyle/>
          <a:p>
            <a:pPr fontAlgn="auto">
              <a:spcBef>
                <a:spcPts val="0"/>
              </a:spcBef>
              <a:spcAft>
                <a:spcPts val="0"/>
              </a:spcAft>
              <a:defRPr/>
            </a:pPr>
            <a:r>
              <a:rPr lang="en-US" sz="1400" b="0" i="0" kern="0" dirty="0">
                <a:solidFill>
                  <a:sysClr val="windowText" lastClr="000000"/>
                </a:solidFill>
                <a:cs typeface="Arial" charset="0"/>
              </a:rPr>
              <a:t>Linear instability stage demonstrates structure of fastest growing modes</a:t>
            </a:r>
          </a:p>
        </p:txBody>
      </p:sp>
      <p:sp>
        <p:nvSpPr>
          <p:cNvPr id="9" name="Text Box 20"/>
          <p:cNvSpPr txBox="1">
            <a:spLocks noChangeArrowheads="1"/>
          </p:cNvSpPr>
          <p:nvPr/>
        </p:nvSpPr>
        <p:spPr bwMode="auto">
          <a:xfrm>
            <a:off x="3436938" y="2282825"/>
            <a:ext cx="2354262" cy="738188"/>
          </a:xfrm>
          <a:prstGeom prst="rect">
            <a:avLst/>
          </a:prstGeom>
          <a:noFill/>
          <a:ln w="9525">
            <a:noFill/>
            <a:miter lim="800000"/>
            <a:headEnd/>
            <a:tailEnd/>
          </a:ln>
          <a:effectLst/>
        </p:spPr>
        <p:txBody>
          <a:bodyPr lIns="91397" tIns="45698" rIns="91397" bIns="45698">
            <a:spAutoFit/>
          </a:bodyPr>
          <a:lstStyle/>
          <a:p>
            <a:pPr fontAlgn="auto">
              <a:spcBef>
                <a:spcPts val="0"/>
              </a:spcBef>
              <a:spcAft>
                <a:spcPts val="0"/>
              </a:spcAft>
              <a:defRPr/>
            </a:pPr>
            <a:r>
              <a:rPr lang="en-US" sz="1400" b="0" i="0" kern="0" dirty="0">
                <a:solidFill>
                  <a:sysClr val="windowText" lastClr="000000"/>
                </a:solidFill>
                <a:cs typeface="Arial" charset="0"/>
              </a:rPr>
              <a:t>Large flow shear from instability cause perpendicular “zonal flows”</a:t>
            </a:r>
          </a:p>
        </p:txBody>
      </p:sp>
      <p:sp>
        <p:nvSpPr>
          <p:cNvPr id="10" name="Text Box 21"/>
          <p:cNvSpPr txBox="1">
            <a:spLocks noChangeArrowheads="1"/>
          </p:cNvSpPr>
          <p:nvPr/>
        </p:nvSpPr>
        <p:spPr bwMode="auto">
          <a:xfrm>
            <a:off x="6484938" y="2359025"/>
            <a:ext cx="2354262" cy="523875"/>
          </a:xfrm>
          <a:prstGeom prst="rect">
            <a:avLst/>
          </a:prstGeom>
          <a:noFill/>
          <a:ln w="9525">
            <a:noFill/>
            <a:miter lim="800000"/>
            <a:headEnd/>
            <a:tailEnd/>
          </a:ln>
          <a:effectLst/>
        </p:spPr>
        <p:txBody>
          <a:bodyPr lIns="91397" tIns="45698" rIns="91397" bIns="45698">
            <a:spAutoFit/>
          </a:bodyPr>
          <a:lstStyle/>
          <a:p>
            <a:pPr fontAlgn="auto">
              <a:spcBef>
                <a:spcPts val="0"/>
              </a:spcBef>
              <a:spcAft>
                <a:spcPts val="0"/>
              </a:spcAft>
              <a:defRPr/>
            </a:pPr>
            <a:r>
              <a:rPr lang="en-US" sz="1400" b="0" i="0" kern="0" dirty="0">
                <a:solidFill>
                  <a:srgbClr val="FF0000"/>
                </a:solidFill>
                <a:cs typeface="Arial" charset="0"/>
              </a:rPr>
              <a:t>Zonal flows help moderate the turbulence</a:t>
            </a:r>
          </a:p>
        </p:txBody>
      </p:sp>
      <p:sp>
        <p:nvSpPr>
          <p:cNvPr id="11" name="Line 22"/>
          <p:cNvSpPr>
            <a:spLocks noChangeShapeType="1"/>
          </p:cNvSpPr>
          <p:nvPr/>
        </p:nvSpPr>
        <p:spPr bwMode="auto">
          <a:xfrm>
            <a:off x="7848600" y="3044825"/>
            <a:ext cx="457200" cy="1447800"/>
          </a:xfrm>
          <a:prstGeom prst="line">
            <a:avLst/>
          </a:prstGeom>
          <a:noFill/>
          <a:ln w="38100">
            <a:solidFill>
              <a:srgbClr val="FF0000"/>
            </a:solidFill>
            <a:round/>
            <a:headEnd/>
            <a:tailEnd type="triangle" w="med" len="med"/>
          </a:ln>
          <a:effectLst/>
        </p:spPr>
        <p:txBody>
          <a:bodyPr lIns="91397" tIns="45698" rIns="91397" bIns="45698"/>
          <a:lstStyle/>
          <a:p>
            <a:pPr fontAlgn="auto">
              <a:spcBef>
                <a:spcPts val="0"/>
              </a:spcBef>
              <a:spcAft>
                <a:spcPts val="0"/>
              </a:spcAft>
              <a:defRPr/>
            </a:pPr>
            <a:endParaRPr lang="en-US" sz="1800" b="0" i="0" kern="0">
              <a:solidFill>
                <a:sysClr val="windowText" lastClr="000000"/>
              </a:solidFill>
              <a:cs typeface="Arial" charset="0"/>
            </a:endParaRPr>
          </a:p>
        </p:txBody>
      </p:sp>
      <p:sp>
        <p:nvSpPr>
          <p:cNvPr id="12" name="Line 23"/>
          <p:cNvSpPr>
            <a:spLocks noChangeShapeType="1"/>
          </p:cNvSpPr>
          <p:nvPr/>
        </p:nvSpPr>
        <p:spPr bwMode="auto">
          <a:xfrm>
            <a:off x="6781800" y="3044825"/>
            <a:ext cx="76200" cy="990600"/>
          </a:xfrm>
          <a:prstGeom prst="line">
            <a:avLst/>
          </a:prstGeom>
          <a:noFill/>
          <a:ln w="38100">
            <a:solidFill>
              <a:srgbClr val="FF0000"/>
            </a:solidFill>
            <a:round/>
            <a:headEnd/>
            <a:tailEnd type="triangle" w="med" len="med"/>
          </a:ln>
          <a:effectLst/>
        </p:spPr>
        <p:txBody>
          <a:bodyPr lIns="91397" tIns="45698" rIns="91397" bIns="45698"/>
          <a:lstStyle/>
          <a:p>
            <a:pPr fontAlgn="auto">
              <a:spcBef>
                <a:spcPts val="0"/>
              </a:spcBef>
              <a:spcAft>
                <a:spcPts val="0"/>
              </a:spcAft>
              <a:defRPr/>
            </a:pPr>
            <a:endParaRPr lang="en-US" sz="1800" b="0" i="0" kern="0">
              <a:solidFill>
                <a:sysClr val="windowText" lastClr="000000"/>
              </a:solidFill>
              <a:cs typeface="Arial" charset="0"/>
            </a:endParaRPr>
          </a:p>
        </p:txBody>
      </p:sp>
      <p:sp>
        <p:nvSpPr>
          <p:cNvPr id="81932" name="TextBox 1"/>
          <p:cNvSpPr txBox="1">
            <a:spLocks noChangeArrowheads="1"/>
          </p:cNvSpPr>
          <p:nvPr/>
        </p:nvSpPr>
        <p:spPr bwMode="auto">
          <a:xfrm>
            <a:off x="1639503" y="6473825"/>
            <a:ext cx="6132897"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dirty="0">
                <a:solidFill>
                  <a:srgbClr val="FF33CC"/>
                </a:solidFill>
                <a:latin typeface="Helvetica" pitchFamily="34" charset="0"/>
              </a:rPr>
              <a:t>Rayleigh-Taylor like instability driving Kelvin-Helmholtz-like instability</a:t>
            </a:r>
          </a:p>
        </p:txBody>
      </p:sp>
      <p:sp>
        <p:nvSpPr>
          <p:cNvPr id="13" name="TextBox 8"/>
          <p:cNvSpPr txBox="1">
            <a:spLocks noChangeArrowheads="1"/>
          </p:cNvSpPr>
          <p:nvPr/>
        </p:nvSpPr>
        <p:spPr bwMode="auto">
          <a:xfrm>
            <a:off x="2963862" y="6093023"/>
            <a:ext cx="3436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b="0" i="0" dirty="0">
                <a:solidFill>
                  <a:schemeClr val="bg1"/>
                </a:solidFill>
                <a:latin typeface="Helvetica" pitchFamily="34" charset="0"/>
              </a:rPr>
              <a:t>(potential contours </a:t>
            </a:r>
            <a:r>
              <a:rPr lang="en-US" altLang="en-US" sz="1400" b="0" i="0" dirty="0">
                <a:solidFill>
                  <a:schemeClr val="bg1"/>
                </a:solidFill>
                <a:latin typeface="Helvetica" pitchFamily="34" charset="0"/>
                <a:sym typeface="Wingdings" panose="05000000000000000000" pitchFamily="2" charset="2"/>
              </a:rPr>
              <a:t> stream functions)</a:t>
            </a:r>
            <a:endParaRPr lang="en-US" altLang="en-US" sz="1400" b="0" i="0" dirty="0">
              <a:solidFill>
                <a:schemeClr val="bg1"/>
              </a:solidFill>
              <a:latin typeface="Helvetica" pitchFamily="34" charset="0"/>
            </a:endParaRPr>
          </a:p>
        </p:txBody>
      </p:sp>
    </p:spTree>
    <p:extLst>
      <p:ext uri="{BB962C8B-B14F-4D97-AF65-F5344CB8AC3E}">
        <p14:creationId xmlns:p14="http://schemas.microsoft.com/office/powerpoint/2010/main" val="4766380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z="2400" dirty="0"/>
              <a:t>Near linear threshold, strong zonal flows can suppress primary ITG instability </a:t>
            </a:r>
            <a:r>
              <a:rPr lang="en-US" altLang="en-US" sz="2400" dirty="0">
                <a:sym typeface="Wingdings" panose="05000000000000000000" pitchFamily="2" charset="2"/>
              </a:rPr>
              <a:t> low time-averaged transport</a:t>
            </a:r>
            <a:endParaRPr lang="en-US" altLang="en-US" sz="2400" dirty="0"/>
          </a:p>
        </p:txBody>
      </p:sp>
      <p:sp>
        <p:nvSpPr>
          <p:cNvPr id="27651" name="Content Placeholder 2"/>
          <p:cNvSpPr>
            <a:spLocks noGrp="1"/>
          </p:cNvSpPr>
          <p:nvPr>
            <p:ph idx="1"/>
          </p:nvPr>
        </p:nvSpPr>
        <p:spPr>
          <a:xfrm>
            <a:off x="0" y="990600"/>
            <a:ext cx="8991600" cy="1143000"/>
          </a:xfrm>
        </p:spPr>
        <p:txBody>
          <a:bodyPr/>
          <a:lstStyle/>
          <a:p>
            <a:r>
              <a:rPr lang="en-US" altLang="en-US" sz="1800" dirty="0"/>
              <a:t>Leads to nonlinear upshift of effective threshold</a:t>
            </a:r>
          </a:p>
        </p:txBody>
      </p:sp>
      <p:pic>
        <p:nvPicPr>
          <p:cNvPr id="276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676400"/>
            <a:ext cx="4276725"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752600"/>
            <a:ext cx="41910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4" name="TextBox 6"/>
          <p:cNvSpPr txBox="1">
            <a:spLocks noChangeArrowheads="1"/>
          </p:cNvSpPr>
          <p:nvPr/>
        </p:nvSpPr>
        <p:spPr bwMode="auto">
          <a:xfrm>
            <a:off x="3692525" y="6057900"/>
            <a:ext cx="1427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pitchFamily="34" charset="0"/>
              </a:defRPr>
            </a:lvl1pPr>
            <a:lvl2pPr marL="742950" indent="-285750" eaLnBrk="0" hangingPunct="0">
              <a:defRPr sz="1200" b="1" i="1">
                <a:solidFill>
                  <a:srgbClr val="1822CD"/>
                </a:solidFill>
                <a:latin typeface="Helvetica" pitchFamily="34" charset="0"/>
                <a:cs typeface="Arial" pitchFamily="34" charset="0"/>
              </a:defRPr>
            </a:lvl2pPr>
            <a:lvl3pPr marL="1143000" indent="-228600" eaLnBrk="0" hangingPunct="0">
              <a:defRPr sz="1200" b="1" i="1">
                <a:solidFill>
                  <a:srgbClr val="1822CD"/>
                </a:solidFill>
                <a:latin typeface="Helvetica" pitchFamily="34" charset="0"/>
                <a:cs typeface="Arial" pitchFamily="34" charset="0"/>
              </a:defRPr>
            </a:lvl3pPr>
            <a:lvl4pPr marL="1600200" indent="-228600" eaLnBrk="0" hangingPunct="0">
              <a:defRPr sz="1200" b="1" i="1">
                <a:solidFill>
                  <a:srgbClr val="1822CD"/>
                </a:solidFill>
                <a:latin typeface="Helvetica" pitchFamily="34" charset="0"/>
                <a:cs typeface="Arial" pitchFamily="34" charset="0"/>
              </a:defRPr>
            </a:lvl4pPr>
            <a:lvl5pPr marL="2057400" indent="-228600" eaLnBrk="0" hangingPunct="0">
              <a:defRPr sz="1200" b="1" i="1">
                <a:solidFill>
                  <a:srgbClr val="1822CD"/>
                </a:solidFill>
                <a:latin typeface="Helvetica" pitchFamily="34" charset="0"/>
                <a:cs typeface="Arial" pitchFamily="34"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pitchFamily="34"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pitchFamily="34"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pitchFamily="34"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pitchFamily="34" charset="0"/>
              </a:defRPr>
            </a:lvl9pPr>
          </a:lstStyle>
          <a:p>
            <a:pPr eaLnBrk="1" hangingPunct="1"/>
            <a:r>
              <a:rPr lang="en-US" altLang="en-US" sz="1400" i="0"/>
              <a:t>Dorland (2000)</a:t>
            </a:r>
          </a:p>
        </p:txBody>
      </p:sp>
    </p:spTree>
    <p:extLst>
      <p:ext uri="{BB962C8B-B14F-4D97-AF65-F5344CB8AC3E}">
        <p14:creationId xmlns:p14="http://schemas.microsoft.com/office/powerpoint/2010/main" val="35361563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0"/>
            <a:ext cx="9144000" cy="914400"/>
          </a:xfrm>
        </p:spPr>
        <p:txBody>
          <a:bodyPr/>
          <a:lstStyle/>
          <a:p>
            <a:r>
              <a:rPr lang="en-US" altLang="en-US" dirty="0"/>
              <a:t>Large scale equilibrium sheared flows also influence saturation</a:t>
            </a:r>
          </a:p>
        </p:txBody>
      </p:sp>
      <p:cxnSp>
        <p:nvCxnSpPr>
          <p:cNvPr id="87044" name="Straight Connector 9"/>
          <p:cNvCxnSpPr>
            <a:cxnSpLocks noChangeShapeType="1"/>
          </p:cNvCxnSpPr>
          <p:nvPr/>
        </p:nvCxnSpPr>
        <p:spPr bwMode="auto">
          <a:xfrm>
            <a:off x="0" y="0"/>
            <a:ext cx="0" cy="457200"/>
          </a:xfrm>
          <a:prstGeom prst="line">
            <a:avLst/>
          </a:prstGeom>
          <a:noFill/>
          <a:ln w="0" algn="ctr">
            <a:solidFill>
              <a:srgbClr val="FDFFFF"/>
            </a:solidFill>
            <a:round/>
            <a:headEnd/>
            <a:tailEnd/>
          </a:ln>
          <a:extLst>
            <a:ext uri="{909E8E84-426E-40DD-AFC4-6F175D3DCCD1}">
              <a14:hiddenFill xmlns:a14="http://schemas.microsoft.com/office/drawing/2010/main">
                <a:noFill/>
              </a14:hiddenFill>
            </a:ext>
          </a:extLst>
        </p:spPr>
      </p:cxnSp>
      <p:pic>
        <p:nvPicPr>
          <p:cNvPr id="870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97" y="2209800"/>
            <a:ext cx="2295303" cy="441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216" y="1828800"/>
            <a:ext cx="2325584"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819275"/>
            <a:ext cx="2498577"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733800" y="5486400"/>
            <a:ext cx="5257800" cy="923330"/>
          </a:xfrm>
          <a:prstGeom prst="rect">
            <a:avLst/>
          </a:prstGeom>
        </p:spPr>
        <p:txBody>
          <a:bodyPr wrap="square">
            <a:spAutoFit/>
          </a:bodyPr>
          <a:lstStyle/>
          <a:p>
            <a:r>
              <a:rPr lang="en-US" altLang="en-US" sz="1800" b="0" i="0" dirty="0">
                <a:solidFill>
                  <a:srgbClr val="000000"/>
                </a:solidFill>
              </a:rPr>
              <a:t>Turbulent transport expected to be reduced as the mean flow shear rate (</a:t>
            </a:r>
            <a:r>
              <a:rPr lang="en-US" altLang="en-US" sz="1800" b="0" i="0" dirty="0">
                <a:solidFill>
                  <a:srgbClr val="000000"/>
                </a:solidFill>
                <a:latin typeface="Symbol" pitchFamily="18" charset="2"/>
              </a:rPr>
              <a:t>w</a:t>
            </a:r>
            <a:r>
              <a:rPr lang="en-US" altLang="en-US" sz="1800" b="0" i="0" baseline="-25000" dirty="0">
                <a:solidFill>
                  <a:srgbClr val="000000"/>
                </a:solidFill>
              </a:rPr>
              <a:t>s</a:t>
            </a:r>
            <a:r>
              <a:rPr lang="en-US" altLang="en-US" sz="1800" b="0" i="0" dirty="0">
                <a:solidFill>
                  <a:srgbClr val="000000"/>
                </a:solidFill>
              </a:rPr>
              <a:t>~dU</a:t>
            </a:r>
            <a:r>
              <a:rPr lang="en-US" altLang="en-US" sz="1800" b="0" i="0" baseline="-25000" dirty="0">
                <a:solidFill>
                  <a:srgbClr val="000000"/>
                </a:solidFill>
              </a:rPr>
              <a:t>0</a:t>
            </a:r>
            <a:r>
              <a:rPr lang="en-US" altLang="en-US" sz="1800" b="0" i="0" dirty="0">
                <a:solidFill>
                  <a:srgbClr val="000000"/>
                </a:solidFill>
              </a:rPr>
              <a:t>/</a:t>
            </a:r>
            <a:r>
              <a:rPr lang="en-US" altLang="en-US" sz="1800" b="0" i="0" dirty="0" err="1">
                <a:solidFill>
                  <a:srgbClr val="000000"/>
                </a:solidFill>
              </a:rPr>
              <a:t>dy</a:t>
            </a:r>
            <a:r>
              <a:rPr lang="en-US" altLang="en-US" sz="1800" b="0" i="0" dirty="0">
                <a:solidFill>
                  <a:srgbClr val="000000"/>
                </a:solidFill>
              </a:rPr>
              <a:t>) approaches the turbulence decorrelation rate (</a:t>
            </a:r>
            <a:r>
              <a:rPr lang="en-US" altLang="en-US" sz="1800" b="0" i="0" dirty="0" err="1">
                <a:solidFill>
                  <a:srgbClr val="000000"/>
                </a:solidFill>
                <a:latin typeface="Symbol" pitchFamily="18" charset="2"/>
              </a:rPr>
              <a:t>Dw</a:t>
            </a:r>
            <a:r>
              <a:rPr lang="en-US" altLang="en-US" sz="1800" b="0" i="0" baseline="-25000" dirty="0" err="1">
                <a:solidFill>
                  <a:srgbClr val="000000"/>
                </a:solidFill>
              </a:rPr>
              <a:t>D</a:t>
            </a:r>
            <a:r>
              <a:rPr lang="en-US" altLang="en-US" sz="1800" b="0" i="0" dirty="0">
                <a:solidFill>
                  <a:srgbClr val="000000"/>
                </a:solidFill>
              </a:rPr>
              <a:t>)</a:t>
            </a:r>
          </a:p>
        </p:txBody>
      </p:sp>
      <p:sp>
        <p:nvSpPr>
          <p:cNvPr id="10" name="TextBox 10"/>
          <p:cNvSpPr txBox="1">
            <a:spLocks noChangeArrowheads="1"/>
          </p:cNvSpPr>
          <p:nvPr/>
        </p:nvSpPr>
        <p:spPr bwMode="auto">
          <a:xfrm>
            <a:off x="5191125" y="6477000"/>
            <a:ext cx="2962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dirty="0" err="1">
                <a:solidFill>
                  <a:srgbClr val="336699"/>
                </a:solidFill>
                <a:latin typeface="Helvetica" pitchFamily="34" charset="0"/>
              </a:rPr>
              <a:t>Biglari</a:t>
            </a:r>
            <a:r>
              <a:rPr lang="en-US" altLang="en-US" sz="1400" dirty="0">
                <a:solidFill>
                  <a:srgbClr val="336699"/>
                </a:solidFill>
                <a:latin typeface="Helvetica" pitchFamily="34" charset="0"/>
              </a:rPr>
              <a:t>, Diamond, Terry 1990</a:t>
            </a:r>
          </a:p>
        </p:txBody>
      </p:sp>
      <p:sp>
        <p:nvSpPr>
          <p:cNvPr id="87043" name="Rectangle 3"/>
          <p:cNvSpPr>
            <a:spLocks noGrp="1" noChangeArrowheads="1"/>
          </p:cNvSpPr>
          <p:nvPr>
            <p:ph type="body" idx="1"/>
          </p:nvPr>
        </p:nvSpPr>
        <p:spPr>
          <a:xfrm>
            <a:off x="152400" y="990600"/>
            <a:ext cx="8839200" cy="533400"/>
          </a:xfrm>
        </p:spPr>
        <p:txBody>
          <a:bodyPr/>
          <a:lstStyle/>
          <a:p>
            <a:pPr>
              <a:buClr>
                <a:srgbClr val="010000"/>
              </a:buClr>
            </a:pPr>
            <a:r>
              <a:rPr lang="en-US" altLang="en-US" sz="2000" dirty="0"/>
              <a:t>Large scale background flow shear distorts eddies </a:t>
            </a:r>
            <a:r>
              <a:rPr lang="en-US" altLang="en-US" sz="2000" dirty="0">
                <a:sym typeface="Wingdings" panose="05000000000000000000" pitchFamily="2" charset="2"/>
              </a:rPr>
              <a:t></a:t>
            </a:r>
            <a:r>
              <a:rPr lang="en-US" altLang="en-US" sz="2000" dirty="0"/>
              <a:t> reduces radial correlation length, fluctuation strength, cross-phases and transport</a:t>
            </a:r>
          </a:p>
        </p:txBody>
      </p:sp>
    </p:spTree>
    <p:extLst>
      <p:ext uri="{BB962C8B-B14F-4D97-AF65-F5344CB8AC3E}">
        <p14:creationId xmlns:p14="http://schemas.microsoft.com/office/powerpoint/2010/main" val="2497675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0"/>
            <a:ext cx="9144000" cy="914400"/>
          </a:xfrm>
        </p:spPr>
        <p:txBody>
          <a:bodyPr/>
          <a:lstStyle/>
          <a:p>
            <a:r>
              <a:rPr lang="en-US" altLang="en-US" dirty="0"/>
              <a:t>In neutral fluids, sheared flows are often a source of free energy to drive turbulence</a:t>
            </a:r>
          </a:p>
        </p:txBody>
      </p:sp>
      <p:sp>
        <p:nvSpPr>
          <p:cNvPr id="14342" name="Rectangle 3"/>
          <p:cNvSpPr>
            <a:spLocks noGrp="1" noChangeArrowheads="1"/>
          </p:cNvSpPr>
          <p:nvPr>
            <p:ph type="body" idx="1"/>
          </p:nvPr>
        </p:nvSpPr>
        <p:spPr>
          <a:xfrm>
            <a:off x="152400" y="1066800"/>
            <a:ext cx="8839200" cy="1600200"/>
          </a:xfrm>
        </p:spPr>
        <p:txBody>
          <a:bodyPr>
            <a:normAutofit fontScale="92500" lnSpcReduction="10000"/>
          </a:bodyPr>
          <a:lstStyle/>
          <a:p>
            <a:pPr>
              <a:buClr>
                <a:srgbClr val="010000"/>
              </a:buClr>
              <a:defRPr/>
            </a:pPr>
            <a:r>
              <a:rPr lang="en-US" sz="2000" dirty="0"/>
              <a:t>Thin (quasi-2D) atmosphere in axisymmetric geometry of rotating planets similar to tokamak plasma turbulence </a:t>
            </a:r>
            <a:r>
              <a:rPr lang="en-US" sz="2000" dirty="0">
                <a:sym typeface="Wingdings" panose="05000000000000000000" pitchFamily="2" charset="2"/>
              </a:rPr>
              <a:t> can also suppress transport</a:t>
            </a:r>
            <a:endParaRPr lang="en-US" sz="2000" dirty="0"/>
          </a:p>
          <a:p>
            <a:pPr>
              <a:buClr>
                <a:srgbClr val="010000"/>
              </a:buClr>
              <a:defRPr/>
            </a:pPr>
            <a:endParaRPr lang="en-US" sz="2000" dirty="0"/>
          </a:p>
          <a:p>
            <a:pPr>
              <a:buClr>
                <a:srgbClr val="010000"/>
              </a:buClr>
              <a:defRPr/>
            </a:pPr>
            <a:r>
              <a:rPr lang="en-US" sz="2000" dirty="0"/>
              <a:t>Stratospheric ash from Mt. Pinatubo eruption (1991) spread rapidly around equator, </a:t>
            </a:r>
            <a:r>
              <a:rPr lang="en-US" sz="2000" b="1" dirty="0"/>
              <a:t>but confined in latitude by flow shear</a:t>
            </a:r>
          </a:p>
        </p:txBody>
      </p:sp>
      <p:cxnSp>
        <p:nvCxnSpPr>
          <p:cNvPr id="88068" name="Straight Connector 9"/>
          <p:cNvCxnSpPr>
            <a:cxnSpLocks noChangeShapeType="1"/>
          </p:cNvCxnSpPr>
          <p:nvPr/>
        </p:nvCxnSpPr>
        <p:spPr bwMode="auto">
          <a:xfrm>
            <a:off x="0" y="0"/>
            <a:ext cx="0" cy="457200"/>
          </a:xfrm>
          <a:prstGeom prst="line">
            <a:avLst/>
          </a:prstGeom>
          <a:noFill/>
          <a:ln w="0" algn="ctr">
            <a:solidFill>
              <a:srgbClr val="FDFFFF"/>
            </a:solidFill>
            <a:round/>
            <a:headEnd/>
            <a:tailEnd/>
          </a:ln>
          <a:extLst>
            <a:ext uri="{909E8E84-426E-40DD-AFC4-6F175D3DCCD1}">
              <a14:hiddenFill xmlns:a14="http://schemas.microsoft.com/office/drawing/2010/main">
                <a:noFill/>
              </a14:hiddenFill>
            </a:ext>
          </a:extLst>
        </p:spPr>
      </p:cxnSp>
      <p:pic>
        <p:nvPicPr>
          <p:cNvPr id="88069" name="Picture 2"/>
          <p:cNvPicPr>
            <a:picLocks noChangeAspect="1" noChangeArrowheads="1"/>
          </p:cNvPicPr>
          <p:nvPr/>
        </p:nvPicPr>
        <p:blipFill>
          <a:blip r:embed="rId3">
            <a:extLst>
              <a:ext uri="{28A0092B-C50C-407E-A947-70E740481C1C}">
                <a14:useLocalDpi xmlns:a14="http://schemas.microsoft.com/office/drawing/2010/main" val="0"/>
              </a:ext>
            </a:extLst>
          </a:blip>
          <a:srcRect b="20811"/>
          <a:stretch>
            <a:fillRect/>
          </a:stretch>
        </p:blipFill>
        <p:spPr bwMode="auto">
          <a:xfrm>
            <a:off x="762000" y="3302000"/>
            <a:ext cx="68580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Oval 6"/>
          <p:cNvSpPr>
            <a:spLocks noChangeArrowheads="1"/>
          </p:cNvSpPr>
          <p:nvPr/>
        </p:nvSpPr>
        <p:spPr bwMode="auto">
          <a:xfrm>
            <a:off x="6019800" y="4368800"/>
            <a:ext cx="228600" cy="228600"/>
          </a:xfrm>
          <a:prstGeom prst="ellipse">
            <a:avLst/>
          </a:prstGeom>
          <a:solidFill>
            <a:srgbClr val="00FF00"/>
          </a:solidFill>
          <a:ln>
            <a:noFill/>
          </a:ln>
          <a:extLst>
            <a:ext uri="{91240B29-F687-4F45-9708-019B960494DF}">
              <a14:hiddenLine xmlns:a14="http://schemas.microsoft.com/office/drawing/2010/main" w="15875" algn="ctr">
                <a:solidFill>
                  <a:srgbClr val="000000"/>
                </a:solidFill>
                <a:round/>
                <a:headEnd/>
                <a:tailEnd type="triangle" w="med" len="med"/>
              </a14:hiddenLine>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sp>
        <p:nvSpPr>
          <p:cNvPr id="88071" name="TextBox 8"/>
          <p:cNvSpPr txBox="1">
            <a:spLocks noChangeArrowheads="1"/>
          </p:cNvSpPr>
          <p:nvPr/>
        </p:nvSpPr>
        <p:spPr bwMode="auto">
          <a:xfrm>
            <a:off x="7086600" y="3200400"/>
            <a:ext cx="415925" cy="304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rgbClr val="1822CD"/>
                </a:solidFill>
                <a:latin typeface="Helvetica" pitchFamily="34" charset="0"/>
              </a:rPr>
              <a:t>  </a:t>
            </a: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r>
              <a:rPr lang="en-US" altLang="en-US" sz="1600">
                <a:solidFill>
                  <a:srgbClr val="1822CD"/>
                </a:solidFill>
                <a:latin typeface="Helvetica" pitchFamily="34" charset="0"/>
              </a:rPr>
              <a:t>    </a:t>
            </a:r>
          </a:p>
        </p:txBody>
      </p:sp>
      <p:sp>
        <p:nvSpPr>
          <p:cNvPr id="88072" name="TextBox 7"/>
          <p:cNvSpPr txBox="1">
            <a:spLocks noChangeArrowheads="1"/>
          </p:cNvSpPr>
          <p:nvPr/>
        </p:nvSpPr>
        <p:spPr bwMode="auto">
          <a:xfrm>
            <a:off x="7239000" y="4359275"/>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b="0" i="0">
                <a:solidFill>
                  <a:srgbClr val="1822CD"/>
                </a:solidFill>
                <a:latin typeface="Helvetica" pitchFamily="34" charset="0"/>
              </a:rPr>
              <a:t>Large shear in stratospheric equatorial jet</a:t>
            </a:r>
          </a:p>
        </p:txBody>
      </p:sp>
      <p:cxnSp>
        <p:nvCxnSpPr>
          <p:cNvPr id="88073" name="Straight Connector 15"/>
          <p:cNvCxnSpPr>
            <a:cxnSpLocks noChangeShapeType="1"/>
          </p:cNvCxnSpPr>
          <p:nvPr/>
        </p:nvCxnSpPr>
        <p:spPr bwMode="auto">
          <a:xfrm>
            <a:off x="7086600" y="5359400"/>
            <a:ext cx="685800" cy="0"/>
          </a:xfrm>
          <a:prstGeom prst="line">
            <a:avLst/>
          </a:prstGeom>
          <a:noFill/>
          <a:ln w="95250" algn="ctr">
            <a:solidFill>
              <a:schemeClr val="accent2"/>
            </a:solidFill>
            <a:round/>
            <a:headEnd type="triangle" w="med" len="med"/>
            <a:tailEnd/>
          </a:ln>
          <a:extLst>
            <a:ext uri="{909E8E84-426E-40DD-AFC4-6F175D3DCCD1}">
              <a14:hiddenFill xmlns:a14="http://schemas.microsoft.com/office/drawing/2010/main">
                <a:noFill/>
              </a14:hiddenFill>
            </a:ext>
          </a:extLst>
        </p:spPr>
      </p:cxnSp>
      <p:cxnSp>
        <p:nvCxnSpPr>
          <p:cNvPr id="88074" name="Straight Connector 16"/>
          <p:cNvCxnSpPr>
            <a:cxnSpLocks noChangeShapeType="1"/>
          </p:cNvCxnSpPr>
          <p:nvPr/>
        </p:nvCxnSpPr>
        <p:spPr bwMode="auto">
          <a:xfrm>
            <a:off x="7086600" y="4292600"/>
            <a:ext cx="685800" cy="0"/>
          </a:xfrm>
          <a:prstGeom prst="line">
            <a:avLst/>
          </a:prstGeom>
          <a:noFill/>
          <a:ln w="95250" algn="ctr">
            <a:solidFill>
              <a:schemeClr val="accent2"/>
            </a:solidFill>
            <a:round/>
            <a:headEnd type="triangle" w="med" len="med"/>
            <a:tailEnd/>
          </a:ln>
          <a:extLst>
            <a:ext uri="{909E8E84-426E-40DD-AFC4-6F175D3DCCD1}">
              <a14:hiddenFill xmlns:a14="http://schemas.microsoft.com/office/drawing/2010/main">
                <a:noFill/>
              </a14:hiddenFill>
            </a:ext>
          </a:extLst>
        </p:spPr>
      </p:cxnSp>
      <p:pic>
        <p:nvPicPr>
          <p:cNvPr id="88075" name="Picture 2" descr="File:Pinatubo91eruption clark air ba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311400"/>
            <a:ext cx="16002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8076" name="Straight Arrow Connector 20"/>
          <p:cNvCxnSpPr>
            <a:cxnSpLocks noChangeShapeType="1"/>
            <a:endCxn id="88070" idx="7"/>
          </p:cNvCxnSpPr>
          <p:nvPr/>
        </p:nvCxnSpPr>
        <p:spPr bwMode="auto">
          <a:xfrm flipH="1">
            <a:off x="6215063" y="3835400"/>
            <a:ext cx="1176337" cy="566738"/>
          </a:xfrm>
          <a:prstGeom prst="straightConnector1">
            <a:avLst/>
          </a:prstGeom>
          <a:noFill/>
          <a:ln w="38100" algn="ctr">
            <a:solidFill>
              <a:srgbClr val="00FF00"/>
            </a:solidFill>
            <a:round/>
            <a:headEnd/>
            <a:tailEnd type="arrow" w="med" len="med"/>
          </a:ln>
          <a:extLst>
            <a:ext uri="{909E8E84-426E-40DD-AFC4-6F175D3DCCD1}">
              <a14:hiddenFill xmlns:a14="http://schemas.microsoft.com/office/drawing/2010/main">
                <a:noFill/>
              </a14:hiddenFill>
            </a:ext>
          </a:extLst>
        </p:spPr>
      </p:cxnSp>
      <p:sp>
        <p:nvSpPr>
          <p:cNvPr id="88077" name="TextBox 21"/>
          <p:cNvSpPr txBox="1">
            <a:spLocks noChangeArrowheads="1"/>
          </p:cNvSpPr>
          <p:nvPr/>
        </p:nvSpPr>
        <p:spPr bwMode="auto">
          <a:xfrm>
            <a:off x="2992438" y="3059113"/>
            <a:ext cx="2633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i="0">
                <a:solidFill>
                  <a:srgbClr val="1822CD"/>
                </a:solidFill>
                <a:latin typeface="Helvetica" pitchFamily="34" charset="0"/>
              </a:rPr>
              <a:t>Aerosol concentration</a:t>
            </a:r>
          </a:p>
        </p:txBody>
      </p:sp>
      <p:sp>
        <p:nvSpPr>
          <p:cNvPr id="88078" name="TextBox 15"/>
          <p:cNvSpPr txBox="1">
            <a:spLocks noChangeArrowheads="1"/>
          </p:cNvSpPr>
          <p:nvPr/>
        </p:nvSpPr>
        <p:spPr bwMode="auto">
          <a:xfrm>
            <a:off x="7543800" y="5867400"/>
            <a:ext cx="1181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b="0" i="0">
                <a:solidFill>
                  <a:srgbClr val="1822CD"/>
                </a:solidFill>
                <a:latin typeface="Helvetica" pitchFamily="34" charset="0"/>
              </a:rPr>
              <a:t>(Trepte, 1993)</a:t>
            </a:r>
          </a:p>
        </p:txBody>
      </p:sp>
    </p:spTree>
    <p:extLst>
      <p:ext uri="{BB962C8B-B14F-4D97-AF65-F5344CB8AC3E}">
        <p14:creationId xmlns:p14="http://schemas.microsoft.com/office/powerpoint/2010/main" val="39989000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0" y="0"/>
            <a:ext cx="9144000" cy="914400"/>
          </a:xfrm>
        </p:spPr>
        <p:txBody>
          <a:bodyPr/>
          <a:lstStyle/>
          <a:p>
            <a:r>
              <a:rPr lang="en-US" altLang="en-US" sz="2400" dirty="0"/>
              <a:t>Beyond general characteristics, there are many theoretical “flavors” of drift waves possible in tokamak core &amp; edge</a:t>
            </a:r>
          </a:p>
        </p:txBody>
      </p:sp>
      <p:sp>
        <p:nvSpPr>
          <p:cNvPr id="39939" name="Content Placeholder 2"/>
          <p:cNvSpPr>
            <a:spLocks noGrp="1"/>
          </p:cNvSpPr>
          <p:nvPr>
            <p:ph idx="1"/>
          </p:nvPr>
        </p:nvSpPr>
        <p:spPr>
          <a:xfrm>
            <a:off x="152400" y="1143000"/>
            <a:ext cx="8763000" cy="5410200"/>
          </a:xfrm>
        </p:spPr>
        <p:txBody>
          <a:bodyPr/>
          <a:lstStyle/>
          <a:p>
            <a:r>
              <a:rPr lang="en-US" altLang="en-US" sz="2000" dirty="0"/>
              <a:t>Usually think of drift waves as gradient driven (</a:t>
            </a:r>
            <a:r>
              <a:rPr lang="en-US" altLang="en-US" sz="2000" dirty="0">
                <a:sym typeface="Symbol" pitchFamily="18" charset="2"/>
              </a:rPr>
              <a:t></a:t>
            </a:r>
            <a:r>
              <a:rPr lang="en-US" altLang="en-US" sz="2000" dirty="0" err="1"/>
              <a:t>T</a:t>
            </a:r>
            <a:r>
              <a:rPr lang="en-US" altLang="en-US" sz="2000" baseline="-25000" dirty="0" err="1"/>
              <a:t>i</a:t>
            </a:r>
            <a:r>
              <a:rPr lang="en-US" altLang="en-US" sz="2000" dirty="0"/>
              <a:t>, </a:t>
            </a:r>
            <a:r>
              <a:rPr lang="en-US" altLang="en-US" sz="2000" dirty="0">
                <a:sym typeface="Symbol" pitchFamily="18" charset="2"/>
              </a:rPr>
              <a:t></a:t>
            </a:r>
            <a:r>
              <a:rPr lang="en-US" altLang="en-US" sz="2000" dirty="0" err="1"/>
              <a:t>T</a:t>
            </a:r>
            <a:r>
              <a:rPr lang="en-US" altLang="en-US" sz="2000" baseline="-25000" dirty="0" err="1"/>
              <a:t>e</a:t>
            </a:r>
            <a:r>
              <a:rPr lang="en-US" altLang="en-US" sz="2000" dirty="0"/>
              <a:t>, </a:t>
            </a:r>
            <a:r>
              <a:rPr lang="en-US" altLang="en-US" sz="2000" dirty="0">
                <a:sym typeface="Symbol" pitchFamily="18" charset="2"/>
              </a:rPr>
              <a:t></a:t>
            </a:r>
            <a:r>
              <a:rPr lang="en-US" altLang="en-US" sz="2000" dirty="0"/>
              <a:t>n)</a:t>
            </a:r>
          </a:p>
          <a:p>
            <a:pPr lvl="1"/>
            <a:r>
              <a:rPr lang="en-US" altLang="en-US" sz="1800" dirty="0"/>
              <a:t>Often exhibit threshold in one or more of these parameters</a:t>
            </a:r>
          </a:p>
          <a:p>
            <a:endParaRPr lang="en-US" altLang="en-US" sz="2000" dirty="0"/>
          </a:p>
          <a:p>
            <a:r>
              <a:rPr lang="en-US" altLang="en-US" sz="2000" dirty="0"/>
              <a:t>Different theoretical “flavors” exhibit different parametric dependencies, predicted in various limits, depending on gradients, </a:t>
            </a:r>
            <a:r>
              <a:rPr lang="en-US" altLang="en-US" sz="2000" dirty="0" err="1"/>
              <a:t>T</a:t>
            </a:r>
            <a:r>
              <a:rPr lang="en-US" altLang="en-US" sz="2000" baseline="-25000" dirty="0" err="1"/>
              <a:t>e</a:t>
            </a:r>
            <a:r>
              <a:rPr lang="en-US" altLang="en-US" sz="2000" dirty="0"/>
              <a:t>/</a:t>
            </a:r>
            <a:r>
              <a:rPr lang="en-US" altLang="en-US" sz="2000" dirty="0" err="1"/>
              <a:t>T</a:t>
            </a:r>
            <a:r>
              <a:rPr lang="en-US" altLang="en-US" sz="2000" baseline="-25000" dirty="0" err="1"/>
              <a:t>i</a:t>
            </a:r>
            <a:r>
              <a:rPr lang="en-US" altLang="en-US" sz="2000" dirty="0"/>
              <a:t>, </a:t>
            </a:r>
            <a:r>
              <a:rPr lang="en-US" altLang="en-US" sz="2000" dirty="0">
                <a:latin typeface="Symbol" pitchFamily="18" charset="2"/>
              </a:rPr>
              <a:t>n</a:t>
            </a:r>
            <a:r>
              <a:rPr lang="en-US" altLang="en-US" sz="2000" dirty="0"/>
              <a:t>, </a:t>
            </a:r>
            <a:r>
              <a:rPr lang="en-US" altLang="en-US" sz="2000" dirty="0">
                <a:latin typeface="Symbol" pitchFamily="18" charset="2"/>
              </a:rPr>
              <a:t>b</a:t>
            </a:r>
            <a:r>
              <a:rPr lang="en-US" altLang="en-US" sz="2000" dirty="0"/>
              <a:t>, geometry, location in plasma…</a:t>
            </a:r>
          </a:p>
          <a:p>
            <a:pPr lvl="1"/>
            <a:r>
              <a:rPr lang="en-US" altLang="en-US" sz="1800" dirty="0"/>
              <a:t>Electrostatic, ion scale (k</a:t>
            </a:r>
            <a:r>
              <a:rPr lang="en-US" altLang="en-US" sz="1800" baseline="-25000" dirty="0">
                <a:latin typeface="Symbol" pitchFamily="18" charset="2"/>
              </a:rPr>
              <a:t>q</a:t>
            </a:r>
            <a:r>
              <a:rPr lang="en-US" altLang="en-US" sz="1800" dirty="0">
                <a:latin typeface="Symbol" pitchFamily="18" charset="2"/>
              </a:rPr>
              <a:t>r</a:t>
            </a:r>
            <a:r>
              <a:rPr lang="en-US" altLang="en-US" sz="1800" baseline="-25000" dirty="0"/>
              <a:t>i</a:t>
            </a:r>
            <a:r>
              <a:rPr lang="en-US" altLang="en-US" sz="1800" dirty="0">
                <a:sym typeface="Symbol" pitchFamily="18" charset="2"/>
              </a:rPr>
              <a:t>1)</a:t>
            </a:r>
            <a:endParaRPr lang="en-US" altLang="en-US" sz="1800" dirty="0"/>
          </a:p>
          <a:p>
            <a:pPr lvl="2"/>
            <a:r>
              <a:rPr lang="en-US" altLang="en-US" sz="1600" dirty="0"/>
              <a:t>Ion temperature gradient (ITG) – driven by </a:t>
            </a:r>
            <a:r>
              <a:rPr lang="en-US" altLang="en-US" sz="1600" dirty="0">
                <a:sym typeface="Symbol" pitchFamily="18" charset="2"/>
              </a:rPr>
              <a:t></a:t>
            </a:r>
            <a:r>
              <a:rPr lang="en-US" altLang="en-US" sz="1600" dirty="0" err="1"/>
              <a:t>T</a:t>
            </a:r>
            <a:r>
              <a:rPr lang="en-US" altLang="en-US" sz="1600" baseline="-25000" dirty="0" err="1"/>
              <a:t>i</a:t>
            </a:r>
            <a:r>
              <a:rPr lang="en-US" altLang="en-US" sz="1600" dirty="0"/>
              <a:t>, weakened by </a:t>
            </a:r>
            <a:r>
              <a:rPr lang="en-US" altLang="en-US" sz="1600" dirty="0">
                <a:sym typeface="Symbol" pitchFamily="18" charset="2"/>
              </a:rPr>
              <a:t>n</a:t>
            </a:r>
            <a:endParaRPr lang="en-US" altLang="en-US" sz="1600" baseline="-25000" dirty="0"/>
          </a:p>
          <a:p>
            <a:pPr lvl="2"/>
            <a:r>
              <a:rPr lang="en-US" altLang="en-US" sz="1600" dirty="0"/>
              <a:t>Trapped electron mode (TEM) – driven by </a:t>
            </a:r>
            <a:r>
              <a:rPr lang="en-US" altLang="en-US" sz="1600" dirty="0">
                <a:sym typeface="Symbol" pitchFamily="18" charset="2"/>
              </a:rPr>
              <a:t></a:t>
            </a:r>
            <a:r>
              <a:rPr lang="en-US" altLang="en-US" sz="1600" dirty="0" err="1"/>
              <a:t>T</a:t>
            </a:r>
            <a:r>
              <a:rPr lang="en-US" altLang="en-US" sz="1600" baseline="-25000" dirty="0" err="1"/>
              <a:t>e</a:t>
            </a:r>
            <a:r>
              <a:rPr lang="en-US" altLang="en-US" sz="1600" dirty="0"/>
              <a:t> &amp; </a:t>
            </a:r>
            <a:r>
              <a:rPr lang="en-US" altLang="en-US" sz="1600" dirty="0">
                <a:sym typeface="Symbol" pitchFamily="18" charset="2"/>
              </a:rPr>
              <a:t>n</a:t>
            </a:r>
            <a:r>
              <a:rPr lang="en-US" altLang="en-US" sz="1600" baseline="-25000" dirty="0">
                <a:sym typeface="Symbol" pitchFamily="18" charset="2"/>
              </a:rPr>
              <a:t>e</a:t>
            </a:r>
            <a:r>
              <a:rPr lang="en-US" altLang="en-US" sz="1600" dirty="0"/>
              <a:t>, weakened by </a:t>
            </a:r>
            <a:r>
              <a:rPr lang="en-US" altLang="en-US" sz="1600" dirty="0">
                <a:latin typeface="Symbol" pitchFamily="18" charset="2"/>
              </a:rPr>
              <a:t>n</a:t>
            </a:r>
            <a:r>
              <a:rPr lang="en-US" altLang="en-US" sz="1600" baseline="-25000" dirty="0"/>
              <a:t>e</a:t>
            </a:r>
          </a:p>
          <a:p>
            <a:pPr lvl="2"/>
            <a:r>
              <a:rPr lang="en-US" altLang="en-US" sz="1600" dirty="0"/>
              <a:t>Parallel velocity gradient (PVG) – driven by R</a:t>
            </a:r>
            <a:r>
              <a:rPr lang="en-US" altLang="en-US" sz="1600" dirty="0">
                <a:sym typeface="Symbol"/>
              </a:rPr>
              <a:t></a:t>
            </a:r>
            <a:r>
              <a:rPr lang="en-US" altLang="en-US" sz="1600" dirty="0">
                <a:latin typeface="Symbol" panose="05050102010706020507" pitchFamily="18" charset="2"/>
                <a:sym typeface="Symbol"/>
              </a:rPr>
              <a:t>W </a:t>
            </a:r>
            <a:r>
              <a:rPr lang="en-US" altLang="en-US" sz="1600" dirty="0"/>
              <a:t>(like Kelvin-Helmholtz)</a:t>
            </a:r>
            <a:endParaRPr lang="en-US" altLang="en-US" sz="1600" dirty="0">
              <a:latin typeface="Symbol" panose="05050102010706020507" pitchFamily="18" charset="2"/>
            </a:endParaRPr>
          </a:p>
          <a:p>
            <a:pPr lvl="1"/>
            <a:r>
              <a:rPr lang="en-US" altLang="en-US" sz="1800" dirty="0"/>
              <a:t>Electrostatic, electron scale (k</a:t>
            </a:r>
            <a:r>
              <a:rPr lang="en-US" altLang="en-US" sz="1800" baseline="-25000" dirty="0">
                <a:latin typeface="Symbol" pitchFamily="18" charset="2"/>
              </a:rPr>
              <a:t>q</a:t>
            </a:r>
            <a:r>
              <a:rPr lang="en-US" altLang="en-US" sz="1800" dirty="0">
                <a:latin typeface="Symbol" pitchFamily="18" charset="2"/>
              </a:rPr>
              <a:t>r</a:t>
            </a:r>
            <a:r>
              <a:rPr lang="en-US" altLang="en-US" sz="1800" baseline="-25000" dirty="0"/>
              <a:t>e</a:t>
            </a:r>
            <a:r>
              <a:rPr lang="en-US" altLang="en-US" sz="1800" dirty="0">
                <a:sym typeface="Symbol" pitchFamily="18" charset="2"/>
              </a:rPr>
              <a:t>1)</a:t>
            </a:r>
            <a:endParaRPr lang="en-US" altLang="en-US" sz="1800" dirty="0"/>
          </a:p>
          <a:p>
            <a:pPr lvl="2"/>
            <a:r>
              <a:rPr lang="en-US" altLang="en-US" sz="1600" dirty="0"/>
              <a:t>Electron temperature gradient (ETG) - driven by </a:t>
            </a:r>
            <a:r>
              <a:rPr lang="en-US" altLang="en-US" sz="1600" dirty="0">
                <a:sym typeface="Symbol" pitchFamily="18" charset="2"/>
              </a:rPr>
              <a:t></a:t>
            </a:r>
            <a:r>
              <a:rPr lang="en-US" altLang="en-US" sz="1600" dirty="0" err="1"/>
              <a:t>T</a:t>
            </a:r>
            <a:r>
              <a:rPr lang="en-US" altLang="en-US" sz="1600" baseline="-25000" dirty="0" err="1"/>
              <a:t>e</a:t>
            </a:r>
            <a:r>
              <a:rPr lang="en-US" altLang="en-US" sz="1600" dirty="0"/>
              <a:t>, weakened by </a:t>
            </a:r>
            <a:r>
              <a:rPr lang="en-US" altLang="en-US" sz="1600" dirty="0">
                <a:sym typeface="Symbol" pitchFamily="18" charset="2"/>
              </a:rPr>
              <a:t>n</a:t>
            </a:r>
            <a:endParaRPr lang="en-US" altLang="en-US" sz="1600" dirty="0"/>
          </a:p>
          <a:p>
            <a:pPr lvl="1"/>
            <a:r>
              <a:rPr lang="en-US" altLang="en-US" sz="1800" dirty="0"/>
              <a:t>Electromagnetic, ion scale (k</a:t>
            </a:r>
            <a:r>
              <a:rPr lang="en-US" altLang="en-US" sz="1800" baseline="-25000" dirty="0">
                <a:latin typeface="Symbol" pitchFamily="18" charset="2"/>
              </a:rPr>
              <a:t>q</a:t>
            </a:r>
            <a:r>
              <a:rPr lang="en-US" altLang="en-US" sz="1800" dirty="0">
                <a:latin typeface="Symbol" pitchFamily="18" charset="2"/>
              </a:rPr>
              <a:t>r</a:t>
            </a:r>
            <a:r>
              <a:rPr lang="en-US" altLang="en-US" sz="1800" baseline="-25000" dirty="0"/>
              <a:t>i</a:t>
            </a:r>
            <a:r>
              <a:rPr lang="en-US" altLang="en-US" sz="1800" dirty="0">
                <a:sym typeface="Symbol" pitchFamily="18" charset="2"/>
              </a:rPr>
              <a:t>1)</a:t>
            </a:r>
            <a:endParaRPr lang="en-US" altLang="en-US" sz="1800" dirty="0"/>
          </a:p>
          <a:p>
            <a:pPr lvl="2"/>
            <a:r>
              <a:rPr lang="en-US" altLang="en-US" sz="1600" dirty="0"/>
              <a:t>Kinetic ballooning mode (KBM) - driven by </a:t>
            </a:r>
            <a:r>
              <a:rPr lang="en-US" altLang="en-US" sz="1600" dirty="0">
                <a:sym typeface="Symbol" pitchFamily="18" charset="2"/>
              </a:rPr>
              <a:t></a:t>
            </a:r>
            <a:r>
              <a:rPr lang="en-US" altLang="en-US" sz="1600" dirty="0" err="1">
                <a:latin typeface="Symbol" pitchFamily="18" charset="2"/>
                <a:sym typeface="Symbol" pitchFamily="18" charset="2"/>
              </a:rPr>
              <a:t>b</a:t>
            </a:r>
            <a:r>
              <a:rPr lang="en-US" altLang="en-US" sz="1600" baseline="-25000" dirty="0" err="1">
                <a:sym typeface="Symbol" pitchFamily="18" charset="2"/>
              </a:rPr>
              <a:t>pol</a:t>
            </a:r>
            <a:r>
              <a:rPr lang="en-US" altLang="en-US" sz="1600" dirty="0">
                <a:sym typeface="Symbol" pitchFamily="18" charset="2"/>
              </a:rPr>
              <a:t> ~ </a:t>
            </a:r>
            <a:r>
              <a:rPr lang="en-US" altLang="en-US" sz="1600" dirty="0" err="1">
                <a:latin typeface="Symbol" pitchFamily="18" charset="2"/>
                <a:sym typeface="Symbol" pitchFamily="18" charset="2"/>
              </a:rPr>
              <a:t>a</a:t>
            </a:r>
            <a:r>
              <a:rPr lang="en-US" altLang="en-US" sz="1600" baseline="-25000" dirty="0" err="1">
                <a:sym typeface="Symbol" pitchFamily="18" charset="2"/>
              </a:rPr>
              <a:t>MHD</a:t>
            </a:r>
            <a:endParaRPr lang="en-US" altLang="en-US" sz="1600" baseline="-25000" dirty="0">
              <a:sym typeface="Symbol" pitchFamily="18" charset="2"/>
            </a:endParaRPr>
          </a:p>
          <a:p>
            <a:pPr lvl="2"/>
            <a:r>
              <a:rPr lang="en-US" altLang="en-US" sz="1600" dirty="0" err="1">
                <a:sym typeface="Symbol" pitchFamily="18" charset="2"/>
              </a:rPr>
              <a:t>Microtearing</a:t>
            </a:r>
            <a:r>
              <a:rPr lang="en-US" altLang="en-US" sz="1600" dirty="0">
                <a:sym typeface="Symbol" pitchFamily="18" charset="2"/>
              </a:rPr>
              <a:t> mode (MTM) – driven by </a:t>
            </a:r>
            <a:r>
              <a:rPr lang="en-US" altLang="en-US" sz="1600" dirty="0" err="1"/>
              <a:t>T</a:t>
            </a:r>
            <a:r>
              <a:rPr lang="en-US" altLang="en-US" sz="1600" baseline="-25000" dirty="0" err="1"/>
              <a:t>e</a:t>
            </a:r>
            <a:r>
              <a:rPr lang="en-US" altLang="en-US" sz="1600" dirty="0"/>
              <a:t>, at sufficient </a:t>
            </a:r>
            <a:r>
              <a:rPr lang="en-US" altLang="en-US" sz="1600" dirty="0">
                <a:latin typeface="Symbol" pitchFamily="18" charset="2"/>
              </a:rPr>
              <a:t>b</a:t>
            </a:r>
            <a:r>
              <a:rPr lang="en-US" altLang="en-US" sz="1600" baseline="-25000" dirty="0"/>
              <a:t>e</a:t>
            </a:r>
          </a:p>
        </p:txBody>
      </p:sp>
    </p:spTree>
    <p:extLst>
      <p:ext uri="{BB962C8B-B14F-4D97-AF65-F5344CB8AC3E}">
        <p14:creationId xmlns:p14="http://schemas.microsoft.com/office/powerpoint/2010/main" val="13029844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itle 2">
            <a:extLst>
              <a:ext uri="{FF2B5EF4-FFF2-40B4-BE49-F238E27FC236}">
                <a16:creationId xmlns:a16="http://schemas.microsoft.com/office/drawing/2014/main" id="{8FD79327-6C45-4105-ABBE-F19927CF5FB6}"/>
              </a:ext>
            </a:extLst>
          </p:cNvPr>
          <p:cNvSpPr>
            <a:spLocks noGrp="1"/>
          </p:cNvSpPr>
          <p:nvPr>
            <p:ph type="title"/>
          </p:nvPr>
        </p:nvSpPr>
        <p:spPr/>
        <p:txBody>
          <a:bodyPr/>
          <a:lstStyle/>
          <a:p>
            <a:r>
              <a:rPr lang="en-US" altLang="en-US" sz="3200" b="1"/>
              <a:t>MTM density fluctuations distinct from ballooning modes like ITG (simulations)</a:t>
            </a:r>
          </a:p>
        </p:txBody>
      </p:sp>
      <p:sp>
        <p:nvSpPr>
          <p:cNvPr id="116740" name="AutoShape 2" descr="https://fusion.gat.com/theory-wiki/images/5/51/Candy-supertorus-2.jpg">
            <a:extLst>
              <a:ext uri="{FF2B5EF4-FFF2-40B4-BE49-F238E27FC236}">
                <a16:creationId xmlns:a16="http://schemas.microsoft.com/office/drawing/2014/main" id="{0BAFE6D2-015D-4711-B4A2-ACC56043E5BF}"/>
              </a:ext>
            </a:extLst>
          </p:cNvPr>
          <p:cNvSpPr>
            <a:spLocks noChangeAspect="1" noChangeArrowheads="1"/>
          </p:cNvSpPr>
          <p:nvPr/>
        </p:nvSpPr>
        <p:spPr bwMode="auto">
          <a:xfrm>
            <a:off x="1349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400">
                <a:solidFill>
                  <a:srgbClr val="336699"/>
                </a:solidFill>
                <a:latin typeface="Arial" panose="020B0604020202020204" pitchFamily="34" charset="0"/>
                <a:cs typeface="Arial" panose="020B0604020202020204" pitchFamily="34" charset="0"/>
              </a:defRPr>
            </a:lvl2pPr>
            <a:lvl3pPr marL="1143000" indent="-228600" eaLnBrk="0" hangingPunct="0">
              <a:spcBef>
                <a:spcPct val="20000"/>
              </a:spcBef>
              <a:buFont typeface="Wingdings" panose="05000000000000000000" pitchFamily="2" charset="2"/>
              <a:buChar char="§"/>
              <a:defRPr sz="2000">
                <a:solidFill>
                  <a:srgbClr val="92000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a:solidFill>
                  <a:srgbClr val="00808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200">
              <a:solidFill>
                <a:srgbClr val="1822CD"/>
              </a:solidFill>
              <a:latin typeface="Helvetica" panose="020B0604020202020204" pitchFamily="34" charset="0"/>
            </a:endParaRPr>
          </a:p>
        </p:txBody>
      </p:sp>
      <p:pic>
        <p:nvPicPr>
          <p:cNvPr id="116741" name="Picture 3">
            <a:extLst>
              <a:ext uri="{FF2B5EF4-FFF2-40B4-BE49-F238E27FC236}">
                <a16:creationId xmlns:a16="http://schemas.microsoft.com/office/drawing/2014/main" id="{3803C89F-6650-4EC3-9967-EFA3284C4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2399"/>
          <a:stretch>
            <a:fillRect/>
          </a:stretch>
        </p:blipFill>
        <p:spPr bwMode="auto">
          <a:xfrm>
            <a:off x="5334000" y="1295400"/>
            <a:ext cx="3752850"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42" name="Picture 8">
            <a:extLst>
              <a:ext uri="{FF2B5EF4-FFF2-40B4-BE49-F238E27FC236}">
                <a16:creationId xmlns:a16="http://schemas.microsoft.com/office/drawing/2014/main" id="{5E8DB96E-06FD-4245-9DA7-0EA89A46B850}"/>
              </a:ext>
            </a:extLst>
          </p:cNvPr>
          <p:cNvPicPr>
            <a:picLocks noChangeAspect="1"/>
          </p:cNvPicPr>
          <p:nvPr/>
        </p:nvPicPr>
        <p:blipFill>
          <a:blip r:embed="rId3">
            <a:extLst>
              <a:ext uri="{28A0092B-C50C-407E-A947-70E740481C1C}">
                <a14:useLocalDpi xmlns:a14="http://schemas.microsoft.com/office/drawing/2010/main" val="0"/>
              </a:ext>
            </a:extLst>
          </a:blip>
          <a:srcRect l="50000" t="11182" b="3333"/>
          <a:stretch>
            <a:fillRect/>
          </a:stretch>
        </p:blipFill>
        <p:spPr bwMode="auto">
          <a:xfrm>
            <a:off x="1600200" y="1066800"/>
            <a:ext cx="2971800"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370530E-D9B0-41F4-8184-91B7147E9C5B}"/>
              </a:ext>
            </a:extLst>
          </p:cNvPr>
          <p:cNvSpPr txBox="1"/>
          <p:nvPr/>
        </p:nvSpPr>
        <p:spPr>
          <a:xfrm>
            <a:off x="5521325" y="1138238"/>
            <a:ext cx="3241675" cy="461962"/>
          </a:xfrm>
          <a:prstGeom prst="rect">
            <a:avLst/>
          </a:prstGeom>
          <a:noFill/>
        </p:spPr>
        <p:txBody>
          <a:bodyPr wrap="none">
            <a:spAutoFit/>
          </a:bodyPr>
          <a:lstStyle/>
          <a:p>
            <a:pPr>
              <a:defRPr/>
            </a:pPr>
            <a:r>
              <a:rPr lang="en-US" sz="2400" i="0" dirty="0">
                <a:solidFill>
                  <a:srgbClr val="FF0000"/>
                </a:solidFill>
                <a:latin typeface="+mn-lt"/>
                <a:cs typeface="Arial" charset="0"/>
              </a:rPr>
              <a:t>DIII-D ITG turbulence</a:t>
            </a:r>
          </a:p>
        </p:txBody>
      </p:sp>
      <p:sp>
        <p:nvSpPr>
          <p:cNvPr id="10" name="TextBox 9">
            <a:extLst>
              <a:ext uri="{FF2B5EF4-FFF2-40B4-BE49-F238E27FC236}">
                <a16:creationId xmlns:a16="http://schemas.microsoft.com/office/drawing/2014/main" id="{2CF8D1D6-7FFF-430C-A31B-F2FEA6998C66}"/>
              </a:ext>
            </a:extLst>
          </p:cNvPr>
          <p:cNvSpPr txBox="1"/>
          <p:nvPr/>
        </p:nvSpPr>
        <p:spPr>
          <a:xfrm>
            <a:off x="1447800" y="1066800"/>
            <a:ext cx="3448050" cy="461963"/>
          </a:xfrm>
          <a:prstGeom prst="rect">
            <a:avLst/>
          </a:prstGeom>
          <a:solidFill>
            <a:schemeClr val="bg1"/>
          </a:solidFill>
        </p:spPr>
        <p:txBody>
          <a:bodyPr wrap="none">
            <a:spAutoFit/>
          </a:bodyPr>
          <a:lstStyle/>
          <a:p>
            <a:pPr>
              <a:defRPr/>
            </a:pPr>
            <a:r>
              <a:rPr lang="en-US" sz="2400" i="0" dirty="0">
                <a:solidFill>
                  <a:srgbClr val="FF0000"/>
                </a:solidFill>
                <a:latin typeface="+mn-lt"/>
                <a:cs typeface="Arial" charset="0"/>
              </a:rPr>
              <a:t>NSTX MTM turbulence</a:t>
            </a:r>
          </a:p>
        </p:txBody>
      </p:sp>
      <p:sp>
        <p:nvSpPr>
          <p:cNvPr id="9" name="TextBox 24">
            <a:extLst>
              <a:ext uri="{FF2B5EF4-FFF2-40B4-BE49-F238E27FC236}">
                <a16:creationId xmlns:a16="http://schemas.microsoft.com/office/drawing/2014/main" id="{B6C48554-3ECD-4B99-BEE5-E150B4BECAF4}"/>
              </a:ext>
            </a:extLst>
          </p:cNvPr>
          <p:cNvSpPr txBox="1">
            <a:spLocks noChangeArrowheads="1"/>
          </p:cNvSpPr>
          <p:nvPr/>
        </p:nvSpPr>
        <p:spPr bwMode="auto">
          <a:xfrm>
            <a:off x="1711325" y="6249988"/>
            <a:ext cx="2830513" cy="277812"/>
          </a:xfrm>
          <a:prstGeom prst="rect">
            <a:avLst/>
          </a:prstGeom>
          <a:solidFill>
            <a:schemeClr val="bg1">
              <a:lumMod val="85000"/>
            </a:schemeClr>
          </a:solidFill>
          <a:ln>
            <a:noFill/>
          </a:ln>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defRPr/>
            </a:pPr>
            <a:r>
              <a:rPr lang="en-US" altLang="en-US" sz="1200" dirty="0" err="1">
                <a:solidFill>
                  <a:srgbClr val="0000FF"/>
                </a:solidFill>
              </a:rPr>
              <a:t>Guttenfelder</a:t>
            </a:r>
            <a:r>
              <a:rPr lang="en-US" altLang="en-US" sz="1200" dirty="0">
                <a:solidFill>
                  <a:srgbClr val="0000FF"/>
                </a:solidFill>
              </a:rPr>
              <a:t>, PRL (2011), </a:t>
            </a:r>
            <a:r>
              <a:rPr lang="en-US" altLang="en-US" sz="1200" dirty="0" err="1">
                <a:solidFill>
                  <a:srgbClr val="0000FF"/>
                </a:solidFill>
              </a:rPr>
              <a:t>PoP</a:t>
            </a:r>
            <a:r>
              <a:rPr lang="en-US" altLang="en-US" sz="1200" dirty="0">
                <a:solidFill>
                  <a:srgbClr val="0000FF"/>
                </a:solidFill>
              </a:rPr>
              <a:t> (2012)</a:t>
            </a:r>
          </a:p>
        </p:txBody>
      </p:sp>
      <p:sp>
        <p:nvSpPr>
          <p:cNvPr id="116746" name="TextBox 24">
            <a:extLst>
              <a:ext uri="{FF2B5EF4-FFF2-40B4-BE49-F238E27FC236}">
                <a16:creationId xmlns:a16="http://schemas.microsoft.com/office/drawing/2014/main" id="{CD1A5178-3E32-4B55-8BA6-E5A3836C9DF3}"/>
              </a:ext>
            </a:extLst>
          </p:cNvPr>
          <p:cNvSpPr txBox="1">
            <a:spLocks noChangeArrowheads="1"/>
          </p:cNvSpPr>
          <p:nvPr/>
        </p:nvSpPr>
        <p:spPr bwMode="auto">
          <a:xfrm>
            <a:off x="6172200" y="6235700"/>
            <a:ext cx="1511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400">
                <a:solidFill>
                  <a:srgbClr val="336699"/>
                </a:solidFill>
                <a:latin typeface="Arial" panose="020B0604020202020204" pitchFamily="34" charset="0"/>
                <a:cs typeface="Arial" panose="020B0604020202020204" pitchFamily="34" charset="0"/>
              </a:defRPr>
            </a:lvl2pPr>
            <a:lvl3pPr marL="1143000" indent="-228600" eaLnBrk="0" hangingPunct="0">
              <a:spcBef>
                <a:spcPct val="20000"/>
              </a:spcBef>
              <a:buFont typeface="Wingdings" panose="05000000000000000000" pitchFamily="2" charset="2"/>
              <a:buChar char="§"/>
              <a:defRPr sz="2000">
                <a:solidFill>
                  <a:srgbClr val="920000"/>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a:solidFill>
                  <a:srgbClr val="008080"/>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200">
                <a:solidFill>
                  <a:srgbClr val="0000FF"/>
                </a:solidFill>
              </a:rPr>
              <a:t>Candy, Waltz (GA)</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Summary</a:t>
            </a:r>
          </a:p>
        </p:txBody>
      </p:sp>
      <p:sp>
        <p:nvSpPr>
          <p:cNvPr id="3" name="Content Placeholder 2"/>
          <p:cNvSpPr>
            <a:spLocks noGrp="1"/>
          </p:cNvSpPr>
          <p:nvPr>
            <p:ph idx="1"/>
          </p:nvPr>
        </p:nvSpPr>
        <p:spPr>
          <a:xfrm>
            <a:off x="152400" y="1143000"/>
            <a:ext cx="8763000" cy="4953000"/>
          </a:xfrm>
        </p:spPr>
        <p:txBody>
          <a:bodyPr/>
          <a:lstStyle/>
          <a:p>
            <a:r>
              <a:rPr lang="en-US" sz="2000" dirty="0"/>
              <a:t>Turbulence ubiquitous throughout the universe</a:t>
            </a:r>
          </a:p>
          <a:p>
            <a:pPr lvl="1"/>
            <a:r>
              <a:rPr lang="en-US" sz="1800" dirty="0"/>
              <a:t>Lots of free energy sources</a:t>
            </a:r>
          </a:p>
          <a:p>
            <a:endParaRPr lang="en-US" altLang="en-US" sz="2000" dirty="0"/>
          </a:p>
          <a:p>
            <a:r>
              <a:rPr lang="en-US" altLang="en-US" sz="2000" dirty="0"/>
              <a:t>Turbulence is deterministic yet unpredictable (chaotic), appears random</a:t>
            </a:r>
          </a:p>
          <a:p>
            <a:endParaRPr lang="en-US" altLang="en-US" sz="2000" dirty="0"/>
          </a:p>
          <a:p>
            <a:r>
              <a:rPr lang="en-US" altLang="en-US" sz="2000" dirty="0"/>
              <a:t>Turbulence causes increased mixing, transport larger than collisional transport</a:t>
            </a:r>
          </a:p>
          <a:p>
            <a:pPr lvl="1"/>
            <a:r>
              <a:rPr lang="en-US" altLang="en-US" sz="1800" dirty="0"/>
              <a:t>Transport is the key application of why we care about turbulence</a:t>
            </a:r>
          </a:p>
          <a:p>
            <a:pPr lvl="1"/>
            <a:r>
              <a:rPr lang="en-US" altLang="en-US" sz="1800" b="1" dirty="0"/>
              <a:t>Understanding and optimizing transport critical for fusion reactors</a:t>
            </a:r>
          </a:p>
          <a:p>
            <a:endParaRPr lang="en-US" altLang="en-US" sz="2000" dirty="0"/>
          </a:p>
          <a:p>
            <a:r>
              <a:rPr lang="en-US" altLang="en-US" sz="2000" dirty="0"/>
              <a:t>Turbulence spans a wide range of spatial and temporal scales</a:t>
            </a:r>
          </a:p>
          <a:p>
            <a:pPr lvl="1"/>
            <a:r>
              <a:rPr lang="en-US" sz="1800" dirty="0"/>
              <a:t>Large Reynolds # (3D neutral fluids) / Dorland # (6D kinetic plasmas)</a:t>
            </a:r>
          </a:p>
          <a:p>
            <a:pPr lvl="1"/>
            <a:r>
              <a:rPr lang="en-US" altLang="en-US" sz="1800" dirty="0"/>
              <a:t>6D kinetic plasmas lead to additional degrees of freedom for driving and dissipation mechanisms</a:t>
            </a:r>
          </a:p>
        </p:txBody>
      </p:sp>
    </p:spTree>
    <p:extLst>
      <p:ext uri="{BB962C8B-B14F-4D97-AF65-F5344CB8AC3E}">
        <p14:creationId xmlns:p14="http://schemas.microsoft.com/office/powerpoint/2010/main" val="1986693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a:t>Turbulence is important throughout astrophysics</a:t>
            </a:r>
          </a:p>
        </p:txBody>
      </p:sp>
      <p:sp>
        <p:nvSpPr>
          <p:cNvPr id="14339" name="Content Placeholder 2"/>
          <p:cNvSpPr>
            <a:spLocks noGrp="1"/>
          </p:cNvSpPr>
          <p:nvPr>
            <p:ph idx="1"/>
          </p:nvPr>
        </p:nvSpPr>
        <p:spPr>
          <a:xfrm>
            <a:off x="457200" y="4610100"/>
            <a:ext cx="4495800" cy="2019300"/>
          </a:xfrm>
        </p:spPr>
        <p:txBody>
          <a:bodyPr/>
          <a:lstStyle/>
          <a:p>
            <a:r>
              <a:rPr lang="en-US" altLang="en-US" sz="1800"/>
              <a:t>Plays a role in star formation (C. Federrath, Physics Today, June 2018)</a:t>
            </a:r>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l="50000" t="11723"/>
          <a:stretch>
            <a:fillRect/>
          </a:stretch>
        </p:blipFill>
        <p:spPr bwMode="auto">
          <a:xfrm>
            <a:off x="5213350" y="1027113"/>
            <a:ext cx="354965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2" descr="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49149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10129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9144000" cy="914400"/>
          </a:xfrm>
        </p:spPr>
        <p:txBody>
          <a:bodyPr/>
          <a:lstStyle/>
          <a:p>
            <a:r>
              <a:rPr lang="en-US" altLang="en-US" sz="3200" dirty="0"/>
              <a:t>Some review references</a:t>
            </a:r>
          </a:p>
        </p:txBody>
      </p:sp>
      <p:sp>
        <p:nvSpPr>
          <p:cNvPr id="5123" name="Content Placeholder 2"/>
          <p:cNvSpPr>
            <a:spLocks noGrp="1"/>
          </p:cNvSpPr>
          <p:nvPr>
            <p:ph idx="1"/>
          </p:nvPr>
        </p:nvSpPr>
        <p:spPr>
          <a:xfrm>
            <a:off x="152400" y="914400"/>
            <a:ext cx="8763000" cy="5638800"/>
          </a:xfrm>
        </p:spPr>
        <p:txBody>
          <a:bodyPr>
            <a:normAutofit fontScale="92500" lnSpcReduction="10000"/>
          </a:bodyPr>
          <a:lstStyle/>
          <a:p>
            <a:pPr marL="342739" indent="-342739">
              <a:defRPr/>
            </a:pPr>
            <a:r>
              <a:rPr lang="en-US" altLang="en-US" sz="2300" u="sng" dirty="0"/>
              <a:t>Transport &amp; Turbulence reviews:</a:t>
            </a:r>
          </a:p>
          <a:p>
            <a:pPr marL="742602" lvl="1" indent="-285616">
              <a:defRPr/>
            </a:pPr>
            <a:r>
              <a:rPr lang="en-US" altLang="en-US" sz="1700" dirty="0" err="1"/>
              <a:t>Liewer</a:t>
            </a:r>
            <a:r>
              <a:rPr lang="en-US" altLang="en-US" sz="1700" dirty="0"/>
              <a:t>, Nuclear Fusion (1985)</a:t>
            </a:r>
          </a:p>
          <a:p>
            <a:pPr marL="742602" lvl="1" indent="-285616">
              <a:defRPr/>
            </a:pPr>
            <a:r>
              <a:rPr lang="en-US" altLang="en-US" sz="1700" dirty="0" err="1"/>
              <a:t>Wootton</a:t>
            </a:r>
            <a:r>
              <a:rPr lang="en-US" altLang="en-US" sz="1700" dirty="0"/>
              <a:t>, Phys. Fluids B (1990)</a:t>
            </a:r>
          </a:p>
          <a:p>
            <a:pPr marL="742602" lvl="1" indent="-285616">
              <a:defRPr/>
            </a:pPr>
            <a:r>
              <a:rPr lang="en-US" altLang="en-US" sz="1700" dirty="0"/>
              <a:t>Carreras, IEEE Trans. Plasma Science (1997)</a:t>
            </a:r>
          </a:p>
          <a:p>
            <a:pPr marL="742602" lvl="1" indent="-285616">
              <a:defRPr/>
            </a:pPr>
            <a:r>
              <a:rPr lang="en-US" altLang="en-US" sz="1700" dirty="0"/>
              <a:t>Wolf, PPCF (2003)</a:t>
            </a:r>
          </a:p>
          <a:p>
            <a:pPr marL="742602" lvl="1" indent="-285616">
              <a:defRPr/>
            </a:pPr>
            <a:r>
              <a:rPr lang="en-US" altLang="en-US" sz="1700" dirty="0" err="1"/>
              <a:t>Tynan</a:t>
            </a:r>
            <a:r>
              <a:rPr lang="en-US" altLang="en-US" sz="1700" dirty="0"/>
              <a:t>, PPCF (2009)</a:t>
            </a:r>
          </a:p>
          <a:p>
            <a:pPr marL="742602" lvl="1" indent="-285616">
              <a:defRPr/>
            </a:pPr>
            <a:r>
              <a:rPr lang="en-US" altLang="en-US" sz="1700" dirty="0"/>
              <a:t>ITER Physics Basis (IPB), Nuclear Fusion (1999)</a:t>
            </a:r>
          </a:p>
          <a:p>
            <a:pPr marL="742602" lvl="1" indent="-285616">
              <a:defRPr/>
            </a:pPr>
            <a:r>
              <a:rPr lang="en-US" altLang="en-US" sz="1700" dirty="0"/>
              <a:t>Progress in ITER Physics Basis (PIPB), Nuclear Fusion (2007)</a:t>
            </a:r>
          </a:p>
          <a:p>
            <a:pPr marL="342739" indent="-342739">
              <a:defRPr/>
            </a:pPr>
            <a:r>
              <a:rPr lang="en-US" altLang="en-US" sz="2300" u="sng" dirty="0"/>
              <a:t>Drift wave reviews:</a:t>
            </a:r>
          </a:p>
          <a:p>
            <a:pPr marL="742602" lvl="1" indent="-285616">
              <a:defRPr/>
            </a:pPr>
            <a:r>
              <a:rPr lang="en-US" altLang="en-US" sz="1700" dirty="0"/>
              <a:t>Horton, Rev. Modern Physics (1999)</a:t>
            </a:r>
          </a:p>
          <a:p>
            <a:pPr marL="742602" lvl="1" indent="-285616">
              <a:defRPr/>
            </a:pPr>
            <a:r>
              <a:rPr lang="en-US" altLang="en-US" sz="1700" dirty="0"/>
              <a:t>Tang, Nuclear Fusion (1978)</a:t>
            </a:r>
          </a:p>
          <a:p>
            <a:pPr marL="342739" indent="-342739">
              <a:defRPr/>
            </a:pPr>
            <a:r>
              <a:rPr lang="en-US" altLang="en-US" sz="2300" u="sng" dirty="0" err="1"/>
              <a:t>Gyrokinetic</a:t>
            </a:r>
            <a:r>
              <a:rPr lang="en-US" altLang="en-US" sz="2300" u="sng" dirty="0"/>
              <a:t> simulation review:</a:t>
            </a:r>
          </a:p>
          <a:p>
            <a:pPr marL="742602" lvl="1" indent="-285616">
              <a:defRPr/>
            </a:pPr>
            <a:r>
              <a:rPr lang="en-US" altLang="en-US" sz="1700" dirty="0" err="1"/>
              <a:t>Garbet</a:t>
            </a:r>
            <a:r>
              <a:rPr lang="en-US" altLang="en-US" sz="1700" dirty="0"/>
              <a:t>, Nuclear Fusion (2010)</a:t>
            </a:r>
          </a:p>
          <a:p>
            <a:pPr marL="342739" indent="-342739">
              <a:defRPr/>
            </a:pPr>
            <a:r>
              <a:rPr lang="en-US" altLang="en-US" sz="2300" u="sng" dirty="0"/>
              <a:t>Zonal flow/GAM reviews:</a:t>
            </a:r>
          </a:p>
          <a:p>
            <a:pPr marL="742602" lvl="1" indent="-285616">
              <a:defRPr/>
            </a:pPr>
            <a:r>
              <a:rPr lang="en-US" altLang="en-US" sz="1700" dirty="0"/>
              <a:t>Diamond et al., PPCF (2005)</a:t>
            </a:r>
          </a:p>
          <a:p>
            <a:pPr marL="742602" lvl="1" indent="-285616">
              <a:defRPr/>
            </a:pPr>
            <a:r>
              <a:rPr lang="en-US" altLang="en-US" sz="1700" dirty="0"/>
              <a:t>Fujisawa, Nuclear Fusion (2009)</a:t>
            </a:r>
          </a:p>
          <a:p>
            <a:pPr marL="342739" indent="-342739">
              <a:defRPr/>
            </a:pPr>
            <a:r>
              <a:rPr lang="en-US" altLang="en-US" sz="2300" u="sng" dirty="0"/>
              <a:t>Measurement techniques:</a:t>
            </a:r>
          </a:p>
          <a:p>
            <a:pPr marL="742602" lvl="1" indent="-285616">
              <a:defRPr/>
            </a:pPr>
            <a:r>
              <a:rPr lang="en-US" altLang="en-US" sz="1700" dirty="0" err="1"/>
              <a:t>Bretz</a:t>
            </a:r>
            <a:r>
              <a:rPr lang="en-US" altLang="en-US" sz="1700" dirty="0"/>
              <a:t>, RSI (1997)</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4600"/>
            <a:ext cx="9144000" cy="914400"/>
          </a:xfrm>
        </p:spPr>
        <p:txBody>
          <a:bodyPr/>
          <a:lstStyle/>
          <a:p>
            <a:r>
              <a:rPr lang="en-US" sz="5400" dirty="0"/>
              <a:t>THE END</a:t>
            </a:r>
          </a:p>
        </p:txBody>
      </p:sp>
    </p:spTree>
    <p:extLst>
      <p:ext uri="{BB962C8B-B14F-4D97-AF65-F5344CB8AC3E}">
        <p14:creationId xmlns:p14="http://schemas.microsoft.com/office/powerpoint/2010/main" val="21201934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0" y="0"/>
            <a:ext cx="9144000" cy="914400"/>
          </a:xfrm>
        </p:spPr>
        <p:txBody>
          <a:bodyPr/>
          <a:lstStyle/>
          <a:p>
            <a:r>
              <a:rPr lang="en-US" altLang="en-US" sz="2800" dirty="0"/>
              <a:t>Threshold-like behavior observed experimentally</a:t>
            </a:r>
          </a:p>
        </p:txBody>
      </p:sp>
      <p:sp>
        <p:nvSpPr>
          <p:cNvPr id="46083" name="Content Placeholder 2"/>
          <p:cNvSpPr>
            <a:spLocks noGrp="1"/>
          </p:cNvSpPr>
          <p:nvPr>
            <p:ph idx="1"/>
          </p:nvPr>
        </p:nvSpPr>
        <p:spPr>
          <a:xfrm>
            <a:off x="0" y="914400"/>
            <a:ext cx="9144000" cy="762000"/>
          </a:xfrm>
        </p:spPr>
        <p:txBody>
          <a:bodyPr/>
          <a:lstStyle/>
          <a:p>
            <a:r>
              <a:rPr lang="en-US" altLang="en-US" sz="1800" dirty="0"/>
              <a:t>Experimentally inferred threshold varies with equilibrium, plasma rotation, ...</a:t>
            </a:r>
          </a:p>
          <a:p>
            <a:r>
              <a:rPr lang="en-US" altLang="en-US" sz="1800" dirty="0"/>
              <a:t>Stiffness (~</a:t>
            </a:r>
            <a:r>
              <a:rPr lang="en-US" altLang="en-US" sz="1800" dirty="0" err="1"/>
              <a:t>dQ</a:t>
            </a:r>
            <a:r>
              <a:rPr lang="en-US" altLang="en-US" sz="1800" dirty="0"/>
              <a:t>/</a:t>
            </a:r>
            <a:r>
              <a:rPr lang="en-US" altLang="en-US" sz="1800" dirty="0" err="1"/>
              <a:t>d</a:t>
            </a:r>
            <a:r>
              <a:rPr lang="en-US" altLang="en-US" sz="1800" dirty="0" err="1">
                <a:sym typeface="Symbol" pitchFamily="18" charset="2"/>
              </a:rPr>
              <a:t></a:t>
            </a:r>
            <a:r>
              <a:rPr lang="en-US" altLang="en-US" sz="1800" dirty="0" err="1"/>
              <a:t>T</a:t>
            </a:r>
            <a:r>
              <a:rPr lang="en-US" altLang="en-US" sz="1800" dirty="0"/>
              <a:t> above threshold) also varies</a:t>
            </a:r>
          </a:p>
          <a:p>
            <a:r>
              <a:rPr lang="en-US" altLang="en-US" sz="1800" dirty="0"/>
              <a:t> </a:t>
            </a:r>
            <a:r>
              <a:rPr lang="en-US" altLang="en-US" sz="1800" dirty="0">
                <a:latin typeface="Symbol" pitchFamily="18" charset="2"/>
              </a:rPr>
              <a:t>c</a:t>
            </a:r>
            <a:r>
              <a:rPr lang="en-US" altLang="en-US" sz="1800" dirty="0"/>
              <a:t> = -Q/</a:t>
            </a:r>
            <a:r>
              <a:rPr lang="en-US" altLang="en-US" sz="1800" dirty="0" err="1"/>
              <a:t>n</a:t>
            </a:r>
            <a:r>
              <a:rPr lang="en-US" altLang="en-US" sz="1800" dirty="0" err="1">
                <a:sym typeface="Symbol" pitchFamily="18" charset="2"/>
              </a:rPr>
              <a:t></a:t>
            </a:r>
            <a:r>
              <a:rPr lang="en-US" altLang="en-US" sz="1800" dirty="0" err="1"/>
              <a:t>T</a:t>
            </a:r>
            <a:r>
              <a:rPr lang="en-US" altLang="en-US" sz="1800" dirty="0"/>
              <a:t> highly nonlinear (also use perturbative experiments to probe stiffness)</a:t>
            </a:r>
            <a:endParaRPr lang="en-US" altLang="en-US" sz="2000" dirty="0"/>
          </a:p>
          <a:p>
            <a:endParaRPr lang="en-US" altLang="en-US" sz="1800" dirty="0"/>
          </a:p>
        </p:txBody>
      </p:sp>
      <p:pic>
        <p:nvPicPr>
          <p:cNvPr id="4608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47769"/>
          <a:stretch/>
        </p:blipFill>
        <p:spPr bwMode="auto">
          <a:xfrm>
            <a:off x="1828800" y="2052637"/>
            <a:ext cx="4953000" cy="4289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5" name="TextBox 4"/>
          <p:cNvSpPr txBox="1">
            <a:spLocks noChangeArrowheads="1"/>
          </p:cNvSpPr>
          <p:nvPr/>
        </p:nvSpPr>
        <p:spPr bwMode="auto">
          <a:xfrm>
            <a:off x="4016375" y="6319837"/>
            <a:ext cx="1622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JET</a:t>
            </a:r>
          </a:p>
          <a:p>
            <a:pPr eaLnBrk="1" hangingPunct="1">
              <a:spcBef>
                <a:spcPct val="0"/>
              </a:spcBef>
              <a:buFontTx/>
              <a:buNone/>
            </a:pPr>
            <a:r>
              <a:rPr lang="en-US" altLang="en-US" sz="1200">
                <a:solidFill>
                  <a:srgbClr val="1822CD"/>
                </a:solidFill>
                <a:latin typeface="Helvetica" pitchFamily="34" charset="0"/>
              </a:rPr>
              <a:t>Mantica, PRL (2011)</a:t>
            </a:r>
          </a:p>
        </p:txBody>
      </p:sp>
    </p:spTree>
    <p:extLst>
      <p:ext uri="{BB962C8B-B14F-4D97-AF65-F5344CB8AC3E}">
        <p14:creationId xmlns:p14="http://schemas.microsoft.com/office/powerpoint/2010/main" val="37193744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t>Reverse magnetic shear can lead to internal transport barriers (ITBs)</a:t>
            </a:r>
          </a:p>
        </p:txBody>
      </p:sp>
      <p:sp>
        <p:nvSpPr>
          <p:cNvPr id="3" name="Content Placeholder 2"/>
          <p:cNvSpPr>
            <a:spLocks noGrp="1"/>
          </p:cNvSpPr>
          <p:nvPr>
            <p:ph idx="1"/>
          </p:nvPr>
        </p:nvSpPr>
        <p:spPr>
          <a:xfrm>
            <a:off x="152400" y="1219200"/>
            <a:ext cx="4419600" cy="1676400"/>
          </a:xfrm>
        </p:spPr>
        <p:txBody>
          <a:bodyPr/>
          <a:lstStyle/>
          <a:p>
            <a:r>
              <a:rPr lang="en-US" dirty="0"/>
              <a:t>ITBs established on numerous devices</a:t>
            </a:r>
          </a:p>
          <a:p>
            <a:endParaRPr lang="en-US" dirty="0"/>
          </a:p>
          <a:p>
            <a:r>
              <a:rPr lang="en-US" dirty="0"/>
              <a:t>Used to achieve “equivalent” Q</a:t>
            </a:r>
            <a:r>
              <a:rPr lang="en-US" baseline="-25000" dirty="0"/>
              <a:t>DT,eq</a:t>
            </a:r>
            <a:r>
              <a:rPr lang="en-US" dirty="0"/>
              <a:t>~1.25 in JT-60U (in D-D plasma)</a:t>
            </a:r>
          </a:p>
          <a:p>
            <a:endParaRPr lang="en-US" dirty="0"/>
          </a:p>
          <a:p>
            <a:r>
              <a:rPr lang="en-US" dirty="0"/>
              <a:t> </a:t>
            </a:r>
            <a:r>
              <a:rPr lang="en-US" dirty="0" err="1">
                <a:latin typeface="Symbol" panose="05050102010706020507" pitchFamily="18" charset="2"/>
              </a:rPr>
              <a:t>c</a:t>
            </a:r>
            <a:r>
              <a:rPr lang="en-US" baseline="-25000" dirty="0" err="1"/>
              <a:t>i</a:t>
            </a:r>
            <a:r>
              <a:rPr lang="en-US" dirty="0" err="1"/>
              <a:t>~</a:t>
            </a:r>
            <a:r>
              <a:rPr lang="en-US" dirty="0" err="1">
                <a:latin typeface="Symbol" panose="05050102010706020507" pitchFamily="18" charset="2"/>
              </a:rPr>
              <a:t>c</a:t>
            </a:r>
            <a:r>
              <a:rPr lang="en-US" baseline="-25000" dirty="0" err="1"/>
              <a:t>i,NC</a:t>
            </a:r>
            <a:r>
              <a:rPr lang="en-US" dirty="0"/>
              <a:t> in ITB region (complete suppression of ion scale turbulence)</a:t>
            </a:r>
          </a:p>
        </p:txBody>
      </p:sp>
      <p:pic>
        <p:nvPicPr>
          <p:cNvPr id="273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832892"/>
            <a:ext cx="3633787" cy="6025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52169" y="6109900"/>
            <a:ext cx="1407758" cy="276999"/>
          </a:xfrm>
          <a:prstGeom prst="rect">
            <a:avLst/>
          </a:prstGeom>
          <a:noFill/>
        </p:spPr>
        <p:txBody>
          <a:bodyPr wrap="none" rtlCol="0">
            <a:spAutoFit/>
          </a:bodyPr>
          <a:lstStyle/>
          <a:p>
            <a:r>
              <a:rPr lang="en-US" dirty="0"/>
              <a:t>Ishida, NF (1999)</a:t>
            </a:r>
          </a:p>
        </p:txBody>
      </p:sp>
      <p:cxnSp>
        <p:nvCxnSpPr>
          <p:cNvPr id="6" name="Straight Arrow Connector 5"/>
          <p:cNvCxnSpPr/>
          <p:nvPr/>
        </p:nvCxnSpPr>
        <p:spPr bwMode="auto">
          <a:xfrm>
            <a:off x="4038600" y="3390900"/>
            <a:ext cx="609600" cy="114300"/>
          </a:xfrm>
          <a:prstGeom prst="straightConnector1">
            <a:avLst/>
          </a:prstGeom>
          <a:noFill/>
          <a:ln w="15875" cap="flat" cmpd="sng" algn="ctr">
            <a:solidFill>
              <a:schemeClr val="tx1"/>
            </a:solidFill>
            <a:prstDash val="solid"/>
            <a:round/>
            <a:headEnd type="none" w="med" len="med"/>
            <a:tailEnd type="arrow"/>
          </a:ln>
          <a:effectLst/>
        </p:spPr>
      </p:cxnSp>
      <p:sp>
        <p:nvSpPr>
          <p:cNvPr id="9" name="Rectangle 8"/>
          <p:cNvSpPr/>
          <p:nvPr/>
        </p:nvSpPr>
        <p:spPr bwMode="auto">
          <a:xfrm>
            <a:off x="7086600" y="1143000"/>
            <a:ext cx="457200" cy="5105400"/>
          </a:xfrm>
          <a:prstGeom prst="rect">
            <a:avLst/>
          </a:prstGeom>
          <a:solidFill>
            <a:schemeClr val="accent2">
              <a:lumMod val="20000"/>
              <a:lumOff val="80000"/>
              <a:alpha val="50000"/>
            </a:scheme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pitchFamily="-128" charset="0"/>
            </a:endParaRPr>
          </a:p>
        </p:txBody>
      </p:sp>
      <p:sp>
        <p:nvSpPr>
          <p:cNvPr id="11" name="TextBox 10"/>
          <p:cNvSpPr txBox="1"/>
          <p:nvPr/>
        </p:nvSpPr>
        <p:spPr>
          <a:xfrm>
            <a:off x="5948333" y="1828800"/>
            <a:ext cx="856196" cy="338554"/>
          </a:xfrm>
          <a:prstGeom prst="rect">
            <a:avLst/>
          </a:prstGeom>
          <a:noFill/>
        </p:spPr>
        <p:txBody>
          <a:bodyPr wrap="none" rtlCol="0">
            <a:spAutoFit/>
          </a:bodyPr>
          <a:lstStyle/>
          <a:p>
            <a:r>
              <a:rPr lang="en-US" sz="1600" i="0" dirty="0"/>
              <a:t>JT-60U</a:t>
            </a:r>
          </a:p>
        </p:txBody>
      </p:sp>
    </p:spTree>
    <p:extLst>
      <p:ext uri="{BB962C8B-B14F-4D97-AF65-F5344CB8AC3E}">
        <p14:creationId xmlns:p14="http://schemas.microsoft.com/office/powerpoint/2010/main" val="1979810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0" y="2971800"/>
            <a:ext cx="9144000" cy="914400"/>
          </a:xfrm>
        </p:spPr>
        <p:txBody>
          <a:bodyPr/>
          <a:lstStyle/>
          <a:p>
            <a:r>
              <a:rPr lang="en-US" altLang="en-US" sz="3600" dirty="0"/>
              <a:t>Very simple growth rate derivation of toroidal ITG cartoon picture</a:t>
            </a:r>
          </a:p>
        </p:txBody>
      </p:sp>
    </p:spTree>
    <p:extLst>
      <p:ext uri="{BB962C8B-B14F-4D97-AF65-F5344CB8AC3E}">
        <p14:creationId xmlns:p14="http://schemas.microsoft.com/office/powerpoint/2010/main" val="17110646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t>Can identify key terms in “</a:t>
            </a:r>
            <a:r>
              <a:rPr lang="en-US" dirty="0" err="1"/>
              <a:t>gyrofluid</a:t>
            </a:r>
            <a:r>
              <a:rPr lang="en-US" dirty="0"/>
              <a:t>” equations responsible for toroidal ITG instability</a:t>
            </a:r>
          </a:p>
        </p:txBody>
      </p:sp>
      <p:sp>
        <p:nvSpPr>
          <p:cNvPr id="3" name="Content Placeholder 2"/>
          <p:cNvSpPr>
            <a:spLocks noGrp="1"/>
          </p:cNvSpPr>
          <p:nvPr>
            <p:ph idx="1"/>
          </p:nvPr>
        </p:nvSpPr>
        <p:spPr/>
        <p:txBody>
          <a:bodyPr/>
          <a:lstStyle/>
          <a:p>
            <a:r>
              <a:rPr lang="en-US" sz="2000" dirty="0"/>
              <a:t>Start with toroidal GK equation in the </a:t>
            </a:r>
            <a:r>
              <a:rPr lang="en-US" sz="2000" dirty="0" err="1">
                <a:latin typeface="Symbol" panose="05050102010706020507" pitchFamily="18" charset="2"/>
              </a:rPr>
              <a:t>d</a:t>
            </a:r>
            <a:r>
              <a:rPr lang="en-US" sz="2000" dirty="0" err="1"/>
              <a:t>f</a:t>
            </a:r>
            <a:r>
              <a:rPr lang="en-US" sz="2000" dirty="0"/>
              <a:t> limit (</a:t>
            </a:r>
            <a:r>
              <a:rPr lang="en-US" sz="2000" dirty="0" err="1">
                <a:latin typeface="Symbol" panose="05050102010706020507" pitchFamily="18" charset="2"/>
              </a:rPr>
              <a:t>d</a:t>
            </a:r>
            <a:r>
              <a:rPr lang="en-US" sz="2000" dirty="0" err="1"/>
              <a:t>f</a:t>
            </a:r>
            <a:r>
              <a:rPr lang="en-US" sz="2000" dirty="0"/>
              <a:t>/F</a:t>
            </a:r>
            <a:r>
              <a:rPr lang="en-US" sz="2000" baseline="-25000" dirty="0"/>
              <a:t>M </a:t>
            </a:r>
            <a:r>
              <a:rPr lang="en-US" sz="2000" dirty="0"/>
              <a:t>&lt;&lt; 1)</a:t>
            </a:r>
          </a:p>
          <a:p>
            <a:r>
              <a:rPr lang="en-US" sz="2000" dirty="0"/>
              <a:t>Take fluid moments</a:t>
            </a:r>
          </a:p>
          <a:p>
            <a:r>
              <a:rPr lang="en-US" sz="2000" dirty="0"/>
              <a:t>Apply clever closures that “best” reproduce linear toroidal </a:t>
            </a:r>
            <a:r>
              <a:rPr lang="en-US" sz="2000" dirty="0" err="1"/>
              <a:t>gyrokinetics</a:t>
            </a:r>
            <a:r>
              <a:rPr lang="en-US" sz="2000" dirty="0"/>
              <a:t> (Hammett, Perkins, Beer, Dorland, Waltz, …)</a:t>
            </a:r>
          </a:p>
          <a:p>
            <a:pPr marL="0" indent="0">
              <a:buNone/>
            </a:pPr>
            <a:endParaRPr lang="en-US" sz="2000" dirty="0"/>
          </a:p>
          <a:p>
            <a:pPr marL="0" indent="0">
              <a:buNone/>
            </a:pPr>
            <a:r>
              <a:rPr lang="en-US" sz="2000" dirty="0"/>
              <a:t>Ion continuity and energy (M. Beer thesis, 1995):</a:t>
            </a:r>
          </a:p>
          <a:p>
            <a:endParaRPr lang="en-US" sz="2000" dirty="0"/>
          </a:p>
        </p:txBody>
      </p:sp>
      <p:pic>
        <p:nvPicPr>
          <p:cNvPr id="309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9" y="3475825"/>
            <a:ext cx="8475076" cy="79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73182"/>
            <a:ext cx="9091613" cy="984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6919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sz="2400" dirty="0"/>
              <a:t>Temperature perturbation (</a:t>
            </a:r>
            <a:r>
              <a:rPr lang="en-US" altLang="en-US" sz="2400" dirty="0" err="1">
                <a:latin typeface="Symbol" panose="05050102010706020507" pitchFamily="18" charset="2"/>
              </a:rPr>
              <a:t>d</a:t>
            </a:r>
            <a:r>
              <a:rPr lang="en-US" altLang="en-US" sz="2400" dirty="0" err="1"/>
              <a:t>T</a:t>
            </a:r>
            <a:r>
              <a:rPr lang="en-US" altLang="en-US" sz="2400" dirty="0"/>
              <a:t>) leads to compression (</a:t>
            </a:r>
            <a:r>
              <a:rPr lang="en-US" altLang="en-US" sz="2400" dirty="0">
                <a:sym typeface="Symbol" pitchFamily="18" charset="2"/>
              </a:rPr>
              <a:t></a:t>
            </a:r>
            <a:r>
              <a:rPr lang="en-US" altLang="en-US" sz="2400" dirty="0" err="1">
                <a:sym typeface="Symbol" pitchFamily="18" charset="2"/>
              </a:rPr>
              <a:t>v</a:t>
            </a:r>
            <a:r>
              <a:rPr lang="en-US" altLang="en-US" sz="2400" baseline="-25000" dirty="0" err="1">
                <a:sym typeface="Symbol" pitchFamily="18" charset="2"/>
              </a:rPr>
              <a:t>di</a:t>
            </a:r>
            <a:r>
              <a:rPr lang="en-US" altLang="en-US" sz="2400" dirty="0">
                <a:sym typeface="Symbol" pitchFamily="18" charset="2"/>
              </a:rPr>
              <a:t>), density perturbation – 90 out-of-phase with </a:t>
            </a:r>
            <a:r>
              <a:rPr lang="en-US" altLang="en-US" sz="2400" dirty="0" err="1">
                <a:latin typeface="Symbol" pitchFamily="18" charset="2"/>
                <a:sym typeface="Symbol" pitchFamily="18" charset="2"/>
              </a:rPr>
              <a:t>d</a:t>
            </a:r>
            <a:r>
              <a:rPr lang="en-US" altLang="en-US" sz="2400" dirty="0" err="1">
                <a:sym typeface="Symbol" pitchFamily="18" charset="2"/>
              </a:rPr>
              <a:t>T</a:t>
            </a:r>
            <a:endParaRPr lang="en-US" sz="2400" dirty="0"/>
          </a:p>
        </p:txBody>
      </p:sp>
      <p:sp>
        <p:nvSpPr>
          <p:cNvPr id="4" name="TextBox 3"/>
          <p:cNvSpPr txBox="1"/>
          <p:nvPr/>
        </p:nvSpPr>
        <p:spPr>
          <a:xfrm>
            <a:off x="127028" y="2984295"/>
            <a:ext cx="6201378" cy="2308324"/>
          </a:xfrm>
          <a:prstGeom prst="rect">
            <a:avLst/>
          </a:prstGeom>
          <a:noFill/>
          <a:ln>
            <a:solidFill>
              <a:schemeClr val="tx1"/>
            </a:solidFill>
          </a:ln>
        </p:spPr>
        <p:txBody>
          <a:bodyPr wrap="none" rtlCol="0">
            <a:spAutoFit/>
          </a:bodyPr>
          <a:lstStyle/>
          <a:p>
            <a:r>
              <a:rPr lang="en-US" sz="1800" b="0" i="0" dirty="0" err="1">
                <a:solidFill>
                  <a:prstClr val="black"/>
                </a:solidFill>
              </a:rPr>
              <a:t>dn</a:t>
            </a:r>
            <a:r>
              <a:rPr lang="en-US" sz="1800" b="0" i="0" dirty="0">
                <a:solidFill>
                  <a:prstClr val="black"/>
                </a:solidFill>
              </a:rPr>
              <a:t>/</a:t>
            </a:r>
            <a:r>
              <a:rPr lang="en-US" sz="1800" b="0" i="0" dirty="0" err="1">
                <a:solidFill>
                  <a:prstClr val="black"/>
                </a:solidFill>
              </a:rPr>
              <a:t>dt</a:t>
            </a:r>
            <a:r>
              <a:rPr lang="en-US" sz="1800" b="0" i="0" dirty="0">
                <a:solidFill>
                  <a:prstClr val="black"/>
                </a:solidFill>
              </a:rPr>
              <a:t> + </a:t>
            </a:r>
            <a:r>
              <a:rPr lang="en-US" sz="1800" b="0" i="0" dirty="0">
                <a:solidFill>
                  <a:prstClr val="black"/>
                </a:solidFill>
                <a:sym typeface="Symbol"/>
              </a:rPr>
              <a:t>(</a:t>
            </a:r>
            <a:r>
              <a:rPr lang="en-US" sz="1800" b="0" i="0" dirty="0" err="1">
                <a:solidFill>
                  <a:prstClr val="black"/>
                </a:solidFill>
                <a:sym typeface="Symbol"/>
              </a:rPr>
              <a:t>nv</a:t>
            </a:r>
            <a:r>
              <a:rPr lang="en-US" sz="1800" b="0" i="0" dirty="0">
                <a:solidFill>
                  <a:prstClr val="black"/>
                </a:solidFill>
                <a:sym typeface="Symbol"/>
              </a:rPr>
              <a:t>)=0</a:t>
            </a:r>
          </a:p>
          <a:p>
            <a:endParaRPr lang="en-US" sz="1800" b="0" i="0" dirty="0">
              <a:solidFill>
                <a:prstClr val="black"/>
              </a:solidFill>
              <a:latin typeface="Symbol" panose="05050102010706020507" pitchFamily="18" charset="2"/>
            </a:endParaRPr>
          </a:p>
          <a:p>
            <a:r>
              <a:rPr lang="en-US" sz="1800" i="0" dirty="0">
                <a:solidFill>
                  <a:prstClr val="black"/>
                </a:solidFill>
                <a:latin typeface="Arial"/>
              </a:rPr>
              <a:t>-</a:t>
            </a:r>
            <a:r>
              <a:rPr lang="en-US" sz="1800" i="0" dirty="0" err="1">
                <a:solidFill>
                  <a:prstClr val="black"/>
                </a:solidFill>
                <a:latin typeface="Arial"/>
              </a:rPr>
              <a:t>i</a:t>
            </a:r>
            <a:r>
              <a:rPr lang="en-US" sz="1800" i="0" dirty="0" err="1">
                <a:solidFill>
                  <a:prstClr val="black"/>
                </a:solidFill>
                <a:latin typeface="Symbol" panose="05050102010706020507" pitchFamily="18" charset="2"/>
              </a:rPr>
              <a:t>wd</a:t>
            </a:r>
            <a:r>
              <a:rPr lang="en-US" sz="1800" i="0" dirty="0" err="1">
                <a:solidFill>
                  <a:prstClr val="black"/>
                </a:solidFill>
              </a:rPr>
              <a:t>n</a:t>
            </a:r>
            <a:r>
              <a:rPr lang="en-US" sz="1800" i="0" dirty="0">
                <a:solidFill>
                  <a:prstClr val="black"/>
                </a:solidFill>
              </a:rPr>
              <a:t> from -n</a:t>
            </a:r>
            <a:r>
              <a:rPr lang="en-US" sz="1800" i="0" baseline="-25000" dirty="0">
                <a:solidFill>
                  <a:prstClr val="black"/>
                </a:solidFill>
              </a:rPr>
              <a:t>0</a:t>
            </a:r>
            <a:r>
              <a:rPr lang="en-US" sz="1800" i="0" dirty="0">
                <a:solidFill>
                  <a:prstClr val="black"/>
                </a:solidFill>
                <a:sym typeface="Symbol"/>
              </a:rPr>
              <a:t></a:t>
            </a:r>
            <a:r>
              <a:rPr lang="en-US" sz="1800" i="0" dirty="0" err="1">
                <a:solidFill>
                  <a:prstClr val="black"/>
                </a:solidFill>
                <a:latin typeface="Symbol" panose="05050102010706020507" pitchFamily="18" charset="2"/>
              </a:rPr>
              <a:t>d</a:t>
            </a:r>
            <a:r>
              <a:rPr lang="en-US" sz="1800" i="0" dirty="0" err="1">
                <a:solidFill>
                  <a:prstClr val="black"/>
                </a:solidFill>
                <a:sym typeface="Symbol"/>
              </a:rPr>
              <a:t>v</a:t>
            </a:r>
            <a:r>
              <a:rPr lang="en-US" sz="1800" i="0" baseline="-25000" dirty="0" err="1">
                <a:solidFill>
                  <a:prstClr val="black"/>
                </a:solidFill>
                <a:sym typeface="Symbol"/>
              </a:rPr>
              <a:t>d</a:t>
            </a:r>
            <a:r>
              <a:rPr lang="en-US" sz="1800" i="0" baseline="-25000" dirty="0">
                <a:solidFill>
                  <a:prstClr val="black"/>
                </a:solidFill>
                <a:sym typeface="Symbol"/>
              </a:rPr>
              <a:t> </a:t>
            </a:r>
            <a:r>
              <a:rPr lang="en-US" sz="1800" b="0" i="0" dirty="0">
                <a:solidFill>
                  <a:prstClr val="black"/>
                </a:solidFill>
                <a:sym typeface="Symbol"/>
              </a:rPr>
              <a:t>~ -n</a:t>
            </a:r>
            <a:r>
              <a:rPr lang="en-US" sz="1800" b="0" i="0" baseline="-25000" dirty="0">
                <a:solidFill>
                  <a:prstClr val="black"/>
                </a:solidFill>
                <a:sym typeface="Symbol"/>
              </a:rPr>
              <a:t>0</a:t>
            </a:r>
            <a:r>
              <a:rPr lang="en-US" sz="1800" b="0" i="0" dirty="0">
                <a:solidFill>
                  <a:prstClr val="black"/>
                </a:solidFill>
                <a:sym typeface="Symbol"/>
              </a:rPr>
              <a:t>(</a:t>
            </a:r>
            <a:r>
              <a:rPr lang="en-US" sz="1800" b="0" i="0" dirty="0" err="1">
                <a:solidFill>
                  <a:prstClr val="black"/>
                </a:solidFill>
                <a:latin typeface="Symbol" panose="05050102010706020507" pitchFamily="18" charset="2"/>
                <a:sym typeface="Symbol"/>
              </a:rPr>
              <a:t>d</a:t>
            </a:r>
            <a:r>
              <a:rPr lang="en-US" sz="1800" b="0" i="0" dirty="0" err="1">
                <a:solidFill>
                  <a:prstClr val="black"/>
                </a:solidFill>
                <a:sym typeface="Symbol"/>
              </a:rPr>
              <a:t>T</a:t>
            </a:r>
            <a:r>
              <a:rPr lang="en-US" sz="1800" b="0" i="0" baseline="-25000" dirty="0">
                <a:solidFill>
                  <a:prstClr val="black"/>
                </a:solidFill>
                <a:sym typeface="Symbol"/>
              </a:rPr>
              <a:t> </a:t>
            </a:r>
            <a:r>
              <a:rPr lang="en-US" sz="1800" b="0" i="0" dirty="0">
                <a:solidFill>
                  <a:prstClr val="black"/>
                </a:solidFill>
                <a:sym typeface="Symbol"/>
              </a:rPr>
              <a:t>b×B/B)/B ~ -n</a:t>
            </a:r>
            <a:r>
              <a:rPr lang="en-US" sz="1800" b="0" i="0" baseline="-25000" dirty="0">
                <a:solidFill>
                  <a:prstClr val="black"/>
                </a:solidFill>
                <a:sym typeface="Symbol"/>
              </a:rPr>
              <a:t>0</a:t>
            </a:r>
            <a:r>
              <a:rPr lang="en-US" sz="1800" b="0" i="0" dirty="0">
                <a:solidFill>
                  <a:prstClr val="black"/>
                </a:solidFill>
                <a:sym typeface="Symbol"/>
              </a:rPr>
              <a:t> </a:t>
            </a:r>
            <a:r>
              <a:rPr lang="en-US" sz="1800" b="0" i="0" dirty="0" err="1">
                <a:solidFill>
                  <a:prstClr val="black"/>
                </a:solidFill>
                <a:sym typeface="Symbol"/>
              </a:rPr>
              <a:t>ik</a:t>
            </a:r>
            <a:r>
              <a:rPr lang="en-US" sz="1800" b="0" i="0" baseline="-25000" dirty="0" err="1">
                <a:solidFill>
                  <a:prstClr val="black"/>
                </a:solidFill>
                <a:sym typeface="Symbol"/>
              </a:rPr>
              <a:t>y</a:t>
            </a:r>
            <a:r>
              <a:rPr lang="en-US" sz="1800" b="0" i="0" dirty="0" err="1">
                <a:solidFill>
                  <a:prstClr val="black"/>
                </a:solidFill>
                <a:latin typeface="Symbol" panose="05050102010706020507" pitchFamily="18" charset="2"/>
                <a:sym typeface="Symbol"/>
              </a:rPr>
              <a:t>d</a:t>
            </a:r>
            <a:r>
              <a:rPr lang="en-US" sz="1800" b="0" i="0" dirty="0" err="1">
                <a:solidFill>
                  <a:prstClr val="black"/>
                </a:solidFill>
                <a:sym typeface="Symbol"/>
              </a:rPr>
              <a:t>T</a:t>
            </a:r>
            <a:r>
              <a:rPr lang="en-US" sz="1800" b="0" i="0" dirty="0">
                <a:solidFill>
                  <a:prstClr val="black"/>
                </a:solidFill>
                <a:sym typeface="Symbol"/>
              </a:rPr>
              <a:t> / BR</a:t>
            </a:r>
          </a:p>
          <a:p>
            <a:endParaRPr lang="en-US" sz="1800" b="0" i="0" dirty="0">
              <a:solidFill>
                <a:prstClr val="black"/>
              </a:solidFill>
              <a:sym typeface="Symbol"/>
            </a:endParaRPr>
          </a:p>
          <a:p>
            <a:r>
              <a:rPr lang="en-US" sz="1800" b="0" i="0" dirty="0">
                <a:solidFill>
                  <a:prstClr val="black"/>
                </a:solidFill>
              </a:rPr>
              <a:t>-</a:t>
            </a:r>
            <a:r>
              <a:rPr lang="en-US" sz="1800" b="0" i="0" dirty="0" err="1">
                <a:solidFill>
                  <a:prstClr val="black"/>
                </a:solidFill>
              </a:rPr>
              <a:t>i</a:t>
            </a:r>
            <a:r>
              <a:rPr lang="en-US" sz="1800" b="0" i="0" dirty="0" err="1">
                <a:solidFill>
                  <a:prstClr val="black"/>
                </a:solidFill>
                <a:latin typeface="Symbol" panose="05050102010706020507" pitchFamily="18" charset="2"/>
              </a:rPr>
              <a:t>w</a:t>
            </a:r>
            <a:r>
              <a:rPr lang="en-US" sz="1800" b="0" i="0" dirty="0">
                <a:solidFill>
                  <a:prstClr val="black"/>
                </a:solidFill>
                <a:latin typeface="Symbol" panose="05050102010706020507" pitchFamily="18" charset="2"/>
              </a:rPr>
              <a:t>(</a:t>
            </a:r>
            <a:r>
              <a:rPr lang="en-US" sz="1800" b="0" i="0" dirty="0" err="1">
                <a:solidFill>
                  <a:prstClr val="black"/>
                </a:solidFill>
                <a:latin typeface="Symbol" panose="05050102010706020507" pitchFamily="18" charset="2"/>
              </a:rPr>
              <a:t>d</a:t>
            </a:r>
            <a:r>
              <a:rPr lang="en-US" sz="1800" b="0" i="0" dirty="0" err="1">
                <a:solidFill>
                  <a:prstClr val="black"/>
                </a:solidFill>
              </a:rPr>
              <a:t>n</a:t>
            </a:r>
            <a:r>
              <a:rPr lang="en-US" sz="1800" b="0" i="0" dirty="0">
                <a:solidFill>
                  <a:prstClr val="black"/>
                </a:solidFill>
              </a:rPr>
              <a:t>/n</a:t>
            </a:r>
            <a:r>
              <a:rPr lang="en-US" sz="1800" b="0" i="0" baseline="-25000" dirty="0">
                <a:solidFill>
                  <a:prstClr val="black"/>
                </a:solidFill>
              </a:rPr>
              <a:t>0</a:t>
            </a:r>
            <a:r>
              <a:rPr lang="en-US" sz="1800" b="0" i="0" dirty="0">
                <a:solidFill>
                  <a:prstClr val="black"/>
                </a:solidFill>
              </a:rPr>
              <a:t>) ~ -</a:t>
            </a:r>
            <a:r>
              <a:rPr lang="en-US" sz="1800" b="0" i="0" dirty="0" err="1">
                <a:solidFill>
                  <a:prstClr val="black"/>
                </a:solidFill>
              </a:rPr>
              <a:t>i</a:t>
            </a:r>
            <a:r>
              <a:rPr lang="en-US" sz="1800" b="0" i="0" dirty="0" err="1">
                <a:solidFill>
                  <a:prstClr val="black"/>
                </a:solidFill>
                <a:sym typeface="Symbol"/>
              </a:rPr>
              <a:t>k</a:t>
            </a:r>
            <a:r>
              <a:rPr lang="en-US" sz="1800" b="0" i="0" baseline="-25000" dirty="0" err="1">
                <a:solidFill>
                  <a:prstClr val="black"/>
                </a:solidFill>
                <a:sym typeface="Symbol"/>
              </a:rPr>
              <a:t>y</a:t>
            </a:r>
            <a:r>
              <a:rPr lang="en-US" sz="1800" b="0" i="0" dirty="0">
                <a:solidFill>
                  <a:prstClr val="black"/>
                </a:solidFill>
                <a:sym typeface="Symbol"/>
              </a:rPr>
              <a:t>(</a:t>
            </a:r>
            <a:r>
              <a:rPr lang="en-US" sz="1800" b="0" i="0" dirty="0" err="1">
                <a:solidFill>
                  <a:prstClr val="black"/>
                </a:solidFill>
                <a:latin typeface="Symbol" panose="05050102010706020507" pitchFamily="18" charset="2"/>
                <a:sym typeface="Symbol"/>
              </a:rPr>
              <a:t>d</a:t>
            </a:r>
            <a:r>
              <a:rPr lang="en-US" sz="1800" b="0" i="0" dirty="0" err="1">
                <a:solidFill>
                  <a:prstClr val="black"/>
                </a:solidFill>
                <a:sym typeface="Symbol"/>
              </a:rPr>
              <a:t>T</a:t>
            </a:r>
            <a:r>
              <a:rPr lang="en-US" sz="1800" b="0" i="0" dirty="0">
                <a:solidFill>
                  <a:prstClr val="black"/>
                </a:solidFill>
                <a:sym typeface="Symbol"/>
              </a:rPr>
              <a:t>/T</a:t>
            </a:r>
            <a:r>
              <a:rPr lang="en-US" sz="1800" b="0" i="0" baseline="-25000" dirty="0">
                <a:solidFill>
                  <a:prstClr val="black"/>
                </a:solidFill>
                <a:sym typeface="Symbol"/>
              </a:rPr>
              <a:t>0</a:t>
            </a:r>
            <a:r>
              <a:rPr lang="en-US" sz="1800" b="0" i="0" dirty="0">
                <a:solidFill>
                  <a:prstClr val="black"/>
                </a:solidFill>
                <a:sym typeface="Symbol"/>
              </a:rPr>
              <a:t>) T/BR ~ -</a:t>
            </a:r>
            <a:r>
              <a:rPr lang="en-US" sz="1800" b="0" i="0" dirty="0" err="1">
                <a:solidFill>
                  <a:prstClr val="black"/>
                </a:solidFill>
                <a:sym typeface="Symbol"/>
              </a:rPr>
              <a:t>i</a:t>
            </a:r>
            <a:r>
              <a:rPr lang="en-US" sz="1800" b="0" i="0" dirty="0">
                <a:solidFill>
                  <a:prstClr val="black"/>
                </a:solidFill>
                <a:sym typeface="Symbol"/>
              </a:rPr>
              <a:t>(</a:t>
            </a:r>
            <a:r>
              <a:rPr lang="en-US" sz="1800" b="0" i="0" dirty="0" err="1">
                <a:solidFill>
                  <a:prstClr val="black"/>
                </a:solidFill>
                <a:sym typeface="Symbol"/>
              </a:rPr>
              <a:t>k</a:t>
            </a:r>
            <a:r>
              <a:rPr lang="en-US" sz="1800" b="0" i="0" baseline="-25000" dirty="0" err="1">
                <a:solidFill>
                  <a:prstClr val="black"/>
                </a:solidFill>
                <a:sym typeface="Symbol"/>
              </a:rPr>
              <a:t>y</a:t>
            </a:r>
            <a:r>
              <a:rPr lang="en-US" sz="1800" b="0" i="0" dirty="0" err="1">
                <a:solidFill>
                  <a:prstClr val="black"/>
                </a:solidFill>
                <a:sym typeface="Symbol"/>
              </a:rPr>
              <a:t>V</a:t>
            </a:r>
            <a:r>
              <a:rPr lang="en-US" sz="1800" b="0" i="0" baseline="-25000" dirty="0" err="1">
                <a:solidFill>
                  <a:prstClr val="black"/>
                </a:solidFill>
                <a:sym typeface="Symbol"/>
              </a:rPr>
              <a:t>D</a:t>
            </a:r>
            <a:r>
              <a:rPr lang="en-US" sz="1800" b="0" i="0" dirty="0">
                <a:solidFill>
                  <a:prstClr val="black"/>
                </a:solidFill>
                <a:sym typeface="Symbol"/>
              </a:rPr>
              <a:t>) (</a:t>
            </a:r>
            <a:r>
              <a:rPr lang="en-US" sz="1800" b="0" i="0" dirty="0" err="1">
                <a:solidFill>
                  <a:prstClr val="black"/>
                </a:solidFill>
                <a:latin typeface="Symbol" panose="05050102010706020507" pitchFamily="18" charset="2"/>
                <a:sym typeface="Symbol"/>
              </a:rPr>
              <a:t>d</a:t>
            </a:r>
            <a:r>
              <a:rPr lang="en-US" sz="1800" b="0" i="0" dirty="0" err="1">
                <a:solidFill>
                  <a:prstClr val="black"/>
                </a:solidFill>
                <a:sym typeface="Symbol"/>
              </a:rPr>
              <a:t>T</a:t>
            </a:r>
            <a:r>
              <a:rPr lang="en-US" sz="1800" b="0" i="0" dirty="0">
                <a:solidFill>
                  <a:prstClr val="black"/>
                </a:solidFill>
                <a:sym typeface="Symbol"/>
              </a:rPr>
              <a:t>/T</a:t>
            </a:r>
            <a:r>
              <a:rPr lang="en-US" sz="1800" b="0" i="0" baseline="-25000" dirty="0">
                <a:solidFill>
                  <a:prstClr val="black"/>
                </a:solidFill>
                <a:sym typeface="Symbol"/>
              </a:rPr>
              <a:t>0</a:t>
            </a:r>
            <a:r>
              <a:rPr lang="en-US" sz="1800" b="0" i="0" dirty="0">
                <a:solidFill>
                  <a:prstClr val="black"/>
                </a:solidFill>
                <a:sym typeface="Symbol"/>
              </a:rPr>
              <a:t>) ~ -</a:t>
            </a:r>
            <a:r>
              <a:rPr lang="en-US" sz="1800" b="0" i="0" dirty="0" err="1">
                <a:solidFill>
                  <a:prstClr val="black"/>
                </a:solidFill>
                <a:sym typeface="Symbol"/>
              </a:rPr>
              <a:t>i</a:t>
            </a:r>
            <a:r>
              <a:rPr lang="en-US" sz="1800" b="0" i="0" dirty="0" err="1">
                <a:solidFill>
                  <a:prstClr val="black"/>
                </a:solidFill>
                <a:latin typeface="Symbol" panose="05050102010706020507" pitchFamily="18" charset="2"/>
                <a:sym typeface="Symbol"/>
              </a:rPr>
              <a:t>w</a:t>
            </a:r>
            <a:r>
              <a:rPr lang="en-US" sz="1800" b="0" i="0" baseline="-25000" dirty="0" err="1">
                <a:solidFill>
                  <a:prstClr val="black"/>
                </a:solidFill>
                <a:sym typeface="Symbol"/>
              </a:rPr>
              <a:t>D</a:t>
            </a:r>
            <a:r>
              <a:rPr lang="en-US" sz="1800" b="0" i="0" dirty="0">
                <a:solidFill>
                  <a:prstClr val="black"/>
                </a:solidFill>
                <a:sym typeface="Symbol"/>
              </a:rPr>
              <a:t> (</a:t>
            </a:r>
            <a:r>
              <a:rPr lang="en-US" sz="1800" b="0" i="0" dirty="0" err="1">
                <a:solidFill>
                  <a:prstClr val="black"/>
                </a:solidFill>
                <a:latin typeface="Symbol" panose="05050102010706020507" pitchFamily="18" charset="2"/>
                <a:sym typeface="Symbol"/>
              </a:rPr>
              <a:t>d</a:t>
            </a:r>
            <a:r>
              <a:rPr lang="en-US" sz="1800" b="0" i="0" dirty="0" err="1">
                <a:solidFill>
                  <a:prstClr val="black"/>
                </a:solidFill>
                <a:sym typeface="Symbol"/>
              </a:rPr>
              <a:t>T</a:t>
            </a:r>
            <a:r>
              <a:rPr lang="en-US" sz="1800" b="0" i="0" dirty="0">
                <a:solidFill>
                  <a:prstClr val="black"/>
                </a:solidFill>
                <a:sym typeface="Symbol"/>
              </a:rPr>
              <a:t>/T</a:t>
            </a:r>
            <a:r>
              <a:rPr lang="en-US" sz="1800" b="0" i="0" baseline="-25000" dirty="0">
                <a:solidFill>
                  <a:prstClr val="black"/>
                </a:solidFill>
                <a:sym typeface="Symbol"/>
              </a:rPr>
              <a:t>0</a:t>
            </a:r>
            <a:r>
              <a:rPr lang="en-US" sz="1800" b="0" i="0" dirty="0">
                <a:solidFill>
                  <a:prstClr val="black"/>
                </a:solidFill>
                <a:sym typeface="Symbol"/>
              </a:rPr>
              <a:t>)</a:t>
            </a:r>
          </a:p>
          <a:p>
            <a:endParaRPr lang="en-US" sz="1800" b="0" i="0" dirty="0">
              <a:solidFill>
                <a:prstClr val="black"/>
              </a:solidFill>
              <a:sym typeface="Symbol"/>
            </a:endParaRPr>
          </a:p>
          <a:p>
            <a:pPr algn="ctr"/>
            <a:r>
              <a:rPr lang="en-US" sz="1800" i="0" dirty="0">
                <a:solidFill>
                  <a:prstClr val="black"/>
                </a:solidFill>
                <a:latin typeface="Arial"/>
              </a:rPr>
              <a:t>-</a:t>
            </a:r>
            <a:r>
              <a:rPr lang="en-US" sz="1800" i="0" dirty="0" err="1">
                <a:solidFill>
                  <a:prstClr val="black"/>
                </a:solidFill>
                <a:latin typeface="Arial"/>
              </a:rPr>
              <a:t>i</a:t>
            </a:r>
            <a:r>
              <a:rPr lang="en-US" sz="1800" i="0" dirty="0" err="1">
                <a:solidFill>
                  <a:schemeClr val="tx1"/>
                </a:solidFill>
                <a:latin typeface="Symbol" panose="05050102010706020507" pitchFamily="18" charset="2"/>
              </a:rPr>
              <a:t>w</a:t>
            </a:r>
            <a:r>
              <a:rPr lang="en-US" sz="1800" i="0" dirty="0">
                <a:solidFill>
                  <a:prstClr val="black"/>
                </a:solidFill>
                <a:latin typeface="Arial"/>
              </a:rPr>
              <a:t>(</a:t>
            </a:r>
            <a:r>
              <a:rPr lang="en-US" sz="1800" i="0" dirty="0" err="1">
                <a:solidFill>
                  <a:prstClr val="black"/>
                </a:solidFill>
                <a:latin typeface="Symbol" panose="05050102010706020507" pitchFamily="18" charset="2"/>
              </a:rPr>
              <a:t>d</a:t>
            </a:r>
            <a:r>
              <a:rPr lang="en-US" sz="1800" i="0" dirty="0" err="1">
                <a:solidFill>
                  <a:prstClr val="black"/>
                </a:solidFill>
              </a:rPr>
              <a:t>n</a:t>
            </a:r>
            <a:r>
              <a:rPr lang="en-US" sz="1800" i="0" dirty="0">
                <a:solidFill>
                  <a:prstClr val="black"/>
                </a:solidFill>
              </a:rPr>
              <a:t>/n</a:t>
            </a:r>
            <a:r>
              <a:rPr lang="en-US" sz="1800" i="0" baseline="-25000" dirty="0">
                <a:solidFill>
                  <a:prstClr val="black"/>
                </a:solidFill>
              </a:rPr>
              <a:t>0</a:t>
            </a:r>
            <a:r>
              <a:rPr lang="en-US" sz="1800" i="0" dirty="0">
                <a:solidFill>
                  <a:prstClr val="black"/>
                </a:solidFill>
              </a:rPr>
              <a:t>) =</a:t>
            </a:r>
            <a:r>
              <a:rPr lang="en-US" sz="1800" i="0" dirty="0">
                <a:solidFill>
                  <a:prstClr val="black"/>
                </a:solidFill>
                <a:sym typeface="Symbol"/>
              </a:rPr>
              <a:t> -</a:t>
            </a:r>
            <a:r>
              <a:rPr lang="en-US" sz="1800" i="0" dirty="0" err="1">
                <a:solidFill>
                  <a:prstClr val="black"/>
                </a:solidFill>
                <a:sym typeface="Symbol"/>
              </a:rPr>
              <a:t>i</a:t>
            </a:r>
            <a:r>
              <a:rPr lang="en-US" sz="1800" i="0" dirty="0" err="1">
                <a:solidFill>
                  <a:prstClr val="black"/>
                </a:solidFill>
                <a:latin typeface="Symbol" panose="05050102010706020507" pitchFamily="18" charset="2"/>
                <a:sym typeface="Symbol"/>
              </a:rPr>
              <a:t>w</a:t>
            </a:r>
            <a:r>
              <a:rPr lang="en-US" sz="1800" i="0" baseline="-25000" dirty="0" err="1">
                <a:solidFill>
                  <a:prstClr val="black"/>
                </a:solidFill>
                <a:sym typeface="Symbol"/>
              </a:rPr>
              <a:t>D</a:t>
            </a:r>
            <a:r>
              <a:rPr lang="en-US" sz="1800" i="0" dirty="0">
                <a:solidFill>
                  <a:prstClr val="black"/>
                </a:solidFill>
                <a:sym typeface="Symbol"/>
              </a:rPr>
              <a:t>(</a:t>
            </a:r>
            <a:r>
              <a:rPr lang="en-US" sz="1800" i="0" dirty="0">
                <a:solidFill>
                  <a:prstClr val="black"/>
                </a:solidFill>
                <a:latin typeface="Symbol" panose="05050102010706020507" pitchFamily="18" charset="2"/>
                <a:sym typeface="Symbol"/>
              </a:rPr>
              <a:t>d</a:t>
            </a:r>
            <a:r>
              <a:rPr lang="en-US" sz="1800" i="0" dirty="0">
                <a:solidFill>
                  <a:prstClr val="black"/>
                </a:solidFill>
                <a:sym typeface="Symbol"/>
              </a:rPr>
              <a:t>T/T</a:t>
            </a:r>
            <a:r>
              <a:rPr lang="en-US" sz="1800" i="0" baseline="-25000" dirty="0">
                <a:solidFill>
                  <a:prstClr val="black"/>
                </a:solidFill>
                <a:sym typeface="Symbol"/>
              </a:rPr>
              <a:t>0</a:t>
            </a:r>
            <a:r>
              <a:rPr lang="en-US" sz="1800" i="0" dirty="0">
                <a:solidFill>
                  <a:prstClr val="black"/>
                </a:solidFill>
                <a:sym typeface="Symbol"/>
              </a:rPr>
              <a:t>)</a:t>
            </a:r>
          </a:p>
          <a:p>
            <a:r>
              <a:rPr lang="en-US" sz="1800" b="0" i="0" dirty="0">
                <a:solidFill>
                  <a:prstClr val="black"/>
                </a:solidFill>
                <a:sym typeface="Symbol"/>
              </a:rPr>
              <a:t> </a:t>
            </a:r>
            <a:endParaRPr lang="en-US" sz="1800" b="0" i="0" dirty="0">
              <a:solidFill>
                <a:prstClr val="black"/>
              </a:solidFill>
            </a:endParaRPr>
          </a:p>
        </p:txBody>
      </p:sp>
      <p:pic>
        <p:nvPicPr>
          <p:cNvPr id="295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246" y="2644677"/>
            <a:ext cx="2094726" cy="298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5E1E6D54-80AA-46DA-BB61-8C8A1F2BD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35" y="1113625"/>
            <a:ext cx="8475076" cy="79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28AB39B0-78A2-47E5-A550-620C557F286F}"/>
              </a:ext>
            </a:extLst>
          </p:cNvPr>
          <p:cNvSpPr/>
          <p:nvPr/>
        </p:nvSpPr>
        <p:spPr bwMode="auto">
          <a:xfrm>
            <a:off x="369046" y="1113625"/>
            <a:ext cx="457200" cy="791375"/>
          </a:xfrm>
          <a:prstGeom prst="rect">
            <a:avLst/>
          </a:prstGeom>
          <a:no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effectLst/>
              <a:latin typeface="Helvetica" pitchFamily="-128" charset="0"/>
            </a:endParaRPr>
          </a:p>
        </p:txBody>
      </p:sp>
      <p:sp>
        <p:nvSpPr>
          <p:cNvPr id="8" name="Rectangle 7">
            <a:extLst>
              <a:ext uri="{FF2B5EF4-FFF2-40B4-BE49-F238E27FC236}">
                <a16:creationId xmlns:a16="http://schemas.microsoft.com/office/drawing/2014/main" id="{93728AA9-D006-4867-9930-A122EE4E8ABC}"/>
              </a:ext>
            </a:extLst>
          </p:cNvPr>
          <p:cNvSpPr/>
          <p:nvPr/>
        </p:nvSpPr>
        <p:spPr bwMode="auto">
          <a:xfrm>
            <a:off x="4712446" y="1219200"/>
            <a:ext cx="2209800" cy="609600"/>
          </a:xfrm>
          <a:prstGeom prst="rect">
            <a:avLst/>
          </a:prstGeom>
          <a:no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effectLst/>
              <a:latin typeface="Helvetica" pitchFamily="-128" charset="0"/>
            </a:endParaRPr>
          </a:p>
        </p:txBody>
      </p:sp>
      <p:sp>
        <p:nvSpPr>
          <p:cNvPr id="5" name="Rectangle 4">
            <a:extLst>
              <a:ext uri="{FF2B5EF4-FFF2-40B4-BE49-F238E27FC236}">
                <a16:creationId xmlns:a16="http://schemas.microsoft.com/office/drawing/2014/main" id="{9A53C8F7-6A90-4552-8FA0-46E02F8408CC}"/>
              </a:ext>
            </a:extLst>
          </p:cNvPr>
          <p:cNvSpPr/>
          <p:nvPr/>
        </p:nvSpPr>
        <p:spPr>
          <a:xfrm>
            <a:off x="990600" y="1219200"/>
            <a:ext cx="3440955" cy="609600"/>
          </a:xfrm>
          <a:prstGeom prst="rect">
            <a:avLst/>
          </a:prstGeom>
          <a:solidFill>
            <a:schemeClr val="bg1">
              <a:lumMod val="8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1515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2317" y="2209800"/>
            <a:ext cx="7019365" cy="1828800"/>
          </a:xfrm>
          <a:ln>
            <a:solidFill>
              <a:schemeClr val="tx1"/>
            </a:solidFill>
          </a:ln>
        </p:spPr>
        <p:txBody>
          <a:bodyPr>
            <a:normAutofit/>
          </a:bodyPr>
          <a:lstStyle/>
          <a:p>
            <a:pPr marL="0" indent="0">
              <a:buNone/>
            </a:pPr>
            <a:r>
              <a:rPr lang="en-US" sz="1800" b="1" dirty="0">
                <a:latin typeface="+mn-lt"/>
              </a:rPr>
              <a:t>-</a:t>
            </a:r>
            <a:r>
              <a:rPr lang="en-US" sz="1800" b="1" dirty="0" err="1">
                <a:latin typeface="+mn-lt"/>
              </a:rPr>
              <a:t>i</a:t>
            </a:r>
            <a:r>
              <a:rPr lang="en-US" sz="1800" b="1" dirty="0" err="1">
                <a:latin typeface="Symbol" panose="05050102010706020507" pitchFamily="18" charset="2"/>
              </a:rPr>
              <a:t>wd</a:t>
            </a:r>
            <a:r>
              <a:rPr lang="en-US" sz="1800" b="1" dirty="0" err="1"/>
              <a:t>T</a:t>
            </a:r>
            <a:r>
              <a:rPr lang="en-US" sz="1800" b="1" dirty="0"/>
              <a:t> from -</a:t>
            </a:r>
            <a:r>
              <a:rPr lang="en-US" sz="1800" b="1" dirty="0" err="1">
                <a:latin typeface="Symbol" panose="05050102010706020507" pitchFamily="18" charset="2"/>
              </a:rPr>
              <a:t>d</a:t>
            </a:r>
            <a:r>
              <a:rPr lang="en-US" sz="1800" b="1" dirty="0" err="1"/>
              <a:t>v</a:t>
            </a:r>
            <a:r>
              <a:rPr lang="en-US" sz="1800" b="1" baseline="-25000" dirty="0" err="1"/>
              <a:t>E</a:t>
            </a:r>
            <a:r>
              <a:rPr lang="en-US" sz="1800" b="1" dirty="0">
                <a:sym typeface="Symbol"/>
              </a:rPr>
              <a:t>T</a:t>
            </a:r>
            <a:r>
              <a:rPr lang="en-US" sz="1800" b="1" baseline="-25000" dirty="0">
                <a:sym typeface="Symbol"/>
              </a:rPr>
              <a:t>0</a:t>
            </a:r>
            <a:r>
              <a:rPr lang="en-US" sz="1800" dirty="0">
                <a:sym typeface="Symbol"/>
              </a:rPr>
              <a:t> ~ -(b×</a:t>
            </a:r>
            <a:r>
              <a:rPr lang="en-US" sz="1800" dirty="0" err="1">
                <a:latin typeface="Symbol" panose="05050102010706020507" pitchFamily="18" charset="2"/>
                <a:sym typeface="Symbol"/>
              </a:rPr>
              <a:t>dj</a:t>
            </a:r>
            <a:r>
              <a:rPr lang="en-US" sz="1800" dirty="0">
                <a:sym typeface="Symbol"/>
              </a:rPr>
              <a:t>/B)T</a:t>
            </a:r>
            <a:r>
              <a:rPr lang="en-US" sz="1800" baseline="-25000" dirty="0">
                <a:sym typeface="Symbol"/>
              </a:rPr>
              <a:t>0</a:t>
            </a:r>
            <a:r>
              <a:rPr lang="en-US" sz="1800" dirty="0">
                <a:sym typeface="Symbol"/>
              </a:rPr>
              <a:t> ~ </a:t>
            </a:r>
            <a:r>
              <a:rPr lang="en-US" sz="1800" dirty="0" err="1">
                <a:sym typeface="Symbol"/>
              </a:rPr>
              <a:t>ik</a:t>
            </a:r>
            <a:r>
              <a:rPr lang="en-US" sz="1800" baseline="-25000" dirty="0" err="1">
                <a:sym typeface="Symbol"/>
              </a:rPr>
              <a:t>y</a:t>
            </a:r>
            <a:r>
              <a:rPr lang="en-US" sz="1800" dirty="0" err="1">
                <a:latin typeface="Symbol" panose="05050102010706020507" pitchFamily="18" charset="2"/>
                <a:sym typeface="Symbol"/>
              </a:rPr>
              <a:t>dj</a:t>
            </a:r>
            <a:r>
              <a:rPr lang="en-US" sz="1800" dirty="0">
                <a:sym typeface="Symbol"/>
              </a:rPr>
              <a:t>/BT</a:t>
            </a:r>
            <a:r>
              <a:rPr lang="en-US" sz="1800" baseline="-25000" dirty="0">
                <a:sym typeface="Symbol"/>
              </a:rPr>
              <a:t>0</a:t>
            </a:r>
            <a:r>
              <a:rPr lang="en-US" sz="1800" dirty="0">
                <a:sym typeface="Symbol"/>
              </a:rPr>
              <a:t> ~ </a:t>
            </a:r>
            <a:r>
              <a:rPr lang="en-US" sz="1800" dirty="0" err="1">
                <a:sym typeface="Symbol"/>
              </a:rPr>
              <a:t>ik</a:t>
            </a:r>
            <a:r>
              <a:rPr lang="en-US" sz="1800" baseline="-25000" dirty="0" err="1">
                <a:sym typeface="Symbol"/>
              </a:rPr>
              <a:t>y</a:t>
            </a:r>
            <a:r>
              <a:rPr lang="en-US" sz="1800" dirty="0" err="1">
                <a:latin typeface="Symbol" panose="05050102010706020507" pitchFamily="18" charset="2"/>
                <a:sym typeface="Symbol"/>
              </a:rPr>
              <a:t>dj</a:t>
            </a:r>
            <a:r>
              <a:rPr lang="en-US" sz="1800" dirty="0">
                <a:sym typeface="Symbol"/>
              </a:rPr>
              <a:t>(T/B)/L</a:t>
            </a:r>
            <a:r>
              <a:rPr lang="en-US" sz="1800" baseline="-25000" dirty="0">
                <a:sym typeface="Symbol"/>
              </a:rPr>
              <a:t>T</a:t>
            </a:r>
          </a:p>
          <a:p>
            <a:endParaRPr lang="en-US" sz="1800" dirty="0"/>
          </a:p>
          <a:p>
            <a:pPr marL="0" indent="0">
              <a:buNone/>
            </a:pPr>
            <a:r>
              <a:rPr lang="en-US" sz="1800" dirty="0"/>
              <a:t>-</a:t>
            </a:r>
            <a:r>
              <a:rPr lang="en-US" sz="1800" dirty="0" err="1"/>
              <a:t>i</a:t>
            </a:r>
            <a:r>
              <a:rPr lang="en-US" sz="1800" dirty="0" err="1">
                <a:latin typeface="Symbol" panose="05050102010706020507" pitchFamily="18" charset="2"/>
              </a:rPr>
              <a:t>w</a:t>
            </a:r>
            <a:r>
              <a:rPr lang="en-US" sz="1800" dirty="0"/>
              <a:t>(</a:t>
            </a:r>
            <a:r>
              <a:rPr lang="en-US" sz="1800" dirty="0" err="1">
                <a:latin typeface="Symbol" panose="05050102010706020507" pitchFamily="18" charset="2"/>
              </a:rPr>
              <a:t>d</a:t>
            </a:r>
            <a:r>
              <a:rPr lang="en-US" sz="1800" dirty="0" err="1"/>
              <a:t>T</a:t>
            </a:r>
            <a:r>
              <a:rPr lang="en-US" sz="1800" dirty="0"/>
              <a:t>/T) ~ </a:t>
            </a:r>
            <a:r>
              <a:rPr lang="en-US" sz="1800" dirty="0" err="1">
                <a:sym typeface="Symbol"/>
              </a:rPr>
              <a:t>ik</a:t>
            </a:r>
            <a:r>
              <a:rPr lang="en-US" sz="1800" baseline="-25000" dirty="0" err="1">
                <a:sym typeface="Symbol"/>
              </a:rPr>
              <a:t>y</a:t>
            </a:r>
            <a:r>
              <a:rPr lang="en-US" sz="1800" dirty="0">
                <a:sym typeface="Symbol"/>
              </a:rPr>
              <a:t>(</a:t>
            </a:r>
            <a:r>
              <a:rPr lang="en-US" sz="1800" dirty="0" err="1">
                <a:latin typeface="Symbol" panose="05050102010706020507" pitchFamily="18" charset="2"/>
                <a:sym typeface="Symbol"/>
              </a:rPr>
              <a:t>dj</a:t>
            </a:r>
            <a:r>
              <a:rPr lang="en-US" sz="1800" dirty="0">
                <a:sym typeface="Symbol"/>
              </a:rPr>
              <a:t>/T)T/BL</a:t>
            </a:r>
            <a:r>
              <a:rPr lang="en-US" sz="1800" baseline="-25000" dirty="0">
                <a:sym typeface="Symbol"/>
              </a:rPr>
              <a:t>T</a:t>
            </a:r>
            <a:r>
              <a:rPr lang="en-US" sz="1800" dirty="0">
                <a:sym typeface="Symbol"/>
              </a:rPr>
              <a:t> ~ </a:t>
            </a:r>
            <a:r>
              <a:rPr lang="en-US" sz="1800" dirty="0" err="1">
                <a:sym typeface="Symbol"/>
              </a:rPr>
              <a:t>i</a:t>
            </a:r>
            <a:r>
              <a:rPr lang="en-US" sz="1800" dirty="0">
                <a:sym typeface="Symbol"/>
              </a:rPr>
              <a:t>(</a:t>
            </a:r>
            <a:r>
              <a:rPr lang="en-US" sz="1800" dirty="0" err="1">
                <a:sym typeface="Symbol"/>
              </a:rPr>
              <a:t>k</a:t>
            </a:r>
            <a:r>
              <a:rPr lang="en-US" sz="1800" baseline="-25000" dirty="0" err="1">
                <a:sym typeface="Symbol"/>
              </a:rPr>
              <a:t>y</a:t>
            </a:r>
            <a:r>
              <a:rPr lang="en-US" sz="1800" dirty="0" err="1">
                <a:sym typeface="Symbol"/>
              </a:rPr>
              <a:t>V</a:t>
            </a:r>
            <a:r>
              <a:rPr lang="en-US" sz="1800" baseline="-25000" dirty="0">
                <a:sym typeface="Symbol"/>
              </a:rPr>
              <a:t>*T</a:t>
            </a:r>
            <a:r>
              <a:rPr lang="en-US" sz="1800" dirty="0">
                <a:sym typeface="Symbol"/>
              </a:rPr>
              <a:t>)(</a:t>
            </a:r>
            <a:r>
              <a:rPr lang="en-US" sz="1800" dirty="0" err="1">
                <a:latin typeface="Symbol" panose="05050102010706020507" pitchFamily="18" charset="2"/>
                <a:sym typeface="Symbol"/>
              </a:rPr>
              <a:t>dj</a:t>
            </a:r>
            <a:r>
              <a:rPr lang="en-US" sz="1800" dirty="0">
                <a:sym typeface="Symbol"/>
              </a:rPr>
              <a:t>/T) ~ </a:t>
            </a:r>
            <a:r>
              <a:rPr lang="en-US" sz="1800" dirty="0" err="1">
                <a:sym typeface="Symbol"/>
              </a:rPr>
              <a:t>i</a:t>
            </a:r>
            <a:r>
              <a:rPr lang="en-US" sz="1800" dirty="0" err="1">
                <a:latin typeface="Symbol" panose="05050102010706020507" pitchFamily="18" charset="2"/>
                <a:sym typeface="Symbol"/>
              </a:rPr>
              <a:t>w</a:t>
            </a:r>
            <a:r>
              <a:rPr lang="en-US" sz="1800" baseline="-25000" dirty="0">
                <a:sym typeface="Symbol"/>
              </a:rPr>
              <a:t>*T</a:t>
            </a:r>
            <a:r>
              <a:rPr lang="en-US" sz="1800" dirty="0">
                <a:sym typeface="Symbol"/>
              </a:rPr>
              <a:t>(</a:t>
            </a:r>
            <a:r>
              <a:rPr lang="en-US" sz="1800" dirty="0" err="1">
                <a:latin typeface="Symbol" panose="05050102010706020507" pitchFamily="18" charset="2"/>
                <a:sym typeface="Symbol"/>
              </a:rPr>
              <a:t>dj</a:t>
            </a:r>
            <a:r>
              <a:rPr lang="en-US" sz="1800" dirty="0">
                <a:sym typeface="Symbol"/>
              </a:rPr>
              <a:t>/T)</a:t>
            </a:r>
            <a:endParaRPr lang="en-US" sz="1800" dirty="0"/>
          </a:p>
          <a:p>
            <a:endParaRPr lang="en-US" sz="1800" dirty="0"/>
          </a:p>
          <a:p>
            <a:pPr marL="0" indent="0" algn="ctr">
              <a:buNone/>
            </a:pPr>
            <a:r>
              <a:rPr lang="en-US" sz="1800" b="1" dirty="0"/>
              <a:t>-</a:t>
            </a:r>
            <a:r>
              <a:rPr lang="en-US" sz="1800" b="1" dirty="0" err="1"/>
              <a:t>i</a:t>
            </a:r>
            <a:r>
              <a:rPr lang="en-US" sz="1800" b="1" dirty="0" err="1">
                <a:latin typeface="Symbol" panose="05050102010706020507" pitchFamily="18" charset="2"/>
              </a:rPr>
              <a:t>w</a:t>
            </a:r>
            <a:r>
              <a:rPr lang="en-US" sz="1800" b="1" dirty="0"/>
              <a:t>(</a:t>
            </a:r>
            <a:r>
              <a:rPr lang="en-US" sz="1800" b="1" dirty="0">
                <a:latin typeface="Symbol" panose="05050102010706020507" pitchFamily="18" charset="2"/>
              </a:rPr>
              <a:t>d</a:t>
            </a:r>
            <a:r>
              <a:rPr lang="en-US" sz="1800" b="1" dirty="0"/>
              <a:t>T/T) =</a:t>
            </a:r>
            <a:r>
              <a:rPr lang="en-US" sz="1800" b="1" dirty="0">
                <a:sym typeface="Symbol"/>
              </a:rPr>
              <a:t> </a:t>
            </a:r>
            <a:r>
              <a:rPr lang="en-US" sz="1800" b="1" dirty="0" err="1">
                <a:sym typeface="Symbol"/>
              </a:rPr>
              <a:t>i</a:t>
            </a:r>
            <a:r>
              <a:rPr lang="en-US" sz="1800" b="1" dirty="0" err="1">
                <a:latin typeface="Symbol" panose="05050102010706020507" pitchFamily="18" charset="2"/>
                <a:sym typeface="Symbol"/>
              </a:rPr>
              <a:t>w</a:t>
            </a:r>
            <a:r>
              <a:rPr lang="en-US" sz="1800" b="1" baseline="-25000" dirty="0">
                <a:sym typeface="Symbol"/>
              </a:rPr>
              <a:t>*T</a:t>
            </a:r>
            <a:r>
              <a:rPr lang="en-US" sz="1800" b="1" dirty="0">
                <a:sym typeface="Symbol"/>
              </a:rPr>
              <a:t>(</a:t>
            </a:r>
            <a:r>
              <a:rPr lang="en-US" sz="1800" b="1" dirty="0" err="1">
                <a:latin typeface="Symbol" panose="05050102010706020507" pitchFamily="18" charset="2"/>
                <a:sym typeface="Symbol"/>
              </a:rPr>
              <a:t>dj</a:t>
            </a:r>
            <a:r>
              <a:rPr lang="en-US" sz="1800" b="1" dirty="0">
                <a:sym typeface="Symbol"/>
              </a:rPr>
              <a:t>/T)</a:t>
            </a:r>
            <a:endParaRPr lang="en-US" sz="1800" b="1" dirty="0"/>
          </a:p>
        </p:txBody>
      </p:sp>
      <p:sp>
        <p:nvSpPr>
          <p:cNvPr id="3" name="Title 2"/>
          <p:cNvSpPr>
            <a:spLocks noGrp="1"/>
          </p:cNvSpPr>
          <p:nvPr>
            <p:ph type="title"/>
          </p:nvPr>
        </p:nvSpPr>
        <p:spPr/>
        <p:txBody>
          <a:bodyPr/>
          <a:lstStyle/>
          <a:p>
            <a:r>
              <a:rPr lang="en-US" altLang="en-US" dirty="0"/>
              <a:t>Background Temperature Gradient Reinforces Perturbation </a:t>
            </a:r>
            <a:r>
              <a:rPr lang="en-US" altLang="en-US" dirty="0">
                <a:sym typeface="Symbol" pitchFamily="18" charset="2"/>
              </a:rPr>
              <a:t></a:t>
            </a:r>
            <a:r>
              <a:rPr lang="en-US" altLang="en-US" dirty="0"/>
              <a:t> Instability</a:t>
            </a:r>
            <a:endParaRPr lang="en-US" sz="2400" dirty="0"/>
          </a:p>
        </p:txBody>
      </p:sp>
      <p:pic>
        <p:nvPicPr>
          <p:cNvPr id="296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101955"/>
            <a:ext cx="4568825" cy="2375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4710A97B-0F91-4E67-A51D-84F5747B4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4" y="1016610"/>
            <a:ext cx="9091613" cy="984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171AD0C0-335E-4FD9-B8A6-0A9B53F359CA}"/>
              </a:ext>
            </a:extLst>
          </p:cNvPr>
          <p:cNvSpPr/>
          <p:nvPr/>
        </p:nvSpPr>
        <p:spPr bwMode="auto">
          <a:xfrm>
            <a:off x="43423" y="1023793"/>
            <a:ext cx="457200" cy="791375"/>
          </a:xfrm>
          <a:prstGeom prst="rect">
            <a:avLst/>
          </a:prstGeom>
          <a:no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effectLst/>
              <a:latin typeface="Helvetica" pitchFamily="-128" charset="0"/>
            </a:endParaRPr>
          </a:p>
        </p:txBody>
      </p:sp>
      <p:sp>
        <p:nvSpPr>
          <p:cNvPr id="7" name="Rectangle 6">
            <a:extLst>
              <a:ext uri="{FF2B5EF4-FFF2-40B4-BE49-F238E27FC236}">
                <a16:creationId xmlns:a16="http://schemas.microsoft.com/office/drawing/2014/main" id="{70FFA77B-EDF3-4B95-8C9F-ED6CEB1E76C6}"/>
              </a:ext>
            </a:extLst>
          </p:cNvPr>
          <p:cNvSpPr/>
          <p:nvPr/>
        </p:nvSpPr>
        <p:spPr bwMode="auto">
          <a:xfrm>
            <a:off x="609600" y="1107459"/>
            <a:ext cx="914400" cy="609600"/>
          </a:xfrm>
          <a:prstGeom prst="rect">
            <a:avLst/>
          </a:prstGeom>
          <a:no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effectLst/>
              <a:latin typeface="Helvetica" pitchFamily="-128" charset="0"/>
            </a:endParaRPr>
          </a:p>
        </p:txBody>
      </p:sp>
      <p:sp>
        <p:nvSpPr>
          <p:cNvPr id="8" name="Rectangle 7">
            <a:extLst>
              <a:ext uri="{FF2B5EF4-FFF2-40B4-BE49-F238E27FC236}">
                <a16:creationId xmlns:a16="http://schemas.microsoft.com/office/drawing/2014/main" id="{2EA6ED0B-109E-4345-86AF-9473DA53E2D6}"/>
              </a:ext>
            </a:extLst>
          </p:cNvPr>
          <p:cNvSpPr/>
          <p:nvPr/>
        </p:nvSpPr>
        <p:spPr>
          <a:xfrm>
            <a:off x="1632977" y="1054985"/>
            <a:ext cx="6901423" cy="662074"/>
          </a:xfrm>
          <a:prstGeom prst="rect">
            <a:avLst/>
          </a:prstGeom>
          <a:solidFill>
            <a:schemeClr val="bg1">
              <a:lumMod val="8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091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66800"/>
            <a:ext cx="8991600" cy="4572000"/>
          </a:xfrm>
        </p:spPr>
        <p:txBody>
          <a:bodyPr>
            <a:normAutofit lnSpcReduction="10000"/>
          </a:bodyPr>
          <a:lstStyle/>
          <a:p>
            <a:pPr marL="0" indent="0">
              <a:buNone/>
            </a:pPr>
            <a:r>
              <a:rPr lang="en-US" sz="1800" dirty="0">
                <a:sym typeface="Symbol"/>
              </a:rPr>
              <a:t>(1) Compression from toroidal drifts</a:t>
            </a:r>
            <a:endParaRPr lang="en-US" sz="1800" dirty="0">
              <a:latin typeface="Symbol" panose="05050102010706020507" pitchFamily="18" charset="2"/>
            </a:endParaRPr>
          </a:p>
          <a:p>
            <a:pPr marL="0" indent="0">
              <a:buNone/>
            </a:pPr>
            <a:r>
              <a:rPr lang="en-US" sz="1800" dirty="0">
                <a:latin typeface="+mn-lt"/>
              </a:rPr>
              <a:t>		</a:t>
            </a:r>
            <a:r>
              <a:rPr lang="en-US" sz="1800" dirty="0">
                <a:latin typeface="Symbol" panose="05050102010706020507" pitchFamily="18" charset="2"/>
              </a:rPr>
              <a:t>w</a:t>
            </a:r>
            <a:r>
              <a:rPr lang="en-US" sz="1800" dirty="0">
                <a:latin typeface="+mn-lt"/>
              </a:rPr>
              <a:t>(</a:t>
            </a:r>
            <a:r>
              <a:rPr lang="en-US" sz="1800" dirty="0" err="1">
                <a:latin typeface="Symbol" panose="05050102010706020507" pitchFamily="18" charset="2"/>
              </a:rPr>
              <a:t>d</a:t>
            </a:r>
            <a:r>
              <a:rPr lang="en-US" sz="1800" dirty="0" err="1"/>
              <a:t>n</a:t>
            </a:r>
            <a:r>
              <a:rPr lang="en-US" sz="1800" baseline="-25000" dirty="0" err="1"/>
              <a:t>i</a:t>
            </a:r>
            <a:r>
              <a:rPr lang="en-US" sz="1800" dirty="0"/>
              <a:t>/n</a:t>
            </a:r>
            <a:r>
              <a:rPr lang="en-US" sz="1800" baseline="-25000" dirty="0"/>
              <a:t>0</a:t>
            </a:r>
            <a:r>
              <a:rPr lang="en-US" sz="1800" dirty="0"/>
              <a:t>) =</a:t>
            </a:r>
            <a:r>
              <a:rPr lang="en-US" sz="1800" dirty="0">
                <a:sym typeface="Symbol"/>
              </a:rPr>
              <a:t> </a:t>
            </a:r>
            <a:r>
              <a:rPr lang="en-US" sz="1800" dirty="0" err="1">
                <a:latin typeface="Symbol" panose="05050102010706020507" pitchFamily="18" charset="2"/>
                <a:sym typeface="Symbol"/>
              </a:rPr>
              <a:t>w</a:t>
            </a:r>
            <a:r>
              <a:rPr lang="en-US" sz="1800" baseline="-25000" dirty="0" err="1">
                <a:sym typeface="Symbol"/>
              </a:rPr>
              <a:t>Di</a:t>
            </a:r>
            <a:r>
              <a:rPr lang="en-US" sz="1800" dirty="0">
                <a:sym typeface="Symbol"/>
              </a:rPr>
              <a:t> (</a:t>
            </a:r>
            <a:r>
              <a:rPr lang="en-US" sz="1800" dirty="0" err="1">
                <a:latin typeface="Symbol" panose="05050102010706020507" pitchFamily="18" charset="2"/>
                <a:sym typeface="Symbol"/>
              </a:rPr>
              <a:t>d</a:t>
            </a:r>
            <a:r>
              <a:rPr lang="en-US" sz="1800" dirty="0" err="1">
                <a:sym typeface="Symbol"/>
              </a:rPr>
              <a:t>T</a:t>
            </a:r>
            <a:r>
              <a:rPr lang="en-US" sz="1800" baseline="-25000" dirty="0" err="1">
                <a:sym typeface="Symbol"/>
              </a:rPr>
              <a:t>i</a:t>
            </a:r>
            <a:r>
              <a:rPr lang="en-US" sz="1800" dirty="0">
                <a:sym typeface="Symbol"/>
              </a:rPr>
              <a:t>/T</a:t>
            </a:r>
            <a:r>
              <a:rPr lang="en-US" sz="1800" baseline="-25000" dirty="0">
                <a:sym typeface="Symbol"/>
              </a:rPr>
              <a:t>i0</a:t>
            </a:r>
            <a:r>
              <a:rPr lang="en-US" sz="1800" dirty="0">
                <a:sym typeface="Symbol"/>
              </a:rPr>
              <a:t>)</a:t>
            </a:r>
          </a:p>
          <a:p>
            <a:pPr marL="0" indent="0">
              <a:buNone/>
            </a:pPr>
            <a:endParaRPr lang="en-US" sz="1800" dirty="0">
              <a:sym typeface="Symbol"/>
            </a:endParaRPr>
          </a:p>
          <a:p>
            <a:pPr marL="0" indent="0">
              <a:buNone/>
            </a:pPr>
            <a:r>
              <a:rPr lang="en-US" sz="1800" dirty="0">
                <a:sym typeface="Symbol"/>
              </a:rPr>
              <a:t>(2) Quasi-neutrality + Boltzmann electron response</a:t>
            </a:r>
            <a:endParaRPr lang="en-US" sz="1800" dirty="0">
              <a:latin typeface="Symbol" panose="05050102010706020507" pitchFamily="18" charset="2"/>
            </a:endParaRPr>
          </a:p>
          <a:p>
            <a:pPr marL="0" indent="0">
              <a:buNone/>
            </a:pPr>
            <a:r>
              <a:rPr lang="en-US" sz="1800" dirty="0">
                <a:latin typeface="+mn-lt"/>
              </a:rPr>
              <a:t>		(</a:t>
            </a:r>
            <a:r>
              <a:rPr lang="en-US" sz="1800" dirty="0" err="1">
                <a:latin typeface="Symbol" panose="05050102010706020507" pitchFamily="18" charset="2"/>
              </a:rPr>
              <a:t>d</a:t>
            </a:r>
            <a:r>
              <a:rPr lang="en-US" sz="1800" dirty="0" err="1"/>
              <a:t>n</a:t>
            </a:r>
            <a:r>
              <a:rPr lang="en-US" sz="1800" baseline="-25000" dirty="0" err="1"/>
              <a:t>i</a:t>
            </a:r>
            <a:r>
              <a:rPr lang="en-US" sz="1800" dirty="0"/>
              <a:t>/n</a:t>
            </a:r>
            <a:r>
              <a:rPr lang="en-US" sz="1800" baseline="-25000" dirty="0"/>
              <a:t>0</a:t>
            </a:r>
            <a:r>
              <a:rPr lang="en-US" sz="1800" dirty="0"/>
              <a:t>) = </a:t>
            </a:r>
            <a:r>
              <a:rPr lang="en-US" sz="1800" dirty="0">
                <a:latin typeface="Symbol" panose="05050102010706020507" pitchFamily="18" charset="2"/>
              </a:rPr>
              <a:t>(</a:t>
            </a:r>
            <a:r>
              <a:rPr lang="en-US" sz="1800" dirty="0" err="1">
                <a:latin typeface="Symbol" panose="05050102010706020507" pitchFamily="18" charset="2"/>
              </a:rPr>
              <a:t>d</a:t>
            </a:r>
            <a:r>
              <a:rPr lang="en-US" sz="1800" dirty="0" err="1"/>
              <a:t>n</a:t>
            </a:r>
            <a:r>
              <a:rPr lang="en-US" sz="1800" baseline="-25000" dirty="0" err="1"/>
              <a:t>e</a:t>
            </a:r>
            <a:r>
              <a:rPr lang="en-US" sz="1800" dirty="0"/>
              <a:t>/n</a:t>
            </a:r>
            <a:r>
              <a:rPr lang="en-US" sz="1800" baseline="-25000" dirty="0"/>
              <a:t>0</a:t>
            </a:r>
            <a:r>
              <a:rPr lang="en-US" sz="1800" dirty="0"/>
              <a:t>) = </a:t>
            </a:r>
            <a:r>
              <a:rPr lang="en-US" sz="1800" dirty="0">
                <a:sym typeface="Symbol"/>
              </a:rPr>
              <a:t>(</a:t>
            </a:r>
            <a:r>
              <a:rPr lang="en-US" sz="1800" dirty="0" err="1">
                <a:latin typeface="Symbol" panose="05050102010706020507" pitchFamily="18" charset="2"/>
                <a:sym typeface="Symbol"/>
              </a:rPr>
              <a:t>dj</a:t>
            </a:r>
            <a:r>
              <a:rPr lang="en-US" sz="1800" dirty="0">
                <a:sym typeface="Symbol"/>
              </a:rPr>
              <a:t>/T</a:t>
            </a:r>
            <a:r>
              <a:rPr lang="en-US" sz="1800" baseline="-25000" dirty="0">
                <a:sym typeface="Symbol"/>
              </a:rPr>
              <a:t>e0</a:t>
            </a:r>
            <a:r>
              <a:rPr lang="en-US" sz="1800" dirty="0">
                <a:sym typeface="Symbol"/>
              </a:rPr>
              <a:t>) = (</a:t>
            </a:r>
            <a:r>
              <a:rPr lang="en-US" sz="1800" dirty="0" err="1">
                <a:latin typeface="Symbol" panose="05050102010706020507" pitchFamily="18" charset="2"/>
                <a:sym typeface="Symbol"/>
              </a:rPr>
              <a:t>dj</a:t>
            </a:r>
            <a:r>
              <a:rPr lang="en-US" sz="1800" dirty="0">
                <a:sym typeface="Symbol"/>
              </a:rPr>
              <a:t>/T</a:t>
            </a:r>
            <a:r>
              <a:rPr lang="en-US" sz="1800" baseline="-25000" dirty="0">
                <a:sym typeface="Symbol"/>
              </a:rPr>
              <a:t>i0</a:t>
            </a:r>
            <a:r>
              <a:rPr lang="en-US" sz="1800" dirty="0">
                <a:sym typeface="Symbol"/>
              </a:rPr>
              <a:t>)(</a:t>
            </a:r>
            <a:r>
              <a:rPr lang="en-US" sz="1800" dirty="0" err="1">
                <a:sym typeface="Symbol"/>
              </a:rPr>
              <a:t>T</a:t>
            </a:r>
            <a:r>
              <a:rPr lang="en-US" sz="1800" baseline="-25000" dirty="0" err="1">
                <a:sym typeface="Symbol"/>
              </a:rPr>
              <a:t>i</a:t>
            </a:r>
            <a:r>
              <a:rPr lang="en-US" sz="1800" dirty="0">
                <a:sym typeface="Symbol"/>
              </a:rPr>
              <a:t>/</a:t>
            </a:r>
            <a:r>
              <a:rPr lang="en-US" sz="1800" dirty="0" err="1">
                <a:sym typeface="Symbol"/>
              </a:rPr>
              <a:t>T</a:t>
            </a:r>
            <a:r>
              <a:rPr lang="en-US" sz="1800" baseline="-25000" dirty="0" err="1">
                <a:sym typeface="Symbol"/>
              </a:rPr>
              <a:t>e</a:t>
            </a:r>
            <a:r>
              <a:rPr lang="en-US" sz="1800" dirty="0">
                <a:sym typeface="Symbol"/>
              </a:rPr>
              <a:t>)</a:t>
            </a:r>
          </a:p>
          <a:p>
            <a:pPr marL="0" indent="0">
              <a:buNone/>
            </a:pPr>
            <a:endParaRPr lang="en-US" sz="1800" dirty="0"/>
          </a:p>
          <a:p>
            <a:pPr marL="0" indent="0">
              <a:buNone/>
            </a:pPr>
            <a:r>
              <a:rPr lang="en-US" sz="1800" dirty="0"/>
              <a:t>(3) E×B advection of background gradient</a:t>
            </a:r>
          </a:p>
          <a:p>
            <a:pPr marL="0" indent="0">
              <a:buNone/>
            </a:pPr>
            <a:r>
              <a:rPr lang="en-US" sz="1800" dirty="0"/>
              <a:t>		-</a:t>
            </a:r>
            <a:r>
              <a:rPr lang="en-US" sz="1800" dirty="0">
                <a:latin typeface="Symbol" panose="05050102010706020507" pitchFamily="18" charset="2"/>
              </a:rPr>
              <a:t>w</a:t>
            </a:r>
            <a:r>
              <a:rPr lang="en-US" sz="1800" dirty="0"/>
              <a:t>(</a:t>
            </a:r>
            <a:r>
              <a:rPr lang="en-US" sz="1800" dirty="0" err="1">
                <a:latin typeface="Symbol" panose="05050102010706020507" pitchFamily="18" charset="2"/>
              </a:rPr>
              <a:t>d</a:t>
            </a:r>
            <a:r>
              <a:rPr lang="en-US" sz="1800" dirty="0" err="1"/>
              <a:t>T</a:t>
            </a:r>
            <a:r>
              <a:rPr lang="en-US" sz="1800" baseline="-25000" dirty="0" err="1"/>
              <a:t>i</a:t>
            </a:r>
            <a:r>
              <a:rPr lang="en-US" sz="1800" dirty="0"/>
              <a:t>/T</a:t>
            </a:r>
            <a:r>
              <a:rPr lang="en-US" sz="1800" baseline="-25000" dirty="0"/>
              <a:t>i0</a:t>
            </a:r>
            <a:r>
              <a:rPr lang="en-US" sz="1800" dirty="0"/>
              <a:t>) </a:t>
            </a:r>
            <a:r>
              <a:rPr lang="en-US" sz="1800" dirty="0">
                <a:sym typeface="Symbol"/>
              </a:rPr>
              <a:t>= </a:t>
            </a:r>
            <a:r>
              <a:rPr lang="en-US" sz="1800" dirty="0">
                <a:latin typeface="Symbol" panose="05050102010706020507" pitchFamily="18" charset="2"/>
                <a:sym typeface="Symbol"/>
              </a:rPr>
              <a:t>w</a:t>
            </a:r>
            <a:r>
              <a:rPr lang="en-US" sz="1800" baseline="-25000" dirty="0">
                <a:sym typeface="Symbol"/>
              </a:rPr>
              <a:t>*T</a:t>
            </a:r>
            <a:r>
              <a:rPr lang="en-US" sz="1800" dirty="0">
                <a:sym typeface="Symbol"/>
              </a:rPr>
              <a:t>(</a:t>
            </a:r>
            <a:r>
              <a:rPr lang="en-US" sz="1800" dirty="0" err="1">
                <a:latin typeface="Symbol" panose="05050102010706020507" pitchFamily="18" charset="2"/>
                <a:sym typeface="Symbol"/>
              </a:rPr>
              <a:t>dj</a:t>
            </a:r>
            <a:r>
              <a:rPr lang="en-US" sz="1800" dirty="0">
                <a:sym typeface="Symbol"/>
              </a:rPr>
              <a:t>/</a:t>
            </a:r>
            <a:r>
              <a:rPr lang="en-US" sz="1800" dirty="0" err="1">
                <a:sym typeface="Symbol"/>
              </a:rPr>
              <a:t>T</a:t>
            </a:r>
            <a:r>
              <a:rPr lang="en-US" sz="1800" baseline="-25000" dirty="0" err="1">
                <a:sym typeface="Symbol"/>
              </a:rPr>
              <a:t>i</a:t>
            </a:r>
            <a:r>
              <a:rPr lang="en-US" sz="1800" dirty="0">
                <a:sym typeface="Symbol"/>
              </a:rPr>
              <a:t>)</a:t>
            </a:r>
            <a:endParaRPr lang="en-US" sz="1800" dirty="0"/>
          </a:p>
          <a:p>
            <a:endParaRPr lang="en-US" sz="1800" dirty="0">
              <a:sym typeface="Symbol"/>
            </a:endParaRPr>
          </a:p>
          <a:p>
            <a:endParaRPr lang="en-US" sz="1800" dirty="0">
              <a:sym typeface="Symbol"/>
            </a:endParaRPr>
          </a:p>
          <a:p>
            <a:pPr marL="0" indent="0">
              <a:buNone/>
            </a:pPr>
            <a:r>
              <a:rPr lang="en-US" sz="1800" dirty="0"/>
              <a:t>(1)+(2):	</a:t>
            </a:r>
            <a:r>
              <a:rPr lang="en-US" sz="1800" dirty="0">
                <a:latin typeface="Symbol" panose="05050102010706020507" pitchFamily="18" charset="2"/>
              </a:rPr>
              <a:t>w</a:t>
            </a:r>
            <a:r>
              <a:rPr lang="en-US" sz="1800" dirty="0"/>
              <a:t>(</a:t>
            </a:r>
            <a:r>
              <a:rPr lang="en-US" sz="1800" dirty="0" err="1"/>
              <a:t>T</a:t>
            </a:r>
            <a:r>
              <a:rPr lang="en-US" sz="1800" baseline="-25000" dirty="0" err="1"/>
              <a:t>i</a:t>
            </a:r>
            <a:r>
              <a:rPr lang="en-US" sz="1800" dirty="0"/>
              <a:t>/</a:t>
            </a:r>
            <a:r>
              <a:rPr lang="en-US" sz="1800" dirty="0" err="1"/>
              <a:t>T</a:t>
            </a:r>
            <a:r>
              <a:rPr lang="en-US" sz="1800" baseline="-25000" dirty="0" err="1"/>
              <a:t>e</a:t>
            </a:r>
            <a:r>
              <a:rPr lang="en-US" sz="1800" dirty="0"/>
              <a:t>)</a:t>
            </a:r>
            <a:r>
              <a:rPr lang="en-US" sz="1800" dirty="0">
                <a:sym typeface="Symbol"/>
              </a:rPr>
              <a:t>(</a:t>
            </a:r>
            <a:r>
              <a:rPr lang="en-US" sz="1800" dirty="0" err="1">
                <a:latin typeface="Symbol" panose="05050102010706020507" pitchFamily="18" charset="2"/>
                <a:sym typeface="Symbol"/>
              </a:rPr>
              <a:t>dj</a:t>
            </a:r>
            <a:r>
              <a:rPr lang="en-US" sz="1800" dirty="0">
                <a:sym typeface="Symbol"/>
              </a:rPr>
              <a:t>/T</a:t>
            </a:r>
            <a:r>
              <a:rPr lang="en-US" sz="1800" baseline="-25000" dirty="0">
                <a:sym typeface="Symbol"/>
              </a:rPr>
              <a:t>i0</a:t>
            </a:r>
            <a:r>
              <a:rPr lang="en-US" sz="1800" dirty="0">
                <a:sym typeface="Symbol"/>
              </a:rPr>
              <a:t>) = </a:t>
            </a:r>
            <a:r>
              <a:rPr lang="en-US" sz="1800" dirty="0" err="1">
                <a:latin typeface="Symbol" panose="05050102010706020507" pitchFamily="18" charset="2"/>
                <a:sym typeface="Symbol"/>
              </a:rPr>
              <a:t>w</a:t>
            </a:r>
            <a:r>
              <a:rPr lang="en-US" sz="1800" baseline="-25000" dirty="0" err="1">
                <a:sym typeface="Symbol"/>
              </a:rPr>
              <a:t>Di</a:t>
            </a:r>
            <a:r>
              <a:rPr lang="en-US" sz="1800" dirty="0">
                <a:sym typeface="Symbol"/>
              </a:rPr>
              <a:t> (</a:t>
            </a:r>
            <a:r>
              <a:rPr lang="en-US" sz="1800" dirty="0" err="1">
                <a:latin typeface="Symbol" panose="05050102010706020507" pitchFamily="18" charset="2"/>
                <a:sym typeface="Symbol"/>
              </a:rPr>
              <a:t>d</a:t>
            </a:r>
            <a:r>
              <a:rPr lang="en-US" sz="1800" dirty="0" err="1">
                <a:sym typeface="Symbol"/>
              </a:rPr>
              <a:t>T</a:t>
            </a:r>
            <a:r>
              <a:rPr lang="en-US" sz="1800" baseline="-25000" dirty="0" err="1">
                <a:sym typeface="Symbol"/>
              </a:rPr>
              <a:t>i</a:t>
            </a:r>
            <a:r>
              <a:rPr lang="en-US" sz="1800" dirty="0">
                <a:sym typeface="Symbol"/>
              </a:rPr>
              <a:t>/T</a:t>
            </a:r>
            <a:r>
              <a:rPr lang="en-US" sz="1800" baseline="-25000" dirty="0">
                <a:sym typeface="Symbol"/>
              </a:rPr>
              <a:t>i0</a:t>
            </a:r>
            <a:r>
              <a:rPr lang="en-US" sz="1800" dirty="0">
                <a:sym typeface="Symbol"/>
              </a:rPr>
              <a:t>)</a:t>
            </a:r>
          </a:p>
          <a:p>
            <a:pPr marL="0" indent="0">
              <a:buNone/>
            </a:pPr>
            <a:r>
              <a:rPr lang="en-US" sz="1800" dirty="0">
                <a:sym typeface="Symbol"/>
              </a:rPr>
              <a:t>    (+3):	</a:t>
            </a:r>
            <a:r>
              <a:rPr lang="en-US" sz="1800" dirty="0">
                <a:latin typeface="Symbol" panose="05050102010706020507" pitchFamily="18" charset="2"/>
              </a:rPr>
              <a:t>w</a:t>
            </a:r>
            <a:r>
              <a:rPr lang="en-US" sz="1800" dirty="0"/>
              <a:t>(</a:t>
            </a:r>
            <a:r>
              <a:rPr lang="en-US" sz="1800" dirty="0" err="1"/>
              <a:t>T</a:t>
            </a:r>
            <a:r>
              <a:rPr lang="en-US" sz="1800" baseline="-25000" dirty="0" err="1"/>
              <a:t>i</a:t>
            </a:r>
            <a:r>
              <a:rPr lang="en-US" sz="1800" dirty="0"/>
              <a:t>/</a:t>
            </a:r>
            <a:r>
              <a:rPr lang="en-US" sz="1800" dirty="0" err="1"/>
              <a:t>T</a:t>
            </a:r>
            <a:r>
              <a:rPr lang="en-US" sz="1800" baseline="-25000" dirty="0" err="1"/>
              <a:t>e</a:t>
            </a:r>
            <a:r>
              <a:rPr lang="en-US" sz="1800" dirty="0"/>
              <a:t>)</a:t>
            </a:r>
            <a:r>
              <a:rPr lang="en-US" sz="1800" dirty="0">
                <a:sym typeface="Symbol"/>
              </a:rPr>
              <a:t> = -</a:t>
            </a:r>
            <a:r>
              <a:rPr lang="en-US" sz="1800" dirty="0" err="1">
                <a:latin typeface="Symbol" panose="05050102010706020507" pitchFamily="18" charset="2"/>
                <a:sym typeface="Symbol"/>
              </a:rPr>
              <a:t>w</a:t>
            </a:r>
            <a:r>
              <a:rPr lang="en-US" sz="1800" baseline="-25000" dirty="0" err="1">
                <a:sym typeface="Symbol"/>
              </a:rPr>
              <a:t>Di</a:t>
            </a:r>
            <a:r>
              <a:rPr lang="en-US" sz="1800" dirty="0">
                <a:sym typeface="Symbol"/>
              </a:rPr>
              <a:t> </a:t>
            </a:r>
            <a:r>
              <a:rPr lang="en-US" sz="1800" dirty="0">
                <a:latin typeface="Symbol" panose="05050102010706020507" pitchFamily="18" charset="2"/>
                <a:sym typeface="Symbol"/>
              </a:rPr>
              <a:t>w</a:t>
            </a:r>
            <a:r>
              <a:rPr lang="en-US" sz="1800" baseline="-25000" dirty="0">
                <a:sym typeface="Symbol"/>
              </a:rPr>
              <a:t>*T</a:t>
            </a:r>
            <a:r>
              <a:rPr lang="en-US" sz="1800" dirty="0">
                <a:sym typeface="Symbol"/>
              </a:rPr>
              <a:t> / </a:t>
            </a:r>
            <a:r>
              <a:rPr lang="en-US" sz="1800" dirty="0">
                <a:latin typeface="Symbol" panose="05050102010706020507" pitchFamily="18" charset="2"/>
              </a:rPr>
              <a:t>w</a:t>
            </a:r>
            <a:endParaRPr lang="en-US" sz="1800" dirty="0">
              <a:sym typeface="Symbol"/>
            </a:endParaRPr>
          </a:p>
          <a:p>
            <a:pPr marL="0" indent="0">
              <a:buNone/>
            </a:pPr>
            <a:endParaRPr lang="en-US" sz="1800" dirty="0"/>
          </a:p>
          <a:p>
            <a:pPr marL="0" indent="0">
              <a:buNone/>
            </a:pPr>
            <a:r>
              <a:rPr lang="en-US" sz="1800" dirty="0"/>
              <a:t>			</a:t>
            </a:r>
            <a:r>
              <a:rPr lang="en-US" sz="1800" dirty="0">
                <a:latin typeface="Symbol" panose="05050102010706020507" pitchFamily="18" charset="2"/>
              </a:rPr>
              <a:t>w</a:t>
            </a:r>
            <a:r>
              <a:rPr lang="en-US" sz="1800" baseline="30000" dirty="0"/>
              <a:t>2 </a:t>
            </a:r>
            <a:r>
              <a:rPr lang="en-US" sz="1800" dirty="0"/>
              <a:t>= -(</a:t>
            </a:r>
            <a:r>
              <a:rPr lang="en-US" sz="1800" dirty="0" err="1"/>
              <a:t>k</a:t>
            </a:r>
            <a:r>
              <a:rPr lang="en-US" sz="1800" baseline="-25000" dirty="0" err="1"/>
              <a:t>y</a:t>
            </a:r>
            <a:r>
              <a:rPr lang="en-US" sz="1800" dirty="0" err="1">
                <a:latin typeface="Symbol" panose="05050102010706020507" pitchFamily="18" charset="2"/>
              </a:rPr>
              <a:t>r</a:t>
            </a:r>
            <a:r>
              <a:rPr lang="en-US" sz="1800" baseline="-25000" dirty="0" err="1"/>
              <a:t>i</a:t>
            </a:r>
            <a:r>
              <a:rPr lang="en-US" sz="1800" dirty="0"/>
              <a:t>)</a:t>
            </a:r>
            <a:r>
              <a:rPr lang="en-US" sz="1800" baseline="30000" dirty="0"/>
              <a:t>2</a:t>
            </a:r>
            <a:r>
              <a:rPr lang="en-US" sz="1800" dirty="0"/>
              <a:t>v</a:t>
            </a:r>
            <a:r>
              <a:rPr lang="en-US" sz="1800" baseline="-25000" dirty="0"/>
              <a:t>Ti</a:t>
            </a:r>
            <a:r>
              <a:rPr lang="en-US" sz="1800" baseline="30000" dirty="0"/>
              <a:t>2</a:t>
            </a:r>
            <a:r>
              <a:rPr lang="en-US" sz="1800" dirty="0"/>
              <a:t> / RL</a:t>
            </a:r>
            <a:r>
              <a:rPr lang="en-US" sz="1800" baseline="-25000" dirty="0"/>
              <a:t>T</a:t>
            </a:r>
            <a:r>
              <a:rPr lang="en-US" sz="1800" dirty="0"/>
              <a:t> (assume </a:t>
            </a:r>
            <a:r>
              <a:rPr lang="en-US" sz="1800" dirty="0" err="1"/>
              <a:t>T</a:t>
            </a:r>
            <a:r>
              <a:rPr lang="en-US" sz="1800" baseline="-25000" dirty="0" err="1"/>
              <a:t>e</a:t>
            </a:r>
            <a:r>
              <a:rPr lang="en-US" sz="1800" dirty="0"/>
              <a:t>=</a:t>
            </a:r>
            <a:r>
              <a:rPr lang="en-US" sz="1800" dirty="0" err="1"/>
              <a:t>T</a:t>
            </a:r>
            <a:r>
              <a:rPr lang="en-US" sz="1800" baseline="-25000" dirty="0" err="1"/>
              <a:t>i</a:t>
            </a:r>
            <a:r>
              <a:rPr lang="en-US" sz="1800" dirty="0"/>
              <a:t>)</a:t>
            </a:r>
          </a:p>
          <a:p>
            <a:pPr marL="0" indent="0">
              <a:buNone/>
            </a:pPr>
            <a:r>
              <a:rPr lang="en-US" sz="1800" baseline="-25000" dirty="0"/>
              <a:t>		</a:t>
            </a:r>
            <a:endParaRPr lang="en-US" sz="1800" b="1" dirty="0"/>
          </a:p>
        </p:txBody>
      </p:sp>
      <p:sp>
        <p:nvSpPr>
          <p:cNvPr id="3" name="Title 2"/>
          <p:cNvSpPr>
            <a:spLocks noGrp="1"/>
          </p:cNvSpPr>
          <p:nvPr>
            <p:ph type="title"/>
          </p:nvPr>
        </p:nvSpPr>
        <p:spPr/>
        <p:txBody>
          <a:bodyPr/>
          <a:lstStyle/>
          <a:p>
            <a:r>
              <a:rPr lang="en-US" dirty="0"/>
              <a:t>Simplest dispersion from these 3 terms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E4981A8-B0BE-4BDA-ADC6-365B37A97E6B}"/>
                  </a:ext>
                </a:extLst>
              </p:cNvPr>
              <p:cNvSpPr txBox="1"/>
              <p:nvPr/>
            </p:nvSpPr>
            <p:spPr>
              <a:xfrm>
                <a:off x="3581400" y="5515740"/>
                <a:ext cx="2093009" cy="525400"/>
              </a:xfrm>
              <a:prstGeom prst="rect">
                <a:avLst/>
              </a:prstGeom>
              <a:noFill/>
              <a:ln>
                <a:solidFill>
                  <a:srgbClr val="0000FF"/>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latin typeface="Cambria Math" panose="02040503050406030204" pitchFamily="18" charset="0"/>
                        </a:rPr>
                        <m:t>γ</m:t>
                      </m:r>
                      <m:r>
                        <a:rPr lang="en-US" sz="1800" b="0" i="0" smtClean="0">
                          <a:latin typeface="Cambria Math" panose="02040503050406030204" pitchFamily="18" charset="0"/>
                        </a:rPr>
                        <m:t>=</m:t>
                      </m:r>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k</m:t>
                              </m:r>
                            </m:e>
                            <m:sub>
                              <m:r>
                                <m:rPr>
                                  <m:sty m:val="p"/>
                                </m:rPr>
                                <a:rPr lang="en-US" sz="1800" b="0" i="0" smtClean="0">
                                  <a:latin typeface="Cambria Math" panose="02040503050406030204" pitchFamily="18" charset="0"/>
                                </a:rPr>
                                <m:t>y</m:t>
                              </m:r>
                            </m:sub>
                          </m:sSub>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ρ</m:t>
                              </m:r>
                            </m:e>
                            <m:sub>
                              <m:r>
                                <m:rPr>
                                  <m:sty m:val="p"/>
                                </m:rPr>
                                <a:rPr lang="en-US" sz="1800" b="0" i="0" smtClean="0">
                                  <a:latin typeface="Cambria Math" panose="02040503050406030204" pitchFamily="18" charset="0"/>
                                </a:rPr>
                                <m:t>i</m:t>
                              </m:r>
                            </m:sub>
                          </m:sSub>
                        </m:e>
                      </m:d>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v</m:t>
                              </m:r>
                            </m:e>
                            <m:sub>
                              <m:r>
                                <m:rPr>
                                  <m:sty m:val="p"/>
                                </m:rPr>
                                <a:rPr lang="en-US" sz="1800" b="0" i="0" smtClean="0">
                                  <a:latin typeface="Cambria Math" panose="02040503050406030204" pitchFamily="18" charset="0"/>
                                </a:rPr>
                                <m:t>Ti</m:t>
                              </m:r>
                            </m:sub>
                          </m:sSub>
                        </m:num>
                        <m:den>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r>
                                    <m:rPr>
                                      <m:sty m:val="p"/>
                                    </m:rPr>
                                    <a:rPr lang="en-US" sz="1800" b="0" i="0">
                                      <a:latin typeface="Cambria Math" panose="02040503050406030204" pitchFamily="18" charset="0"/>
                                    </a:rPr>
                                    <m:t>R</m:t>
                                  </m:r>
                                  <m:sSub>
                                    <m:sSubPr>
                                      <m:ctrlPr>
                                        <a:rPr lang="en-US" sz="1800" b="0" i="1">
                                          <a:latin typeface="Cambria Math" panose="02040503050406030204" pitchFamily="18" charset="0"/>
                                        </a:rPr>
                                      </m:ctrlPr>
                                    </m:sSubPr>
                                    <m:e>
                                      <m:r>
                                        <m:rPr>
                                          <m:sty m:val="p"/>
                                        </m:rPr>
                                        <a:rPr lang="en-US" sz="1800" b="0" i="0">
                                          <a:latin typeface="Cambria Math" panose="02040503050406030204" pitchFamily="18" charset="0"/>
                                        </a:rPr>
                                        <m:t>L</m:t>
                                      </m:r>
                                    </m:e>
                                    <m:sub>
                                      <m:r>
                                        <m:rPr>
                                          <m:sty m:val="p"/>
                                        </m:rPr>
                                        <a:rPr lang="en-US" sz="1800" b="0" i="0">
                                          <a:latin typeface="Cambria Math" panose="02040503050406030204" pitchFamily="18" charset="0"/>
                                        </a:rPr>
                                        <m:t>T</m:t>
                                      </m:r>
                                    </m:sub>
                                  </m:sSub>
                                </m:e>
                              </m:d>
                            </m:e>
                            <m:sup>
                              <m:r>
                                <a:rPr lang="en-US" sz="1800" b="0" i="0" smtClean="0">
                                  <a:latin typeface="Cambria Math" panose="02040503050406030204" pitchFamily="18" charset="0"/>
                                </a:rPr>
                                <m:t>1/2</m:t>
                              </m:r>
                            </m:sup>
                          </m:sSup>
                        </m:den>
                      </m:f>
                    </m:oMath>
                  </m:oMathPara>
                </a14:m>
                <a:endParaRPr lang="en-US" sz="1800" b="0" i="0" dirty="0"/>
              </a:p>
            </p:txBody>
          </p:sp>
        </mc:Choice>
        <mc:Fallback xmlns="">
          <p:sp>
            <p:nvSpPr>
              <p:cNvPr id="4" name="TextBox 3">
                <a:extLst>
                  <a:ext uri="{FF2B5EF4-FFF2-40B4-BE49-F238E27FC236}">
                    <a16:creationId xmlns:a16="http://schemas.microsoft.com/office/drawing/2014/main" id="{AE4981A8-B0BE-4BDA-ADC6-365B37A97E6B}"/>
                  </a:ext>
                </a:extLst>
              </p:cNvPr>
              <p:cNvSpPr txBox="1">
                <a:spLocks noRot="1" noChangeAspect="1" noMove="1" noResize="1" noEditPoints="1" noAdjustHandles="1" noChangeArrowheads="1" noChangeShapeType="1" noTextEdit="1"/>
              </p:cNvSpPr>
              <p:nvPr/>
            </p:nvSpPr>
            <p:spPr>
              <a:xfrm>
                <a:off x="3581400" y="5515740"/>
                <a:ext cx="2093009" cy="525400"/>
              </a:xfrm>
              <a:prstGeom prst="rect">
                <a:avLst/>
              </a:prstGeom>
              <a:blipFill>
                <a:blip r:embed="rId2"/>
                <a:stretch>
                  <a:fillRect/>
                </a:stretch>
              </a:blipFill>
              <a:ln>
                <a:solidFill>
                  <a:srgbClr val="0000FF"/>
                </a:solid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CAB8F21C-B1D1-49CA-BC27-786BB2B595B4}"/>
              </a:ext>
            </a:extLst>
          </p:cNvPr>
          <p:cNvSpPr txBox="1"/>
          <p:nvPr/>
        </p:nvSpPr>
        <p:spPr>
          <a:xfrm>
            <a:off x="6781800" y="5452774"/>
            <a:ext cx="1948162" cy="584775"/>
          </a:xfrm>
          <a:prstGeom prst="rect">
            <a:avLst/>
          </a:prstGeom>
          <a:noFill/>
        </p:spPr>
        <p:txBody>
          <a:bodyPr wrap="none" rtlCol="0">
            <a:spAutoFit/>
          </a:bodyPr>
          <a:lstStyle/>
          <a:p>
            <a:r>
              <a:rPr lang="en-US" sz="1600" b="0" i="0" dirty="0"/>
              <a:t>“bad curvature”</a:t>
            </a:r>
          </a:p>
          <a:p>
            <a:r>
              <a:rPr lang="en-US" sz="1600" b="0" i="0" dirty="0" err="1">
                <a:latin typeface="Symbol" panose="05050102010706020507" pitchFamily="18" charset="2"/>
              </a:rPr>
              <a:t>w</a:t>
            </a:r>
            <a:r>
              <a:rPr lang="en-US" sz="1600" b="0" i="0" baseline="-25000" dirty="0" err="1"/>
              <a:t>Di</a:t>
            </a:r>
            <a:r>
              <a:rPr lang="en-US" sz="1600" b="0" i="0" dirty="0" err="1">
                <a:sym typeface="Symbol" panose="05050102010706020507" pitchFamily="18" charset="2"/>
              </a:rPr>
              <a:t></a:t>
            </a:r>
            <a:r>
              <a:rPr lang="en-US" sz="1600" b="0" i="0" dirty="0" err="1">
                <a:latin typeface="Symbol" panose="05050102010706020507" pitchFamily="18" charset="2"/>
                <a:sym typeface="Symbol" panose="05050102010706020507" pitchFamily="18" charset="2"/>
              </a:rPr>
              <a:t>w</a:t>
            </a:r>
            <a:r>
              <a:rPr lang="en-US" sz="1600" b="0" i="0" baseline="-25000" dirty="0">
                <a:sym typeface="Symbol" panose="05050102010706020507" pitchFamily="18" charset="2"/>
              </a:rPr>
              <a:t>*T </a:t>
            </a:r>
            <a:r>
              <a:rPr lang="en-US" sz="1600" b="0" i="0" dirty="0">
                <a:sym typeface="Symbol" panose="05050102010706020507" pitchFamily="18" charset="2"/>
              </a:rPr>
              <a:t>~ BT &gt; 0</a:t>
            </a:r>
            <a:endParaRPr lang="en-US" sz="1600" b="0" i="0" dirty="0"/>
          </a:p>
        </p:txBody>
      </p:sp>
    </p:spTree>
    <p:extLst>
      <p:ext uri="{BB962C8B-B14F-4D97-AF65-F5344CB8AC3E}">
        <p14:creationId xmlns:p14="http://schemas.microsoft.com/office/powerpoint/2010/main" val="4807929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 y="0"/>
            <a:ext cx="8839200" cy="914400"/>
          </a:xfrm>
        </p:spPr>
        <p:txBody>
          <a:bodyPr/>
          <a:lstStyle/>
          <a:p>
            <a:pPr eaLnBrk="1" hangingPunct="1"/>
            <a:r>
              <a:rPr lang="en-US" altLang="en-US" sz="2800" dirty="0"/>
              <a:t>Finite </a:t>
            </a:r>
            <a:r>
              <a:rPr lang="en-US" altLang="en-US" sz="2800" dirty="0" err="1"/>
              <a:t>gyroradius</a:t>
            </a:r>
            <a:r>
              <a:rPr lang="en-US" altLang="en-US" sz="2800" dirty="0"/>
              <a:t> effects limit characteristic size to ion-</a:t>
            </a:r>
            <a:r>
              <a:rPr lang="en-US" altLang="en-US" sz="2800" dirty="0" err="1"/>
              <a:t>gyroradius</a:t>
            </a:r>
            <a:r>
              <a:rPr lang="en-US" altLang="en-US" sz="2800" dirty="0"/>
              <a:t> (k</a:t>
            </a:r>
            <a:r>
              <a:rPr lang="en-US" altLang="en-US" sz="2800" baseline="-25000" dirty="0">
                <a:sym typeface="Symbol"/>
              </a:rPr>
              <a:t></a:t>
            </a:r>
            <a:r>
              <a:rPr lang="en-US" altLang="en-US" sz="2800" dirty="0">
                <a:latin typeface="Symbol" panose="05050102010706020507" pitchFamily="18" charset="2"/>
                <a:sym typeface="Symbol"/>
              </a:rPr>
              <a:t>r</a:t>
            </a:r>
            <a:r>
              <a:rPr lang="en-US" altLang="en-US" sz="2800" baseline="-25000" dirty="0">
                <a:sym typeface="Symbol"/>
              </a:rPr>
              <a:t>i</a:t>
            </a:r>
            <a:r>
              <a:rPr lang="en-US" altLang="en-US" sz="2800" dirty="0">
                <a:sym typeface="Symbol"/>
              </a:rPr>
              <a:t>~1</a:t>
            </a:r>
            <a:r>
              <a:rPr lang="en-US" altLang="en-US" sz="2800" dirty="0"/>
              <a:t>)</a:t>
            </a:r>
          </a:p>
        </p:txBody>
      </p:sp>
      <p:sp>
        <p:nvSpPr>
          <p:cNvPr id="2" name="Content Placeholder 1"/>
          <p:cNvSpPr>
            <a:spLocks noGrp="1"/>
          </p:cNvSpPr>
          <p:nvPr>
            <p:ph idx="1"/>
          </p:nvPr>
        </p:nvSpPr>
        <p:spPr>
          <a:xfrm>
            <a:off x="76200" y="1066800"/>
            <a:ext cx="8839200" cy="5410200"/>
          </a:xfrm>
        </p:spPr>
        <p:txBody>
          <a:bodyPr>
            <a:noAutofit/>
          </a:bodyPr>
          <a:lstStyle/>
          <a:p>
            <a:r>
              <a:rPr lang="en-US" sz="2000" dirty="0"/>
              <a:t>Drift velocity increases with smaller wavelength (larger </a:t>
            </a:r>
            <a:r>
              <a:rPr lang="en-US" sz="2000" dirty="0" err="1"/>
              <a:t>k</a:t>
            </a:r>
            <a:r>
              <a:rPr lang="en-US" sz="2000" baseline="-25000" dirty="0" err="1">
                <a:sym typeface="Symbol"/>
              </a:rPr>
              <a:t></a:t>
            </a:r>
            <a:r>
              <a:rPr lang="en-US" sz="2000" dirty="0" err="1">
                <a:latin typeface="Symbol" panose="05050102010706020507" pitchFamily="18" charset="2"/>
                <a:sym typeface="Symbol"/>
              </a:rPr>
              <a:t>r</a:t>
            </a:r>
            <a:r>
              <a:rPr lang="en-US" sz="2000" baseline="-25000" dirty="0" err="1">
                <a:sym typeface="Symbol"/>
              </a:rPr>
              <a:t>i</a:t>
            </a:r>
            <a:r>
              <a:rPr lang="en-US" sz="2000" dirty="0"/>
              <a:t>)</a:t>
            </a:r>
          </a:p>
          <a:p>
            <a:pPr marL="228600" lvl="1" indent="0">
              <a:spcAft>
                <a:spcPts val="600"/>
              </a:spcAft>
              <a:buNone/>
            </a:pPr>
            <a:endParaRPr lang="en-US" sz="1800" dirty="0"/>
          </a:p>
          <a:p>
            <a:pPr marL="228600" lvl="1" indent="0">
              <a:spcAft>
                <a:spcPts val="600"/>
              </a:spcAft>
              <a:buNone/>
            </a:pPr>
            <a:endParaRPr lang="en-US" sz="1800" dirty="0"/>
          </a:p>
          <a:p>
            <a:pPr marL="228600" lvl="1" indent="0">
              <a:spcAft>
                <a:spcPts val="600"/>
              </a:spcAft>
              <a:buNone/>
            </a:pPr>
            <a:endParaRPr lang="en-US" sz="1800" dirty="0"/>
          </a:p>
          <a:p>
            <a:r>
              <a:rPr lang="en-US" sz="2000" dirty="0"/>
              <a:t>If wavelength approaches ion </a:t>
            </a:r>
            <a:r>
              <a:rPr lang="en-US" sz="2000" dirty="0" err="1"/>
              <a:t>gyroradius</a:t>
            </a:r>
            <a:r>
              <a:rPr lang="en-US" sz="2000" dirty="0"/>
              <a:t> (</a:t>
            </a:r>
            <a:r>
              <a:rPr lang="en-US" sz="2000" dirty="0" err="1"/>
              <a:t>k</a:t>
            </a:r>
            <a:r>
              <a:rPr lang="en-US" sz="2000" baseline="-25000" dirty="0" err="1">
                <a:sym typeface="Symbol"/>
              </a:rPr>
              <a:t></a:t>
            </a:r>
            <a:r>
              <a:rPr lang="en-US" sz="2000" dirty="0" err="1">
                <a:latin typeface="Symbol" panose="05050102010706020507" pitchFamily="18" charset="2"/>
              </a:rPr>
              <a:t>r</a:t>
            </a:r>
            <a:r>
              <a:rPr lang="en-US" sz="2000" baseline="-25000" dirty="0" err="1"/>
              <a:t>i</a:t>
            </a:r>
            <a:r>
              <a:rPr lang="en-US" sz="2000" dirty="0"/>
              <a:t>)</a:t>
            </a:r>
            <a:r>
              <a:rPr lang="en-US" sz="2000" dirty="0">
                <a:sym typeface="Symbol"/>
              </a:rPr>
              <a:t></a:t>
            </a:r>
            <a:r>
              <a:rPr lang="en-US" sz="2000" dirty="0"/>
              <a:t>1, average electric field experienced over fast ion-</a:t>
            </a:r>
            <a:r>
              <a:rPr lang="en-US" sz="2000" dirty="0" err="1"/>
              <a:t>gyromotion</a:t>
            </a:r>
            <a:r>
              <a:rPr lang="en-US" sz="2000" dirty="0"/>
              <a:t> is reduced:</a:t>
            </a:r>
          </a:p>
          <a:p>
            <a:pPr marL="0" indent="0">
              <a:buNone/>
            </a:pPr>
            <a:r>
              <a:rPr lang="en-US" sz="2000" dirty="0">
                <a:solidFill>
                  <a:srgbClr val="0000FF"/>
                </a:solidFill>
                <a:sym typeface="Symbol"/>
              </a:rPr>
              <a:t>                </a:t>
            </a:r>
            <a:r>
              <a:rPr lang="en-US" sz="2000" dirty="0" err="1">
                <a:solidFill>
                  <a:srgbClr val="0000FF"/>
                </a:solidFill>
                <a:latin typeface="Symbol" panose="05050102010706020507" pitchFamily="18" charset="2"/>
                <a:sym typeface="Symbol"/>
              </a:rPr>
              <a:t>j</a:t>
            </a:r>
            <a:r>
              <a:rPr lang="en-US" sz="2000" dirty="0" err="1">
                <a:solidFill>
                  <a:srgbClr val="0000FF"/>
                </a:solidFill>
                <a:sym typeface="Symbol"/>
              </a:rPr>
              <a:t></a:t>
            </a:r>
            <a:r>
              <a:rPr lang="en-US" sz="2000" baseline="-25000" dirty="0" err="1">
                <a:solidFill>
                  <a:srgbClr val="0000FF"/>
                </a:solidFill>
                <a:sym typeface="Symbol"/>
              </a:rPr>
              <a:t>gyro-average</a:t>
            </a:r>
            <a:r>
              <a:rPr lang="en-US" sz="2000" dirty="0">
                <a:solidFill>
                  <a:srgbClr val="0000FF"/>
                </a:solidFill>
                <a:sym typeface="Symbol"/>
              </a:rPr>
              <a:t> ~ </a:t>
            </a:r>
            <a:r>
              <a:rPr lang="en-US" sz="2000" dirty="0">
                <a:solidFill>
                  <a:srgbClr val="0000FF"/>
                </a:solidFill>
                <a:latin typeface="Symbol" panose="05050102010706020507" pitchFamily="18" charset="2"/>
                <a:sym typeface="Symbol"/>
              </a:rPr>
              <a:t>j</a:t>
            </a:r>
            <a:r>
              <a:rPr lang="en-US" sz="2000" dirty="0">
                <a:solidFill>
                  <a:srgbClr val="0000FF"/>
                </a:solidFill>
                <a:sym typeface="Symbol"/>
              </a:rPr>
              <a:t>                    </a:t>
            </a:r>
            <a:r>
              <a:rPr lang="en-US" sz="2000" dirty="0" err="1">
                <a:solidFill>
                  <a:srgbClr val="0000FF"/>
                </a:solidFill>
                <a:latin typeface="Symbol" panose="05050102010706020507" pitchFamily="18" charset="2"/>
                <a:sym typeface="Symbol"/>
              </a:rPr>
              <a:t>j</a:t>
            </a:r>
            <a:r>
              <a:rPr lang="en-US" sz="2000" dirty="0" err="1">
                <a:solidFill>
                  <a:srgbClr val="0000FF"/>
                </a:solidFill>
                <a:sym typeface="Symbol"/>
              </a:rPr>
              <a:t></a:t>
            </a:r>
            <a:r>
              <a:rPr lang="en-US" sz="2000" baseline="-25000" dirty="0" err="1">
                <a:solidFill>
                  <a:srgbClr val="0000FF"/>
                </a:solidFill>
                <a:sym typeface="Symbol"/>
              </a:rPr>
              <a:t>gyro-average</a:t>
            </a:r>
            <a:r>
              <a:rPr lang="en-US" sz="2000" dirty="0">
                <a:solidFill>
                  <a:srgbClr val="0000FF"/>
                </a:solidFill>
                <a:sym typeface="Symbol"/>
              </a:rPr>
              <a:t> ~ </a:t>
            </a:r>
            <a:r>
              <a:rPr lang="en-US" sz="2000" dirty="0">
                <a:solidFill>
                  <a:srgbClr val="0000FF"/>
                </a:solidFill>
                <a:latin typeface="Symbol" panose="05050102010706020507" pitchFamily="18" charset="2"/>
                <a:sym typeface="Symbol"/>
              </a:rPr>
              <a:t>j</a:t>
            </a:r>
            <a:r>
              <a:rPr lang="en-US" sz="2000" dirty="0">
                <a:solidFill>
                  <a:srgbClr val="0000FF"/>
                </a:solidFill>
                <a:sym typeface="Symbol"/>
              </a:rPr>
              <a:t>[1-</a:t>
            </a:r>
            <a:r>
              <a:rPr lang="en-US" sz="2000" dirty="0">
                <a:solidFill>
                  <a:srgbClr val="0000FF"/>
                </a:solidFill>
              </a:rPr>
              <a:t>(</a:t>
            </a:r>
            <a:r>
              <a:rPr lang="en-US" sz="2000" dirty="0" err="1">
                <a:solidFill>
                  <a:srgbClr val="0000FF"/>
                </a:solidFill>
              </a:rPr>
              <a:t>k</a:t>
            </a:r>
            <a:r>
              <a:rPr lang="en-US" sz="2000" baseline="-25000" dirty="0" err="1">
                <a:solidFill>
                  <a:srgbClr val="0000FF"/>
                </a:solidFill>
                <a:sym typeface="Symbol"/>
              </a:rPr>
              <a:t></a:t>
            </a:r>
            <a:r>
              <a:rPr lang="en-US" sz="2000" dirty="0" err="1">
                <a:solidFill>
                  <a:srgbClr val="0000FF"/>
                </a:solidFill>
                <a:latin typeface="Symbol" panose="05050102010706020507" pitchFamily="18" charset="2"/>
              </a:rPr>
              <a:t>r</a:t>
            </a:r>
            <a:r>
              <a:rPr lang="en-US" sz="2000" baseline="-25000" dirty="0" err="1">
                <a:solidFill>
                  <a:srgbClr val="0000FF"/>
                </a:solidFill>
              </a:rPr>
              <a:t>i</a:t>
            </a:r>
            <a:r>
              <a:rPr lang="en-US" sz="2000" dirty="0">
                <a:solidFill>
                  <a:srgbClr val="0000FF"/>
                </a:solidFill>
              </a:rPr>
              <a:t>)</a:t>
            </a:r>
            <a:r>
              <a:rPr lang="en-US" sz="2000" baseline="30000" dirty="0">
                <a:solidFill>
                  <a:srgbClr val="0000FF"/>
                </a:solidFill>
              </a:rPr>
              <a:t>2</a:t>
            </a:r>
            <a:r>
              <a:rPr lang="en-US" sz="2000" dirty="0">
                <a:solidFill>
                  <a:srgbClr val="0000FF"/>
                </a:solidFill>
              </a:rPr>
              <a:t>]</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a:buFont typeface="Symbol" panose="05050102010706020507" pitchFamily="18" charset="2"/>
              <a:buChar char="Þ"/>
            </a:pPr>
            <a:r>
              <a:rPr lang="en-US" sz="2000" b="1" dirty="0"/>
              <a:t>Maximum growth rates (and typical turbulence scale sizes) occur for (</a:t>
            </a:r>
            <a:r>
              <a:rPr lang="en-US" sz="2000" b="1" dirty="0" err="1"/>
              <a:t>k</a:t>
            </a:r>
            <a:r>
              <a:rPr lang="en-US" sz="2000" b="1" baseline="-25000" dirty="0" err="1">
                <a:sym typeface="Symbol"/>
              </a:rPr>
              <a:t></a:t>
            </a:r>
            <a:r>
              <a:rPr lang="en-US" sz="2000" b="1" dirty="0" err="1">
                <a:latin typeface="Symbol" panose="05050102010706020507" pitchFamily="18" charset="2"/>
              </a:rPr>
              <a:t>r</a:t>
            </a:r>
            <a:r>
              <a:rPr lang="en-US" sz="2000" b="1" baseline="-25000" dirty="0" err="1"/>
              <a:t>i</a:t>
            </a:r>
            <a:r>
              <a:rPr lang="en-US" sz="2000" b="1" dirty="0"/>
              <a:t>) ≤ 1</a:t>
            </a:r>
          </a:p>
        </p:txBody>
      </p:sp>
      <mc:AlternateContent xmlns:mc="http://schemas.openxmlformats.org/markup-compatibility/2006" xmlns:a14="http://schemas.microsoft.com/office/drawing/2010/main">
        <mc:Choice Requires="a14">
          <p:sp>
            <p:nvSpPr>
              <p:cNvPr id="5" name="TextBox 4"/>
              <p:cNvSpPr txBox="1"/>
              <p:nvPr/>
            </p:nvSpPr>
            <p:spPr>
              <a:xfrm>
                <a:off x="1241627" y="1550029"/>
                <a:ext cx="6302173" cy="7359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b="0" i="1">
                              <a:solidFill>
                                <a:prstClr val="black"/>
                              </a:solidFill>
                              <a:latin typeface="Cambria Math" panose="02040503050406030204" pitchFamily="18" charset="0"/>
                            </a:rPr>
                          </m:ctrlPr>
                        </m:sSubPr>
                        <m:e>
                          <m:acc>
                            <m:accPr>
                              <m:chr m:val="⃗"/>
                              <m:ctrlPr>
                                <a:rPr lang="en-US" sz="1800" b="0" i="1">
                                  <a:solidFill>
                                    <a:prstClr val="black"/>
                                  </a:solidFill>
                                  <a:latin typeface="Cambria Math" panose="02040503050406030204" pitchFamily="18" charset="0"/>
                                </a:rPr>
                              </m:ctrlPr>
                            </m:accPr>
                            <m:e>
                              <m:r>
                                <a:rPr lang="en-US" sz="1800" b="0">
                                  <a:solidFill>
                                    <a:prstClr val="black"/>
                                  </a:solidFill>
                                  <a:latin typeface="Cambria Math"/>
                                </a:rPr>
                                <m:t>𝑣</m:t>
                              </m:r>
                            </m:e>
                          </m:acc>
                        </m:e>
                        <m:sub>
                          <m:r>
                            <a:rPr lang="en-US" sz="1800" b="0">
                              <a:solidFill>
                                <a:prstClr val="black"/>
                              </a:solidFill>
                              <a:latin typeface="Cambria Math"/>
                            </a:rPr>
                            <m:t>𝐸</m:t>
                          </m:r>
                        </m:sub>
                      </m:sSub>
                      <m:r>
                        <a:rPr lang="en-US" sz="1800" b="0">
                          <a:solidFill>
                            <a:prstClr val="black"/>
                          </a:solidFill>
                          <a:latin typeface="Cambria Math"/>
                        </a:rPr>
                        <m:t>=</m:t>
                      </m:r>
                      <m:f>
                        <m:fPr>
                          <m:ctrlPr>
                            <a:rPr lang="en-US" sz="1800" b="0" i="1">
                              <a:solidFill>
                                <a:prstClr val="black"/>
                              </a:solidFill>
                              <a:latin typeface="Cambria Math" panose="02040503050406030204" pitchFamily="18" charset="0"/>
                            </a:rPr>
                          </m:ctrlPr>
                        </m:fPr>
                        <m:num>
                          <m:acc>
                            <m:accPr>
                              <m:chr m:val="̂"/>
                              <m:ctrlPr>
                                <a:rPr lang="en-US" sz="1800" b="0" i="1">
                                  <a:solidFill>
                                    <a:prstClr val="black"/>
                                  </a:solidFill>
                                  <a:latin typeface="Cambria Math" panose="02040503050406030204" pitchFamily="18" charset="0"/>
                                  <a:ea typeface="Cambria Math"/>
                                </a:rPr>
                              </m:ctrlPr>
                            </m:accPr>
                            <m:e>
                              <m:r>
                                <a:rPr lang="en-US" sz="1800" b="0">
                                  <a:solidFill>
                                    <a:prstClr val="black"/>
                                  </a:solidFill>
                                  <a:latin typeface="Cambria Math"/>
                                  <a:ea typeface="Cambria Math"/>
                                </a:rPr>
                                <m:t>𝑏</m:t>
                              </m:r>
                            </m:e>
                          </m:acc>
                          <m:r>
                            <a:rPr lang="en-US" sz="1800" b="0">
                              <a:solidFill>
                                <a:prstClr val="black"/>
                              </a:solidFill>
                              <a:latin typeface="Cambria Math"/>
                              <a:ea typeface="Cambria Math"/>
                            </a:rPr>
                            <m:t>×</m:t>
                          </m:r>
                          <m:r>
                            <a:rPr lang="en-US" sz="1800" b="0">
                              <a:solidFill>
                                <a:prstClr val="black"/>
                              </a:solidFill>
                              <a:latin typeface="Cambria Math"/>
                              <a:ea typeface="Cambria Math"/>
                            </a:rPr>
                            <m:t>𝛻𝜑</m:t>
                          </m:r>
                        </m:num>
                        <m:den>
                          <m:r>
                            <a:rPr lang="en-US" sz="1800" b="0">
                              <a:solidFill>
                                <a:prstClr val="black"/>
                              </a:solidFill>
                              <a:latin typeface="Cambria Math"/>
                            </a:rPr>
                            <m:t>𝐵</m:t>
                          </m:r>
                        </m:den>
                      </m:f>
                      <m:r>
                        <a:rPr lang="en-US" sz="1800" b="0">
                          <a:solidFill>
                            <a:prstClr val="black"/>
                          </a:solidFill>
                          <a:latin typeface="Cambria Math"/>
                        </a:rPr>
                        <m:t>=−</m:t>
                      </m:r>
                      <m:r>
                        <a:rPr lang="en-US" sz="1800" b="0">
                          <a:solidFill>
                            <a:prstClr val="black"/>
                          </a:solidFill>
                          <a:latin typeface="Cambria Math"/>
                        </a:rPr>
                        <m:t>𝑖</m:t>
                      </m:r>
                      <m:sSub>
                        <m:sSubPr>
                          <m:ctrlPr>
                            <a:rPr lang="en-US" sz="1800" b="0" i="1">
                              <a:solidFill>
                                <a:prstClr val="black"/>
                              </a:solidFill>
                              <a:latin typeface="Cambria Math" panose="02040503050406030204" pitchFamily="18" charset="0"/>
                            </a:rPr>
                          </m:ctrlPr>
                        </m:sSubPr>
                        <m:e>
                          <m:r>
                            <a:rPr lang="en-US" sz="1800" b="0">
                              <a:solidFill>
                                <a:prstClr val="black"/>
                              </a:solidFill>
                              <a:latin typeface="Cambria Math"/>
                            </a:rPr>
                            <m:t>𝑘</m:t>
                          </m:r>
                        </m:e>
                        <m:sub>
                          <m:r>
                            <a:rPr lang="en-US" sz="1800" b="0">
                              <a:solidFill>
                                <a:prstClr val="black"/>
                              </a:solidFill>
                              <a:latin typeface="Cambria Math"/>
                              <a:ea typeface="Cambria Math"/>
                            </a:rPr>
                            <m:t>⊥</m:t>
                          </m:r>
                        </m:sub>
                      </m:sSub>
                      <m:f>
                        <m:fPr>
                          <m:ctrlPr>
                            <a:rPr lang="en-US" sz="1800" b="0" i="1">
                              <a:solidFill>
                                <a:prstClr val="black"/>
                              </a:solidFill>
                              <a:latin typeface="Cambria Math" panose="02040503050406030204" pitchFamily="18" charset="0"/>
                            </a:rPr>
                          </m:ctrlPr>
                        </m:fPr>
                        <m:num>
                          <m:r>
                            <a:rPr lang="en-US" sz="1800" b="0">
                              <a:solidFill>
                                <a:prstClr val="black"/>
                              </a:solidFill>
                              <a:latin typeface="Cambria Math"/>
                              <a:ea typeface="Cambria Math"/>
                            </a:rPr>
                            <m:t>𝜑</m:t>
                          </m:r>
                        </m:num>
                        <m:den>
                          <m:r>
                            <a:rPr lang="en-US" sz="1800" b="0">
                              <a:solidFill>
                                <a:prstClr val="black"/>
                              </a:solidFill>
                              <a:latin typeface="Cambria Math"/>
                            </a:rPr>
                            <m:t>𝐵</m:t>
                          </m:r>
                        </m:den>
                      </m:f>
                      <m:r>
                        <a:rPr lang="en-US" sz="1800" b="0">
                          <a:solidFill>
                            <a:prstClr val="black"/>
                          </a:solidFill>
                          <a:latin typeface="Cambria Math"/>
                        </a:rPr>
                        <m:t>=−</m:t>
                      </m:r>
                      <m:r>
                        <a:rPr lang="en-US" sz="1800" b="0">
                          <a:solidFill>
                            <a:prstClr val="black"/>
                          </a:solidFill>
                          <a:latin typeface="Cambria Math"/>
                        </a:rPr>
                        <m:t>𝑖</m:t>
                      </m:r>
                      <m:sSub>
                        <m:sSubPr>
                          <m:ctrlPr>
                            <a:rPr lang="en-US" sz="1800" b="0" i="1">
                              <a:solidFill>
                                <a:prstClr val="black"/>
                              </a:solidFill>
                              <a:latin typeface="Cambria Math" panose="02040503050406030204" pitchFamily="18" charset="0"/>
                            </a:rPr>
                          </m:ctrlPr>
                        </m:sSubPr>
                        <m:e>
                          <m:r>
                            <a:rPr lang="en-US" sz="1800" b="0">
                              <a:solidFill>
                                <a:prstClr val="black"/>
                              </a:solidFill>
                              <a:latin typeface="Cambria Math"/>
                            </a:rPr>
                            <m:t>𝑘</m:t>
                          </m:r>
                        </m:e>
                        <m:sub>
                          <m:r>
                            <a:rPr lang="en-US" sz="1800" b="0">
                              <a:solidFill>
                                <a:prstClr val="black"/>
                              </a:solidFill>
                              <a:latin typeface="Cambria Math"/>
                              <a:ea typeface="Cambria Math"/>
                            </a:rPr>
                            <m:t>⊥</m:t>
                          </m:r>
                        </m:sub>
                      </m:sSub>
                      <m:d>
                        <m:dPr>
                          <m:ctrlPr>
                            <a:rPr lang="en-US" sz="1800" b="0" i="1">
                              <a:solidFill>
                                <a:prstClr val="black"/>
                              </a:solidFill>
                              <a:latin typeface="Cambria Math" panose="02040503050406030204" pitchFamily="18" charset="0"/>
                              <a:ea typeface="Cambria Math"/>
                            </a:rPr>
                          </m:ctrlPr>
                        </m:dPr>
                        <m:e>
                          <m:f>
                            <m:fPr>
                              <m:ctrlPr>
                                <a:rPr lang="en-US" sz="1800" b="0" i="1">
                                  <a:solidFill>
                                    <a:prstClr val="black"/>
                                  </a:solidFill>
                                  <a:latin typeface="Cambria Math" panose="02040503050406030204" pitchFamily="18" charset="0"/>
                                </a:rPr>
                              </m:ctrlPr>
                            </m:fPr>
                            <m:num>
                              <m:r>
                                <a:rPr lang="en-US" sz="1800" b="0">
                                  <a:solidFill>
                                    <a:prstClr val="black"/>
                                  </a:solidFill>
                                  <a:latin typeface="Cambria Math"/>
                                  <a:ea typeface="Cambria Math"/>
                                </a:rPr>
                                <m:t>𝜑</m:t>
                              </m:r>
                            </m:num>
                            <m:den>
                              <m:sSub>
                                <m:sSubPr>
                                  <m:ctrlPr>
                                    <a:rPr lang="en-US" sz="1800" b="0" i="1">
                                      <a:solidFill>
                                        <a:prstClr val="black"/>
                                      </a:solidFill>
                                      <a:latin typeface="Cambria Math" panose="02040503050406030204" pitchFamily="18" charset="0"/>
                                      <a:ea typeface="Cambria Math"/>
                                    </a:rPr>
                                  </m:ctrlPr>
                                </m:sSubPr>
                                <m:e>
                                  <m:r>
                                    <a:rPr lang="en-US" sz="1800" b="0">
                                      <a:solidFill>
                                        <a:prstClr val="black"/>
                                      </a:solidFill>
                                      <a:latin typeface="Cambria Math"/>
                                      <a:ea typeface="Cambria Math"/>
                                    </a:rPr>
                                    <m:t>𝑇</m:t>
                                  </m:r>
                                </m:e>
                                <m:sub>
                                  <m:r>
                                    <a:rPr lang="en-US" sz="1800" b="0">
                                      <a:solidFill>
                                        <a:prstClr val="black"/>
                                      </a:solidFill>
                                      <a:latin typeface="Cambria Math"/>
                                      <a:ea typeface="Cambria Math"/>
                                    </a:rPr>
                                    <m:t>𝑖</m:t>
                                  </m:r>
                                </m:sub>
                              </m:sSub>
                            </m:den>
                          </m:f>
                        </m:e>
                      </m:d>
                      <m:d>
                        <m:dPr>
                          <m:ctrlPr>
                            <a:rPr lang="en-US" sz="1800" b="0" i="1">
                              <a:solidFill>
                                <a:prstClr val="black"/>
                              </a:solidFill>
                              <a:latin typeface="Cambria Math" panose="02040503050406030204" pitchFamily="18" charset="0"/>
                              <a:ea typeface="Cambria Math"/>
                            </a:rPr>
                          </m:ctrlPr>
                        </m:dPr>
                        <m:e>
                          <m:f>
                            <m:fPr>
                              <m:ctrlPr>
                                <a:rPr lang="en-US" sz="1800" b="0" i="1">
                                  <a:solidFill>
                                    <a:prstClr val="black"/>
                                  </a:solidFill>
                                  <a:latin typeface="Cambria Math" panose="02040503050406030204" pitchFamily="18" charset="0"/>
                                  <a:ea typeface="Cambria Math"/>
                                </a:rPr>
                              </m:ctrlPr>
                            </m:fPr>
                            <m:num>
                              <m:sSub>
                                <m:sSubPr>
                                  <m:ctrlPr>
                                    <a:rPr lang="en-US" sz="1800" b="0" i="1">
                                      <a:solidFill>
                                        <a:prstClr val="black"/>
                                      </a:solidFill>
                                      <a:latin typeface="Cambria Math" panose="02040503050406030204" pitchFamily="18" charset="0"/>
                                      <a:ea typeface="Cambria Math"/>
                                    </a:rPr>
                                  </m:ctrlPr>
                                </m:sSubPr>
                                <m:e>
                                  <m:r>
                                    <a:rPr lang="en-US" sz="1800" b="0">
                                      <a:solidFill>
                                        <a:prstClr val="black"/>
                                      </a:solidFill>
                                      <a:latin typeface="Cambria Math"/>
                                      <a:ea typeface="Cambria Math"/>
                                    </a:rPr>
                                    <m:t>𝑇</m:t>
                                  </m:r>
                                </m:e>
                                <m:sub>
                                  <m:r>
                                    <a:rPr lang="en-US" sz="1800" b="0">
                                      <a:solidFill>
                                        <a:prstClr val="black"/>
                                      </a:solidFill>
                                      <a:latin typeface="Cambria Math"/>
                                      <a:ea typeface="Cambria Math"/>
                                    </a:rPr>
                                    <m:t>𝑖</m:t>
                                  </m:r>
                                </m:sub>
                              </m:sSub>
                            </m:num>
                            <m:den>
                              <m:r>
                                <a:rPr lang="en-US" sz="1800" b="0">
                                  <a:solidFill>
                                    <a:prstClr val="black"/>
                                  </a:solidFill>
                                  <a:latin typeface="Cambria Math"/>
                                  <a:ea typeface="Cambria Math"/>
                                </a:rPr>
                                <m:t>𝐵</m:t>
                              </m:r>
                            </m:den>
                          </m:f>
                        </m:e>
                      </m:d>
                      <m:r>
                        <a:rPr lang="en-US" sz="1800" b="0" i="0">
                          <a:solidFill>
                            <a:prstClr val="black"/>
                          </a:solidFill>
                          <a:latin typeface="Cambria Math"/>
                          <a:ea typeface="Cambria Math"/>
                        </a:rPr>
                        <m:t>=</m:t>
                      </m:r>
                      <m:r>
                        <a:rPr lang="en-US" sz="1800" b="0">
                          <a:solidFill>
                            <a:prstClr val="black"/>
                          </a:solidFill>
                          <a:latin typeface="Cambria Math"/>
                        </a:rPr>
                        <m:t>−</m:t>
                      </m:r>
                      <m:r>
                        <a:rPr lang="en-US" sz="1800" b="0">
                          <a:solidFill>
                            <a:prstClr val="black"/>
                          </a:solidFill>
                          <a:latin typeface="Cambria Math"/>
                        </a:rPr>
                        <m:t>𝑖</m:t>
                      </m:r>
                      <m:d>
                        <m:dPr>
                          <m:ctrlPr>
                            <a:rPr lang="en-US" sz="1800" b="0" i="1">
                              <a:solidFill>
                                <a:prstClr val="black"/>
                              </a:solidFill>
                              <a:latin typeface="Cambria Math" panose="02040503050406030204" pitchFamily="18" charset="0"/>
                            </a:rPr>
                          </m:ctrlPr>
                        </m:dPr>
                        <m:e>
                          <m:sSub>
                            <m:sSubPr>
                              <m:ctrlPr>
                                <a:rPr lang="en-US" sz="1800" b="0" i="1">
                                  <a:solidFill>
                                    <a:prstClr val="black"/>
                                  </a:solidFill>
                                  <a:latin typeface="Cambria Math" panose="02040503050406030204" pitchFamily="18" charset="0"/>
                                </a:rPr>
                              </m:ctrlPr>
                            </m:sSubPr>
                            <m:e>
                              <m:r>
                                <a:rPr lang="en-US" sz="1800" b="0">
                                  <a:solidFill>
                                    <a:prstClr val="black"/>
                                  </a:solidFill>
                                  <a:latin typeface="Cambria Math"/>
                                </a:rPr>
                                <m:t>𝑘</m:t>
                              </m:r>
                            </m:e>
                            <m:sub>
                              <m:r>
                                <a:rPr lang="en-US" sz="1800" b="0">
                                  <a:solidFill>
                                    <a:prstClr val="black"/>
                                  </a:solidFill>
                                  <a:latin typeface="Cambria Math"/>
                                  <a:ea typeface="Cambria Math"/>
                                </a:rPr>
                                <m:t>⊥</m:t>
                              </m:r>
                            </m:sub>
                          </m:sSub>
                          <m:sSub>
                            <m:sSubPr>
                              <m:ctrlPr>
                                <a:rPr lang="en-US" sz="1800" b="0" i="1">
                                  <a:solidFill>
                                    <a:prstClr val="black"/>
                                  </a:solidFill>
                                  <a:latin typeface="Cambria Math" panose="02040503050406030204" pitchFamily="18" charset="0"/>
                                  <a:ea typeface="Cambria Math"/>
                                </a:rPr>
                              </m:ctrlPr>
                            </m:sSubPr>
                            <m:e>
                              <m:r>
                                <a:rPr lang="en-US" sz="1800" b="0">
                                  <a:solidFill>
                                    <a:prstClr val="black"/>
                                  </a:solidFill>
                                  <a:latin typeface="Cambria Math"/>
                                  <a:ea typeface="Cambria Math"/>
                                </a:rPr>
                                <m:t>𝜌</m:t>
                              </m:r>
                            </m:e>
                            <m:sub>
                              <m:r>
                                <a:rPr lang="en-US" sz="1800" b="0">
                                  <a:solidFill>
                                    <a:prstClr val="black"/>
                                  </a:solidFill>
                                  <a:latin typeface="Cambria Math"/>
                                  <a:ea typeface="Cambria Math"/>
                                </a:rPr>
                                <m:t>𝑖</m:t>
                              </m:r>
                            </m:sub>
                          </m:sSub>
                        </m:e>
                      </m:d>
                      <m:d>
                        <m:dPr>
                          <m:ctrlPr>
                            <a:rPr lang="en-US" sz="1800" b="0" i="1">
                              <a:solidFill>
                                <a:prstClr val="black"/>
                              </a:solidFill>
                              <a:latin typeface="Cambria Math" panose="02040503050406030204" pitchFamily="18" charset="0"/>
                              <a:ea typeface="Cambria Math"/>
                            </a:rPr>
                          </m:ctrlPr>
                        </m:dPr>
                        <m:e>
                          <m:f>
                            <m:fPr>
                              <m:ctrlPr>
                                <a:rPr lang="en-US" sz="1800" b="0" i="1">
                                  <a:solidFill>
                                    <a:prstClr val="black"/>
                                  </a:solidFill>
                                  <a:latin typeface="Cambria Math" panose="02040503050406030204" pitchFamily="18" charset="0"/>
                                </a:rPr>
                              </m:ctrlPr>
                            </m:fPr>
                            <m:num>
                              <m:r>
                                <a:rPr lang="en-US" sz="1800" b="0">
                                  <a:solidFill>
                                    <a:prstClr val="black"/>
                                  </a:solidFill>
                                  <a:latin typeface="Cambria Math"/>
                                  <a:ea typeface="Cambria Math"/>
                                </a:rPr>
                                <m:t>𝜑</m:t>
                              </m:r>
                            </m:num>
                            <m:den>
                              <m:sSub>
                                <m:sSubPr>
                                  <m:ctrlPr>
                                    <a:rPr lang="en-US" sz="1800" b="0" i="1">
                                      <a:solidFill>
                                        <a:prstClr val="black"/>
                                      </a:solidFill>
                                      <a:latin typeface="Cambria Math" panose="02040503050406030204" pitchFamily="18" charset="0"/>
                                      <a:ea typeface="Cambria Math"/>
                                    </a:rPr>
                                  </m:ctrlPr>
                                </m:sSubPr>
                                <m:e>
                                  <m:r>
                                    <a:rPr lang="en-US" sz="1800" b="0">
                                      <a:solidFill>
                                        <a:prstClr val="black"/>
                                      </a:solidFill>
                                      <a:latin typeface="Cambria Math"/>
                                      <a:ea typeface="Cambria Math"/>
                                    </a:rPr>
                                    <m:t>𝑇</m:t>
                                  </m:r>
                                </m:e>
                                <m:sub>
                                  <m:r>
                                    <a:rPr lang="en-US" sz="1800" b="0">
                                      <a:solidFill>
                                        <a:prstClr val="black"/>
                                      </a:solidFill>
                                      <a:latin typeface="Cambria Math"/>
                                      <a:ea typeface="Cambria Math"/>
                                    </a:rPr>
                                    <m:t>𝑖</m:t>
                                  </m:r>
                                </m:sub>
                              </m:sSub>
                            </m:den>
                          </m:f>
                        </m:e>
                      </m:d>
                      <m:sSub>
                        <m:sSubPr>
                          <m:ctrlPr>
                            <a:rPr lang="en-US" sz="1800" b="0" i="1">
                              <a:solidFill>
                                <a:prstClr val="black"/>
                              </a:solidFill>
                              <a:latin typeface="Cambria Math" panose="02040503050406030204" pitchFamily="18" charset="0"/>
                              <a:ea typeface="Cambria Math"/>
                            </a:rPr>
                          </m:ctrlPr>
                        </m:sSubPr>
                        <m:e>
                          <m:r>
                            <a:rPr lang="en-US" sz="1800" b="0">
                              <a:solidFill>
                                <a:prstClr val="black"/>
                              </a:solidFill>
                              <a:latin typeface="Cambria Math"/>
                              <a:ea typeface="Cambria Math"/>
                            </a:rPr>
                            <m:t>𝑣</m:t>
                          </m:r>
                        </m:e>
                        <m:sub>
                          <m:r>
                            <a:rPr lang="en-US" sz="1800" b="0">
                              <a:solidFill>
                                <a:prstClr val="black"/>
                              </a:solidFill>
                              <a:latin typeface="Cambria Math"/>
                              <a:ea typeface="Cambria Math"/>
                            </a:rPr>
                            <m:t>𝑇𝑖</m:t>
                          </m:r>
                        </m:sub>
                      </m:sSub>
                    </m:oMath>
                  </m:oMathPara>
                </a14:m>
                <a:endParaRPr lang="en-US" sz="1800" b="0" i="0" dirty="0">
                  <a:solidFill>
                    <a:prstClr val="black"/>
                  </a:solidFill>
                  <a:latin typeface="Arial" charset="0"/>
                  <a:cs typeface="Arial"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241627" y="1550029"/>
                <a:ext cx="6302173" cy="735971"/>
              </a:xfrm>
              <a:prstGeom prst="rect">
                <a:avLst/>
              </a:prstGeom>
              <a:blipFill rotWithShape="1">
                <a:blip r:embed="rId3"/>
                <a:stretch>
                  <a:fillRect/>
                </a:stretch>
              </a:blipFill>
            </p:spPr>
            <p:txBody>
              <a:bodyPr/>
              <a:lstStyle/>
              <a:p>
                <a:r>
                  <a:rPr lang="en-US">
                    <a:noFill/>
                  </a:rPr>
                  <a:t> </a:t>
                </a:r>
              </a:p>
            </p:txBody>
          </p:sp>
        </mc:Fallback>
      </mc:AlternateContent>
      <p:pic>
        <p:nvPicPr>
          <p:cNvPr id="80901" name="Picture 5" descr="Image result for sinuso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6576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Image result for sinuso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6576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103120" y="4465320"/>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prstClr val="white"/>
              </a:solidFill>
            </a:endParaRPr>
          </a:p>
        </p:txBody>
      </p:sp>
      <p:sp>
        <p:nvSpPr>
          <p:cNvPr id="9" name="Oval 8"/>
          <p:cNvSpPr/>
          <p:nvPr/>
        </p:nvSpPr>
        <p:spPr>
          <a:xfrm>
            <a:off x="6172200" y="4191000"/>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prstClr val="white"/>
              </a:solidFill>
            </a:endParaRPr>
          </a:p>
        </p:txBody>
      </p:sp>
    </p:spTree>
    <p:extLst>
      <p:ext uri="{BB962C8B-B14F-4D97-AF65-F5344CB8AC3E}">
        <p14:creationId xmlns:p14="http://schemas.microsoft.com/office/powerpoint/2010/main" val="3474778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z="2600"/>
              <a:t>Plasma turbulence degrades energy confinement / insulation in magnetic fusion energy devices</a:t>
            </a:r>
          </a:p>
        </p:txBody>
      </p:sp>
      <p:sp>
        <p:nvSpPr>
          <p:cNvPr id="13315" name="Content Placeholder 2"/>
          <p:cNvSpPr>
            <a:spLocks noGrp="1"/>
          </p:cNvSpPr>
          <p:nvPr>
            <p:ph idx="1"/>
          </p:nvPr>
        </p:nvSpPr>
        <p:spPr/>
        <p:txBody>
          <a:bodyPr/>
          <a:lstStyle/>
          <a:p>
            <a:endParaRPr lang="en-US" altLang="en-US"/>
          </a:p>
        </p:txBody>
      </p:sp>
      <p:pic>
        <p:nvPicPr>
          <p:cNvPr id="1331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90600"/>
            <a:ext cx="54673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ight Arrow 10"/>
          <p:cNvSpPr>
            <a:spLocks noChangeArrowheads="1"/>
          </p:cNvSpPr>
          <p:nvPr/>
        </p:nvSpPr>
        <p:spPr bwMode="auto">
          <a:xfrm>
            <a:off x="5978525" y="3808413"/>
            <a:ext cx="727075"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MS PGothic" pitchFamily="34" charset="-128"/>
            </a:endParaRPr>
          </a:p>
        </p:txBody>
      </p:sp>
      <p:sp>
        <p:nvSpPr>
          <p:cNvPr id="13318" name="Right Arrow 10"/>
          <p:cNvSpPr>
            <a:spLocks noChangeArrowheads="1"/>
          </p:cNvSpPr>
          <p:nvPr/>
        </p:nvSpPr>
        <p:spPr bwMode="auto">
          <a:xfrm rot="2400849">
            <a:off x="5729288" y="4718050"/>
            <a:ext cx="728662" cy="336550"/>
          </a:xfrm>
          <a:prstGeom prst="rightArrow">
            <a:avLst>
              <a:gd name="adj1" fmla="val 50000"/>
              <a:gd name="adj2" fmla="val 49958"/>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MS PGothic" pitchFamily="34" charset="-128"/>
            </a:endParaRPr>
          </a:p>
        </p:txBody>
      </p:sp>
      <p:sp>
        <p:nvSpPr>
          <p:cNvPr id="13319" name="Right Arrow 10"/>
          <p:cNvSpPr>
            <a:spLocks noChangeArrowheads="1"/>
          </p:cNvSpPr>
          <p:nvPr/>
        </p:nvSpPr>
        <p:spPr bwMode="auto">
          <a:xfrm rot="-8561458">
            <a:off x="4827588" y="2844800"/>
            <a:ext cx="698500" cy="334963"/>
          </a:xfrm>
          <a:prstGeom prst="rightArrow">
            <a:avLst>
              <a:gd name="adj1" fmla="val 50000"/>
              <a:gd name="adj2" fmla="val 50067"/>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MS PGothic" pitchFamily="34" charset="-128"/>
            </a:endParaRPr>
          </a:p>
        </p:txBody>
      </p:sp>
      <p:sp>
        <p:nvSpPr>
          <p:cNvPr id="13320" name="Right Arrow 10"/>
          <p:cNvSpPr>
            <a:spLocks noChangeArrowheads="1"/>
          </p:cNvSpPr>
          <p:nvPr/>
        </p:nvSpPr>
        <p:spPr bwMode="auto">
          <a:xfrm rot="10800000">
            <a:off x="4530725" y="3800475"/>
            <a:ext cx="727075"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MS PGothic" pitchFamily="34" charset="-128"/>
            </a:endParaRPr>
          </a:p>
        </p:txBody>
      </p:sp>
      <p:sp>
        <p:nvSpPr>
          <p:cNvPr id="13321" name="TextBox 1"/>
          <p:cNvSpPr txBox="1">
            <a:spLocks noChangeArrowheads="1"/>
          </p:cNvSpPr>
          <p:nvPr/>
        </p:nvSpPr>
        <p:spPr bwMode="auto">
          <a:xfrm>
            <a:off x="6623050" y="2743200"/>
            <a:ext cx="1073150"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3200" i="0">
                <a:solidFill>
                  <a:srgbClr val="FF0000"/>
                </a:solidFill>
              </a:rPr>
              <a:t>Heat</a:t>
            </a:r>
          </a:p>
          <a:p>
            <a:pPr eaLnBrk="1" hangingPunct="1">
              <a:spcBef>
                <a:spcPct val="0"/>
              </a:spcBef>
              <a:buFontTx/>
              <a:buNone/>
            </a:pPr>
            <a:r>
              <a:rPr lang="en-US" altLang="en-US" sz="3200" i="0">
                <a:solidFill>
                  <a:srgbClr val="FF0000"/>
                </a:solidFill>
              </a:rPr>
              <a:t>loss</a:t>
            </a:r>
            <a:endParaRPr lang="en-US" altLang="en-US" sz="3200" i="0" baseline="-25000">
              <a:solidFill>
                <a:srgbClr val="FF0000"/>
              </a:solidFill>
            </a:endParaRPr>
          </a:p>
        </p:txBody>
      </p:sp>
      <p:sp>
        <p:nvSpPr>
          <p:cNvPr id="13322" name="Right Arrow 10"/>
          <p:cNvSpPr>
            <a:spLocks noChangeArrowheads="1"/>
          </p:cNvSpPr>
          <p:nvPr/>
        </p:nvSpPr>
        <p:spPr bwMode="auto">
          <a:xfrm rot="-3058752">
            <a:off x="5676900" y="2873375"/>
            <a:ext cx="728663" cy="334963"/>
          </a:xfrm>
          <a:prstGeom prst="rightArrow">
            <a:avLst>
              <a:gd name="adj1" fmla="val 50000"/>
              <a:gd name="adj2" fmla="val 50194"/>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MS PGothic" pitchFamily="34" charset="-128"/>
            </a:endParaRPr>
          </a:p>
        </p:txBody>
      </p:sp>
      <p:sp>
        <p:nvSpPr>
          <p:cNvPr id="13323" name="Right Arrow 10"/>
          <p:cNvSpPr>
            <a:spLocks noChangeArrowheads="1"/>
          </p:cNvSpPr>
          <p:nvPr/>
        </p:nvSpPr>
        <p:spPr bwMode="auto">
          <a:xfrm rot="8072150">
            <a:off x="4735512" y="4703763"/>
            <a:ext cx="727075"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MS PGothic" pitchFamily="34" charset="-128"/>
            </a:endParaRPr>
          </a:p>
        </p:txBody>
      </p:sp>
      <p:sp>
        <p:nvSpPr>
          <p:cNvPr id="12" name="TextBox 11"/>
          <p:cNvSpPr txBox="1"/>
          <p:nvPr/>
        </p:nvSpPr>
        <p:spPr>
          <a:xfrm>
            <a:off x="6172200" y="1066800"/>
            <a:ext cx="2895600" cy="1323439"/>
          </a:xfrm>
          <a:prstGeom prst="rect">
            <a:avLst/>
          </a:prstGeom>
          <a:solidFill>
            <a:schemeClr val="accent2">
              <a:lumMod val="20000"/>
              <a:lumOff val="80000"/>
            </a:schemeClr>
          </a:solidFill>
        </p:spPr>
        <p:txBody>
          <a:bodyPr>
            <a:spAutoFit/>
          </a:bodyPr>
          <a:lstStyle/>
          <a:p>
            <a:pPr>
              <a:defRPr/>
            </a:pPr>
            <a:r>
              <a:rPr lang="en-US" sz="2000" i="0" dirty="0">
                <a:solidFill>
                  <a:srgbClr val="FF0000"/>
                </a:solidFill>
                <a:cs typeface="Arial" charset="0"/>
              </a:rPr>
              <a:t>Gyrokinetic simulation of</a:t>
            </a:r>
          </a:p>
          <a:p>
            <a:pPr>
              <a:defRPr/>
            </a:pPr>
            <a:r>
              <a:rPr lang="en-US" sz="2000" i="0" dirty="0">
                <a:solidFill>
                  <a:srgbClr val="FF0000"/>
                </a:solidFill>
                <a:cs typeface="Arial" charset="0"/>
              </a:rPr>
              <a:t>plasma turbulence</a:t>
            </a:r>
          </a:p>
          <a:p>
            <a:pPr>
              <a:defRPr/>
            </a:pPr>
            <a:r>
              <a:rPr lang="en-US" sz="2000" i="0" dirty="0">
                <a:solidFill>
                  <a:srgbClr val="FF0000"/>
                </a:solidFill>
                <a:cs typeface="Arial" charset="0"/>
              </a:rPr>
              <a:t>(this is what I do      )</a:t>
            </a:r>
          </a:p>
        </p:txBody>
      </p:sp>
      <p:pic>
        <p:nvPicPr>
          <p:cNvPr id="13325" name="Picture 2" descr="C:\Users\wgutten\AppData\Local\Microsoft\Windows\Temporary Internet Files\Content.IE5\9IF39J73\smiley-face-10257-larg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438" y="2057400"/>
            <a:ext cx="284162"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TextBox 13"/>
          <p:cNvSpPr txBox="1">
            <a:spLocks noChangeArrowheads="1"/>
          </p:cNvSpPr>
          <p:nvPr/>
        </p:nvSpPr>
        <p:spPr bwMode="auto">
          <a:xfrm>
            <a:off x="1752600" y="6581775"/>
            <a:ext cx="1990725"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chemeClr val="bg1"/>
                </a:solidFill>
                <a:latin typeface="Helvetica" pitchFamily="34" charset="0"/>
              </a:rPr>
              <a:t>W. Guttenfelder, F. Scotti</a:t>
            </a:r>
          </a:p>
        </p:txBody>
      </p:sp>
    </p:spTree>
    <p:extLst>
      <p:ext uri="{BB962C8B-B14F-4D97-AF65-F5344CB8AC3E}">
        <p14:creationId xmlns:p14="http://schemas.microsoft.com/office/powerpoint/2010/main" val="42728865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0" y="2971800"/>
            <a:ext cx="9144000" cy="914400"/>
          </a:xfrm>
        </p:spPr>
        <p:txBody>
          <a:bodyPr/>
          <a:lstStyle/>
          <a:p>
            <a:r>
              <a:rPr lang="en-US" altLang="en-US" sz="3600" dirty="0"/>
              <a:t>Mixing length estimate of fluctuation amplitude</a:t>
            </a:r>
          </a:p>
        </p:txBody>
      </p:sp>
    </p:spTree>
    <p:extLst>
      <p:ext uri="{BB962C8B-B14F-4D97-AF65-F5344CB8AC3E}">
        <p14:creationId xmlns:p14="http://schemas.microsoft.com/office/powerpoint/2010/main" val="37941196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0"/>
            <a:ext cx="9144000" cy="914400"/>
          </a:xfrm>
        </p:spPr>
        <p:txBody>
          <a:bodyPr/>
          <a:lstStyle/>
          <a:p>
            <a:r>
              <a:rPr lang="en-US" altLang="en-US" sz="2800"/>
              <a:t>Mixing length estimate for fluctuation amplitude</a:t>
            </a:r>
          </a:p>
        </p:txBody>
      </p:sp>
      <p:sp>
        <p:nvSpPr>
          <p:cNvPr id="26627" name="Content Placeholder 2"/>
          <p:cNvSpPr>
            <a:spLocks noGrp="1"/>
          </p:cNvSpPr>
          <p:nvPr>
            <p:ph idx="1"/>
          </p:nvPr>
        </p:nvSpPr>
        <p:spPr>
          <a:xfrm>
            <a:off x="381000" y="1066800"/>
            <a:ext cx="3657600" cy="5181600"/>
          </a:xfrm>
        </p:spPr>
        <p:txBody>
          <a:bodyPr/>
          <a:lstStyle/>
          <a:p>
            <a:r>
              <a:rPr lang="en-US" altLang="en-US"/>
              <a:t>In the presence of an equilibrium gradient, </a:t>
            </a:r>
            <a:r>
              <a:rPr lang="en-US" altLang="en-US">
                <a:sym typeface="Symbol" pitchFamily="18" charset="2"/>
              </a:rPr>
              <a:t></a:t>
            </a:r>
            <a:r>
              <a:rPr lang="en-US" altLang="en-US"/>
              <a:t>n</a:t>
            </a:r>
            <a:r>
              <a:rPr lang="en-US" altLang="en-US" baseline="-25000"/>
              <a:t>0</a:t>
            </a:r>
            <a:r>
              <a:rPr lang="en-US" altLang="en-US"/>
              <a:t>, turbulence with radial correlation L</a:t>
            </a:r>
            <a:r>
              <a:rPr lang="en-US" altLang="en-US" baseline="-25000"/>
              <a:t>r</a:t>
            </a:r>
            <a:r>
              <a:rPr lang="en-US" altLang="en-US"/>
              <a:t> will mix regions of high and low density</a:t>
            </a:r>
          </a:p>
          <a:p>
            <a:endParaRPr lang="en-US" altLang="en-US"/>
          </a:p>
          <a:p>
            <a:endParaRPr lang="en-US" altLang="en-US"/>
          </a:p>
          <a:p>
            <a:endParaRPr lang="en-US" altLang="en-US"/>
          </a:p>
        </p:txBody>
      </p:sp>
      <p:grpSp>
        <p:nvGrpSpPr>
          <p:cNvPr id="26628" name="Group 80"/>
          <p:cNvGrpSpPr>
            <a:grpSpLocks/>
          </p:cNvGrpSpPr>
          <p:nvPr/>
        </p:nvGrpSpPr>
        <p:grpSpPr bwMode="auto">
          <a:xfrm>
            <a:off x="4367213" y="1192213"/>
            <a:ext cx="4471987" cy="4446587"/>
            <a:chOff x="5181600" y="1568189"/>
            <a:chExt cx="3818391" cy="3875765"/>
          </a:xfrm>
        </p:grpSpPr>
        <p:pic>
          <p:nvPicPr>
            <p:cNvPr id="26638" name="Picture 79" descr="kavli_pressure_profile_2b.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600200"/>
              <a:ext cx="31337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9" name="TextBox 16"/>
            <p:cNvSpPr txBox="1">
              <a:spLocks noChangeArrowheads="1"/>
            </p:cNvSpPr>
            <p:nvPr/>
          </p:nvSpPr>
          <p:spPr bwMode="auto">
            <a:xfrm>
              <a:off x="5181600" y="4766846"/>
              <a:ext cx="562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core</a:t>
              </a:r>
            </a:p>
          </p:txBody>
        </p:sp>
        <p:sp>
          <p:nvSpPr>
            <p:cNvPr id="26640" name="TextBox 17"/>
            <p:cNvSpPr txBox="1">
              <a:spLocks noChangeArrowheads="1"/>
            </p:cNvSpPr>
            <p:nvPr/>
          </p:nvSpPr>
          <p:spPr bwMode="auto">
            <a:xfrm>
              <a:off x="8001000" y="4766846"/>
              <a:ext cx="9989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boundary</a:t>
              </a:r>
            </a:p>
          </p:txBody>
        </p:sp>
        <p:sp>
          <p:nvSpPr>
            <p:cNvPr id="26641" name="TextBox 18"/>
            <p:cNvSpPr txBox="1">
              <a:spLocks noChangeArrowheads="1"/>
            </p:cNvSpPr>
            <p:nvPr/>
          </p:nvSpPr>
          <p:spPr bwMode="auto">
            <a:xfrm>
              <a:off x="6827145" y="1900535"/>
              <a:ext cx="1579898" cy="40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dirty="0">
                  <a:latin typeface="Helvetica" pitchFamily="34" charset="0"/>
                </a:rPr>
                <a:t>time-averaged</a:t>
              </a:r>
            </a:p>
            <a:p>
              <a:pPr algn="ctr" eaLnBrk="1" hangingPunct="1">
                <a:spcBef>
                  <a:spcPct val="0"/>
                </a:spcBef>
                <a:buFontTx/>
                <a:buNone/>
              </a:pPr>
              <a:r>
                <a:rPr lang="en-US" altLang="en-US" sz="1200" i="0" dirty="0">
                  <a:latin typeface="Helvetica" pitchFamily="34" charset="0"/>
                </a:rPr>
                <a:t>temperature or density</a:t>
              </a:r>
            </a:p>
          </p:txBody>
        </p:sp>
        <p:cxnSp>
          <p:nvCxnSpPr>
            <p:cNvPr id="26642" name="Straight Arrow Connector 21"/>
            <p:cNvCxnSpPr>
              <a:cxnSpLocks noChangeShapeType="1"/>
            </p:cNvCxnSpPr>
            <p:nvPr/>
          </p:nvCxnSpPr>
          <p:spPr bwMode="auto">
            <a:xfrm flipH="1">
              <a:off x="6781800" y="2286000"/>
              <a:ext cx="381000" cy="457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6643" name="TextBox 22"/>
            <p:cNvSpPr txBox="1">
              <a:spLocks noChangeArrowheads="1"/>
            </p:cNvSpPr>
            <p:nvPr/>
          </p:nvSpPr>
          <p:spPr bwMode="auto">
            <a:xfrm>
              <a:off x="5681513" y="1568189"/>
              <a:ext cx="1048794" cy="5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dirty="0">
                  <a:solidFill>
                    <a:srgbClr val="FF0000"/>
                  </a:solidFill>
                  <a:latin typeface="Helvetica" pitchFamily="34" charset="0"/>
                </a:rPr>
                <a:t>instantaneous</a:t>
              </a:r>
            </a:p>
            <a:p>
              <a:pPr algn="ctr" eaLnBrk="1" hangingPunct="1">
                <a:spcBef>
                  <a:spcPct val="0"/>
                </a:spcBef>
                <a:buFontTx/>
                <a:buNone/>
              </a:pPr>
              <a:r>
                <a:rPr lang="en-US" altLang="en-US" sz="1200" i="0" dirty="0">
                  <a:solidFill>
                    <a:srgbClr val="FF0000"/>
                  </a:solidFill>
                  <a:latin typeface="Helvetica" pitchFamily="34" charset="0"/>
                </a:rPr>
                <a:t>temperature</a:t>
              </a:r>
            </a:p>
            <a:p>
              <a:pPr algn="ctr" eaLnBrk="1" hangingPunct="1">
                <a:spcBef>
                  <a:spcPct val="0"/>
                </a:spcBef>
                <a:buFontTx/>
                <a:buNone/>
              </a:pPr>
              <a:r>
                <a:rPr lang="en-US" altLang="en-US" sz="1200" i="0" dirty="0">
                  <a:solidFill>
                    <a:srgbClr val="FF0000"/>
                  </a:solidFill>
                  <a:latin typeface="Helvetica" pitchFamily="34" charset="0"/>
                </a:rPr>
                <a:t>or density</a:t>
              </a:r>
            </a:p>
          </p:txBody>
        </p:sp>
        <p:cxnSp>
          <p:nvCxnSpPr>
            <p:cNvPr id="26644" name="Straight Arrow Connector 24"/>
            <p:cNvCxnSpPr>
              <a:cxnSpLocks noChangeShapeType="1"/>
            </p:cNvCxnSpPr>
            <p:nvPr/>
          </p:nvCxnSpPr>
          <p:spPr bwMode="auto">
            <a:xfrm flipH="1">
              <a:off x="6377870" y="2101707"/>
              <a:ext cx="27096" cy="201175"/>
            </a:xfrm>
            <a:prstGeom prst="straightConnector1">
              <a:avLst/>
            </a:prstGeom>
            <a:noFill/>
            <a:ln w="158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6645" name="TextBox 59"/>
            <p:cNvSpPr txBox="1">
              <a:spLocks noChangeArrowheads="1"/>
            </p:cNvSpPr>
            <p:nvPr/>
          </p:nvSpPr>
          <p:spPr bwMode="auto">
            <a:xfrm>
              <a:off x="6758041" y="5105400"/>
              <a:ext cx="7216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600" i="0">
                  <a:latin typeface="Helvetica" pitchFamily="34" charset="0"/>
                </a:rPr>
                <a:t>1-2 m</a:t>
              </a:r>
            </a:p>
          </p:txBody>
        </p:sp>
        <p:cxnSp>
          <p:nvCxnSpPr>
            <p:cNvPr id="26646" name="Straight Arrow Connector 60"/>
            <p:cNvCxnSpPr>
              <a:cxnSpLocks noChangeShapeType="1"/>
            </p:cNvCxnSpPr>
            <p:nvPr/>
          </p:nvCxnSpPr>
          <p:spPr bwMode="auto">
            <a:xfrm flipH="1">
              <a:off x="5486401" y="5257800"/>
              <a:ext cx="1066799"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47" name="Straight Arrow Connector 61"/>
            <p:cNvCxnSpPr>
              <a:cxnSpLocks noChangeShapeType="1"/>
            </p:cNvCxnSpPr>
            <p:nvPr/>
          </p:nvCxnSpPr>
          <p:spPr bwMode="auto">
            <a:xfrm flipH="1">
              <a:off x="7543800" y="5257800"/>
              <a:ext cx="990600" cy="0"/>
            </a:xfrm>
            <a:prstGeom prst="straightConnector1">
              <a:avLst/>
            </a:prstGeom>
            <a:noFill/>
            <a:ln w="15875" algn="ctr">
              <a:solidFill>
                <a:schemeClr val="tx1"/>
              </a:solidFill>
              <a:round/>
              <a:headEnd type="arrow" w="med" len="med"/>
              <a:tailEnd/>
            </a:ln>
            <a:extLst>
              <a:ext uri="{909E8E84-426E-40DD-AFC4-6F175D3DCCD1}">
                <a14:hiddenFill xmlns:a14="http://schemas.microsoft.com/office/drawing/2010/main">
                  <a:noFill/>
                </a14:hiddenFill>
              </a:ext>
            </a:extLst>
          </p:spPr>
        </p:cxnSp>
      </p:grpSp>
      <p:cxnSp>
        <p:nvCxnSpPr>
          <p:cNvPr id="26629" name="Straight Connector 3"/>
          <p:cNvCxnSpPr>
            <a:cxnSpLocks noChangeShapeType="1"/>
          </p:cNvCxnSpPr>
          <p:nvPr/>
        </p:nvCxnSpPr>
        <p:spPr bwMode="auto">
          <a:xfrm>
            <a:off x="6470650" y="2540000"/>
            <a:ext cx="749300" cy="6889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26630" name="TextBox 4"/>
          <p:cNvSpPr txBox="1">
            <a:spLocks noChangeArrowheads="1"/>
          </p:cNvSpPr>
          <p:nvPr/>
        </p:nvSpPr>
        <p:spPr bwMode="auto">
          <a:xfrm>
            <a:off x="6858000" y="2524125"/>
            <a:ext cx="704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i="0">
                <a:latin typeface="Helvetica" pitchFamily="34" charset="0"/>
                <a:sym typeface="Symbol" pitchFamily="18" charset="2"/>
              </a:rPr>
              <a:t></a:t>
            </a:r>
            <a:r>
              <a:rPr lang="en-US" altLang="en-US" i="0">
                <a:latin typeface="Helvetica" pitchFamily="34" charset="0"/>
              </a:rPr>
              <a:t>n</a:t>
            </a:r>
            <a:r>
              <a:rPr lang="en-US" altLang="en-US" i="0" baseline="-25000">
                <a:latin typeface="Helvetica" pitchFamily="34" charset="0"/>
              </a:rPr>
              <a:t>0</a:t>
            </a:r>
          </a:p>
        </p:txBody>
      </p:sp>
      <p:cxnSp>
        <p:nvCxnSpPr>
          <p:cNvPr id="26631" name="Straight Arrow Connector 7"/>
          <p:cNvCxnSpPr>
            <a:cxnSpLocks noChangeShapeType="1"/>
          </p:cNvCxnSpPr>
          <p:nvPr/>
        </p:nvCxnSpPr>
        <p:spPr bwMode="auto">
          <a:xfrm>
            <a:off x="6583363" y="3438525"/>
            <a:ext cx="427037" cy="0"/>
          </a:xfrm>
          <a:prstGeom prst="straightConnector1">
            <a:avLst/>
          </a:prstGeom>
          <a:noFill/>
          <a:ln w="349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6632" name="Straight Arrow Connector 27"/>
          <p:cNvCxnSpPr>
            <a:cxnSpLocks noChangeShapeType="1"/>
          </p:cNvCxnSpPr>
          <p:nvPr/>
        </p:nvCxnSpPr>
        <p:spPr bwMode="auto">
          <a:xfrm flipH="1">
            <a:off x="7239000" y="3438525"/>
            <a:ext cx="609600" cy="0"/>
          </a:xfrm>
          <a:prstGeom prst="straightConnector1">
            <a:avLst/>
          </a:prstGeom>
          <a:noFill/>
          <a:ln w="349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6633" name="TextBox 21"/>
          <p:cNvSpPr txBox="1">
            <a:spLocks noChangeArrowheads="1"/>
          </p:cNvSpPr>
          <p:nvPr/>
        </p:nvSpPr>
        <p:spPr bwMode="auto">
          <a:xfrm>
            <a:off x="7848600" y="3209925"/>
            <a:ext cx="981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i="0">
                <a:solidFill>
                  <a:srgbClr val="FF0000"/>
                </a:solidFill>
                <a:latin typeface="Helvetica" pitchFamily="34" charset="0"/>
              </a:rPr>
              <a:t>L</a:t>
            </a:r>
            <a:r>
              <a:rPr lang="en-US" altLang="en-US" sz="2000" i="0" baseline="-25000">
                <a:solidFill>
                  <a:srgbClr val="FF0000"/>
                </a:solidFill>
                <a:latin typeface="Helvetica" pitchFamily="34" charset="0"/>
              </a:rPr>
              <a:t>r</a:t>
            </a:r>
            <a:r>
              <a:rPr lang="en-US" altLang="en-US" sz="2000" i="0">
                <a:solidFill>
                  <a:srgbClr val="FF0000"/>
                </a:solidFill>
                <a:latin typeface="Helvetica" pitchFamily="34" charset="0"/>
              </a:rPr>
              <a:t>~1/k</a:t>
            </a:r>
            <a:r>
              <a:rPr lang="en-US" altLang="en-US" sz="2000" i="0" baseline="-25000">
                <a:solidFill>
                  <a:srgbClr val="FF0000"/>
                </a:solidFill>
                <a:latin typeface="Helvetica" pitchFamily="34" charset="0"/>
              </a:rPr>
              <a:t>r</a:t>
            </a:r>
          </a:p>
        </p:txBody>
      </p:sp>
      <p:sp>
        <p:nvSpPr>
          <p:cNvPr id="26634" name="Oval 26"/>
          <p:cNvSpPr>
            <a:spLocks noChangeArrowheads="1"/>
          </p:cNvSpPr>
          <p:nvPr/>
        </p:nvSpPr>
        <p:spPr bwMode="auto">
          <a:xfrm>
            <a:off x="6934200" y="3971925"/>
            <a:ext cx="398463" cy="152400"/>
          </a:xfrm>
          <a:prstGeom prst="ellipse">
            <a:avLst/>
          </a:prstGeom>
          <a:noFill/>
          <a:ln w="25400" algn="ctr">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cxnSp>
        <p:nvCxnSpPr>
          <p:cNvPr id="26635" name="Straight Arrow Connector 29"/>
          <p:cNvCxnSpPr>
            <a:cxnSpLocks noChangeShapeType="1"/>
            <a:endCxn id="26634" idx="7"/>
          </p:cNvCxnSpPr>
          <p:nvPr/>
        </p:nvCxnSpPr>
        <p:spPr bwMode="auto">
          <a:xfrm>
            <a:off x="7134225" y="3971925"/>
            <a:ext cx="139700" cy="22225"/>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36" name="Straight Arrow Connector 39"/>
          <p:cNvCxnSpPr>
            <a:cxnSpLocks noChangeShapeType="1"/>
          </p:cNvCxnSpPr>
          <p:nvPr/>
        </p:nvCxnSpPr>
        <p:spPr bwMode="auto">
          <a:xfrm flipH="1">
            <a:off x="7010400" y="4124325"/>
            <a:ext cx="152400" cy="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6637" name="TextBox 42"/>
          <p:cNvSpPr txBox="1">
            <a:spLocks noChangeArrowheads="1"/>
          </p:cNvSpPr>
          <p:nvPr/>
        </p:nvSpPr>
        <p:spPr bwMode="auto">
          <a:xfrm>
            <a:off x="6307138" y="4210050"/>
            <a:ext cx="1541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latin typeface="Helvetica" pitchFamily="34" charset="0"/>
              </a:rPr>
              <a:t>turbulent eddy (~mm-cm)</a:t>
            </a:r>
          </a:p>
        </p:txBody>
      </p:sp>
    </p:spTree>
    <p:extLst>
      <p:ext uri="{BB962C8B-B14F-4D97-AF65-F5344CB8AC3E}">
        <p14:creationId xmlns:p14="http://schemas.microsoft.com/office/powerpoint/2010/main" val="23464022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0"/>
            <a:ext cx="9144000" cy="914400"/>
          </a:xfrm>
        </p:spPr>
        <p:txBody>
          <a:bodyPr/>
          <a:lstStyle/>
          <a:p>
            <a:r>
              <a:rPr lang="en-US" altLang="en-US" sz="2800"/>
              <a:t>Mixing length estimate for fluctuation amplitude</a:t>
            </a:r>
          </a:p>
        </p:txBody>
      </p:sp>
      <p:sp>
        <p:nvSpPr>
          <p:cNvPr id="27651" name="Content Placeholder 2"/>
          <p:cNvSpPr>
            <a:spLocks noGrp="1"/>
          </p:cNvSpPr>
          <p:nvPr>
            <p:ph idx="1"/>
          </p:nvPr>
        </p:nvSpPr>
        <p:spPr>
          <a:xfrm>
            <a:off x="381000" y="1066800"/>
            <a:ext cx="3657600" cy="5181600"/>
          </a:xfrm>
        </p:spPr>
        <p:txBody>
          <a:bodyPr/>
          <a:lstStyle/>
          <a:p>
            <a:r>
              <a:rPr lang="en-US" altLang="en-US"/>
              <a:t>In the presence of an equilibrium gradient, </a:t>
            </a:r>
            <a:r>
              <a:rPr lang="en-US" altLang="en-US">
                <a:sym typeface="Symbol" pitchFamily="18" charset="2"/>
              </a:rPr>
              <a:t></a:t>
            </a:r>
            <a:r>
              <a:rPr lang="en-US" altLang="en-US"/>
              <a:t>n</a:t>
            </a:r>
            <a:r>
              <a:rPr lang="en-US" altLang="en-US" baseline="-25000"/>
              <a:t>0</a:t>
            </a:r>
            <a:r>
              <a:rPr lang="en-US" altLang="en-US"/>
              <a:t>, turbulence with radial correlation L</a:t>
            </a:r>
            <a:r>
              <a:rPr lang="en-US" altLang="en-US" baseline="-25000"/>
              <a:t>r</a:t>
            </a:r>
            <a:r>
              <a:rPr lang="en-US" altLang="en-US"/>
              <a:t> will mix regions of high and low density</a:t>
            </a:r>
          </a:p>
          <a:p>
            <a:r>
              <a:rPr lang="en-US" altLang="en-US"/>
              <a:t>Leads to fluctuation </a:t>
            </a:r>
            <a:r>
              <a:rPr lang="en-US" altLang="en-US">
                <a:latin typeface="Symbol" pitchFamily="18" charset="2"/>
              </a:rPr>
              <a:t>d</a:t>
            </a:r>
            <a:r>
              <a:rPr lang="en-US" altLang="en-US"/>
              <a:t>n</a:t>
            </a:r>
          </a:p>
          <a:p>
            <a:endParaRPr lang="en-US" altLang="en-US"/>
          </a:p>
          <a:p>
            <a:endParaRPr lang="en-US" altLang="en-US"/>
          </a:p>
          <a:p>
            <a:endParaRPr lang="en-US" altLang="en-US"/>
          </a:p>
        </p:txBody>
      </p:sp>
      <p:grpSp>
        <p:nvGrpSpPr>
          <p:cNvPr id="27652" name="Group 80"/>
          <p:cNvGrpSpPr>
            <a:grpSpLocks/>
          </p:cNvGrpSpPr>
          <p:nvPr/>
        </p:nvGrpSpPr>
        <p:grpSpPr bwMode="auto">
          <a:xfrm>
            <a:off x="4367213" y="1192213"/>
            <a:ext cx="4471987" cy="4446587"/>
            <a:chOff x="5181600" y="1568189"/>
            <a:chExt cx="3818391" cy="3875765"/>
          </a:xfrm>
        </p:grpSpPr>
        <p:pic>
          <p:nvPicPr>
            <p:cNvPr id="27667" name="Picture 79" descr="kavli_pressure_profile_2b.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600200"/>
              <a:ext cx="31337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TextBox 16"/>
            <p:cNvSpPr txBox="1">
              <a:spLocks noChangeArrowheads="1"/>
            </p:cNvSpPr>
            <p:nvPr/>
          </p:nvSpPr>
          <p:spPr bwMode="auto">
            <a:xfrm>
              <a:off x="5181600" y="4766846"/>
              <a:ext cx="562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core</a:t>
              </a:r>
            </a:p>
          </p:txBody>
        </p:sp>
        <p:sp>
          <p:nvSpPr>
            <p:cNvPr id="27669" name="TextBox 17"/>
            <p:cNvSpPr txBox="1">
              <a:spLocks noChangeArrowheads="1"/>
            </p:cNvSpPr>
            <p:nvPr/>
          </p:nvSpPr>
          <p:spPr bwMode="auto">
            <a:xfrm>
              <a:off x="8001000" y="4766846"/>
              <a:ext cx="9989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boundary</a:t>
              </a:r>
            </a:p>
          </p:txBody>
        </p:sp>
        <p:sp>
          <p:nvSpPr>
            <p:cNvPr id="27670" name="TextBox 18"/>
            <p:cNvSpPr txBox="1">
              <a:spLocks noChangeArrowheads="1"/>
            </p:cNvSpPr>
            <p:nvPr/>
          </p:nvSpPr>
          <p:spPr bwMode="auto">
            <a:xfrm>
              <a:off x="6827145" y="1900535"/>
              <a:ext cx="1579898" cy="40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a:latin typeface="Helvetica" pitchFamily="34" charset="0"/>
                </a:rPr>
                <a:t>time-averaged</a:t>
              </a:r>
            </a:p>
            <a:p>
              <a:pPr algn="ctr" eaLnBrk="1" hangingPunct="1">
                <a:spcBef>
                  <a:spcPct val="0"/>
                </a:spcBef>
                <a:buFontTx/>
                <a:buNone/>
              </a:pPr>
              <a:r>
                <a:rPr lang="en-US" altLang="en-US" sz="1200" i="0">
                  <a:latin typeface="Helvetica" pitchFamily="34" charset="0"/>
                </a:rPr>
                <a:t>temperature or density</a:t>
              </a:r>
            </a:p>
          </p:txBody>
        </p:sp>
        <p:cxnSp>
          <p:nvCxnSpPr>
            <p:cNvPr id="27671" name="Straight Arrow Connector 21"/>
            <p:cNvCxnSpPr>
              <a:cxnSpLocks noChangeShapeType="1"/>
            </p:cNvCxnSpPr>
            <p:nvPr/>
          </p:nvCxnSpPr>
          <p:spPr bwMode="auto">
            <a:xfrm flipH="1">
              <a:off x="6781800" y="2286000"/>
              <a:ext cx="381000" cy="457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672" name="TextBox 22"/>
            <p:cNvSpPr txBox="1">
              <a:spLocks noChangeArrowheads="1"/>
            </p:cNvSpPr>
            <p:nvPr/>
          </p:nvSpPr>
          <p:spPr bwMode="auto">
            <a:xfrm>
              <a:off x="5681513" y="1568189"/>
              <a:ext cx="1048794" cy="5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a:solidFill>
                    <a:srgbClr val="FF0000"/>
                  </a:solidFill>
                  <a:latin typeface="Helvetica" pitchFamily="34" charset="0"/>
                </a:rPr>
                <a:t>instantaneous</a:t>
              </a:r>
            </a:p>
            <a:p>
              <a:pPr algn="ctr" eaLnBrk="1" hangingPunct="1">
                <a:spcBef>
                  <a:spcPct val="0"/>
                </a:spcBef>
                <a:buFontTx/>
                <a:buNone/>
              </a:pPr>
              <a:r>
                <a:rPr lang="en-US" altLang="en-US" sz="1200" i="0">
                  <a:solidFill>
                    <a:srgbClr val="FF0000"/>
                  </a:solidFill>
                  <a:latin typeface="Helvetica" pitchFamily="34" charset="0"/>
                </a:rPr>
                <a:t>temperature</a:t>
              </a:r>
            </a:p>
            <a:p>
              <a:pPr algn="ctr" eaLnBrk="1" hangingPunct="1">
                <a:spcBef>
                  <a:spcPct val="0"/>
                </a:spcBef>
                <a:buFontTx/>
                <a:buNone/>
              </a:pPr>
              <a:r>
                <a:rPr lang="en-US" altLang="en-US" sz="1200" i="0">
                  <a:solidFill>
                    <a:srgbClr val="FF0000"/>
                  </a:solidFill>
                  <a:latin typeface="Helvetica" pitchFamily="34" charset="0"/>
                </a:rPr>
                <a:t>or density</a:t>
              </a:r>
            </a:p>
          </p:txBody>
        </p:sp>
        <p:cxnSp>
          <p:nvCxnSpPr>
            <p:cNvPr id="27673" name="Straight Arrow Connector 24"/>
            <p:cNvCxnSpPr>
              <a:cxnSpLocks noChangeShapeType="1"/>
            </p:cNvCxnSpPr>
            <p:nvPr/>
          </p:nvCxnSpPr>
          <p:spPr bwMode="auto">
            <a:xfrm flipH="1">
              <a:off x="6377870" y="2101707"/>
              <a:ext cx="27096" cy="201175"/>
            </a:xfrm>
            <a:prstGeom prst="straightConnector1">
              <a:avLst/>
            </a:prstGeom>
            <a:noFill/>
            <a:ln w="158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7674" name="TextBox 59"/>
            <p:cNvSpPr txBox="1">
              <a:spLocks noChangeArrowheads="1"/>
            </p:cNvSpPr>
            <p:nvPr/>
          </p:nvSpPr>
          <p:spPr bwMode="auto">
            <a:xfrm>
              <a:off x="6758041" y="5105400"/>
              <a:ext cx="7216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600" i="0">
                  <a:latin typeface="Helvetica" pitchFamily="34" charset="0"/>
                </a:rPr>
                <a:t>1-2 m</a:t>
              </a:r>
            </a:p>
          </p:txBody>
        </p:sp>
        <p:cxnSp>
          <p:nvCxnSpPr>
            <p:cNvPr id="27675" name="Straight Arrow Connector 60"/>
            <p:cNvCxnSpPr>
              <a:cxnSpLocks noChangeShapeType="1"/>
            </p:cNvCxnSpPr>
            <p:nvPr/>
          </p:nvCxnSpPr>
          <p:spPr bwMode="auto">
            <a:xfrm flipH="1">
              <a:off x="5486401" y="5257800"/>
              <a:ext cx="1066799"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676" name="Straight Arrow Connector 61"/>
            <p:cNvCxnSpPr>
              <a:cxnSpLocks noChangeShapeType="1"/>
            </p:cNvCxnSpPr>
            <p:nvPr/>
          </p:nvCxnSpPr>
          <p:spPr bwMode="auto">
            <a:xfrm flipH="1">
              <a:off x="7543800" y="5257800"/>
              <a:ext cx="990600" cy="0"/>
            </a:xfrm>
            <a:prstGeom prst="straightConnector1">
              <a:avLst/>
            </a:prstGeom>
            <a:noFill/>
            <a:ln w="15875" algn="ctr">
              <a:solidFill>
                <a:schemeClr val="tx1"/>
              </a:solidFill>
              <a:round/>
              <a:headEnd type="arrow" w="med" len="med"/>
              <a:tailEnd/>
            </a:ln>
            <a:extLst>
              <a:ext uri="{909E8E84-426E-40DD-AFC4-6F175D3DCCD1}">
                <a14:hiddenFill xmlns:a14="http://schemas.microsoft.com/office/drawing/2010/main">
                  <a:noFill/>
                </a14:hiddenFill>
              </a:ext>
            </a:extLst>
          </p:spPr>
        </p:cxnSp>
      </p:grpSp>
      <p:cxnSp>
        <p:nvCxnSpPr>
          <p:cNvPr id="27653" name="Straight Connector 3"/>
          <p:cNvCxnSpPr>
            <a:cxnSpLocks noChangeShapeType="1"/>
          </p:cNvCxnSpPr>
          <p:nvPr/>
        </p:nvCxnSpPr>
        <p:spPr bwMode="auto">
          <a:xfrm>
            <a:off x="6470650" y="2540000"/>
            <a:ext cx="749300" cy="6889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27654" name="TextBox 4"/>
          <p:cNvSpPr txBox="1">
            <a:spLocks noChangeArrowheads="1"/>
          </p:cNvSpPr>
          <p:nvPr/>
        </p:nvSpPr>
        <p:spPr bwMode="auto">
          <a:xfrm>
            <a:off x="6858000" y="2524125"/>
            <a:ext cx="704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i="0">
                <a:latin typeface="Helvetica" pitchFamily="34" charset="0"/>
                <a:sym typeface="Symbol" pitchFamily="18" charset="2"/>
              </a:rPr>
              <a:t></a:t>
            </a:r>
            <a:r>
              <a:rPr lang="en-US" altLang="en-US" i="0">
                <a:latin typeface="Helvetica" pitchFamily="34" charset="0"/>
              </a:rPr>
              <a:t>n</a:t>
            </a:r>
            <a:r>
              <a:rPr lang="en-US" altLang="en-US" i="0" baseline="-25000">
                <a:latin typeface="Helvetica" pitchFamily="34" charset="0"/>
              </a:rPr>
              <a:t>0</a:t>
            </a:r>
          </a:p>
        </p:txBody>
      </p:sp>
      <p:cxnSp>
        <p:nvCxnSpPr>
          <p:cNvPr id="27655" name="Straight Arrow Connector 7"/>
          <p:cNvCxnSpPr>
            <a:cxnSpLocks noChangeShapeType="1"/>
          </p:cNvCxnSpPr>
          <p:nvPr/>
        </p:nvCxnSpPr>
        <p:spPr bwMode="auto">
          <a:xfrm>
            <a:off x="6583363" y="3438525"/>
            <a:ext cx="427037" cy="0"/>
          </a:xfrm>
          <a:prstGeom prst="straightConnector1">
            <a:avLst/>
          </a:prstGeom>
          <a:noFill/>
          <a:ln w="349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7656" name="Straight Arrow Connector 27"/>
          <p:cNvCxnSpPr>
            <a:cxnSpLocks noChangeShapeType="1"/>
          </p:cNvCxnSpPr>
          <p:nvPr/>
        </p:nvCxnSpPr>
        <p:spPr bwMode="auto">
          <a:xfrm flipH="1">
            <a:off x="7239000" y="3438525"/>
            <a:ext cx="609600" cy="0"/>
          </a:xfrm>
          <a:prstGeom prst="straightConnector1">
            <a:avLst/>
          </a:prstGeom>
          <a:noFill/>
          <a:ln w="349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7657" name="TextBox 21"/>
          <p:cNvSpPr txBox="1">
            <a:spLocks noChangeArrowheads="1"/>
          </p:cNvSpPr>
          <p:nvPr/>
        </p:nvSpPr>
        <p:spPr bwMode="auto">
          <a:xfrm>
            <a:off x="7858125" y="3209925"/>
            <a:ext cx="981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i="0">
                <a:solidFill>
                  <a:srgbClr val="FF0000"/>
                </a:solidFill>
                <a:latin typeface="Helvetica" pitchFamily="34" charset="0"/>
              </a:rPr>
              <a:t>L</a:t>
            </a:r>
            <a:r>
              <a:rPr lang="en-US" altLang="en-US" sz="2000" i="0" baseline="-25000">
                <a:solidFill>
                  <a:srgbClr val="FF0000"/>
                </a:solidFill>
                <a:latin typeface="Helvetica" pitchFamily="34" charset="0"/>
              </a:rPr>
              <a:t>r</a:t>
            </a:r>
            <a:r>
              <a:rPr lang="en-US" altLang="en-US" sz="2000" i="0">
                <a:solidFill>
                  <a:srgbClr val="FF0000"/>
                </a:solidFill>
                <a:latin typeface="Helvetica" pitchFamily="34" charset="0"/>
              </a:rPr>
              <a:t>~1/k</a:t>
            </a:r>
            <a:r>
              <a:rPr lang="en-US" altLang="en-US" sz="2000" i="0" baseline="-25000">
                <a:solidFill>
                  <a:srgbClr val="FF0000"/>
                </a:solidFill>
                <a:latin typeface="Helvetica" pitchFamily="34" charset="0"/>
              </a:rPr>
              <a:t>r</a:t>
            </a:r>
          </a:p>
        </p:txBody>
      </p:sp>
      <p:cxnSp>
        <p:nvCxnSpPr>
          <p:cNvPr id="27658" name="Straight Arrow Connector 19"/>
          <p:cNvCxnSpPr>
            <a:cxnSpLocks noChangeShapeType="1"/>
          </p:cNvCxnSpPr>
          <p:nvPr/>
        </p:nvCxnSpPr>
        <p:spPr bwMode="auto">
          <a:xfrm flipH="1">
            <a:off x="5638800" y="3362325"/>
            <a:ext cx="1206500" cy="0"/>
          </a:xfrm>
          <a:prstGeom prst="straightConnector1">
            <a:avLst/>
          </a:prstGeom>
          <a:noFill/>
          <a:ln w="34925" algn="ctr">
            <a:solidFill>
              <a:srgbClr val="FF0000"/>
            </a:solidFill>
            <a:prstDash val="sysDot"/>
            <a:round/>
            <a:headEnd/>
            <a:tailEnd/>
          </a:ln>
          <a:extLst>
            <a:ext uri="{909E8E84-426E-40DD-AFC4-6F175D3DCCD1}">
              <a14:hiddenFill xmlns:a14="http://schemas.microsoft.com/office/drawing/2010/main">
                <a:noFill/>
              </a14:hiddenFill>
            </a:ext>
          </a:extLst>
        </p:spPr>
      </p:cxnSp>
      <p:cxnSp>
        <p:nvCxnSpPr>
          <p:cNvPr id="27659" name="Straight Arrow Connector 22"/>
          <p:cNvCxnSpPr>
            <a:cxnSpLocks noChangeShapeType="1"/>
          </p:cNvCxnSpPr>
          <p:nvPr/>
        </p:nvCxnSpPr>
        <p:spPr bwMode="auto">
          <a:xfrm flipH="1">
            <a:off x="5638800" y="3590925"/>
            <a:ext cx="1524000" cy="0"/>
          </a:xfrm>
          <a:prstGeom prst="straightConnector1">
            <a:avLst/>
          </a:prstGeom>
          <a:noFill/>
          <a:ln w="34925" algn="ctr">
            <a:solidFill>
              <a:srgbClr val="FF0000"/>
            </a:solidFill>
            <a:prstDash val="sysDot"/>
            <a:round/>
            <a:headEnd/>
            <a:tailEnd/>
          </a:ln>
          <a:extLst>
            <a:ext uri="{909E8E84-426E-40DD-AFC4-6F175D3DCCD1}">
              <a14:hiddenFill xmlns:a14="http://schemas.microsoft.com/office/drawing/2010/main">
                <a:noFill/>
              </a14:hiddenFill>
            </a:ext>
          </a:extLst>
        </p:spPr>
      </p:cxnSp>
      <p:cxnSp>
        <p:nvCxnSpPr>
          <p:cNvPr id="27660" name="Straight Arrow Connector 23"/>
          <p:cNvCxnSpPr>
            <a:cxnSpLocks noChangeShapeType="1"/>
          </p:cNvCxnSpPr>
          <p:nvPr/>
        </p:nvCxnSpPr>
        <p:spPr bwMode="auto">
          <a:xfrm flipV="1">
            <a:off x="5867400" y="3590925"/>
            <a:ext cx="0" cy="334963"/>
          </a:xfrm>
          <a:prstGeom prst="straightConnector1">
            <a:avLst/>
          </a:prstGeom>
          <a:noFill/>
          <a:ln w="349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7661" name="Straight Arrow Connector 25"/>
          <p:cNvCxnSpPr>
            <a:cxnSpLocks noChangeShapeType="1"/>
          </p:cNvCxnSpPr>
          <p:nvPr/>
        </p:nvCxnSpPr>
        <p:spPr bwMode="auto">
          <a:xfrm>
            <a:off x="5867400" y="2963863"/>
            <a:ext cx="0" cy="398462"/>
          </a:xfrm>
          <a:prstGeom prst="straightConnector1">
            <a:avLst/>
          </a:prstGeom>
          <a:noFill/>
          <a:ln w="349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7662" name="TextBox 28"/>
          <p:cNvSpPr txBox="1">
            <a:spLocks noChangeArrowheads="1"/>
          </p:cNvSpPr>
          <p:nvPr/>
        </p:nvSpPr>
        <p:spPr bwMode="auto">
          <a:xfrm>
            <a:off x="5627688" y="3876675"/>
            <a:ext cx="468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i="0">
                <a:solidFill>
                  <a:srgbClr val="FF0000"/>
                </a:solidFill>
                <a:latin typeface="Symbol" pitchFamily="18" charset="2"/>
              </a:rPr>
              <a:t>d</a:t>
            </a:r>
            <a:r>
              <a:rPr lang="en-US" altLang="en-US" sz="2000" i="0">
                <a:solidFill>
                  <a:srgbClr val="FF0000"/>
                </a:solidFill>
                <a:latin typeface="Helvetica" pitchFamily="34" charset="0"/>
              </a:rPr>
              <a:t>n</a:t>
            </a:r>
            <a:endParaRPr lang="en-US" altLang="en-US" sz="2000" i="0" baseline="-25000">
              <a:solidFill>
                <a:srgbClr val="FF0000"/>
              </a:solidFill>
              <a:latin typeface="Helvetica" pitchFamily="34" charset="0"/>
            </a:endParaRPr>
          </a:p>
        </p:txBody>
      </p:sp>
      <p:sp>
        <p:nvSpPr>
          <p:cNvPr id="27663" name="Oval 29"/>
          <p:cNvSpPr>
            <a:spLocks noChangeArrowheads="1"/>
          </p:cNvSpPr>
          <p:nvPr/>
        </p:nvSpPr>
        <p:spPr bwMode="auto">
          <a:xfrm>
            <a:off x="6934200" y="3971925"/>
            <a:ext cx="398463" cy="152400"/>
          </a:xfrm>
          <a:prstGeom prst="ellipse">
            <a:avLst/>
          </a:prstGeom>
          <a:noFill/>
          <a:ln w="25400" algn="ctr">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cxnSp>
        <p:nvCxnSpPr>
          <p:cNvPr id="27664" name="Straight Arrow Connector 30"/>
          <p:cNvCxnSpPr>
            <a:cxnSpLocks noChangeShapeType="1"/>
            <a:endCxn id="27663" idx="7"/>
          </p:cNvCxnSpPr>
          <p:nvPr/>
        </p:nvCxnSpPr>
        <p:spPr bwMode="auto">
          <a:xfrm>
            <a:off x="7134225" y="3971925"/>
            <a:ext cx="139700" cy="22225"/>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665" name="Straight Arrow Connector 31"/>
          <p:cNvCxnSpPr>
            <a:cxnSpLocks noChangeShapeType="1"/>
          </p:cNvCxnSpPr>
          <p:nvPr/>
        </p:nvCxnSpPr>
        <p:spPr bwMode="auto">
          <a:xfrm flipH="1">
            <a:off x="7010400" y="4124325"/>
            <a:ext cx="152400" cy="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666" name="TextBox 32"/>
          <p:cNvSpPr txBox="1">
            <a:spLocks noChangeArrowheads="1"/>
          </p:cNvSpPr>
          <p:nvPr/>
        </p:nvSpPr>
        <p:spPr bwMode="auto">
          <a:xfrm>
            <a:off x="6307138" y="4210050"/>
            <a:ext cx="1541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latin typeface="Helvetica" pitchFamily="34" charset="0"/>
              </a:rPr>
              <a:t>turbulent eddy (~mm-cm)</a:t>
            </a:r>
          </a:p>
        </p:txBody>
      </p:sp>
    </p:spTree>
    <p:extLst>
      <p:ext uri="{BB962C8B-B14F-4D97-AF65-F5344CB8AC3E}">
        <p14:creationId xmlns:p14="http://schemas.microsoft.com/office/powerpoint/2010/main" val="25056686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0"/>
            <a:ext cx="9144000" cy="914400"/>
          </a:xfrm>
        </p:spPr>
        <p:txBody>
          <a:bodyPr/>
          <a:lstStyle/>
          <a:p>
            <a:r>
              <a:rPr lang="en-US" altLang="en-US" sz="2800"/>
              <a:t>Mixing length estimate for fluctuation amplitude</a:t>
            </a:r>
          </a:p>
        </p:txBody>
      </p:sp>
      <p:sp>
        <p:nvSpPr>
          <p:cNvPr id="28675" name="Content Placeholder 2"/>
          <p:cNvSpPr>
            <a:spLocks noGrp="1"/>
          </p:cNvSpPr>
          <p:nvPr>
            <p:ph idx="1"/>
          </p:nvPr>
        </p:nvSpPr>
        <p:spPr>
          <a:xfrm>
            <a:off x="381000" y="1066800"/>
            <a:ext cx="3657600" cy="5181600"/>
          </a:xfrm>
        </p:spPr>
        <p:txBody>
          <a:bodyPr/>
          <a:lstStyle/>
          <a:p>
            <a:r>
              <a:rPr lang="en-US" altLang="en-US"/>
              <a:t>In the presence of an equilibrium gradient, </a:t>
            </a:r>
            <a:r>
              <a:rPr lang="en-US" altLang="en-US">
                <a:sym typeface="Symbol" pitchFamily="18" charset="2"/>
              </a:rPr>
              <a:t></a:t>
            </a:r>
            <a:r>
              <a:rPr lang="en-US" altLang="en-US"/>
              <a:t>n</a:t>
            </a:r>
            <a:r>
              <a:rPr lang="en-US" altLang="en-US" baseline="-25000"/>
              <a:t>0</a:t>
            </a:r>
            <a:r>
              <a:rPr lang="en-US" altLang="en-US"/>
              <a:t>, turbulence with radial correlation L</a:t>
            </a:r>
            <a:r>
              <a:rPr lang="en-US" altLang="en-US" baseline="-25000"/>
              <a:t>r</a:t>
            </a:r>
            <a:r>
              <a:rPr lang="en-US" altLang="en-US"/>
              <a:t> will mix regions of high and low density</a:t>
            </a:r>
          </a:p>
          <a:p>
            <a:r>
              <a:rPr lang="en-US" altLang="en-US"/>
              <a:t>Leads to fluctuation </a:t>
            </a:r>
            <a:r>
              <a:rPr lang="en-US" altLang="en-US">
                <a:latin typeface="Symbol" pitchFamily="18" charset="2"/>
              </a:rPr>
              <a:t>d</a:t>
            </a:r>
            <a:r>
              <a:rPr lang="en-US" altLang="en-US"/>
              <a:t>n</a:t>
            </a:r>
          </a:p>
          <a:p>
            <a:endParaRPr lang="en-US" altLang="en-US"/>
          </a:p>
          <a:p>
            <a:endParaRPr lang="en-US" altLang="en-US"/>
          </a:p>
          <a:p>
            <a:r>
              <a:rPr lang="en-US" altLang="en-US"/>
              <a:t>Another interpretation: local, instantaneous gradient limited to equilibrium gradient</a:t>
            </a:r>
          </a:p>
        </p:txBody>
      </p:sp>
      <p:grpSp>
        <p:nvGrpSpPr>
          <p:cNvPr id="28676" name="Group 80"/>
          <p:cNvGrpSpPr>
            <a:grpSpLocks/>
          </p:cNvGrpSpPr>
          <p:nvPr/>
        </p:nvGrpSpPr>
        <p:grpSpPr bwMode="auto">
          <a:xfrm>
            <a:off x="4367213" y="1182688"/>
            <a:ext cx="4471987" cy="4446587"/>
            <a:chOff x="5181600" y="1568189"/>
            <a:chExt cx="3818391" cy="3875765"/>
          </a:xfrm>
        </p:grpSpPr>
        <p:pic>
          <p:nvPicPr>
            <p:cNvPr id="28683" name="Picture 79" descr="kavli_pressure_profile_2b.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600200"/>
              <a:ext cx="31337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TextBox 16"/>
            <p:cNvSpPr txBox="1">
              <a:spLocks noChangeArrowheads="1"/>
            </p:cNvSpPr>
            <p:nvPr/>
          </p:nvSpPr>
          <p:spPr bwMode="auto">
            <a:xfrm>
              <a:off x="5181600" y="4766846"/>
              <a:ext cx="562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core</a:t>
              </a:r>
            </a:p>
          </p:txBody>
        </p:sp>
        <p:sp>
          <p:nvSpPr>
            <p:cNvPr id="28685" name="TextBox 17"/>
            <p:cNvSpPr txBox="1">
              <a:spLocks noChangeArrowheads="1"/>
            </p:cNvSpPr>
            <p:nvPr/>
          </p:nvSpPr>
          <p:spPr bwMode="auto">
            <a:xfrm>
              <a:off x="8001000" y="4766846"/>
              <a:ext cx="9989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boundary</a:t>
              </a:r>
            </a:p>
          </p:txBody>
        </p:sp>
        <p:sp>
          <p:nvSpPr>
            <p:cNvPr id="28686" name="TextBox 18"/>
            <p:cNvSpPr txBox="1">
              <a:spLocks noChangeArrowheads="1"/>
            </p:cNvSpPr>
            <p:nvPr/>
          </p:nvSpPr>
          <p:spPr bwMode="auto">
            <a:xfrm>
              <a:off x="6827145" y="1900535"/>
              <a:ext cx="1579898" cy="40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a:latin typeface="Helvetica" pitchFamily="34" charset="0"/>
                </a:rPr>
                <a:t>time-averaged</a:t>
              </a:r>
            </a:p>
            <a:p>
              <a:pPr algn="ctr" eaLnBrk="1" hangingPunct="1">
                <a:spcBef>
                  <a:spcPct val="0"/>
                </a:spcBef>
                <a:buFontTx/>
                <a:buNone/>
              </a:pPr>
              <a:r>
                <a:rPr lang="en-US" altLang="en-US" sz="1200" i="0">
                  <a:latin typeface="Helvetica" pitchFamily="34" charset="0"/>
                </a:rPr>
                <a:t>temperature or density</a:t>
              </a:r>
            </a:p>
          </p:txBody>
        </p:sp>
        <p:cxnSp>
          <p:nvCxnSpPr>
            <p:cNvPr id="28687" name="Straight Arrow Connector 21"/>
            <p:cNvCxnSpPr>
              <a:cxnSpLocks noChangeShapeType="1"/>
            </p:cNvCxnSpPr>
            <p:nvPr/>
          </p:nvCxnSpPr>
          <p:spPr bwMode="auto">
            <a:xfrm flipH="1">
              <a:off x="6781800" y="2286000"/>
              <a:ext cx="381000" cy="457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8688" name="TextBox 22"/>
            <p:cNvSpPr txBox="1">
              <a:spLocks noChangeArrowheads="1"/>
            </p:cNvSpPr>
            <p:nvPr/>
          </p:nvSpPr>
          <p:spPr bwMode="auto">
            <a:xfrm>
              <a:off x="5681513" y="1568189"/>
              <a:ext cx="1048794" cy="5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a:solidFill>
                    <a:srgbClr val="FF0000"/>
                  </a:solidFill>
                  <a:latin typeface="Helvetica" pitchFamily="34" charset="0"/>
                </a:rPr>
                <a:t>instantaneous</a:t>
              </a:r>
            </a:p>
            <a:p>
              <a:pPr algn="ctr" eaLnBrk="1" hangingPunct="1">
                <a:spcBef>
                  <a:spcPct val="0"/>
                </a:spcBef>
                <a:buFontTx/>
                <a:buNone/>
              </a:pPr>
              <a:r>
                <a:rPr lang="en-US" altLang="en-US" sz="1200" i="0">
                  <a:solidFill>
                    <a:srgbClr val="FF0000"/>
                  </a:solidFill>
                  <a:latin typeface="Helvetica" pitchFamily="34" charset="0"/>
                </a:rPr>
                <a:t>temperature</a:t>
              </a:r>
            </a:p>
            <a:p>
              <a:pPr algn="ctr" eaLnBrk="1" hangingPunct="1">
                <a:spcBef>
                  <a:spcPct val="0"/>
                </a:spcBef>
                <a:buFontTx/>
                <a:buNone/>
              </a:pPr>
              <a:r>
                <a:rPr lang="en-US" altLang="en-US" sz="1200" i="0">
                  <a:solidFill>
                    <a:srgbClr val="FF0000"/>
                  </a:solidFill>
                  <a:latin typeface="Helvetica" pitchFamily="34" charset="0"/>
                </a:rPr>
                <a:t>or density</a:t>
              </a:r>
            </a:p>
          </p:txBody>
        </p:sp>
        <p:cxnSp>
          <p:nvCxnSpPr>
            <p:cNvPr id="28689" name="Straight Arrow Connector 24"/>
            <p:cNvCxnSpPr>
              <a:cxnSpLocks noChangeShapeType="1"/>
            </p:cNvCxnSpPr>
            <p:nvPr/>
          </p:nvCxnSpPr>
          <p:spPr bwMode="auto">
            <a:xfrm flipH="1">
              <a:off x="6377870" y="2101707"/>
              <a:ext cx="27096" cy="201175"/>
            </a:xfrm>
            <a:prstGeom prst="straightConnector1">
              <a:avLst/>
            </a:prstGeom>
            <a:noFill/>
            <a:ln w="158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8690" name="TextBox 59"/>
            <p:cNvSpPr txBox="1">
              <a:spLocks noChangeArrowheads="1"/>
            </p:cNvSpPr>
            <p:nvPr/>
          </p:nvSpPr>
          <p:spPr bwMode="auto">
            <a:xfrm>
              <a:off x="6758041" y="5105400"/>
              <a:ext cx="7216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600" i="0">
                  <a:latin typeface="Helvetica" pitchFamily="34" charset="0"/>
                </a:rPr>
                <a:t>1-2 m</a:t>
              </a:r>
            </a:p>
          </p:txBody>
        </p:sp>
        <p:cxnSp>
          <p:nvCxnSpPr>
            <p:cNvPr id="28691" name="Straight Arrow Connector 60"/>
            <p:cNvCxnSpPr>
              <a:cxnSpLocks noChangeShapeType="1"/>
            </p:cNvCxnSpPr>
            <p:nvPr/>
          </p:nvCxnSpPr>
          <p:spPr bwMode="auto">
            <a:xfrm flipH="1">
              <a:off x="5486401" y="5257800"/>
              <a:ext cx="1066799"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692" name="Straight Arrow Connector 61"/>
            <p:cNvCxnSpPr>
              <a:cxnSpLocks noChangeShapeType="1"/>
            </p:cNvCxnSpPr>
            <p:nvPr/>
          </p:nvCxnSpPr>
          <p:spPr bwMode="auto">
            <a:xfrm flipH="1">
              <a:off x="7543800" y="5257800"/>
              <a:ext cx="990600" cy="0"/>
            </a:xfrm>
            <a:prstGeom prst="straightConnector1">
              <a:avLst/>
            </a:prstGeom>
            <a:noFill/>
            <a:ln w="15875" algn="ctr">
              <a:solidFill>
                <a:schemeClr val="tx1"/>
              </a:solidFill>
              <a:round/>
              <a:headEnd type="arrow" w="med" len="med"/>
              <a:tailEnd/>
            </a:ln>
            <a:extLst>
              <a:ext uri="{909E8E84-426E-40DD-AFC4-6F175D3DCCD1}">
                <a14:hiddenFill xmlns:a14="http://schemas.microsoft.com/office/drawing/2010/main">
                  <a:noFill/>
                </a14:hiddenFill>
              </a:ext>
            </a:extLst>
          </p:spPr>
        </p:cxnSp>
      </p:grpSp>
      <p:cxnSp>
        <p:nvCxnSpPr>
          <p:cNvPr id="28677" name="Straight Connector 3"/>
          <p:cNvCxnSpPr>
            <a:cxnSpLocks noChangeShapeType="1"/>
          </p:cNvCxnSpPr>
          <p:nvPr/>
        </p:nvCxnSpPr>
        <p:spPr bwMode="auto">
          <a:xfrm>
            <a:off x="6470650" y="2530475"/>
            <a:ext cx="749300" cy="6889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28678" name="TextBox 4"/>
          <p:cNvSpPr txBox="1">
            <a:spLocks noChangeArrowheads="1"/>
          </p:cNvSpPr>
          <p:nvPr/>
        </p:nvSpPr>
        <p:spPr bwMode="auto">
          <a:xfrm>
            <a:off x="6858000" y="2514600"/>
            <a:ext cx="704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i="0">
                <a:latin typeface="Helvetica" pitchFamily="34" charset="0"/>
                <a:sym typeface="Symbol" pitchFamily="18" charset="2"/>
              </a:rPr>
              <a:t></a:t>
            </a:r>
            <a:r>
              <a:rPr lang="en-US" altLang="en-US" i="0">
                <a:latin typeface="Helvetica" pitchFamily="34" charset="0"/>
              </a:rPr>
              <a:t>n</a:t>
            </a:r>
            <a:r>
              <a:rPr lang="en-US" altLang="en-US" i="0" baseline="-25000">
                <a:latin typeface="Helvetica" pitchFamily="34" charset="0"/>
              </a:rPr>
              <a:t>0</a:t>
            </a:r>
          </a:p>
        </p:txBody>
      </p:sp>
      <p:cxnSp>
        <p:nvCxnSpPr>
          <p:cNvPr id="28679" name="Straight Arrow Connector 30"/>
          <p:cNvCxnSpPr>
            <a:cxnSpLocks noChangeShapeType="1"/>
          </p:cNvCxnSpPr>
          <p:nvPr/>
        </p:nvCxnSpPr>
        <p:spPr bwMode="auto">
          <a:xfrm flipH="1">
            <a:off x="6934200" y="3200400"/>
            <a:ext cx="381000" cy="533400"/>
          </a:xfrm>
          <a:prstGeom prst="straightConnector1">
            <a:avLst/>
          </a:prstGeom>
          <a:noFill/>
          <a:ln w="34925" algn="ctr">
            <a:solidFill>
              <a:srgbClr val="FF0000"/>
            </a:solidFill>
            <a:round/>
            <a:headEnd/>
            <a:tailEnd/>
          </a:ln>
          <a:extLst>
            <a:ext uri="{909E8E84-426E-40DD-AFC4-6F175D3DCCD1}">
              <a14:hiddenFill xmlns:a14="http://schemas.microsoft.com/office/drawing/2010/main">
                <a:noFill/>
              </a14:hiddenFill>
            </a:ext>
          </a:extLst>
        </p:spPr>
      </p:cxnSp>
      <p:sp>
        <p:nvSpPr>
          <p:cNvPr id="2" name="TextBox 1"/>
          <p:cNvSpPr txBox="1">
            <a:spLocks noRot="1" noChangeAspect="1" noMove="1" noResize="1" noEditPoints="1" noAdjustHandles="1" noChangeArrowheads="1" noChangeShapeType="1" noTextEdit="1"/>
          </p:cNvSpPr>
          <p:nvPr/>
        </p:nvSpPr>
        <p:spPr>
          <a:xfrm>
            <a:off x="4648200" y="3352800"/>
            <a:ext cx="2224520" cy="727507"/>
          </a:xfrm>
          <a:prstGeom prst="rect">
            <a:avLst/>
          </a:prstGeom>
          <a:blipFill rotWithShape="1">
            <a:blip r:embed="rId3"/>
            <a:stretch>
              <a:fillRect/>
            </a:stretch>
          </a:blipFill>
        </p:spPr>
        <p:txBody>
          <a:bodyPr/>
          <a:lstStyle/>
          <a:p>
            <a:pPr>
              <a:defRPr/>
            </a:pPr>
            <a:r>
              <a:rPr lang="en-US">
                <a:noFill/>
              </a:rPr>
              <a:t> </a:t>
            </a:r>
          </a:p>
        </p:txBody>
      </p:sp>
      <p:cxnSp>
        <p:nvCxnSpPr>
          <p:cNvPr id="24" name="Straight Arrow Connector 23"/>
          <p:cNvCxnSpPr/>
          <p:nvPr/>
        </p:nvCxnSpPr>
        <p:spPr bwMode="auto">
          <a:xfrm flipH="1">
            <a:off x="6934200" y="3200400"/>
            <a:ext cx="381000" cy="533400"/>
          </a:xfrm>
          <a:prstGeom prst="straightConnector1">
            <a:avLst/>
          </a:prstGeom>
          <a:noFill/>
          <a:ln w="34925" cap="flat" cmpd="sng" algn="ctr">
            <a:solidFill>
              <a:srgbClr val="FF0000"/>
            </a:solidFill>
            <a:prstDash val="sysDash"/>
            <a:round/>
            <a:headEnd type="none" w="med" len="med"/>
            <a:tailEnd type="none"/>
          </a:ln>
          <a:effectLst/>
          <a:scene3d>
            <a:camera prst="orthographicFront">
              <a:rot lat="10800000" lon="0" rev="0"/>
            </a:camera>
            <a:lightRig rig="threePt" dir="t"/>
          </a:scene3d>
        </p:spPr>
      </p:cxnSp>
      <p:cxnSp>
        <p:nvCxnSpPr>
          <p:cNvPr id="28682" name="Straight Arrow Connector 24"/>
          <p:cNvCxnSpPr>
            <a:cxnSpLocks noChangeShapeType="1"/>
          </p:cNvCxnSpPr>
          <p:nvPr/>
        </p:nvCxnSpPr>
        <p:spPr bwMode="auto">
          <a:xfrm>
            <a:off x="6934200" y="3810000"/>
            <a:ext cx="381000" cy="0"/>
          </a:xfrm>
          <a:prstGeom prst="straightConnector1">
            <a:avLst/>
          </a:prstGeom>
          <a:noFill/>
          <a:ln w="34925" algn="ctr">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148854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0"/>
            <a:ext cx="9144000" cy="914400"/>
          </a:xfrm>
        </p:spPr>
        <p:txBody>
          <a:bodyPr/>
          <a:lstStyle/>
          <a:p>
            <a:r>
              <a:rPr lang="en-US" altLang="en-US" sz="2800"/>
              <a:t>Mixing length estimate for fluctuation amplitude</a:t>
            </a:r>
          </a:p>
        </p:txBody>
      </p:sp>
      <p:sp>
        <p:nvSpPr>
          <p:cNvPr id="29699" name="Content Placeholder 2"/>
          <p:cNvSpPr>
            <a:spLocks noGrp="1"/>
          </p:cNvSpPr>
          <p:nvPr>
            <p:ph idx="1"/>
          </p:nvPr>
        </p:nvSpPr>
        <p:spPr>
          <a:xfrm>
            <a:off x="304800" y="1066800"/>
            <a:ext cx="1676400" cy="4876800"/>
          </a:xfrm>
        </p:spPr>
        <p:txBody>
          <a:bodyPr/>
          <a:lstStyle/>
          <a:p>
            <a:endParaRPr lang="en-US" altLang="en-US"/>
          </a:p>
        </p:txBody>
      </p:sp>
      <p:graphicFrame>
        <p:nvGraphicFramePr>
          <p:cNvPr id="29700" name="Object 6"/>
          <p:cNvGraphicFramePr>
            <a:graphicFrameLocks noChangeAspect="1"/>
          </p:cNvGraphicFramePr>
          <p:nvPr/>
        </p:nvGraphicFramePr>
        <p:xfrm>
          <a:off x="2105025" y="914400"/>
          <a:ext cx="6659563" cy="3657600"/>
        </p:xfrm>
        <a:graphic>
          <a:graphicData uri="http://schemas.openxmlformats.org/presentationml/2006/ole">
            <mc:AlternateContent xmlns:mc="http://schemas.openxmlformats.org/markup-compatibility/2006">
              <mc:Choice xmlns:v="urn:schemas-microsoft-com:vml" Requires="v">
                <p:oleObj name="Equation" r:id="rId2" imgW="2870200" imgH="1574800" progId="Equation.3">
                  <p:embed/>
                </p:oleObj>
              </mc:Choice>
              <mc:Fallback>
                <p:oleObj name="Equation" r:id="rId2" imgW="2870200" imgH="1574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914400"/>
                        <a:ext cx="66595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9701" name="Straight Connector 10"/>
          <p:cNvCxnSpPr>
            <a:cxnSpLocks noChangeShapeType="1"/>
          </p:cNvCxnSpPr>
          <p:nvPr/>
        </p:nvCxnSpPr>
        <p:spPr bwMode="auto">
          <a:xfrm>
            <a:off x="2895600" y="4800600"/>
            <a:ext cx="17526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29702" name="TextBox 13"/>
          <p:cNvSpPr txBox="1">
            <a:spLocks noChangeArrowheads="1"/>
          </p:cNvSpPr>
          <p:nvPr/>
        </p:nvSpPr>
        <p:spPr bwMode="auto">
          <a:xfrm>
            <a:off x="5132388" y="4991100"/>
            <a:ext cx="3554412" cy="43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200" i="0" dirty="0">
                <a:solidFill>
                  <a:srgbClr val="1822CD"/>
                </a:solidFill>
                <a:latin typeface="Helvetica" pitchFamily="34" charset="0"/>
              </a:rPr>
              <a:t>Expect </a:t>
            </a:r>
            <a:r>
              <a:rPr lang="en-US" altLang="en-US" sz="2200" i="0" dirty="0" err="1">
                <a:solidFill>
                  <a:srgbClr val="1822CD"/>
                </a:solidFill>
                <a:latin typeface="Symbol" pitchFamily="18" charset="2"/>
              </a:rPr>
              <a:t>d</a:t>
            </a:r>
            <a:r>
              <a:rPr lang="en-US" altLang="en-US" sz="2200" i="0" dirty="0" err="1">
                <a:solidFill>
                  <a:srgbClr val="1822CD"/>
                </a:solidFill>
                <a:latin typeface="Helvetica" pitchFamily="34" charset="0"/>
              </a:rPr>
              <a:t>n</a:t>
            </a:r>
            <a:r>
              <a:rPr lang="en-US" altLang="en-US" sz="2200" i="0" dirty="0">
                <a:solidFill>
                  <a:srgbClr val="1822CD"/>
                </a:solidFill>
                <a:latin typeface="Helvetica" pitchFamily="34" charset="0"/>
              </a:rPr>
              <a:t>/n</a:t>
            </a:r>
            <a:r>
              <a:rPr lang="en-US" altLang="en-US" sz="2200" i="0" baseline="-25000" dirty="0">
                <a:solidFill>
                  <a:srgbClr val="1822CD"/>
                </a:solidFill>
                <a:latin typeface="Helvetica" pitchFamily="34" charset="0"/>
              </a:rPr>
              <a:t>0 </a:t>
            </a:r>
            <a:r>
              <a:rPr lang="en-US" altLang="en-US" sz="2200" i="0" dirty="0">
                <a:solidFill>
                  <a:srgbClr val="1822CD"/>
                </a:solidFill>
                <a:latin typeface="Helvetica" pitchFamily="34" charset="0"/>
              </a:rPr>
              <a:t>~ </a:t>
            </a:r>
            <a:r>
              <a:rPr lang="en-US" altLang="en-US" sz="2200" i="0" dirty="0" err="1">
                <a:solidFill>
                  <a:srgbClr val="1822CD"/>
                </a:solidFill>
                <a:latin typeface="Symbol" pitchFamily="18" charset="2"/>
              </a:rPr>
              <a:t>r</a:t>
            </a:r>
            <a:r>
              <a:rPr lang="en-US" altLang="en-US" sz="2200" i="0" baseline="-25000" dirty="0" err="1">
                <a:solidFill>
                  <a:srgbClr val="1822CD"/>
                </a:solidFill>
                <a:latin typeface="Helvetica" pitchFamily="34" charset="0"/>
              </a:rPr>
              <a:t>s</a:t>
            </a:r>
            <a:r>
              <a:rPr lang="en-US" altLang="en-US" sz="2200" i="0" dirty="0">
                <a:solidFill>
                  <a:srgbClr val="1822CD"/>
                </a:solidFill>
                <a:latin typeface="Helvetica" pitchFamily="34" charset="0"/>
              </a:rPr>
              <a:t>/L ~ </a:t>
            </a:r>
            <a:r>
              <a:rPr lang="en-US" altLang="en-US" sz="2200" i="0" dirty="0">
                <a:solidFill>
                  <a:srgbClr val="1822CD"/>
                </a:solidFill>
                <a:latin typeface="Symbol" panose="05050102010706020507" pitchFamily="18" charset="2"/>
              </a:rPr>
              <a:t>r</a:t>
            </a:r>
            <a:r>
              <a:rPr lang="en-US" altLang="en-US" sz="2200" i="0" baseline="-25000" dirty="0">
                <a:solidFill>
                  <a:srgbClr val="1822CD"/>
                </a:solidFill>
                <a:latin typeface="Helvetica" pitchFamily="34" charset="0"/>
              </a:rPr>
              <a:t>*</a:t>
            </a:r>
          </a:p>
        </p:txBody>
      </p:sp>
      <p:cxnSp>
        <p:nvCxnSpPr>
          <p:cNvPr id="29703" name="Straight Arrow Connector 15"/>
          <p:cNvCxnSpPr>
            <a:cxnSpLocks noChangeShapeType="1"/>
          </p:cNvCxnSpPr>
          <p:nvPr/>
        </p:nvCxnSpPr>
        <p:spPr bwMode="auto">
          <a:xfrm>
            <a:off x="4711700" y="4838700"/>
            <a:ext cx="304800" cy="2794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115928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743200"/>
            <a:ext cx="9144000" cy="914400"/>
          </a:xfrm>
        </p:spPr>
        <p:txBody>
          <a:bodyPr/>
          <a:lstStyle/>
          <a:p>
            <a:r>
              <a:rPr lang="en-US" altLang="en-US" sz="4000" dirty="0"/>
              <a:t>Low aspect ratio equilibrium can stabilize electrostatic drift waves, minimize transport</a:t>
            </a:r>
            <a:br>
              <a:rPr lang="en-US" altLang="en-US" sz="4000" dirty="0"/>
            </a:br>
            <a:r>
              <a:rPr lang="en-US" altLang="en-US" sz="4000" dirty="0"/>
              <a:t>(i.e. one motivation for NSTX-U at PPPL) </a:t>
            </a:r>
            <a:endParaRPr lang="en-US" altLang="en-US" b="0" dirty="0"/>
          </a:p>
        </p:txBody>
      </p:sp>
    </p:spTree>
    <p:extLst>
      <p:ext uri="{BB962C8B-B14F-4D97-AF65-F5344CB8AC3E}">
        <p14:creationId xmlns:p14="http://schemas.microsoft.com/office/powerpoint/2010/main" val="32619999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0" y="0"/>
            <a:ext cx="9144000" cy="914400"/>
          </a:xfrm>
        </p:spPr>
        <p:txBody>
          <a:bodyPr/>
          <a:lstStyle/>
          <a:p>
            <a:r>
              <a:rPr lang="en-US" altLang="en-US" sz="2600" dirty="0"/>
              <a:t>Aspect ratio is an important free parameter, can try to make more compact devices (i.e. hopefully cheaper)</a:t>
            </a:r>
          </a:p>
        </p:txBody>
      </p:sp>
      <p:pic>
        <p:nvPicPr>
          <p:cNvPr id="123907" name="Picture 2" descr="Comparison of spherical and conventional tokama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00250"/>
            <a:ext cx="796925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Box 2"/>
          <p:cNvSpPr txBox="1">
            <a:spLocks noChangeArrowheads="1"/>
          </p:cNvSpPr>
          <p:nvPr/>
        </p:nvSpPr>
        <p:spPr bwMode="auto">
          <a:xfrm>
            <a:off x="990600" y="5410200"/>
            <a:ext cx="716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2000" i="0">
                <a:solidFill>
                  <a:srgbClr val="000000"/>
                </a:solidFill>
              </a:rPr>
              <a:t>But smaller R = larger curvature, </a:t>
            </a:r>
            <a:r>
              <a:rPr lang="en-US" altLang="en-US" sz="2000" i="0">
                <a:solidFill>
                  <a:srgbClr val="000000"/>
                </a:solidFill>
                <a:sym typeface="Symbol" pitchFamily="18" charset="2"/>
              </a:rPr>
              <a:t></a:t>
            </a:r>
            <a:r>
              <a:rPr lang="en-US" altLang="en-US" sz="2000" i="0">
                <a:solidFill>
                  <a:srgbClr val="000000"/>
                </a:solidFill>
              </a:rPr>
              <a:t>B (~1/R) -- isn’t this terrible for “bad curvature” driven instabilities?!?!?!</a:t>
            </a:r>
          </a:p>
        </p:txBody>
      </p:sp>
      <p:cxnSp>
        <p:nvCxnSpPr>
          <p:cNvPr id="5" name="Straight Arrow Connector 4"/>
          <p:cNvCxnSpPr/>
          <p:nvPr/>
        </p:nvCxnSpPr>
        <p:spPr bwMode="auto">
          <a:xfrm>
            <a:off x="7734300" y="3833813"/>
            <a:ext cx="571500" cy="0"/>
          </a:xfrm>
          <a:prstGeom prst="straightConnector1">
            <a:avLst/>
          </a:prstGeom>
          <a:noFill/>
          <a:ln w="38100" cap="flat" cmpd="sng" algn="ctr">
            <a:solidFill>
              <a:schemeClr val="accent6"/>
            </a:solidFill>
            <a:prstDash val="solid"/>
            <a:round/>
            <a:headEnd type="none" w="med" len="med"/>
            <a:tailEnd type="arrow"/>
          </a:ln>
          <a:effectLst/>
        </p:spPr>
      </p:cxnSp>
      <p:sp>
        <p:nvSpPr>
          <p:cNvPr id="123910" name="TextBox 5"/>
          <p:cNvSpPr txBox="1">
            <a:spLocks noChangeArrowheads="1"/>
          </p:cNvSpPr>
          <p:nvPr/>
        </p:nvSpPr>
        <p:spPr bwMode="auto">
          <a:xfrm>
            <a:off x="0" y="103981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2000" b="0" i="0">
                <a:solidFill>
                  <a:srgbClr val="000000"/>
                </a:solidFill>
              </a:rPr>
              <a:t>Aspect ratio A </a:t>
            </a:r>
            <a:r>
              <a:rPr lang="en-US" altLang="en-US" sz="2000" b="0" i="0">
                <a:solidFill>
                  <a:srgbClr val="000000"/>
                </a:solidFill>
                <a:sym typeface="Symbol" pitchFamily="18" charset="2"/>
              </a:rPr>
              <a:t>=</a:t>
            </a:r>
            <a:r>
              <a:rPr lang="en-US" altLang="en-US" sz="2000" b="0" i="0">
                <a:solidFill>
                  <a:srgbClr val="000000"/>
                </a:solidFill>
              </a:rPr>
              <a:t> R / a</a:t>
            </a:r>
          </a:p>
          <a:p>
            <a:pPr algn="ctr" eaLnBrk="1" hangingPunct="1">
              <a:spcBef>
                <a:spcPct val="0"/>
              </a:spcBef>
              <a:buFontTx/>
              <a:buNone/>
            </a:pPr>
            <a:r>
              <a:rPr lang="en-US" altLang="en-US" sz="2000" b="0" i="0">
                <a:solidFill>
                  <a:srgbClr val="000000"/>
                </a:solidFill>
              </a:rPr>
              <a:t>Elongation </a:t>
            </a:r>
            <a:r>
              <a:rPr lang="en-US" altLang="en-US" sz="2000" b="0" i="0">
                <a:solidFill>
                  <a:srgbClr val="000000"/>
                </a:solidFill>
                <a:latin typeface="Symbol" pitchFamily="18" charset="2"/>
              </a:rPr>
              <a:t>k</a:t>
            </a:r>
            <a:r>
              <a:rPr lang="en-US" altLang="en-US" sz="2000" b="0" i="0">
                <a:solidFill>
                  <a:srgbClr val="000000"/>
                </a:solidFill>
              </a:rPr>
              <a:t> </a:t>
            </a:r>
            <a:r>
              <a:rPr lang="en-US" altLang="en-US" sz="2000" b="0" i="0">
                <a:solidFill>
                  <a:srgbClr val="000000"/>
                </a:solidFill>
                <a:sym typeface="Symbol" pitchFamily="18" charset="2"/>
              </a:rPr>
              <a:t>=</a:t>
            </a:r>
            <a:r>
              <a:rPr lang="en-US" altLang="en-US" sz="2000" b="0" i="0">
                <a:solidFill>
                  <a:srgbClr val="000000"/>
                </a:solidFill>
              </a:rPr>
              <a:t> b / a </a:t>
            </a:r>
          </a:p>
        </p:txBody>
      </p:sp>
      <p:cxnSp>
        <p:nvCxnSpPr>
          <p:cNvPr id="8" name="Straight Arrow Connector 7"/>
          <p:cNvCxnSpPr/>
          <p:nvPr/>
        </p:nvCxnSpPr>
        <p:spPr bwMode="auto">
          <a:xfrm>
            <a:off x="4648200" y="3833813"/>
            <a:ext cx="3086100" cy="0"/>
          </a:xfrm>
          <a:prstGeom prst="straightConnector1">
            <a:avLst/>
          </a:prstGeom>
          <a:noFill/>
          <a:ln w="38100" cap="flat" cmpd="sng" algn="ctr">
            <a:solidFill>
              <a:schemeClr val="accent6"/>
            </a:solidFill>
            <a:prstDash val="solid"/>
            <a:round/>
            <a:headEnd type="none" w="med" len="med"/>
            <a:tailEnd type="arrow"/>
          </a:ln>
          <a:effectLst/>
        </p:spPr>
      </p:cxnSp>
      <p:sp>
        <p:nvSpPr>
          <p:cNvPr id="123912" name="TextBox 13"/>
          <p:cNvSpPr txBox="1">
            <a:spLocks noChangeArrowheads="1"/>
          </p:cNvSpPr>
          <p:nvPr/>
        </p:nvSpPr>
        <p:spPr bwMode="auto">
          <a:xfrm>
            <a:off x="7635875" y="3702050"/>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3200" b="0" i="0">
                <a:solidFill>
                  <a:srgbClr val="F79646"/>
                </a:solidFill>
              </a:rPr>
              <a:t>a</a:t>
            </a:r>
          </a:p>
        </p:txBody>
      </p:sp>
      <p:sp>
        <p:nvSpPr>
          <p:cNvPr id="123913" name="TextBox 15"/>
          <p:cNvSpPr txBox="1">
            <a:spLocks noChangeArrowheads="1"/>
          </p:cNvSpPr>
          <p:nvPr/>
        </p:nvSpPr>
        <p:spPr bwMode="auto">
          <a:xfrm>
            <a:off x="6172200" y="3778250"/>
            <a:ext cx="481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3200" b="0" i="0">
                <a:solidFill>
                  <a:srgbClr val="F79646"/>
                </a:solidFill>
              </a:rPr>
              <a:t>R</a:t>
            </a:r>
          </a:p>
        </p:txBody>
      </p:sp>
      <p:sp>
        <p:nvSpPr>
          <p:cNvPr id="123914" name="TextBox 14"/>
          <p:cNvSpPr txBox="1">
            <a:spLocks noChangeArrowheads="1"/>
          </p:cNvSpPr>
          <p:nvPr/>
        </p:nvSpPr>
        <p:spPr bwMode="auto">
          <a:xfrm>
            <a:off x="0" y="1752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2000" b="0" i="0">
                <a:solidFill>
                  <a:srgbClr val="F79646"/>
                </a:solidFill>
              </a:rPr>
              <a:t>R = major radius,  a = minor radius,  b = vertical ½ height</a:t>
            </a:r>
          </a:p>
        </p:txBody>
      </p:sp>
      <p:cxnSp>
        <p:nvCxnSpPr>
          <p:cNvPr id="11" name="Straight Arrow Connector 10"/>
          <p:cNvCxnSpPr/>
          <p:nvPr/>
        </p:nvCxnSpPr>
        <p:spPr bwMode="auto">
          <a:xfrm flipH="1">
            <a:off x="3016250" y="3833813"/>
            <a:ext cx="641350" cy="0"/>
          </a:xfrm>
          <a:prstGeom prst="straightConnector1">
            <a:avLst/>
          </a:prstGeom>
          <a:noFill/>
          <a:ln w="38100" cap="flat" cmpd="sng" algn="ctr">
            <a:solidFill>
              <a:schemeClr val="accent6"/>
            </a:solidFill>
            <a:prstDash val="solid"/>
            <a:round/>
            <a:headEnd type="none" w="med" len="med"/>
            <a:tailEnd type="arrow"/>
          </a:ln>
          <a:effectLst/>
        </p:spPr>
      </p:cxnSp>
      <p:cxnSp>
        <p:nvCxnSpPr>
          <p:cNvPr id="12" name="Straight Arrow Connector 11"/>
          <p:cNvCxnSpPr/>
          <p:nvPr/>
        </p:nvCxnSpPr>
        <p:spPr bwMode="auto">
          <a:xfrm flipV="1">
            <a:off x="3810000" y="2635250"/>
            <a:ext cx="0" cy="1198563"/>
          </a:xfrm>
          <a:prstGeom prst="straightConnector1">
            <a:avLst/>
          </a:prstGeom>
          <a:noFill/>
          <a:ln w="38100" cap="flat" cmpd="sng" algn="ctr">
            <a:solidFill>
              <a:schemeClr val="accent6"/>
            </a:solidFill>
            <a:prstDash val="solid"/>
            <a:round/>
            <a:headEnd type="none" w="med" len="med"/>
            <a:tailEnd type="arrow"/>
          </a:ln>
          <a:effectLst/>
        </p:spPr>
      </p:cxnSp>
      <p:sp>
        <p:nvSpPr>
          <p:cNvPr id="123917" name="TextBox 12"/>
          <p:cNvSpPr txBox="1">
            <a:spLocks noChangeArrowheads="1"/>
          </p:cNvSpPr>
          <p:nvPr/>
        </p:nvSpPr>
        <p:spPr bwMode="auto">
          <a:xfrm>
            <a:off x="3216275" y="3702050"/>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3200" b="0" i="0">
                <a:solidFill>
                  <a:srgbClr val="F79646"/>
                </a:solidFill>
              </a:rPr>
              <a:t>a</a:t>
            </a:r>
          </a:p>
        </p:txBody>
      </p:sp>
      <p:sp>
        <p:nvSpPr>
          <p:cNvPr id="123918" name="TextBox 16"/>
          <p:cNvSpPr txBox="1">
            <a:spLocks noChangeArrowheads="1"/>
          </p:cNvSpPr>
          <p:nvPr/>
        </p:nvSpPr>
        <p:spPr bwMode="auto">
          <a:xfrm>
            <a:off x="3810000" y="2863850"/>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3200" b="0" i="0">
                <a:solidFill>
                  <a:srgbClr val="F79646"/>
                </a:solidFill>
              </a:rPr>
              <a:t>b</a:t>
            </a:r>
          </a:p>
        </p:txBody>
      </p:sp>
    </p:spTree>
    <p:extLst>
      <p:ext uri="{BB962C8B-B14F-4D97-AF65-F5344CB8AC3E}">
        <p14:creationId xmlns:p14="http://schemas.microsoft.com/office/powerpoint/2010/main" val="28168492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Content Placeholder 1"/>
          <p:cNvSpPr>
            <a:spLocks noGrp="1"/>
          </p:cNvSpPr>
          <p:nvPr>
            <p:ph idx="1"/>
          </p:nvPr>
        </p:nvSpPr>
        <p:spPr/>
        <p:txBody>
          <a:bodyPr/>
          <a:lstStyle/>
          <a:p>
            <a:r>
              <a:rPr lang="en-US" altLang="en-US" sz="1900"/>
              <a:t>Short connection length </a:t>
            </a:r>
            <a:r>
              <a:rPr lang="en-US" altLang="en-US" sz="1900">
                <a:sym typeface="Symbol" pitchFamily="18" charset="2"/>
              </a:rPr>
              <a:t> </a:t>
            </a:r>
            <a:r>
              <a:rPr lang="en-US" altLang="en-US" sz="1900" b="1">
                <a:solidFill>
                  <a:srgbClr val="0000FF"/>
                </a:solidFill>
                <a:sym typeface="Symbol" pitchFamily="18" charset="2"/>
              </a:rPr>
              <a:t>smaller average bad curvature</a:t>
            </a:r>
          </a:p>
        </p:txBody>
      </p:sp>
      <p:sp>
        <p:nvSpPr>
          <p:cNvPr id="124931" name="Title 2"/>
          <p:cNvSpPr>
            <a:spLocks noGrp="1"/>
          </p:cNvSpPr>
          <p:nvPr>
            <p:ph type="title"/>
          </p:nvPr>
        </p:nvSpPr>
        <p:spPr>
          <a:xfrm>
            <a:off x="0" y="0"/>
            <a:ext cx="9144000" cy="914400"/>
          </a:xfrm>
        </p:spPr>
        <p:txBody>
          <a:bodyPr/>
          <a:lstStyle/>
          <a:p>
            <a:r>
              <a:rPr lang="en-US" altLang="en-US" sz="3200"/>
              <a:t>Many elements of ST are stabilizing to toroidal, electrostatic ITG/TEM drift waves</a:t>
            </a:r>
          </a:p>
        </p:txBody>
      </p:sp>
      <p:pic>
        <p:nvPicPr>
          <p:cNvPr id="124932" name="Picture 6"/>
          <p:cNvPicPr>
            <a:picLocks noChangeAspect="1" noChangeArrowheads="1"/>
          </p:cNvPicPr>
          <p:nvPr/>
        </p:nvPicPr>
        <p:blipFill>
          <a:blip r:embed="rId3">
            <a:extLst>
              <a:ext uri="{28A0092B-C50C-407E-A947-70E740481C1C}">
                <a14:useLocalDpi xmlns:a14="http://schemas.microsoft.com/office/drawing/2010/main" val="0"/>
              </a:ext>
            </a:extLst>
          </a:blip>
          <a:srcRect l="34888" t="2280" r="34006" b="21342"/>
          <a:stretch>
            <a:fillRect/>
          </a:stretch>
        </p:blipFill>
        <p:spPr bwMode="auto">
          <a:xfrm>
            <a:off x="2771775" y="2133600"/>
            <a:ext cx="2971800" cy="318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933" name="TextBox 4"/>
          <p:cNvSpPr txBox="1">
            <a:spLocks noChangeArrowheads="1"/>
          </p:cNvSpPr>
          <p:nvPr/>
        </p:nvSpPr>
        <p:spPr bwMode="auto">
          <a:xfrm>
            <a:off x="6096000" y="2882900"/>
            <a:ext cx="1595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1F497D"/>
                </a:solidFill>
              </a:rPr>
              <a:t>bad curvature</a:t>
            </a:r>
          </a:p>
        </p:txBody>
      </p:sp>
      <p:cxnSp>
        <p:nvCxnSpPr>
          <p:cNvPr id="7" name="Straight Arrow Connector 6"/>
          <p:cNvCxnSpPr>
            <a:stCxn id="124933" idx="1"/>
          </p:cNvCxnSpPr>
          <p:nvPr/>
        </p:nvCxnSpPr>
        <p:spPr>
          <a:xfrm flipH="1">
            <a:off x="5257800" y="3067050"/>
            <a:ext cx="838200" cy="212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935" name="TextBox 8"/>
          <p:cNvSpPr txBox="1">
            <a:spLocks noChangeArrowheads="1"/>
          </p:cNvSpPr>
          <p:nvPr/>
        </p:nvSpPr>
        <p:spPr bwMode="auto">
          <a:xfrm>
            <a:off x="1519238" y="3165475"/>
            <a:ext cx="172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1F497D"/>
                </a:solidFill>
              </a:rPr>
              <a:t>good curvature</a:t>
            </a:r>
          </a:p>
        </p:txBody>
      </p:sp>
      <p:cxnSp>
        <p:nvCxnSpPr>
          <p:cNvPr id="10" name="Straight Arrow Connector 9"/>
          <p:cNvCxnSpPr/>
          <p:nvPr/>
        </p:nvCxnSpPr>
        <p:spPr>
          <a:xfrm>
            <a:off x="3243263" y="3403600"/>
            <a:ext cx="795337" cy="168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1977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Content Placeholder 1"/>
          <p:cNvSpPr>
            <a:spLocks noGrp="1"/>
          </p:cNvSpPr>
          <p:nvPr>
            <p:ph idx="1"/>
          </p:nvPr>
        </p:nvSpPr>
        <p:spPr/>
        <p:txBody>
          <a:bodyPr/>
          <a:lstStyle/>
          <a:p>
            <a:r>
              <a:rPr lang="en-US" altLang="en-US" sz="1900"/>
              <a:t>Short connection length </a:t>
            </a:r>
            <a:r>
              <a:rPr lang="en-US" altLang="en-US" sz="1900">
                <a:sym typeface="Symbol" pitchFamily="18" charset="2"/>
              </a:rPr>
              <a:t> </a:t>
            </a:r>
            <a:r>
              <a:rPr lang="en-US" altLang="en-US" sz="1900" b="1">
                <a:solidFill>
                  <a:srgbClr val="0000FF"/>
                </a:solidFill>
                <a:sym typeface="Symbol" pitchFamily="18" charset="2"/>
              </a:rPr>
              <a:t>smaller average bad curvature</a:t>
            </a:r>
          </a:p>
          <a:p>
            <a:r>
              <a:rPr lang="en-US" altLang="en-US" sz="1900">
                <a:sym typeface="Symbol" pitchFamily="18" charset="2"/>
              </a:rPr>
              <a:t>Quasi-isodynamic (~constant B) at high </a:t>
            </a:r>
            <a:r>
              <a:rPr lang="en-US" altLang="en-US" sz="1900">
                <a:latin typeface="Symbol" pitchFamily="18" charset="2"/>
                <a:sym typeface="Symbol" pitchFamily="18" charset="2"/>
              </a:rPr>
              <a:t>b</a:t>
            </a:r>
            <a:r>
              <a:rPr lang="en-US" altLang="en-US" sz="1900">
                <a:sym typeface="Symbol" pitchFamily="18" charset="2"/>
              </a:rPr>
              <a:t>  </a:t>
            </a:r>
            <a:r>
              <a:rPr lang="en-US" altLang="en-US" sz="1900" b="1">
                <a:solidFill>
                  <a:srgbClr val="0000FF"/>
                </a:solidFill>
                <a:sym typeface="Symbol" pitchFamily="18" charset="2"/>
              </a:rPr>
              <a:t>grad-B drifts stabilizing [Peng &amp; Strickler, NF 1986]</a:t>
            </a:r>
          </a:p>
        </p:txBody>
      </p:sp>
      <p:sp>
        <p:nvSpPr>
          <p:cNvPr id="125955" name="Title 2"/>
          <p:cNvSpPr>
            <a:spLocks noGrp="1"/>
          </p:cNvSpPr>
          <p:nvPr>
            <p:ph type="title"/>
          </p:nvPr>
        </p:nvSpPr>
        <p:spPr>
          <a:xfrm>
            <a:off x="0" y="0"/>
            <a:ext cx="9144000" cy="914400"/>
          </a:xfrm>
        </p:spPr>
        <p:txBody>
          <a:bodyPr/>
          <a:lstStyle/>
          <a:p>
            <a:r>
              <a:rPr lang="en-US" altLang="en-US" sz="3200"/>
              <a:t>Many elements of ST are stabilizing to toroidal, electrostatic ITG/TEM drift waves</a:t>
            </a:r>
          </a:p>
        </p:txBody>
      </p:sp>
      <p:pic>
        <p:nvPicPr>
          <p:cNvPr id="125956" name="Picture 4" descr="NSTX_142305A02_750_modB_eq"/>
          <p:cNvPicPr>
            <a:picLocks noChangeAspect="1" noChangeArrowheads="1"/>
          </p:cNvPicPr>
          <p:nvPr/>
        </p:nvPicPr>
        <p:blipFill>
          <a:blip r:embed="rId3">
            <a:extLst>
              <a:ext uri="{28A0092B-C50C-407E-A947-70E740481C1C}">
                <a14:useLocalDpi xmlns:a14="http://schemas.microsoft.com/office/drawing/2010/main" val="0"/>
              </a:ext>
            </a:extLst>
          </a:blip>
          <a:srcRect t="6259"/>
          <a:stretch>
            <a:fillRect/>
          </a:stretch>
        </p:blipFill>
        <p:spPr bwMode="auto">
          <a:xfrm>
            <a:off x="609600" y="2379663"/>
            <a:ext cx="2533650"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5" descr="geom_gyro_133964D50_800r6r8"/>
          <p:cNvPicPr>
            <a:picLocks noChangeAspect="1" noChangeArrowheads="1"/>
          </p:cNvPicPr>
          <p:nvPr/>
        </p:nvPicPr>
        <p:blipFill>
          <a:blip r:embed="rId4">
            <a:extLst>
              <a:ext uri="{28A0092B-C50C-407E-A947-70E740481C1C}">
                <a14:useLocalDpi xmlns:a14="http://schemas.microsoft.com/office/drawing/2010/main" val="0"/>
              </a:ext>
            </a:extLst>
          </a:blip>
          <a:srcRect b="35725"/>
          <a:stretch>
            <a:fillRect/>
          </a:stretch>
        </p:blipFill>
        <p:spPr bwMode="auto">
          <a:xfrm>
            <a:off x="3429000" y="24384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TextBox 6"/>
          <p:cNvSpPr txBox="1">
            <a:spLocks noChangeArrowheads="1"/>
          </p:cNvSpPr>
          <p:nvPr/>
        </p:nvSpPr>
        <p:spPr bwMode="auto">
          <a:xfrm>
            <a:off x="5060950" y="6096000"/>
            <a:ext cx="882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srgbClr val="0000FF"/>
                </a:solidFill>
                <a:latin typeface="Symbol" pitchFamily="18" charset="2"/>
              </a:rPr>
              <a:t>q</a:t>
            </a:r>
            <a:r>
              <a:rPr lang="en-US" altLang="en-US" sz="1800" i="0">
                <a:solidFill>
                  <a:srgbClr val="0000FF"/>
                </a:solidFill>
              </a:rPr>
              <a:t> (rad)</a:t>
            </a:r>
          </a:p>
        </p:txBody>
      </p:sp>
      <p:sp>
        <p:nvSpPr>
          <p:cNvPr id="125959" name="TextBox 7"/>
          <p:cNvSpPr txBox="1">
            <a:spLocks noChangeArrowheads="1"/>
          </p:cNvSpPr>
          <p:nvPr/>
        </p:nvSpPr>
        <p:spPr bwMode="auto">
          <a:xfrm>
            <a:off x="6172200" y="4767263"/>
            <a:ext cx="10461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100" b="0" i="0">
                <a:solidFill>
                  <a:srgbClr val="0000FF"/>
                </a:solidFill>
              </a:rPr>
              <a:t>bad curvature</a:t>
            </a:r>
          </a:p>
        </p:txBody>
      </p:sp>
      <p:sp>
        <p:nvSpPr>
          <p:cNvPr id="125960" name="TextBox 10"/>
          <p:cNvSpPr txBox="1">
            <a:spLocks noChangeArrowheads="1"/>
          </p:cNvSpPr>
          <p:nvPr/>
        </p:nvSpPr>
        <p:spPr bwMode="auto">
          <a:xfrm>
            <a:off x="6096000" y="5072063"/>
            <a:ext cx="11239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100" b="0" i="0">
                <a:solidFill>
                  <a:srgbClr val="0000FF"/>
                </a:solidFill>
              </a:rPr>
              <a:t>good curvature</a:t>
            </a:r>
          </a:p>
        </p:txBody>
      </p:sp>
      <p:pic>
        <p:nvPicPr>
          <p:cNvPr id="125961" name="Picture 2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3600" y="4667250"/>
            <a:ext cx="192405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70671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Content Placeholder 1"/>
          <p:cNvSpPr>
            <a:spLocks noGrp="1"/>
          </p:cNvSpPr>
          <p:nvPr>
            <p:ph idx="1"/>
          </p:nvPr>
        </p:nvSpPr>
        <p:spPr/>
        <p:txBody>
          <a:bodyPr/>
          <a:lstStyle/>
          <a:p>
            <a:r>
              <a:rPr lang="en-US" altLang="en-US" sz="1900"/>
              <a:t>Short connection length </a:t>
            </a:r>
            <a:r>
              <a:rPr lang="en-US" altLang="en-US" sz="1900">
                <a:sym typeface="Symbol" pitchFamily="18" charset="2"/>
              </a:rPr>
              <a:t> </a:t>
            </a:r>
            <a:r>
              <a:rPr lang="en-US" altLang="en-US" sz="1900" b="1">
                <a:solidFill>
                  <a:srgbClr val="0000FF"/>
                </a:solidFill>
                <a:sym typeface="Symbol" pitchFamily="18" charset="2"/>
              </a:rPr>
              <a:t>smaller average bad curvature</a:t>
            </a:r>
          </a:p>
          <a:p>
            <a:r>
              <a:rPr lang="en-US" altLang="en-US" sz="1900">
                <a:sym typeface="Symbol" pitchFamily="18" charset="2"/>
              </a:rPr>
              <a:t>Quasi-isodynamic (~constant B) at high </a:t>
            </a:r>
            <a:r>
              <a:rPr lang="en-US" altLang="en-US" sz="1900">
                <a:latin typeface="Symbol" pitchFamily="18" charset="2"/>
                <a:sym typeface="Symbol" pitchFamily="18" charset="2"/>
              </a:rPr>
              <a:t>b</a:t>
            </a:r>
            <a:r>
              <a:rPr lang="en-US" altLang="en-US" sz="1900">
                <a:sym typeface="Symbol" pitchFamily="18" charset="2"/>
              </a:rPr>
              <a:t>  </a:t>
            </a:r>
            <a:r>
              <a:rPr lang="en-US" altLang="en-US" sz="1900" b="1">
                <a:solidFill>
                  <a:srgbClr val="0000FF"/>
                </a:solidFill>
                <a:sym typeface="Symbol" pitchFamily="18" charset="2"/>
              </a:rPr>
              <a:t>grad-B drifts stabilizing [Peng &amp; Strickler, NF 1986]</a:t>
            </a:r>
          </a:p>
          <a:p>
            <a:r>
              <a:rPr lang="en-US" altLang="en-US" sz="1900">
                <a:sym typeface="Symbol" pitchFamily="18" charset="2"/>
              </a:rPr>
              <a:t>Large fraction of trapped electrons, BUT precession weaker at low A  </a:t>
            </a:r>
            <a:r>
              <a:rPr lang="en-US" altLang="en-US" sz="1900" b="1">
                <a:solidFill>
                  <a:srgbClr val="0000FF"/>
                </a:solidFill>
                <a:sym typeface="Symbol" pitchFamily="18" charset="2"/>
              </a:rPr>
              <a:t>reduced TEM drive [Rewoldt, Phys. Plasmas 1996]</a:t>
            </a:r>
          </a:p>
        </p:txBody>
      </p:sp>
      <p:sp>
        <p:nvSpPr>
          <p:cNvPr id="126979" name="Title 2"/>
          <p:cNvSpPr>
            <a:spLocks noGrp="1"/>
          </p:cNvSpPr>
          <p:nvPr>
            <p:ph type="title"/>
          </p:nvPr>
        </p:nvSpPr>
        <p:spPr>
          <a:xfrm>
            <a:off x="0" y="0"/>
            <a:ext cx="9144000" cy="914400"/>
          </a:xfrm>
        </p:spPr>
        <p:txBody>
          <a:bodyPr/>
          <a:lstStyle/>
          <a:p>
            <a:r>
              <a:rPr lang="en-US" altLang="en-US" sz="3200"/>
              <a:t>Many elements of ST are stabilizing to toroidal, electrostatic ITG/TEM drift waves</a:t>
            </a:r>
          </a:p>
        </p:txBody>
      </p:sp>
      <p:pic>
        <p:nvPicPr>
          <p:cNvPr id="1269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013" y="3581400"/>
            <a:ext cx="4541837" cy="292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6981" name="TextBox 4"/>
          <p:cNvSpPr txBox="1">
            <a:spLocks noChangeArrowheads="1"/>
          </p:cNvSpPr>
          <p:nvPr/>
        </p:nvSpPr>
        <p:spPr bwMode="auto">
          <a:xfrm>
            <a:off x="5429250" y="3395663"/>
            <a:ext cx="3714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b="0" i="0">
                <a:solidFill>
                  <a:srgbClr val="0000FF"/>
                </a:solidFill>
              </a:rPr>
              <a:t>Orbit-averaged drift of trapped particle</a:t>
            </a:r>
          </a:p>
        </p:txBody>
      </p:sp>
      <p:cxnSp>
        <p:nvCxnSpPr>
          <p:cNvPr id="6" name="Straight Arrow Connector 5"/>
          <p:cNvCxnSpPr/>
          <p:nvPr/>
        </p:nvCxnSpPr>
        <p:spPr>
          <a:xfrm>
            <a:off x="6648450" y="3962400"/>
            <a:ext cx="0" cy="1600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6983" name="Picture 2" descr="https://www.euro-fusion.org/wpcms/wp-content/uploads/2011/09/jg05-537-4c.jpg"/>
          <p:cNvPicPr>
            <a:picLocks noChangeAspect="1" noChangeArrowheads="1"/>
          </p:cNvPicPr>
          <p:nvPr/>
        </p:nvPicPr>
        <p:blipFill>
          <a:blip r:embed="rId4">
            <a:extLst>
              <a:ext uri="{28A0092B-C50C-407E-A947-70E740481C1C}">
                <a14:useLocalDpi xmlns:a14="http://schemas.microsoft.com/office/drawing/2010/main" val="0"/>
              </a:ext>
            </a:extLst>
          </a:blip>
          <a:srcRect l="2042" t="2353" r="1836" b="4842"/>
          <a:stretch>
            <a:fillRect/>
          </a:stretch>
        </p:blipFill>
        <p:spPr bwMode="auto">
          <a:xfrm>
            <a:off x="0" y="3559175"/>
            <a:ext cx="478155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624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Neutral fluids: Incompressible Navier-Stokes</a:t>
            </a:r>
          </a:p>
        </p:txBody>
      </p:sp>
      <p:sp>
        <p:nvSpPr>
          <p:cNvPr id="23555" name="Content Placeholder 2"/>
          <p:cNvSpPr>
            <a:spLocks noGrp="1"/>
          </p:cNvSpPr>
          <p:nvPr>
            <p:ph idx="1"/>
          </p:nvPr>
        </p:nvSpPr>
        <p:spPr>
          <a:xfrm>
            <a:off x="228600" y="1025525"/>
            <a:ext cx="8763000" cy="1066800"/>
          </a:xfrm>
        </p:spPr>
        <p:txBody>
          <a:bodyPr/>
          <a:lstStyle/>
          <a:p>
            <a:r>
              <a:rPr lang="en-US" altLang="en-US" dirty="0"/>
              <a:t>Momentum conservation law:</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r>
              <a:rPr lang="en-US" altLang="en-US" dirty="0"/>
              <a:t>Assuming incompressible, from mass conservation:</a:t>
            </a:r>
          </a:p>
        </p:txBody>
      </p:sp>
      <p:sp>
        <p:nvSpPr>
          <p:cNvPr id="5" name="TextBox 4"/>
          <p:cNvSpPr txBox="1">
            <a:spLocks noRot="1" noChangeAspect="1" noMove="1" noResize="1" noEditPoints="1" noAdjustHandles="1" noChangeArrowheads="1" noChangeShapeType="1" noTextEdit="1"/>
          </p:cNvSpPr>
          <p:nvPr/>
        </p:nvSpPr>
        <p:spPr>
          <a:xfrm>
            <a:off x="762000" y="1600200"/>
            <a:ext cx="7467600" cy="1239506"/>
          </a:xfrm>
          <a:prstGeom prst="rect">
            <a:avLst/>
          </a:prstGeom>
          <a:blipFill rotWithShape="1">
            <a:blip r:embed="rId3"/>
            <a:stretch>
              <a:fillRect/>
            </a:stretch>
          </a:blipFill>
        </p:spPr>
        <p:txBody>
          <a:bodyPr/>
          <a:lstStyle/>
          <a:p>
            <a:pPr>
              <a:defRPr/>
            </a:pPr>
            <a:r>
              <a:rPr lang="en-US">
                <a:noFill/>
              </a:rPr>
              <a:t> </a:t>
            </a:r>
          </a:p>
        </p:txBody>
      </p:sp>
      <p:sp>
        <p:nvSpPr>
          <p:cNvPr id="6" name="TextBox 5"/>
          <p:cNvSpPr txBox="1">
            <a:spLocks noRot="1" noChangeAspect="1" noMove="1" noResize="1" noEditPoints="1" noAdjustHandles="1" noChangeArrowheads="1" noChangeShapeType="1" noTextEdit="1"/>
          </p:cNvSpPr>
          <p:nvPr/>
        </p:nvSpPr>
        <p:spPr>
          <a:xfrm>
            <a:off x="1066800" y="5102637"/>
            <a:ext cx="6088168" cy="911596"/>
          </a:xfrm>
          <a:prstGeom prst="rect">
            <a:avLst/>
          </a:prstGeom>
          <a:blipFill rotWithShape="1">
            <a:blip r:embed="rId4"/>
            <a:stretch>
              <a:fillRect/>
            </a:stretch>
          </a:blipFill>
        </p:spPr>
        <p:txBody>
          <a:bodyPr/>
          <a:lstStyle/>
          <a:p>
            <a:pPr>
              <a:defRPr/>
            </a:pPr>
            <a:r>
              <a:rPr lang="en-US">
                <a:noFill/>
              </a:rPr>
              <a:t> </a:t>
            </a:r>
          </a:p>
        </p:txBody>
      </p:sp>
      <p:sp>
        <p:nvSpPr>
          <p:cNvPr id="23558" name="TextBox 6"/>
          <p:cNvSpPr txBox="1">
            <a:spLocks noChangeArrowheads="1"/>
          </p:cNvSpPr>
          <p:nvPr/>
        </p:nvSpPr>
        <p:spPr bwMode="auto">
          <a:xfrm>
            <a:off x="838200" y="2997200"/>
            <a:ext cx="1106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Unsteady</a:t>
            </a:r>
          </a:p>
          <a:p>
            <a:pPr eaLnBrk="1" hangingPunct="1">
              <a:spcBef>
                <a:spcPct val="0"/>
              </a:spcBef>
              <a:buFontTx/>
              <a:buNone/>
            </a:pPr>
            <a:r>
              <a:rPr lang="en-US" altLang="en-US" sz="1600" i="0">
                <a:solidFill>
                  <a:srgbClr val="1822CD"/>
                </a:solidFill>
                <a:latin typeface="Helvetica" pitchFamily="34" charset="0"/>
              </a:rPr>
              <a:t>flow</a:t>
            </a:r>
          </a:p>
        </p:txBody>
      </p:sp>
      <p:sp>
        <p:nvSpPr>
          <p:cNvPr id="23559" name="TextBox 7"/>
          <p:cNvSpPr txBox="1">
            <a:spLocks noChangeArrowheads="1"/>
          </p:cNvSpPr>
          <p:nvPr/>
        </p:nvSpPr>
        <p:spPr bwMode="auto">
          <a:xfrm>
            <a:off x="2246313" y="2997200"/>
            <a:ext cx="1716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Convective acceleration</a:t>
            </a:r>
          </a:p>
        </p:txBody>
      </p:sp>
      <p:sp>
        <p:nvSpPr>
          <p:cNvPr id="23560" name="TextBox 8"/>
          <p:cNvSpPr txBox="1">
            <a:spLocks noChangeArrowheads="1"/>
          </p:cNvSpPr>
          <p:nvPr/>
        </p:nvSpPr>
        <p:spPr bwMode="auto">
          <a:xfrm>
            <a:off x="4227513" y="2997200"/>
            <a:ext cx="1182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Pressure force</a:t>
            </a:r>
          </a:p>
        </p:txBody>
      </p:sp>
      <p:sp>
        <p:nvSpPr>
          <p:cNvPr id="23561" name="TextBox 9"/>
          <p:cNvSpPr txBox="1">
            <a:spLocks noChangeArrowheads="1"/>
          </p:cNvSpPr>
          <p:nvPr/>
        </p:nvSpPr>
        <p:spPr bwMode="auto">
          <a:xfrm>
            <a:off x="5675313" y="2997200"/>
            <a:ext cx="1335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Viscosity</a:t>
            </a:r>
          </a:p>
        </p:txBody>
      </p:sp>
      <p:sp>
        <p:nvSpPr>
          <p:cNvPr id="23562" name="TextBox 10"/>
          <p:cNvSpPr txBox="1">
            <a:spLocks noChangeArrowheads="1"/>
          </p:cNvSpPr>
          <p:nvPr/>
        </p:nvSpPr>
        <p:spPr bwMode="auto">
          <a:xfrm>
            <a:off x="7162800" y="29972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Body forces (g, J</a:t>
            </a:r>
            <a:r>
              <a:rPr lang="en-US" altLang="en-US" sz="1600" i="0">
                <a:solidFill>
                  <a:srgbClr val="1822CD"/>
                </a:solidFill>
                <a:latin typeface="Helvetica" pitchFamily="34" charset="0"/>
                <a:sym typeface="Symbol" pitchFamily="18" charset="2"/>
              </a:rPr>
              <a:t></a:t>
            </a:r>
            <a:r>
              <a:rPr lang="en-US" altLang="en-US" sz="1600" i="0">
                <a:solidFill>
                  <a:srgbClr val="1822CD"/>
                </a:solidFill>
                <a:latin typeface="Helvetica" pitchFamily="34" charset="0"/>
              </a:rPr>
              <a:t>B, qE)</a:t>
            </a:r>
          </a:p>
        </p:txBody>
      </p:sp>
    </p:spTree>
    <p:extLst>
      <p:ext uri="{BB962C8B-B14F-4D97-AF65-F5344CB8AC3E}">
        <p14:creationId xmlns:p14="http://schemas.microsoft.com/office/powerpoint/2010/main" val="27628401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Content Placeholder 1"/>
          <p:cNvSpPr>
            <a:spLocks noGrp="1"/>
          </p:cNvSpPr>
          <p:nvPr>
            <p:ph idx="1"/>
          </p:nvPr>
        </p:nvSpPr>
        <p:spPr/>
        <p:txBody>
          <a:bodyPr/>
          <a:lstStyle/>
          <a:p>
            <a:r>
              <a:rPr lang="en-US" altLang="en-US" sz="1900"/>
              <a:t>Short connection length </a:t>
            </a:r>
            <a:r>
              <a:rPr lang="en-US" altLang="en-US" sz="1900">
                <a:sym typeface="Symbol" pitchFamily="18" charset="2"/>
              </a:rPr>
              <a:t> </a:t>
            </a:r>
            <a:r>
              <a:rPr lang="en-US" altLang="en-US" sz="1900" b="1">
                <a:solidFill>
                  <a:srgbClr val="0000FF"/>
                </a:solidFill>
                <a:sym typeface="Symbol" pitchFamily="18" charset="2"/>
              </a:rPr>
              <a:t>smaller average bad curvature</a:t>
            </a:r>
          </a:p>
          <a:p>
            <a:r>
              <a:rPr lang="en-US" altLang="en-US" sz="1900">
                <a:sym typeface="Symbol" pitchFamily="18" charset="2"/>
              </a:rPr>
              <a:t>Quasi-isodynamic (~constant B) at high </a:t>
            </a:r>
            <a:r>
              <a:rPr lang="en-US" altLang="en-US" sz="1900">
                <a:latin typeface="Symbol" pitchFamily="18" charset="2"/>
                <a:sym typeface="Symbol" pitchFamily="18" charset="2"/>
              </a:rPr>
              <a:t>b</a:t>
            </a:r>
            <a:r>
              <a:rPr lang="en-US" altLang="en-US" sz="1900">
                <a:sym typeface="Symbol" pitchFamily="18" charset="2"/>
              </a:rPr>
              <a:t>  </a:t>
            </a:r>
            <a:r>
              <a:rPr lang="en-US" altLang="en-US" sz="1900" b="1">
                <a:solidFill>
                  <a:srgbClr val="0000FF"/>
                </a:solidFill>
                <a:sym typeface="Symbol" pitchFamily="18" charset="2"/>
              </a:rPr>
              <a:t>grad-B drifts stabilizing [Peng &amp; Strickler, NF 1986]</a:t>
            </a:r>
          </a:p>
          <a:p>
            <a:r>
              <a:rPr lang="en-US" altLang="en-US" sz="1900">
                <a:sym typeface="Symbol" pitchFamily="18" charset="2"/>
              </a:rPr>
              <a:t>Large fraction of trapped electrons, BUT precession weaker at low A  </a:t>
            </a:r>
            <a:r>
              <a:rPr lang="en-US" altLang="en-US" sz="1900" b="1">
                <a:solidFill>
                  <a:srgbClr val="0000FF"/>
                </a:solidFill>
                <a:sym typeface="Symbol" pitchFamily="18" charset="2"/>
              </a:rPr>
              <a:t>reduced TEM drive [Rewoldt, Phys. Plasmas 1996]</a:t>
            </a:r>
          </a:p>
          <a:p>
            <a:r>
              <a:rPr lang="en-US" altLang="en-US" sz="1900">
                <a:sym typeface="Symbol" pitchFamily="18" charset="2"/>
              </a:rPr>
              <a:t>Strong coupling to </a:t>
            </a:r>
            <a:r>
              <a:rPr lang="en-US" altLang="en-US" sz="1900">
                <a:latin typeface="Symbol" pitchFamily="18" charset="2"/>
                <a:sym typeface="Symbol" pitchFamily="18" charset="2"/>
              </a:rPr>
              <a:t>d</a:t>
            </a:r>
            <a:r>
              <a:rPr lang="en-US" altLang="en-US" sz="1900">
                <a:sym typeface="Symbol" pitchFamily="18" charset="2"/>
              </a:rPr>
              <a:t>B</a:t>
            </a:r>
            <a:r>
              <a:rPr lang="en-US" altLang="en-US" sz="1900" baseline="-25000">
                <a:sym typeface="Symbol" pitchFamily="18" charset="2"/>
              </a:rPr>
              <a:t></a:t>
            </a:r>
            <a:r>
              <a:rPr lang="en-US" altLang="en-US" sz="1900">
                <a:sym typeface="Symbol" pitchFamily="18" charset="2"/>
              </a:rPr>
              <a:t>~</a:t>
            </a:r>
            <a:r>
              <a:rPr lang="en-US" altLang="en-US" sz="1900">
                <a:latin typeface="Symbol" pitchFamily="18" charset="2"/>
                <a:sym typeface="Symbol" pitchFamily="18" charset="2"/>
              </a:rPr>
              <a:t>d</a:t>
            </a:r>
            <a:r>
              <a:rPr lang="en-US" altLang="en-US" sz="1900">
                <a:sym typeface="Symbol" pitchFamily="18" charset="2"/>
              </a:rPr>
              <a:t>A</a:t>
            </a:r>
            <a:r>
              <a:rPr lang="en-US" altLang="en-US" sz="1900" baseline="-25000">
                <a:sym typeface="Symbol" pitchFamily="18" charset="2"/>
              </a:rPr>
              <a:t>||</a:t>
            </a:r>
            <a:r>
              <a:rPr lang="en-US" altLang="en-US" sz="1900">
                <a:sym typeface="Symbol" pitchFamily="18" charset="2"/>
              </a:rPr>
              <a:t> at high </a:t>
            </a:r>
            <a:r>
              <a:rPr lang="en-US" altLang="en-US" sz="1900">
                <a:latin typeface="Symbol" pitchFamily="18" charset="2"/>
                <a:sym typeface="Symbol" pitchFamily="18" charset="2"/>
              </a:rPr>
              <a:t>b</a:t>
            </a:r>
            <a:r>
              <a:rPr lang="en-US" altLang="en-US" sz="1900">
                <a:sym typeface="Symbol" pitchFamily="18" charset="2"/>
              </a:rPr>
              <a:t>  </a:t>
            </a:r>
            <a:r>
              <a:rPr lang="en-US" altLang="en-US" sz="1900" b="1">
                <a:solidFill>
                  <a:srgbClr val="0000FF"/>
                </a:solidFill>
                <a:sym typeface="Symbol" pitchFamily="18" charset="2"/>
              </a:rPr>
              <a:t>stabilizing to ES-ITG</a:t>
            </a:r>
          </a:p>
        </p:txBody>
      </p:sp>
      <p:sp>
        <p:nvSpPr>
          <p:cNvPr id="128003" name="Title 2"/>
          <p:cNvSpPr>
            <a:spLocks noGrp="1"/>
          </p:cNvSpPr>
          <p:nvPr>
            <p:ph type="title"/>
          </p:nvPr>
        </p:nvSpPr>
        <p:spPr>
          <a:xfrm>
            <a:off x="0" y="0"/>
            <a:ext cx="9144000" cy="914400"/>
          </a:xfrm>
        </p:spPr>
        <p:txBody>
          <a:bodyPr/>
          <a:lstStyle/>
          <a:p>
            <a:r>
              <a:rPr lang="en-US" altLang="en-US" sz="3200"/>
              <a:t>Many elements of ST are stabilizing to toroidal, electrostatic ITG/TEM drift waves</a:t>
            </a:r>
          </a:p>
        </p:txBody>
      </p:sp>
      <p:pic>
        <p:nvPicPr>
          <p:cNvPr id="1280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3200400"/>
            <a:ext cx="3346450" cy="326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5" name="TextBox 3"/>
          <p:cNvSpPr txBox="1">
            <a:spLocks noChangeArrowheads="1"/>
          </p:cNvSpPr>
          <p:nvPr/>
        </p:nvSpPr>
        <p:spPr bwMode="auto">
          <a:xfrm>
            <a:off x="5305425" y="4841875"/>
            <a:ext cx="2771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1F497D"/>
                </a:solidFill>
              </a:rPr>
              <a:t>Kim, Horton, Dong, PoFB (1993)</a:t>
            </a:r>
          </a:p>
        </p:txBody>
      </p:sp>
      <p:sp>
        <p:nvSpPr>
          <p:cNvPr id="128006" name="TextBox 4"/>
          <p:cNvSpPr txBox="1">
            <a:spLocks noChangeArrowheads="1"/>
          </p:cNvSpPr>
          <p:nvPr/>
        </p:nvSpPr>
        <p:spPr bwMode="auto">
          <a:xfrm>
            <a:off x="2286000" y="4949825"/>
            <a:ext cx="1506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FF0000"/>
                </a:solidFill>
              </a:rPr>
              <a:t>ITG growth rate</a:t>
            </a:r>
          </a:p>
        </p:txBody>
      </p:sp>
      <p:sp>
        <p:nvSpPr>
          <p:cNvPr id="128007" name="TextBox 6"/>
          <p:cNvSpPr txBox="1">
            <a:spLocks noChangeArrowheads="1"/>
          </p:cNvSpPr>
          <p:nvPr/>
        </p:nvSpPr>
        <p:spPr bwMode="auto">
          <a:xfrm>
            <a:off x="3373438" y="6172200"/>
            <a:ext cx="29686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FF0000"/>
                </a:solidFill>
                <a:latin typeface="Symbol" pitchFamily="18" charset="2"/>
              </a:rPr>
              <a:t>b</a:t>
            </a:r>
            <a:endParaRPr lang="en-US" altLang="en-US" sz="1400" i="0">
              <a:solidFill>
                <a:srgbClr val="FF0000"/>
              </a:solidFill>
              <a:latin typeface="Symbol" pitchFamily="18" charset="2"/>
            </a:endParaRPr>
          </a:p>
        </p:txBody>
      </p:sp>
      <p:cxnSp>
        <p:nvCxnSpPr>
          <p:cNvPr id="3" name="Straight Arrow Connector 2"/>
          <p:cNvCxnSpPr/>
          <p:nvPr/>
        </p:nvCxnSpPr>
        <p:spPr>
          <a:xfrm>
            <a:off x="2438400" y="5334000"/>
            <a:ext cx="6858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1236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1"/>
          <p:cNvSpPr>
            <a:spLocks noGrp="1"/>
          </p:cNvSpPr>
          <p:nvPr>
            <p:ph idx="1"/>
          </p:nvPr>
        </p:nvSpPr>
        <p:spPr/>
        <p:txBody>
          <a:bodyPr/>
          <a:lstStyle/>
          <a:p>
            <a:r>
              <a:rPr lang="en-US" altLang="en-US" sz="1900"/>
              <a:t>Short connection length </a:t>
            </a:r>
            <a:r>
              <a:rPr lang="en-US" altLang="en-US" sz="1900">
                <a:sym typeface="Symbol" pitchFamily="18" charset="2"/>
              </a:rPr>
              <a:t> </a:t>
            </a:r>
            <a:r>
              <a:rPr lang="en-US" altLang="en-US" sz="1900" b="1">
                <a:solidFill>
                  <a:srgbClr val="0000FF"/>
                </a:solidFill>
                <a:sym typeface="Symbol" pitchFamily="18" charset="2"/>
              </a:rPr>
              <a:t>smaller average bad curvature</a:t>
            </a:r>
          </a:p>
          <a:p>
            <a:r>
              <a:rPr lang="en-US" altLang="en-US" sz="1900">
                <a:sym typeface="Symbol" pitchFamily="18" charset="2"/>
              </a:rPr>
              <a:t>Quasi-isodynamic (~constant B) at high </a:t>
            </a:r>
            <a:r>
              <a:rPr lang="en-US" altLang="en-US" sz="1900">
                <a:latin typeface="Symbol" pitchFamily="18" charset="2"/>
                <a:sym typeface="Symbol" pitchFamily="18" charset="2"/>
              </a:rPr>
              <a:t>b</a:t>
            </a:r>
            <a:r>
              <a:rPr lang="en-US" altLang="en-US" sz="1900">
                <a:sym typeface="Symbol" pitchFamily="18" charset="2"/>
              </a:rPr>
              <a:t>  </a:t>
            </a:r>
            <a:r>
              <a:rPr lang="en-US" altLang="en-US" sz="1900" b="1">
                <a:solidFill>
                  <a:srgbClr val="0000FF"/>
                </a:solidFill>
                <a:sym typeface="Symbol" pitchFamily="18" charset="2"/>
              </a:rPr>
              <a:t>grad-B drifts stabilizing [Peng &amp; Strickler, NF 1986]</a:t>
            </a:r>
          </a:p>
          <a:p>
            <a:r>
              <a:rPr lang="en-US" altLang="en-US" sz="1900">
                <a:sym typeface="Symbol" pitchFamily="18" charset="2"/>
              </a:rPr>
              <a:t>Large fraction of trapped electrons, BUT precession weaker at low A  </a:t>
            </a:r>
            <a:r>
              <a:rPr lang="en-US" altLang="en-US" sz="1900" b="1">
                <a:solidFill>
                  <a:srgbClr val="0000FF"/>
                </a:solidFill>
                <a:sym typeface="Symbol" pitchFamily="18" charset="2"/>
              </a:rPr>
              <a:t>reduced TEM drive [Rewoldt, Phys. Plasmas 1996]</a:t>
            </a:r>
          </a:p>
          <a:p>
            <a:r>
              <a:rPr lang="en-US" altLang="en-US" sz="1900">
                <a:sym typeface="Symbol" pitchFamily="18" charset="2"/>
              </a:rPr>
              <a:t>Strong coupling to </a:t>
            </a:r>
            <a:r>
              <a:rPr lang="en-US" altLang="en-US" sz="1900">
                <a:latin typeface="Symbol" pitchFamily="18" charset="2"/>
                <a:sym typeface="Symbol" pitchFamily="18" charset="2"/>
              </a:rPr>
              <a:t>d</a:t>
            </a:r>
            <a:r>
              <a:rPr lang="en-US" altLang="en-US" sz="1900">
                <a:sym typeface="Symbol" pitchFamily="18" charset="2"/>
              </a:rPr>
              <a:t>B</a:t>
            </a:r>
            <a:r>
              <a:rPr lang="en-US" altLang="en-US" sz="1900" baseline="-25000">
                <a:sym typeface="Symbol" pitchFamily="18" charset="2"/>
              </a:rPr>
              <a:t></a:t>
            </a:r>
            <a:r>
              <a:rPr lang="en-US" altLang="en-US" sz="1900">
                <a:sym typeface="Symbol" pitchFamily="18" charset="2"/>
              </a:rPr>
              <a:t>~</a:t>
            </a:r>
            <a:r>
              <a:rPr lang="en-US" altLang="en-US" sz="1900">
                <a:latin typeface="Symbol" pitchFamily="18" charset="2"/>
                <a:sym typeface="Symbol" pitchFamily="18" charset="2"/>
              </a:rPr>
              <a:t>d</a:t>
            </a:r>
            <a:r>
              <a:rPr lang="en-US" altLang="en-US" sz="1900">
                <a:sym typeface="Symbol" pitchFamily="18" charset="2"/>
              </a:rPr>
              <a:t>A</a:t>
            </a:r>
            <a:r>
              <a:rPr lang="en-US" altLang="en-US" sz="1900" baseline="-25000">
                <a:sym typeface="Symbol" pitchFamily="18" charset="2"/>
              </a:rPr>
              <a:t>||</a:t>
            </a:r>
            <a:r>
              <a:rPr lang="en-US" altLang="en-US" sz="1900">
                <a:sym typeface="Symbol" pitchFamily="18" charset="2"/>
              </a:rPr>
              <a:t> at high </a:t>
            </a:r>
            <a:r>
              <a:rPr lang="en-US" altLang="en-US" sz="1900">
                <a:latin typeface="Symbol" pitchFamily="18" charset="2"/>
                <a:sym typeface="Symbol" pitchFamily="18" charset="2"/>
              </a:rPr>
              <a:t>b</a:t>
            </a:r>
            <a:r>
              <a:rPr lang="en-US" altLang="en-US" sz="1900">
                <a:sym typeface="Symbol" pitchFamily="18" charset="2"/>
              </a:rPr>
              <a:t>  </a:t>
            </a:r>
            <a:r>
              <a:rPr lang="en-US" altLang="en-US" sz="1900" b="1">
                <a:solidFill>
                  <a:srgbClr val="0000FF"/>
                </a:solidFill>
                <a:sym typeface="Symbol" pitchFamily="18" charset="2"/>
              </a:rPr>
              <a:t>stabilizing to ES-ITG</a:t>
            </a:r>
          </a:p>
          <a:p>
            <a:r>
              <a:rPr lang="en-US" altLang="en-US" sz="1900"/>
              <a:t>Small inertia (nm</a:t>
            </a:r>
            <a:r>
              <a:rPr lang="en-US" altLang="en-US" sz="1900" u="sng"/>
              <a:t>R</a:t>
            </a:r>
            <a:r>
              <a:rPr lang="en-US" altLang="en-US" sz="1900" baseline="30000"/>
              <a:t>2</a:t>
            </a:r>
            <a:r>
              <a:rPr lang="en-US" altLang="en-US" sz="1900"/>
              <a:t>) with uni-directional NBI heating gives strong toroidal flow &amp; flow shear </a:t>
            </a:r>
            <a:r>
              <a:rPr lang="en-US" altLang="en-US" sz="1900" b="1">
                <a:sym typeface="Symbol" pitchFamily="18" charset="2"/>
              </a:rPr>
              <a:t> </a:t>
            </a:r>
            <a:r>
              <a:rPr lang="en-US" altLang="en-US" sz="1900" b="1">
                <a:solidFill>
                  <a:srgbClr val="0000FF"/>
                </a:solidFill>
                <a:sym typeface="Symbol" pitchFamily="18" charset="2"/>
              </a:rPr>
              <a:t>EB shear stabilization (dv</a:t>
            </a:r>
            <a:r>
              <a:rPr lang="en-US" altLang="en-US" sz="1900" b="1" baseline="-25000">
                <a:solidFill>
                  <a:srgbClr val="0000FF"/>
                </a:solidFill>
                <a:sym typeface="Symbol" pitchFamily="18" charset="2"/>
              </a:rPr>
              <a:t></a:t>
            </a:r>
            <a:r>
              <a:rPr lang="en-US" altLang="en-US" sz="1900" b="1">
                <a:solidFill>
                  <a:srgbClr val="0000FF"/>
                </a:solidFill>
                <a:sym typeface="Symbol" pitchFamily="18" charset="2"/>
              </a:rPr>
              <a:t>/dr)</a:t>
            </a:r>
          </a:p>
        </p:txBody>
      </p:sp>
      <p:sp>
        <p:nvSpPr>
          <p:cNvPr id="129027" name="Title 2"/>
          <p:cNvSpPr>
            <a:spLocks noGrp="1"/>
          </p:cNvSpPr>
          <p:nvPr>
            <p:ph type="title"/>
          </p:nvPr>
        </p:nvSpPr>
        <p:spPr>
          <a:xfrm>
            <a:off x="0" y="0"/>
            <a:ext cx="9144000" cy="914400"/>
          </a:xfrm>
        </p:spPr>
        <p:txBody>
          <a:bodyPr/>
          <a:lstStyle/>
          <a:p>
            <a:r>
              <a:rPr lang="en-US" altLang="en-US" sz="3200"/>
              <a:t>Many elements of ST are stabilizing to toroidal, electrostatic ITG/TEM drift waves</a:t>
            </a:r>
          </a:p>
        </p:txBody>
      </p:sp>
      <p:pic>
        <p:nvPicPr>
          <p:cNvPr id="129028" name="Picture 6"/>
          <p:cNvPicPr>
            <a:picLocks noChangeAspect="1" noChangeArrowheads="1"/>
          </p:cNvPicPr>
          <p:nvPr/>
        </p:nvPicPr>
        <p:blipFill>
          <a:blip r:embed="rId3">
            <a:extLst>
              <a:ext uri="{28A0092B-C50C-407E-A947-70E740481C1C}">
                <a14:useLocalDpi xmlns:a14="http://schemas.microsoft.com/office/drawing/2010/main" val="0"/>
              </a:ext>
            </a:extLst>
          </a:blip>
          <a:srcRect b="6808"/>
          <a:stretch>
            <a:fillRect/>
          </a:stretch>
        </p:blipFill>
        <p:spPr bwMode="auto">
          <a:xfrm>
            <a:off x="2209800" y="3838575"/>
            <a:ext cx="4446588"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TextBox 10"/>
          <p:cNvSpPr txBox="1">
            <a:spLocks noChangeArrowheads="1"/>
          </p:cNvSpPr>
          <p:nvPr/>
        </p:nvSpPr>
        <p:spPr bwMode="auto">
          <a:xfrm>
            <a:off x="2590800" y="6092825"/>
            <a:ext cx="327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336699"/>
                </a:solidFill>
                <a:latin typeface="Helvetica" pitchFamily="34" charset="0"/>
              </a:rPr>
              <a:t>Biglari, Diamond, Terry,  PoFB (1990)</a:t>
            </a:r>
          </a:p>
        </p:txBody>
      </p:sp>
    </p:spTree>
    <p:extLst>
      <p:ext uri="{BB962C8B-B14F-4D97-AF65-F5344CB8AC3E}">
        <p14:creationId xmlns:p14="http://schemas.microsoft.com/office/powerpoint/2010/main" val="1590641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Content Placeholder 1"/>
          <p:cNvSpPr>
            <a:spLocks noGrp="1"/>
          </p:cNvSpPr>
          <p:nvPr>
            <p:ph idx="1"/>
          </p:nvPr>
        </p:nvSpPr>
        <p:spPr/>
        <p:txBody>
          <a:bodyPr/>
          <a:lstStyle/>
          <a:p>
            <a:r>
              <a:rPr lang="en-US" altLang="en-US" sz="1900"/>
              <a:t>Short connection length </a:t>
            </a:r>
            <a:r>
              <a:rPr lang="en-US" altLang="en-US" sz="1900">
                <a:sym typeface="Symbol" pitchFamily="18" charset="2"/>
              </a:rPr>
              <a:t> </a:t>
            </a:r>
            <a:r>
              <a:rPr lang="en-US" altLang="en-US" sz="1900" b="1">
                <a:solidFill>
                  <a:srgbClr val="0000FF"/>
                </a:solidFill>
                <a:sym typeface="Symbol" pitchFamily="18" charset="2"/>
              </a:rPr>
              <a:t>smaller average bad curvature</a:t>
            </a:r>
          </a:p>
          <a:p>
            <a:r>
              <a:rPr lang="en-US" altLang="en-US" sz="1900">
                <a:sym typeface="Symbol" pitchFamily="18" charset="2"/>
              </a:rPr>
              <a:t>Quasi-isodynamic (~constant B) at high </a:t>
            </a:r>
            <a:r>
              <a:rPr lang="en-US" altLang="en-US" sz="1900">
                <a:latin typeface="Symbol" pitchFamily="18" charset="2"/>
                <a:sym typeface="Symbol" pitchFamily="18" charset="2"/>
              </a:rPr>
              <a:t>b</a:t>
            </a:r>
            <a:r>
              <a:rPr lang="en-US" altLang="en-US" sz="1900">
                <a:sym typeface="Symbol" pitchFamily="18" charset="2"/>
              </a:rPr>
              <a:t>  </a:t>
            </a:r>
            <a:r>
              <a:rPr lang="en-US" altLang="en-US" sz="1900" b="1">
                <a:solidFill>
                  <a:srgbClr val="0000FF"/>
                </a:solidFill>
                <a:sym typeface="Symbol" pitchFamily="18" charset="2"/>
              </a:rPr>
              <a:t>grad-B drifts stabilizing [Peng &amp; Strickler, NF 1986]</a:t>
            </a:r>
          </a:p>
          <a:p>
            <a:r>
              <a:rPr lang="en-US" altLang="en-US" sz="1900">
                <a:sym typeface="Symbol" pitchFamily="18" charset="2"/>
              </a:rPr>
              <a:t>Large fraction of trapped electrons, BUT precession weaker at low A  </a:t>
            </a:r>
            <a:r>
              <a:rPr lang="en-US" altLang="en-US" sz="1900" b="1">
                <a:solidFill>
                  <a:srgbClr val="0000FF"/>
                </a:solidFill>
                <a:sym typeface="Symbol" pitchFamily="18" charset="2"/>
              </a:rPr>
              <a:t>reduced TEM drive [Rewoldt, Phys. Plasmas 1996]</a:t>
            </a:r>
          </a:p>
          <a:p>
            <a:r>
              <a:rPr lang="en-US" altLang="en-US" sz="1900">
                <a:sym typeface="Symbol" pitchFamily="18" charset="2"/>
              </a:rPr>
              <a:t>Strong coupling to </a:t>
            </a:r>
            <a:r>
              <a:rPr lang="en-US" altLang="en-US" sz="1900">
                <a:latin typeface="Symbol" pitchFamily="18" charset="2"/>
                <a:sym typeface="Symbol" pitchFamily="18" charset="2"/>
              </a:rPr>
              <a:t>d</a:t>
            </a:r>
            <a:r>
              <a:rPr lang="en-US" altLang="en-US" sz="1900">
                <a:sym typeface="Symbol" pitchFamily="18" charset="2"/>
              </a:rPr>
              <a:t>B</a:t>
            </a:r>
            <a:r>
              <a:rPr lang="en-US" altLang="en-US" sz="1900" baseline="-25000">
                <a:sym typeface="Symbol" pitchFamily="18" charset="2"/>
              </a:rPr>
              <a:t></a:t>
            </a:r>
            <a:r>
              <a:rPr lang="en-US" altLang="en-US" sz="1900">
                <a:sym typeface="Symbol" pitchFamily="18" charset="2"/>
              </a:rPr>
              <a:t>~</a:t>
            </a:r>
            <a:r>
              <a:rPr lang="en-US" altLang="en-US" sz="1900">
                <a:latin typeface="Symbol" pitchFamily="18" charset="2"/>
                <a:sym typeface="Symbol" pitchFamily="18" charset="2"/>
              </a:rPr>
              <a:t>d</a:t>
            </a:r>
            <a:r>
              <a:rPr lang="en-US" altLang="en-US" sz="1900">
                <a:sym typeface="Symbol" pitchFamily="18" charset="2"/>
              </a:rPr>
              <a:t>A</a:t>
            </a:r>
            <a:r>
              <a:rPr lang="en-US" altLang="en-US" sz="1900" baseline="-25000">
                <a:sym typeface="Symbol" pitchFamily="18" charset="2"/>
              </a:rPr>
              <a:t>||</a:t>
            </a:r>
            <a:r>
              <a:rPr lang="en-US" altLang="en-US" sz="1900">
                <a:sym typeface="Symbol" pitchFamily="18" charset="2"/>
              </a:rPr>
              <a:t> at high </a:t>
            </a:r>
            <a:r>
              <a:rPr lang="en-US" altLang="en-US" sz="1900">
                <a:latin typeface="Symbol" pitchFamily="18" charset="2"/>
                <a:sym typeface="Symbol" pitchFamily="18" charset="2"/>
              </a:rPr>
              <a:t>b</a:t>
            </a:r>
            <a:r>
              <a:rPr lang="en-US" altLang="en-US" sz="1900">
                <a:sym typeface="Symbol" pitchFamily="18" charset="2"/>
              </a:rPr>
              <a:t>  </a:t>
            </a:r>
            <a:r>
              <a:rPr lang="en-US" altLang="en-US" sz="1900" b="1">
                <a:solidFill>
                  <a:srgbClr val="0000FF"/>
                </a:solidFill>
                <a:sym typeface="Symbol" pitchFamily="18" charset="2"/>
              </a:rPr>
              <a:t>stabilizing to ES-ITG</a:t>
            </a:r>
          </a:p>
          <a:p>
            <a:r>
              <a:rPr lang="en-US" altLang="en-US" sz="1900"/>
              <a:t>Small inertia (nmR</a:t>
            </a:r>
            <a:r>
              <a:rPr lang="en-US" altLang="en-US" sz="1900" baseline="30000"/>
              <a:t>2</a:t>
            </a:r>
            <a:r>
              <a:rPr lang="en-US" altLang="en-US" sz="1900"/>
              <a:t>) with uni-directional NBI heating gives strong toroidal flow &amp; flow shear </a:t>
            </a:r>
            <a:r>
              <a:rPr lang="en-US" altLang="en-US" sz="1900" b="1">
                <a:sym typeface="Symbol" pitchFamily="18" charset="2"/>
              </a:rPr>
              <a:t> </a:t>
            </a:r>
            <a:r>
              <a:rPr lang="en-US" altLang="en-US" sz="1900" b="1">
                <a:solidFill>
                  <a:srgbClr val="0000FF"/>
                </a:solidFill>
                <a:sym typeface="Symbol" pitchFamily="18" charset="2"/>
              </a:rPr>
              <a:t>EB shear stabilization (dv</a:t>
            </a:r>
            <a:r>
              <a:rPr lang="en-US" altLang="en-US" sz="1900" b="1" baseline="-25000">
                <a:solidFill>
                  <a:srgbClr val="0000FF"/>
                </a:solidFill>
                <a:sym typeface="Symbol" pitchFamily="18" charset="2"/>
              </a:rPr>
              <a:t></a:t>
            </a:r>
            <a:r>
              <a:rPr lang="en-US" altLang="en-US" sz="1900" b="1">
                <a:solidFill>
                  <a:srgbClr val="0000FF"/>
                </a:solidFill>
                <a:sym typeface="Symbol" pitchFamily="18" charset="2"/>
              </a:rPr>
              <a:t>/dr)</a:t>
            </a:r>
          </a:p>
          <a:p>
            <a:pPr>
              <a:buFont typeface="Symbol" pitchFamily="18" charset="2"/>
              <a:buChar char="Þ"/>
            </a:pPr>
            <a:r>
              <a:rPr lang="en-US" altLang="en-US" sz="1900" b="1">
                <a:sym typeface="Symbol" pitchFamily="18" charset="2"/>
              </a:rPr>
              <a:t>Not expecting strong ES ITG/TEM instability (much higher thresholds)</a:t>
            </a:r>
          </a:p>
          <a:p>
            <a:endParaRPr lang="en-US" altLang="en-US" sz="1900">
              <a:sym typeface="Symbol" pitchFamily="18" charset="2"/>
            </a:endParaRPr>
          </a:p>
          <a:p>
            <a:r>
              <a:rPr lang="en-US" altLang="en-US" sz="1900" u="sng">
                <a:sym typeface="Symbol" pitchFamily="18" charset="2"/>
              </a:rPr>
              <a:t>BUT</a:t>
            </a:r>
          </a:p>
          <a:p>
            <a:r>
              <a:rPr lang="en-US" altLang="en-US" sz="1900">
                <a:sym typeface="Symbol" pitchFamily="18" charset="2"/>
              </a:rPr>
              <a:t>High beta drives EM instabilities: </a:t>
            </a:r>
            <a:r>
              <a:rPr lang="en-US" altLang="en-US" sz="1900">
                <a:solidFill>
                  <a:srgbClr val="FF0000"/>
                </a:solidFill>
                <a:sym typeface="Symbol" pitchFamily="18" charset="2"/>
              </a:rPr>
              <a:t>microtearing modes (</a:t>
            </a:r>
            <a:r>
              <a:rPr lang="en-US" altLang="en-US" sz="1900" b="1">
                <a:solidFill>
                  <a:srgbClr val="FF0000"/>
                </a:solidFill>
                <a:sym typeface="Symbol" pitchFamily="18" charset="2"/>
              </a:rPr>
              <a:t>MTM</a:t>
            </a:r>
            <a:r>
              <a:rPr lang="en-US" altLang="en-US" sz="1900">
                <a:solidFill>
                  <a:srgbClr val="FF0000"/>
                </a:solidFill>
                <a:sym typeface="Symbol" pitchFamily="18" charset="2"/>
              </a:rPr>
              <a:t>) ~ </a:t>
            </a:r>
            <a:r>
              <a:rPr lang="en-US" altLang="en-US" sz="1900">
                <a:solidFill>
                  <a:srgbClr val="FF0000"/>
                </a:solidFill>
                <a:latin typeface="Symbol" pitchFamily="18" charset="2"/>
                <a:sym typeface="Symbol" pitchFamily="18" charset="2"/>
              </a:rPr>
              <a:t>b</a:t>
            </a:r>
            <a:r>
              <a:rPr lang="en-US" altLang="en-US" sz="1900" baseline="-25000">
                <a:solidFill>
                  <a:srgbClr val="FF0000"/>
                </a:solidFill>
                <a:sym typeface="Symbol" pitchFamily="18" charset="2"/>
              </a:rPr>
              <a:t>e</a:t>
            </a:r>
            <a:r>
              <a:rPr lang="en-US" altLang="en-US" sz="1900">
                <a:solidFill>
                  <a:srgbClr val="FF0000"/>
                </a:solidFill>
                <a:sym typeface="Symbol" pitchFamily="18" charset="2"/>
              </a:rPr>
              <a:t>T</a:t>
            </a:r>
            <a:r>
              <a:rPr lang="en-US" altLang="en-US" sz="1900" baseline="-25000">
                <a:solidFill>
                  <a:srgbClr val="FF0000"/>
                </a:solidFill>
                <a:sym typeface="Symbol" pitchFamily="18" charset="2"/>
              </a:rPr>
              <a:t>e</a:t>
            </a:r>
            <a:r>
              <a:rPr lang="en-US" altLang="en-US" sz="1900">
                <a:solidFill>
                  <a:srgbClr val="FF0000"/>
                </a:solidFill>
                <a:sym typeface="Symbol" pitchFamily="18" charset="2"/>
              </a:rPr>
              <a:t>, kinetic ballooning modes (</a:t>
            </a:r>
            <a:r>
              <a:rPr lang="en-US" altLang="en-US" sz="1900" b="1">
                <a:solidFill>
                  <a:srgbClr val="FF0000"/>
                </a:solidFill>
                <a:sym typeface="Symbol" pitchFamily="18" charset="2"/>
              </a:rPr>
              <a:t>KBM</a:t>
            </a:r>
            <a:r>
              <a:rPr lang="en-US" altLang="en-US" sz="1900">
                <a:solidFill>
                  <a:srgbClr val="FF0000"/>
                </a:solidFill>
                <a:sym typeface="Symbol" pitchFamily="18" charset="2"/>
              </a:rPr>
              <a:t>) ~ </a:t>
            </a:r>
            <a:r>
              <a:rPr lang="en-US" altLang="en-US" sz="1900">
                <a:solidFill>
                  <a:srgbClr val="FF0000"/>
                </a:solidFill>
                <a:latin typeface="Symbol" pitchFamily="18" charset="2"/>
                <a:sym typeface="Symbol" pitchFamily="18" charset="2"/>
              </a:rPr>
              <a:t>a</a:t>
            </a:r>
            <a:r>
              <a:rPr lang="en-US" altLang="en-US" sz="1900" baseline="-25000">
                <a:solidFill>
                  <a:srgbClr val="FF0000"/>
                </a:solidFill>
                <a:sym typeface="Symbol" pitchFamily="18" charset="2"/>
              </a:rPr>
              <a:t>MHD</a:t>
            </a:r>
            <a:r>
              <a:rPr lang="en-US" altLang="en-US" sz="1900">
                <a:solidFill>
                  <a:srgbClr val="FF0000"/>
                </a:solidFill>
                <a:sym typeface="Symbol" pitchFamily="18" charset="2"/>
              </a:rPr>
              <a:t>~q</a:t>
            </a:r>
            <a:r>
              <a:rPr lang="en-US" altLang="en-US" sz="1900" baseline="30000">
                <a:solidFill>
                  <a:srgbClr val="FF0000"/>
                </a:solidFill>
                <a:sym typeface="Symbol" pitchFamily="18" charset="2"/>
              </a:rPr>
              <a:t>2</a:t>
            </a:r>
            <a:r>
              <a:rPr lang="en-US" altLang="en-US" sz="1900">
                <a:solidFill>
                  <a:srgbClr val="FF0000"/>
                </a:solidFill>
                <a:sym typeface="Symbol" pitchFamily="18" charset="2"/>
              </a:rPr>
              <a:t>P/B</a:t>
            </a:r>
            <a:r>
              <a:rPr lang="en-US" altLang="en-US" sz="1900" baseline="30000">
                <a:solidFill>
                  <a:srgbClr val="FF0000"/>
                </a:solidFill>
                <a:sym typeface="Symbol" pitchFamily="18" charset="2"/>
              </a:rPr>
              <a:t>2</a:t>
            </a:r>
          </a:p>
          <a:p>
            <a:r>
              <a:rPr lang="en-US" altLang="en-US" sz="1900">
                <a:sym typeface="Symbol" pitchFamily="18" charset="2"/>
              </a:rPr>
              <a:t>Large shear in parallel velocity can drive </a:t>
            </a:r>
            <a:r>
              <a:rPr lang="en-US" altLang="en-US" sz="1900">
                <a:solidFill>
                  <a:srgbClr val="FF0000"/>
                </a:solidFill>
                <a:sym typeface="Symbol" pitchFamily="18" charset="2"/>
              </a:rPr>
              <a:t>Kelvin-Helmholtz-like instability</a:t>
            </a:r>
            <a:r>
              <a:rPr lang="en-US" altLang="en-US" sz="1900" b="1">
                <a:solidFill>
                  <a:srgbClr val="0000FF"/>
                </a:solidFill>
                <a:sym typeface="Symbol" pitchFamily="18" charset="2"/>
              </a:rPr>
              <a:t> </a:t>
            </a:r>
            <a:r>
              <a:rPr lang="en-US" altLang="en-US" sz="1900">
                <a:solidFill>
                  <a:srgbClr val="FF0000"/>
                </a:solidFill>
                <a:sym typeface="Symbol" pitchFamily="18" charset="2"/>
              </a:rPr>
              <a:t>~dv</a:t>
            </a:r>
            <a:r>
              <a:rPr lang="en-US" altLang="en-US" sz="1900" baseline="-25000">
                <a:solidFill>
                  <a:srgbClr val="FF0000"/>
                </a:solidFill>
                <a:sym typeface="Symbol" pitchFamily="18" charset="2"/>
              </a:rPr>
              <a:t>||</a:t>
            </a:r>
            <a:r>
              <a:rPr lang="en-US" altLang="en-US" sz="1900">
                <a:solidFill>
                  <a:srgbClr val="FF0000"/>
                </a:solidFill>
                <a:sym typeface="Symbol" pitchFamily="18" charset="2"/>
              </a:rPr>
              <a:t>/dr</a:t>
            </a:r>
            <a:endParaRPr lang="en-US" altLang="en-US" sz="1900">
              <a:sym typeface="Symbol" pitchFamily="18" charset="2"/>
            </a:endParaRPr>
          </a:p>
        </p:txBody>
      </p:sp>
      <p:sp>
        <p:nvSpPr>
          <p:cNvPr id="130051" name="Title 2"/>
          <p:cNvSpPr>
            <a:spLocks noGrp="1"/>
          </p:cNvSpPr>
          <p:nvPr>
            <p:ph type="title"/>
          </p:nvPr>
        </p:nvSpPr>
        <p:spPr>
          <a:xfrm>
            <a:off x="0" y="0"/>
            <a:ext cx="9144000" cy="914400"/>
          </a:xfrm>
        </p:spPr>
        <p:txBody>
          <a:bodyPr/>
          <a:lstStyle/>
          <a:p>
            <a:r>
              <a:rPr lang="en-US" altLang="en-US" sz="3200"/>
              <a:t>Many elements of ST are stabilizing to toroidal, electrostatic ITG/TEM drift waves</a:t>
            </a:r>
          </a:p>
        </p:txBody>
      </p:sp>
    </p:spTree>
    <p:extLst>
      <p:ext uri="{BB962C8B-B14F-4D97-AF65-F5344CB8AC3E}">
        <p14:creationId xmlns:p14="http://schemas.microsoft.com/office/powerpoint/2010/main" val="229886784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255483</TotalTime>
  <Words>6351</Words>
  <Application>Microsoft Office PowerPoint</Application>
  <PresentationFormat>On-screen Show (4:3)</PresentationFormat>
  <Paragraphs>913</Paragraphs>
  <Slides>92</Slides>
  <Notes>41</Notes>
  <HiddenSlides>0</HiddenSlides>
  <MMClips>2</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92</vt:i4>
      </vt:variant>
    </vt:vector>
  </HeadingPairs>
  <TitlesOfParts>
    <vt:vector size="104" baseType="lpstr">
      <vt:lpstr>Arial</vt:lpstr>
      <vt:lpstr>Cambria Math</vt:lpstr>
      <vt:lpstr>Century Gothic</vt:lpstr>
      <vt:lpstr>Freestyle Script</vt:lpstr>
      <vt:lpstr>Helvetica</vt:lpstr>
      <vt:lpstr>Script MT Bold</vt:lpstr>
      <vt:lpstr>Symbol</vt:lpstr>
      <vt:lpstr>Times New Roman</vt:lpstr>
      <vt:lpstr>Blank Presentation</vt:lpstr>
      <vt:lpstr>1_Blank Presentation</vt:lpstr>
      <vt:lpstr>Equation</vt:lpstr>
      <vt:lpstr>Photo Editor Photo</vt:lpstr>
      <vt:lpstr>Toroidal magnetized plasma turbulence &amp; transport</vt:lpstr>
      <vt:lpstr>Outline &amp; references</vt:lpstr>
      <vt:lpstr>Examples of turbulence</vt:lpstr>
      <vt:lpstr>Turbulence is ubiquitous throughout planetary atmospheres</vt:lpstr>
      <vt:lpstr>Turbulence is crucial to lift, drag &amp; stall characteristics of airfoils</vt:lpstr>
      <vt:lpstr>PowerPoint Presentation</vt:lpstr>
      <vt:lpstr>Turbulence is important throughout astrophysics</vt:lpstr>
      <vt:lpstr>Plasma turbulence degrades energy confinement / insulation in magnetic fusion energy devices</vt:lpstr>
      <vt:lpstr>Neutral fluids: Incompressible Navier-Stokes</vt:lpstr>
      <vt:lpstr>Use dimensionless Reynolds # to estimate laminar vs. turbulent dynamics</vt:lpstr>
      <vt:lpstr>Neutral fluid turbulence energy is distributed over a wide range of scale lengths (and times)</vt:lpstr>
      <vt:lpstr>Concepts of turbulence to remember</vt:lpstr>
      <vt:lpstr>Plasma in a strong toroidal magnetic field</vt:lpstr>
      <vt:lpstr>Charged particles experience Lorentz force in a magnetic field  gyro-orbits</vt:lpstr>
      <vt:lpstr>Magnetic field confines particles away from boundaries, leads to strong anisotropy</vt:lpstr>
      <vt:lpstr>Particles easily lost from ends  bend into a torus</vt:lpstr>
      <vt:lpstr>But toroidicity leads to vertical drifts from B &amp; curvature</vt:lpstr>
      <vt:lpstr>Even worse, charge separation leads to faster EB drifts out to the walls</vt:lpstr>
      <vt:lpstr>Solution: need a helical magnetic field for confined (closed) particle orbits</vt:lpstr>
      <vt:lpstr>Tokamaks</vt:lpstr>
      <vt:lpstr>Tokamaks</vt:lpstr>
      <vt:lpstr>At Princeton Plasma Physics Lab (PPPL): National Spherical Torus Experiment-Upgrade (NSTX-U)</vt:lpstr>
      <vt:lpstr>Turbulence characteristics in tokamaks</vt:lpstr>
      <vt:lpstr>40+ years of theory &amp; simulation predicts turbulence in magnetized plasma should often be drift wave in nature</vt:lpstr>
      <vt:lpstr>Spectroscopic imaging provides a 2D picture of turbulence in tokamaks: cm spatial scales, ms time scales, &lt;1% amplitude</vt:lpstr>
      <vt:lpstr>PowerPoint Presentation</vt:lpstr>
      <vt:lpstr>Gyrokinetic simulations provide detailed prediction of expected turbulence characteristics</vt:lpstr>
      <vt:lpstr>Gyrokinetic simulations provide detailed prediction of expected turbulence characteristics</vt:lpstr>
      <vt:lpstr>Transport is of order the Gyrobohm diffusivity</vt:lpstr>
      <vt:lpstr>Transport, density fluctuation amplitude (from reflectometry) and spectral characteristics predicted by nonlinear gyrokinetic simulations</vt:lpstr>
      <vt:lpstr>Tokamak turbulence has a threshold gradient for onset, transport tied to linear stability and nonlinear saturation</vt:lpstr>
      <vt:lpstr>PowerPoint Presentation</vt:lpstr>
      <vt:lpstr>PowerPoint Presentation</vt:lpstr>
      <vt:lpstr>Drift waves</vt:lpstr>
      <vt:lpstr>Can identify key terms in gyrofluid equations responsible for drift wave dynamics</vt:lpstr>
      <vt:lpstr>Can identify key terms in gyrofluid equations responsible for drift wave dynamics</vt:lpstr>
      <vt:lpstr>Simple classic electron drift wave in a magnetic slab (B=BZ)</vt:lpstr>
      <vt:lpstr>Simple classic electron drift wave in a magnetic slab (B=BZ)</vt:lpstr>
      <vt:lpstr>Perturbed Potential Creates EB Advection</vt:lpstr>
      <vt:lpstr>Simple classic electron drift wave in a magnetic slab (B=BZ)</vt:lpstr>
      <vt:lpstr>With some algebra we obtain a diamagnetic drift velocity &amp; frequency</vt:lpstr>
      <vt:lpstr>Simplified ion continuity equation</vt:lpstr>
      <vt:lpstr>Need to add additional cartoon pictures here for classic electron drift wave</vt:lpstr>
      <vt:lpstr>Dynamics Must Satisfy Quasi-neutrality; Rapid parallel electron motion gives Boltzmann distribution</vt:lpstr>
      <vt:lpstr>Ion continuity + quasi-neutrality + Boltzmann electron = electron drift wave (linear, slab, cold ions)</vt:lpstr>
      <vt:lpstr>Linear stability analysis of toroidal Ion Temperature Gradient (ITG) micro-instability  (expected to dominate in many tokamak plasmas)</vt:lpstr>
      <vt:lpstr>Toroidicity Leads To Inhomogeneity in |B|, gives B and curvature (k) drifts</vt:lpstr>
      <vt:lpstr>Temperature perturbation (dT) leads to compression (vdi), density perturbation – 90 out-of-phase with dT</vt:lpstr>
      <vt:lpstr>Dynamics Must Satisfy Quasi-neutrality; Rapid parallel electron motion gives Boltzmann distribution</vt:lpstr>
      <vt:lpstr>Perturbed Potential Creates EB Advection</vt:lpstr>
      <vt:lpstr>Background Temperature Gradient Reinforces Perturbation  Instability</vt:lpstr>
      <vt:lpstr>Analogy for turbulence in tokamaks – Rayleigh-Taylor instability</vt:lpstr>
      <vt:lpstr>Inertial force in toroidal field acts like an effective gravity</vt:lpstr>
      <vt:lpstr>Same Dynamics Occur On Inboard Side But Now Temperature Gradient Is Stabilizing</vt:lpstr>
      <vt:lpstr>Fast Parallel Motion Along Helical Field Line Connects Good &amp; Bad Curvature Regions</vt:lpstr>
      <vt:lpstr>Critical gradient for ITG determined from theory + linear gyrokinetic simulations</vt:lpstr>
      <vt:lpstr>Threshold-like behavior analogous to Rayleigh-Benard instability</vt:lpstr>
      <vt:lpstr>With physical understanding, can try to manipulate/optimize microstability</vt:lpstr>
      <vt:lpstr>What happens nonlinearly?</vt:lpstr>
      <vt:lpstr>Saturated spectrum shape governed by nonlinear (2D perpendicular) three-wave interactions</vt:lpstr>
      <vt:lpstr>Energy cascade in 2D turbulence is different than 3D</vt:lpstr>
      <vt:lpstr>Energy drive can occur across large range of scales, but turbulent spectra still exhibit decay</vt:lpstr>
      <vt:lpstr>Nonlinearly-generated “zonal flows” also impact saturation</vt:lpstr>
      <vt:lpstr>Near linear threshold, strong zonal flows can suppress primary ITG instability  low time-averaged transport</vt:lpstr>
      <vt:lpstr>Large scale equilibrium sheared flows also influence saturation</vt:lpstr>
      <vt:lpstr>In neutral fluids, sheared flows are often a source of free energy to drive turbulence</vt:lpstr>
      <vt:lpstr>Beyond general characteristics, there are many theoretical “flavors” of drift waves possible in tokamak core &amp; edge</vt:lpstr>
      <vt:lpstr>MTM density fluctuations distinct from ballooning modes like ITG (simulations)</vt:lpstr>
      <vt:lpstr>Summary</vt:lpstr>
      <vt:lpstr>Some review references</vt:lpstr>
      <vt:lpstr>THE END</vt:lpstr>
      <vt:lpstr>Threshold-like behavior observed experimentally</vt:lpstr>
      <vt:lpstr>Reverse magnetic shear can lead to internal transport barriers (ITBs)</vt:lpstr>
      <vt:lpstr>Very simple growth rate derivation of toroidal ITG cartoon picture</vt:lpstr>
      <vt:lpstr>Can identify key terms in “gyrofluid” equations responsible for toroidal ITG instability</vt:lpstr>
      <vt:lpstr>Temperature perturbation (dT) leads to compression (vdi), density perturbation – 90 out-of-phase with dT</vt:lpstr>
      <vt:lpstr>Background Temperature Gradient Reinforces Perturbation  Instability</vt:lpstr>
      <vt:lpstr>Simplest dispersion from these 3 terms</vt:lpstr>
      <vt:lpstr>Finite gyroradius effects limit characteristic size to ion-gyroradius (kri~1)</vt:lpstr>
      <vt:lpstr>Mixing length estimate of fluctuation amplitude</vt:lpstr>
      <vt:lpstr>Mixing length estimate for fluctuation amplitude</vt:lpstr>
      <vt:lpstr>Mixing length estimate for fluctuation amplitude</vt:lpstr>
      <vt:lpstr>Mixing length estimate for fluctuation amplitude</vt:lpstr>
      <vt:lpstr>Mixing length estimate for fluctuation amplitude</vt:lpstr>
      <vt:lpstr>Low aspect ratio equilibrium can stabilize electrostatic drift waves, minimize transport (i.e. one motivation for NSTX-U at PPPL) </vt:lpstr>
      <vt:lpstr>Aspect ratio is an important free parameter, can try to make more compact devices (i.e. hopefully cheaper)</vt:lpstr>
      <vt:lpstr>Many elements of ST are stabilizing to toroidal, electrostatic ITG/TEM drift waves</vt:lpstr>
      <vt:lpstr>Many elements of ST are stabilizing to toroidal, electrostatic ITG/TEM drift waves</vt:lpstr>
      <vt:lpstr>Many elements of ST are stabilizing to toroidal, electrostatic ITG/TEM drift waves</vt:lpstr>
      <vt:lpstr>Many elements of ST are stabilizing to toroidal, electrostatic ITG/TEM drift waves</vt:lpstr>
      <vt:lpstr>Many elements of ST are stabilizing to toroidal, electrostatic ITG/TEM drift waves</vt:lpstr>
      <vt:lpstr>Many elements of ST are stabilizing to toroidal, electrostatic ITG/TEM drift waves</vt:lpstr>
    </vt:vector>
  </TitlesOfParts>
  <Company>Princeton Plasma Physics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creator>NSTX team member</dc:creator>
  <cp:lastModifiedBy>Walter Guttenfelder</cp:lastModifiedBy>
  <cp:revision>14598</cp:revision>
  <cp:lastPrinted>2014-03-12T06:03:54Z</cp:lastPrinted>
  <dcterms:created xsi:type="dcterms:W3CDTF">2003-10-01T16:23:57Z</dcterms:created>
  <dcterms:modified xsi:type="dcterms:W3CDTF">2023-04-21T18:43:41Z</dcterms:modified>
</cp:coreProperties>
</file>