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52" r:id="rId2"/>
    <p:sldMasterId id="2147483660" r:id="rId3"/>
    <p:sldMasterId id="2147483674" r:id="rId4"/>
    <p:sldMasterId id="2147483686" r:id="rId5"/>
    <p:sldMasterId id="2147483698" r:id="rId6"/>
    <p:sldMasterId id="2147483842" r:id="rId7"/>
  </p:sldMasterIdLst>
  <p:notesMasterIdLst>
    <p:notesMasterId r:id="rId260"/>
  </p:notesMasterIdLst>
  <p:handoutMasterIdLst>
    <p:handoutMasterId r:id="rId261"/>
  </p:handoutMasterIdLst>
  <p:sldIdLst>
    <p:sldId id="1482" r:id="rId8"/>
    <p:sldId id="1902" r:id="rId9"/>
    <p:sldId id="1903" r:id="rId10"/>
    <p:sldId id="1637" r:id="rId11"/>
    <p:sldId id="1743" r:id="rId12"/>
    <p:sldId id="1671" r:id="rId13"/>
    <p:sldId id="1928" r:id="rId14"/>
    <p:sldId id="1929" r:id="rId15"/>
    <p:sldId id="1592" r:id="rId16"/>
    <p:sldId id="1879" r:id="rId17"/>
    <p:sldId id="1880" r:id="rId18"/>
    <p:sldId id="1927" r:id="rId19"/>
    <p:sldId id="1883" r:id="rId20"/>
    <p:sldId id="1875" r:id="rId21"/>
    <p:sldId id="1930" r:id="rId22"/>
    <p:sldId id="1876" r:id="rId23"/>
    <p:sldId id="1877" r:id="rId24"/>
    <p:sldId id="1795" r:id="rId25"/>
    <p:sldId id="1780" r:id="rId26"/>
    <p:sldId id="1878" r:id="rId27"/>
    <p:sldId id="1783" r:id="rId28"/>
    <p:sldId id="1905" r:id="rId29"/>
    <p:sldId id="1904" r:id="rId30"/>
    <p:sldId id="1931" r:id="rId31"/>
    <p:sldId id="1932" r:id="rId32"/>
    <p:sldId id="1933" r:id="rId33"/>
    <p:sldId id="1934" r:id="rId34"/>
    <p:sldId id="1935" r:id="rId35"/>
    <p:sldId id="1936" r:id="rId36"/>
    <p:sldId id="1937" r:id="rId37"/>
    <p:sldId id="1938" r:id="rId38"/>
    <p:sldId id="1939" r:id="rId39"/>
    <p:sldId id="1940" r:id="rId40"/>
    <p:sldId id="1941" r:id="rId41"/>
    <p:sldId id="1784" r:id="rId42"/>
    <p:sldId id="1785" r:id="rId43"/>
    <p:sldId id="1786" r:id="rId44"/>
    <p:sldId id="1882" r:id="rId45"/>
    <p:sldId id="1787" r:id="rId46"/>
    <p:sldId id="1788" r:id="rId47"/>
    <p:sldId id="1790" r:id="rId48"/>
    <p:sldId id="1798" r:id="rId49"/>
    <p:sldId id="1791" r:id="rId50"/>
    <p:sldId id="1799" r:id="rId51"/>
    <p:sldId id="1800" r:id="rId52"/>
    <p:sldId id="1792" r:id="rId53"/>
    <p:sldId id="1793" r:id="rId54"/>
    <p:sldId id="1794" r:id="rId55"/>
    <p:sldId id="1942" r:id="rId56"/>
    <p:sldId id="1805" r:id="rId57"/>
    <p:sldId id="1907" r:id="rId58"/>
    <p:sldId id="1808" r:id="rId59"/>
    <p:sldId id="1908" r:id="rId60"/>
    <p:sldId id="1909" r:id="rId61"/>
    <p:sldId id="1910" r:id="rId62"/>
    <p:sldId id="1812" r:id="rId63"/>
    <p:sldId id="1815" r:id="rId64"/>
    <p:sldId id="1828" r:id="rId65"/>
    <p:sldId id="1911" r:id="rId66"/>
    <p:sldId id="1809" r:id="rId67"/>
    <p:sldId id="1818" r:id="rId68"/>
    <p:sldId id="1819" r:id="rId69"/>
    <p:sldId id="1820" r:id="rId70"/>
    <p:sldId id="1821" r:id="rId71"/>
    <p:sldId id="1822" r:id="rId72"/>
    <p:sldId id="1823" r:id="rId73"/>
    <p:sldId id="1824" r:id="rId74"/>
    <p:sldId id="1825" r:id="rId75"/>
    <p:sldId id="1884" r:id="rId76"/>
    <p:sldId id="1954" r:id="rId77"/>
    <p:sldId id="1897" r:id="rId78"/>
    <p:sldId id="1826" r:id="rId79"/>
    <p:sldId id="1886" r:id="rId80"/>
    <p:sldId id="1827" r:id="rId81"/>
    <p:sldId id="1782" r:id="rId82"/>
    <p:sldId id="1850" r:id="rId83"/>
    <p:sldId id="1831" r:id="rId84"/>
    <p:sldId id="1885" r:id="rId85"/>
    <p:sldId id="1956" r:id="rId86"/>
    <p:sldId id="1946" r:id="rId87"/>
    <p:sldId id="1947" r:id="rId88"/>
    <p:sldId id="1948" r:id="rId89"/>
    <p:sldId id="1832" r:id="rId90"/>
    <p:sldId id="1857" r:id="rId91"/>
    <p:sldId id="1912" r:id="rId92"/>
    <p:sldId id="1913" r:id="rId93"/>
    <p:sldId id="1914" r:id="rId94"/>
    <p:sldId id="1915" r:id="rId95"/>
    <p:sldId id="1916" r:id="rId96"/>
    <p:sldId id="1924" r:id="rId97"/>
    <p:sldId id="1925" r:id="rId98"/>
    <p:sldId id="1974" r:id="rId99"/>
    <p:sldId id="1975" r:id="rId100"/>
    <p:sldId id="1972" r:id="rId101"/>
    <p:sldId id="1855" r:id="rId102"/>
    <p:sldId id="1836" r:id="rId103"/>
    <p:sldId id="1835" r:id="rId104"/>
    <p:sldId id="1837" r:id="rId105"/>
    <p:sldId id="1839" r:id="rId106"/>
    <p:sldId id="1847" r:id="rId107"/>
    <p:sldId id="1846" r:id="rId108"/>
    <p:sldId id="1843" r:id="rId109"/>
    <p:sldId id="1842" r:id="rId110"/>
    <p:sldId id="1969" r:id="rId111"/>
    <p:sldId id="1844" r:id="rId112"/>
    <p:sldId id="1870" r:id="rId113"/>
    <p:sldId id="1888" r:id="rId114"/>
    <p:sldId id="1889" r:id="rId115"/>
    <p:sldId id="1890" r:id="rId116"/>
    <p:sldId id="1893" r:id="rId117"/>
    <p:sldId id="1894" r:id="rId118"/>
    <p:sldId id="1896" r:id="rId119"/>
    <p:sldId id="1891" r:id="rId120"/>
    <p:sldId id="1892" r:id="rId121"/>
    <p:sldId id="1957" r:id="rId122"/>
    <p:sldId id="1958" r:id="rId123"/>
    <p:sldId id="1959" r:id="rId124"/>
    <p:sldId id="1960" r:id="rId125"/>
    <p:sldId id="1961" r:id="rId126"/>
    <p:sldId id="1962" r:id="rId127"/>
    <p:sldId id="1963" r:id="rId128"/>
    <p:sldId id="1964" r:id="rId129"/>
    <p:sldId id="1965" r:id="rId130"/>
    <p:sldId id="1966" r:id="rId131"/>
    <p:sldId id="1967" r:id="rId132"/>
    <p:sldId id="1970" r:id="rId133"/>
    <p:sldId id="1971" r:id="rId134"/>
    <p:sldId id="1900" r:id="rId135"/>
    <p:sldId id="1899" r:id="rId136"/>
    <p:sldId id="1901" r:id="rId137"/>
    <p:sldId id="1591" r:id="rId138"/>
    <p:sldId id="1639" r:id="rId139"/>
    <p:sldId id="1736" r:id="rId140"/>
    <p:sldId id="1703" r:id="rId141"/>
    <p:sldId id="1756" r:id="rId142"/>
    <p:sldId id="1670" r:id="rId143"/>
    <p:sldId id="1527" r:id="rId144"/>
    <p:sldId id="1557" r:id="rId145"/>
    <p:sldId id="1802" r:id="rId146"/>
    <p:sldId id="1803" r:id="rId147"/>
    <p:sldId id="1552" r:id="rId148"/>
    <p:sldId id="1593" r:id="rId149"/>
    <p:sldId id="1634" r:id="rId150"/>
    <p:sldId id="1628" r:id="rId151"/>
    <p:sldId id="1633" r:id="rId152"/>
    <p:sldId id="1632" r:id="rId153"/>
    <p:sldId id="1629" r:id="rId154"/>
    <p:sldId id="1630" r:id="rId155"/>
    <p:sldId id="1631" r:id="rId156"/>
    <p:sldId id="1568" r:id="rId157"/>
    <p:sldId id="1590" r:id="rId158"/>
    <p:sldId id="1588" r:id="rId159"/>
    <p:sldId id="1589" r:id="rId160"/>
    <p:sldId id="1640" r:id="rId161"/>
    <p:sldId id="1619" r:id="rId162"/>
    <p:sldId id="1641" r:id="rId163"/>
    <p:sldId id="1604" r:id="rId164"/>
    <p:sldId id="1644" r:id="rId165"/>
    <p:sldId id="1645" r:id="rId166"/>
    <p:sldId id="1668" r:id="rId167"/>
    <p:sldId id="1569" r:id="rId168"/>
    <p:sldId id="1538" r:id="rId169"/>
    <p:sldId id="1536" r:id="rId170"/>
    <p:sldId id="1537" r:id="rId171"/>
    <p:sldId id="1655" r:id="rId172"/>
    <p:sldId id="1739" r:id="rId173"/>
    <p:sldId id="1539" r:id="rId174"/>
    <p:sldId id="1545" r:id="rId175"/>
    <p:sldId id="1531" r:id="rId176"/>
    <p:sldId id="1656" r:id="rId177"/>
    <p:sldId id="1770" r:id="rId178"/>
    <p:sldId id="1757" r:id="rId179"/>
    <p:sldId id="1758" r:id="rId180"/>
    <p:sldId id="1759" r:id="rId181"/>
    <p:sldId id="1760" r:id="rId182"/>
    <p:sldId id="1761" r:id="rId183"/>
    <p:sldId id="1762" r:id="rId184"/>
    <p:sldId id="1763" r:id="rId185"/>
    <p:sldId id="1765" r:id="rId186"/>
    <p:sldId id="1766" r:id="rId187"/>
    <p:sldId id="1764" r:id="rId188"/>
    <p:sldId id="1686" r:id="rId189"/>
    <p:sldId id="1654" r:id="rId190"/>
    <p:sldId id="1773" r:id="rId191"/>
    <p:sldId id="1744" r:id="rId192"/>
    <p:sldId id="1717" r:id="rId193"/>
    <p:sldId id="1755" r:id="rId194"/>
    <p:sldId id="1698" r:id="rId195"/>
    <p:sldId id="1699" r:id="rId196"/>
    <p:sldId id="1688" r:id="rId197"/>
    <p:sldId id="1700" r:id="rId198"/>
    <p:sldId id="1750" r:id="rId199"/>
    <p:sldId id="1751" r:id="rId200"/>
    <p:sldId id="1752" r:id="rId201"/>
    <p:sldId id="1753" r:id="rId202"/>
    <p:sldId id="1707" r:id="rId203"/>
    <p:sldId id="1546" r:id="rId204"/>
    <p:sldId id="1594" r:id="rId205"/>
    <p:sldId id="1729" r:id="rId206"/>
    <p:sldId id="1710" r:id="rId207"/>
    <p:sldId id="1702" r:id="rId208"/>
    <p:sldId id="1691" r:id="rId209"/>
    <p:sldId id="1692" r:id="rId210"/>
    <p:sldId id="1711" r:id="rId211"/>
    <p:sldId id="1693" r:id="rId212"/>
    <p:sldId id="1694" r:id="rId213"/>
    <p:sldId id="1695" r:id="rId214"/>
    <p:sldId id="1696" r:id="rId215"/>
    <p:sldId id="1697" r:id="rId216"/>
    <p:sldId id="1718" r:id="rId217"/>
    <p:sldId id="1720" r:id="rId218"/>
    <p:sldId id="1728" r:id="rId219"/>
    <p:sldId id="1721" r:id="rId220"/>
    <p:sldId id="1554" r:id="rId221"/>
    <p:sldId id="1731" r:id="rId222"/>
    <p:sldId id="1754" r:id="rId223"/>
    <p:sldId id="1722" r:id="rId224"/>
    <p:sldId id="1665" r:id="rId225"/>
    <p:sldId id="1559" r:id="rId226"/>
    <p:sldId id="1663" r:id="rId227"/>
    <p:sldId id="1561" r:id="rId228"/>
    <p:sldId id="1562" r:id="rId229"/>
    <p:sldId id="1742" r:id="rId230"/>
    <p:sldId id="1597" r:id="rId231"/>
    <p:sldId id="1771" r:id="rId232"/>
    <p:sldId id="1669" r:id="rId233"/>
    <p:sldId id="1713" r:id="rId234"/>
    <p:sldId id="1676" r:id="rId235"/>
    <p:sldId id="1558" r:id="rId236"/>
    <p:sldId id="1603" r:id="rId237"/>
    <p:sldId id="1677" r:id="rId238"/>
    <p:sldId id="1673" r:id="rId239"/>
    <p:sldId id="1678" r:id="rId240"/>
    <p:sldId id="1549" r:id="rId241"/>
    <p:sldId id="1735" r:id="rId242"/>
    <p:sldId id="1683" r:id="rId243"/>
    <p:sldId id="1548" r:id="rId244"/>
    <p:sldId id="1684" r:id="rId245"/>
    <p:sldId id="1674" r:id="rId246"/>
    <p:sldId id="1734" r:id="rId247"/>
    <p:sldId id="1709" r:id="rId248"/>
    <p:sldId id="1737" r:id="rId249"/>
    <p:sldId id="1680" r:id="rId250"/>
    <p:sldId id="1679" r:id="rId251"/>
    <p:sldId id="1607" r:id="rId252"/>
    <p:sldId id="1681" r:id="rId253"/>
    <p:sldId id="1712" r:id="rId254"/>
    <p:sldId id="1708" r:id="rId255"/>
    <p:sldId id="1732" r:id="rId256"/>
    <p:sldId id="1738" r:id="rId257"/>
    <p:sldId id="1675" r:id="rId258"/>
    <p:sldId id="1772" r:id="rId259"/>
  </p:sldIdLst>
  <p:sldSz cx="9144000" cy="6858000" type="screen4x3"/>
  <p:notesSz cx="7315200" cy="9601200"/>
  <p:defaultTextStyle>
    <a:defPPr>
      <a:defRPr lang="en-US"/>
    </a:defPPr>
    <a:lvl1pPr algn="l" rtl="0" fontAlgn="base">
      <a:spcBef>
        <a:spcPct val="0"/>
      </a:spcBef>
      <a:spcAft>
        <a:spcPct val="0"/>
      </a:spcAft>
      <a:defRPr sz="1200" b="1" i="1" kern="1200">
        <a:solidFill>
          <a:srgbClr val="1822CD"/>
        </a:solidFill>
        <a:latin typeface="Helvetica" pitchFamily="34" charset="0"/>
        <a:ea typeface="+mn-ea"/>
        <a:cs typeface="Arial" pitchFamily="34" charset="0"/>
      </a:defRPr>
    </a:lvl1pPr>
    <a:lvl2pPr marL="4556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2pPr>
    <a:lvl3pPr marL="9128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3pPr>
    <a:lvl4pPr marL="13700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4pPr>
    <a:lvl5pPr marL="1827213" indent="1588" algn="l" rtl="0" fontAlgn="base">
      <a:spcBef>
        <a:spcPct val="0"/>
      </a:spcBef>
      <a:spcAft>
        <a:spcPct val="0"/>
      </a:spcAft>
      <a:defRPr sz="1200" b="1" i="1" kern="1200">
        <a:solidFill>
          <a:srgbClr val="1822CD"/>
        </a:solidFill>
        <a:latin typeface="Helvetica" pitchFamily="34" charset="0"/>
        <a:ea typeface="+mn-ea"/>
        <a:cs typeface="Arial" pitchFamily="34" charset="0"/>
      </a:defRPr>
    </a:lvl5pPr>
    <a:lvl6pPr marL="2286000" algn="l" defTabSz="914400" rtl="0" eaLnBrk="1" latinLnBrk="0" hangingPunct="1">
      <a:defRPr sz="1200" b="1" i="1" kern="1200">
        <a:solidFill>
          <a:srgbClr val="1822CD"/>
        </a:solidFill>
        <a:latin typeface="Helvetica" pitchFamily="34" charset="0"/>
        <a:ea typeface="+mn-ea"/>
        <a:cs typeface="Arial" pitchFamily="34" charset="0"/>
      </a:defRPr>
    </a:lvl6pPr>
    <a:lvl7pPr marL="2743200" algn="l" defTabSz="914400" rtl="0" eaLnBrk="1" latinLnBrk="0" hangingPunct="1">
      <a:defRPr sz="1200" b="1" i="1" kern="1200">
        <a:solidFill>
          <a:srgbClr val="1822CD"/>
        </a:solidFill>
        <a:latin typeface="Helvetica" pitchFamily="34" charset="0"/>
        <a:ea typeface="+mn-ea"/>
        <a:cs typeface="Arial" pitchFamily="34" charset="0"/>
      </a:defRPr>
    </a:lvl7pPr>
    <a:lvl8pPr marL="3200400" algn="l" defTabSz="914400" rtl="0" eaLnBrk="1" latinLnBrk="0" hangingPunct="1">
      <a:defRPr sz="1200" b="1" i="1" kern="1200">
        <a:solidFill>
          <a:srgbClr val="1822CD"/>
        </a:solidFill>
        <a:latin typeface="Helvetica" pitchFamily="34" charset="0"/>
        <a:ea typeface="+mn-ea"/>
        <a:cs typeface="Arial" pitchFamily="34" charset="0"/>
      </a:defRPr>
    </a:lvl8pPr>
    <a:lvl9pPr marL="3657600" algn="l" defTabSz="914400" rtl="0" eaLnBrk="1" latinLnBrk="0" hangingPunct="1">
      <a:defRPr sz="1200" b="1" i="1" kern="1200">
        <a:solidFill>
          <a:srgbClr val="1822CD"/>
        </a:solidFill>
        <a:latin typeface="Helvetica"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D6D6F5"/>
    <a:srgbClr val="FF0000"/>
    <a:srgbClr val="FFCCCC"/>
    <a:srgbClr val="FFCC99"/>
    <a:srgbClr val="FF9900"/>
    <a:srgbClr val="FF3300"/>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680" autoAdjust="0"/>
    <p:restoredTop sz="92261" autoAdjust="0"/>
  </p:normalViewPr>
  <p:slideViewPr>
    <p:cSldViewPr>
      <p:cViewPr varScale="1">
        <p:scale>
          <a:sx n="155" d="100"/>
          <a:sy n="155" d="100"/>
        </p:scale>
        <p:origin x="-2270" y="-77"/>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56"/>
    </p:cViewPr>
  </p:sorterViewPr>
  <p:notesViewPr>
    <p:cSldViewPr>
      <p:cViewPr varScale="1">
        <p:scale>
          <a:sx n="85" d="100"/>
          <a:sy n="85" d="100"/>
        </p:scale>
        <p:origin x="-312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170" Type="http://schemas.openxmlformats.org/officeDocument/2006/relationships/slide" Target="slides/slide163.xml"/><Relationship Id="rId226" Type="http://schemas.openxmlformats.org/officeDocument/2006/relationships/slide" Target="slides/slide21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228" Type="http://schemas.openxmlformats.org/officeDocument/2006/relationships/slide" Target="slides/slide221.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notesMaster" Target="notesMasters/notesMaster1.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7.xml"/><Relationship Id="rId162" Type="http://schemas.openxmlformats.org/officeDocument/2006/relationships/slide" Target="slides/slide155.xml"/><Relationship Id="rId183" Type="http://schemas.openxmlformats.org/officeDocument/2006/relationships/slide" Target="slides/slide176.xml"/><Relationship Id="rId218" Type="http://schemas.openxmlformats.org/officeDocument/2006/relationships/slide" Target="slides/slide211.xml"/><Relationship Id="rId239" Type="http://schemas.openxmlformats.org/officeDocument/2006/relationships/slide" Target="slides/slide232.xml"/><Relationship Id="rId250" Type="http://schemas.openxmlformats.org/officeDocument/2006/relationships/slide" Target="slides/slide243.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261" Type="http://schemas.openxmlformats.org/officeDocument/2006/relationships/handoutMaster" Target="handoutMasters/handoutMaster1.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presProps" Target="presProps.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viewProps" Target="viewProps.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theme" Target="theme/theme1.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tableStyles" Target="tableStyles.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slideMaster" Target="slideMasters/slideMaster2.xml"/><Relationship Id="rId29" Type="http://schemas.openxmlformats.org/officeDocument/2006/relationships/slide" Target="slides/slide22.xml"/><Relationship Id="rId255" Type="http://schemas.openxmlformats.org/officeDocument/2006/relationships/slide" Target="slides/slide248.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slideMaster" Target="slideMasters/slideMaster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4" Type="http://schemas.openxmlformats.org/officeDocument/2006/relationships/slideMaster" Target="slideMasters/slideMaster4.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7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3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54.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image" Target="../media/image1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37" tIns="48319" rIns="96637" bIns="48319" numCol="1" anchor="t" anchorCtr="0" compatLnSpc="1">
            <a:prstTxWarp prst="textNoShape">
              <a:avLst/>
            </a:prstTxWarp>
          </a:bodyPr>
          <a:lstStyle>
            <a:lvl1pP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37" tIns="48319" rIns="96637" bIns="48319" numCol="1" anchor="t" anchorCtr="0" compatLnSpc="1">
            <a:prstTxWarp prst="textNoShape">
              <a:avLst/>
            </a:prstTxWarp>
          </a:bodyPr>
          <a:lstStyle>
            <a:lvl1pPr algn="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37" tIns="48319" rIns="96637" bIns="48319" numCol="1" anchor="b" anchorCtr="0" compatLnSpc="1">
            <a:prstTxWarp prst="textNoShape">
              <a:avLst/>
            </a:prstTxWarp>
          </a:bodyPr>
          <a:lstStyle>
            <a:lvl1pPr defTabSz="966703">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37" tIns="48319" rIns="96637" bIns="48319" numCol="1" anchor="b" anchorCtr="0" compatLnSpc="1">
            <a:prstTxWarp prst="textNoShape">
              <a:avLst/>
            </a:prstTxWarp>
          </a:bodyPr>
          <a:lstStyle>
            <a:lvl1pPr algn="r" defTabSz="966703">
              <a:spcBef>
                <a:spcPct val="0"/>
              </a:spcBef>
              <a:buFontTx/>
              <a:buNone/>
              <a:defRPr b="0" i="0">
                <a:solidFill>
                  <a:schemeClr val="tx1"/>
                </a:solidFill>
                <a:latin typeface="Times New Roman" pitchFamily="18" charset="0"/>
                <a:cs typeface="+mn-cs"/>
              </a:defRPr>
            </a:lvl1pPr>
          </a:lstStyle>
          <a:p>
            <a:pPr>
              <a:defRPr/>
            </a:pPr>
            <a:fld id="{F2465BA7-E832-480C-8AB8-64B623D7475F}" type="slidenum">
              <a:rPr lang="en-US"/>
              <a:pPr>
                <a:defRPr/>
              </a:pPr>
              <a:t>‹#›</a:t>
            </a:fld>
            <a:endParaRPr lang="en-US"/>
          </a:p>
        </p:txBody>
      </p:sp>
    </p:spTree>
    <p:extLst>
      <p:ext uri="{BB962C8B-B14F-4D97-AF65-F5344CB8AC3E}">
        <p14:creationId xmlns:p14="http://schemas.microsoft.com/office/powerpoint/2010/main" val="308237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133725" cy="47625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4181475" y="0"/>
            <a:ext cx="3133725" cy="47625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143364" name="Rectangle 4"/>
          <p:cNvSpPr>
            <a:spLocks noGrp="1" noRot="1" noChangeAspect="1" noChangeArrowheads="1" noTextEdit="1"/>
          </p:cNvSpPr>
          <p:nvPr>
            <p:ph type="sldImg" idx="2"/>
          </p:nvPr>
        </p:nvSpPr>
        <p:spPr bwMode="auto">
          <a:xfrm>
            <a:off x="1228725" y="712788"/>
            <a:ext cx="4857750" cy="3644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966788" y="4595813"/>
            <a:ext cx="5381625" cy="4279900"/>
          </a:xfrm>
          <a:prstGeom prst="rect">
            <a:avLst/>
          </a:prstGeom>
          <a:noFill/>
          <a:ln w="9525">
            <a:noFill/>
            <a:miter lim="800000"/>
            <a:headEnd/>
            <a:tailEnd/>
          </a:ln>
          <a:effectLst/>
        </p:spPr>
        <p:txBody>
          <a:bodyPr vert="horz" wrap="square" lIns="95652" tIns="47826" rIns="95652" bIns="4782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9112250"/>
            <a:ext cx="3133725" cy="476250"/>
          </a:xfrm>
          <a:prstGeom prst="rect">
            <a:avLst/>
          </a:prstGeom>
          <a:noFill/>
          <a:ln w="9525">
            <a:noFill/>
            <a:miter lim="800000"/>
            <a:headEnd/>
            <a:tailEnd/>
          </a:ln>
          <a:effectLst/>
        </p:spPr>
        <p:txBody>
          <a:bodyPr vert="horz" wrap="square" lIns="95652" tIns="47826" rIns="95652" bIns="47826"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4181475" y="9112250"/>
            <a:ext cx="3133725" cy="476250"/>
          </a:xfrm>
          <a:prstGeom prst="rect">
            <a:avLst/>
          </a:prstGeom>
          <a:noFill/>
          <a:ln w="9525">
            <a:noFill/>
            <a:miter lim="800000"/>
            <a:headEnd/>
            <a:tailEnd/>
          </a:ln>
          <a:effectLst/>
        </p:spPr>
        <p:txBody>
          <a:bodyPr vert="horz" wrap="square" lIns="95652" tIns="47826" rIns="95652" bIns="47826"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B072B307-128D-4BB2-A90A-51B2A7ADB4B0}" type="slidenum">
              <a:rPr lang="en-US"/>
              <a:pPr>
                <a:defRPr/>
              </a:pPr>
              <a:t>‹#›</a:t>
            </a:fld>
            <a:endParaRPr lang="en-US"/>
          </a:p>
        </p:txBody>
      </p:sp>
    </p:spTree>
    <p:extLst>
      <p:ext uri="{BB962C8B-B14F-4D97-AF65-F5344CB8AC3E}">
        <p14:creationId xmlns:p14="http://schemas.microsoft.com/office/powerpoint/2010/main" val="42534296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84CC441C-AD0F-4C31-8EBE-0336AF7166B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6229840A-D5E5-4169-B328-D7E432C70482}" type="slidenum">
              <a:rPr lang="en-US" smtClean="0"/>
              <a:pPr>
                <a:defRPr/>
              </a:pPr>
              <a:t>30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284406A9-41E8-47D3-9745-4CAD20994213}" type="slidenum">
              <a:rPr lang="en-US" smtClean="0"/>
              <a:pPr>
                <a:defRPr/>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 view from his asylum room</a:t>
            </a:r>
          </a:p>
          <a:p>
            <a:r>
              <a:rPr lang="en-US" altLang="en-US" smtClean="0"/>
              <a:t>http://www.nature.com/news/2006/060703/full/news060703-17.html</a:t>
            </a:r>
          </a:p>
          <a:p>
            <a:r>
              <a:rPr lang="en-US" altLang="en-US" smtClean="0"/>
              <a:t>Scientists in Mexico image Starry Night, find Kolmogorov scaling holds with intensity</a:t>
            </a:r>
          </a:p>
          <a:p>
            <a:r>
              <a:rPr lang="en-US" altLang="en-US" smtClean="0"/>
              <a:t>Perhaps a reflection of the turbulence in his mind ;)</a:t>
            </a:r>
          </a:p>
        </p:txBody>
      </p:sp>
      <p:sp>
        <p:nvSpPr>
          <p:cNvPr id="4" name="Slide Number Placeholder 3"/>
          <p:cNvSpPr>
            <a:spLocks noGrp="1"/>
          </p:cNvSpPr>
          <p:nvPr>
            <p:ph type="sldNum" sz="quarter" idx="5"/>
          </p:nvPr>
        </p:nvSpPr>
        <p:spPr/>
        <p:txBody>
          <a:bodyPr/>
          <a:lstStyle/>
          <a:p>
            <a:pPr>
              <a:defRPr/>
            </a:pPr>
            <a:fld id="{462C1B3B-5EF4-4EC9-9692-0D1E92ECD328}" type="slidenum">
              <a:rPr lang="en-US" smtClean="0"/>
              <a:pPr>
                <a:defRPr/>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Been appreciated for a long time, people have had intuitive feel for it and recognized it is ubiquitous</a:t>
            </a:r>
          </a:p>
          <a:p>
            <a:r>
              <a:rPr lang="en-US" altLang="en-US" smtClean="0"/>
              <a:t>“. . .the smallest eddies are almost numberless, and large things are rotated only by large eddies and not by small ones, and small things are turned by small eddies and large.”</a:t>
            </a:r>
          </a:p>
          <a:p>
            <a:endParaRPr lang="en-US" altLang="en-US" smtClean="0"/>
          </a:p>
          <a:p>
            <a:r>
              <a:rPr lang="en-US" altLang="en-US" smtClean="0"/>
              <a:t>"Observe the motion of the surface of the water, which resembles that of hair, which has two motions, of which one is caused by the weight of the hair, the other by the direction of the curls; thus the water has eddying motions, one part of which is due to the principal current, the other to random and reverse motion"</a:t>
            </a:r>
          </a:p>
        </p:txBody>
      </p:sp>
      <p:sp>
        <p:nvSpPr>
          <p:cNvPr id="4" name="Slide Number Placeholder 3"/>
          <p:cNvSpPr>
            <a:spLocks noGrp="1"/>
          </p:cNvSpPr>
          <p:nvPr>
            <p:ph type="sldNum" sz="quarter" idx="5"/>
          </p:nvPr>
        </p:nvSpPr>
        <p:spPr/>
        <p:txBody>
          <a:bodyPr/>
          <a:lstStyle/>
          <a:p>
            <a:pPr>
              <a:defRPr/>
            </a:pPr>
            <a:fld id="{84A650D8-BD44-4C9A-9CBB-E5187F2D230C}" type="slidenum">
              <a:rPr lang="en-US" smtClean="0"/>
              <a:pPr>
                <a:defRPr/>
              </a:pPr>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Turbulence depicted in art, From “Thirty six views of Mt. Fuji” wood block prints, more literal translation “Off Kanagawa, the underside of a wave”</a:t>
            </a:r>
          </a:p>
          <a:p>
            <a:r>
              <a:rPr lang="en-US" altLang="en-US" smtClean="0"/>
              <a:t>Fluctuations at different scales (3D), large and small (both water and clouds), also in time (slower, faster) – because energy in flows &gt;&gt; energy dissipated by friction due to viscosity;</a:t>
            </a:r>
          </a:p>
          <a:p>
            <a:r>
              <a:rPr lang="en-US" altLang="en-US" smtClean="0"/>
              <a:t>Energy is largest for some characteristic length scale, or “correlation length”, certainly what the people in boats are most worried about, even if small perturbations are an inherent part of the turbulence dynamics</a:t>
            </a:r>
          </a:p>
          <a:p>
            <a:r>
              <a:rPr lang="en-US" altLang="en-US" smtClean="0"/>
              <a:t>Reference to mixing (trying to mix humans from above to below!)</a:t>
            </a:r>
          </a:p>
        </p:txBody>
      </p:sp>
      <p:sp>
        <p:nvSpPr>
          <p:cNvPr id="4" name="Slide Number Placeholder 3"/>
          <p:cNvSpPr>
            <a:spLocks noGrp="1"/>
          </p:cNvSpPr>
          <p:nvPr>
            <p:ph type="sldNum" sz="quarter" idx="5"/>
          </p:nvPr>
        </p:nvSpPr>
        <p:spPr/>
        <p:txBody>
          <a:bodyPr/>
          <a:lstStyle/>
          <a:p>
            <a:pPr>
              <a:defRPr/>
            </a:pPr>
            <a:fld id="{73A0DB37-60A2-41E6-A22C-6A9ADC1225D9}" type="slidenum">
              <a:rPr lang="en-US" smtClean="0"/>
              <a:pPr>
                <a:defRPr/>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E05969B-800A-47F7-8DFA-CAF5E98D99F8}" type="slidenum">
              <a:rPr lang="en-US" smtClean="0"/>
              <a:pPr>
                <a:defRPr/>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Little visible radiation</a:t>
            </a:r>
          </a:p>
          <a:p>
            <a:r>
              <a:rPr lang="en-US" altLang="en-US" smtClean="0"/>
              <a:t>Can’t really insert material objects, will be obliterated</a:t>
            </a:r>
          </a:p>
          <a:p>
            <a:endParaRPr lang="en-US" altLang="en-US" smtClean="0"/>
          </a:p>
        </p:txBody>
      </p:sp>
      <p:sp>
        <p:nvSpPr>
          <p:cNvPr id="4" name="Slide Number Placeholder 3"/>
          <p:cNvSpPr>
            <a:spLocks noGrp="1"/>
          </p:cNvSpPr>
          <p:nvPr>
            <p:ph type="sldNum" sz="quarter" idx="5"/>
          </p:nvPr>
        </p:nvSpPr>
        <p:spPr/>
        <p:txBody>
          <a:bodyPr/>
          <a:lstStyle/>
          <a:p>
            <a:pPr>
              <a:defRPr/>
            </a:pPr>
            <a:fld id="{961172D3-5308-46BD-B512-AA86136F0C84}" type="slidenum">
              <a:rPr lang="en-US" smtClean="0"/>
              <a:pPr>
                <a:defRPr/>
              </a:pPr>
              <a:t>36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10EC4712-86BE-4895-BC8E-8537E329175C}" type="slidenum">
              <a:rPr lang="en-US" smtClean="0"/>
              <a:pPr>
                <a:defRPr/>
              </a:pPr>
              <a:t>37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Perpendicular cross section size</a:t>
            </a:r>
          </a:p>
          <a:p>
            <a:r>
              <a:rPr lang="en-US" altLang="en-US" smtClean="0"/>
              <a:t>Turbulence is transporting energy and particles from hot core to cooler edge, mixing them together</a:t>
            </a:r>
          </a:p>
          <a:p>
            <a:endParaRPr lang="en-US" altLang="en-US" smtClean="0"/>
          </a:p>
        </p:txBody>
      </p:sp>
      <p:sp>
        <p:nvSpPr>
          <p:cNvPr id="4" name="Slide Number Placeholder 3"/>
          <p:cNvSpPr>
            <a:spLocks noGrp="1"/>
          </p:cNvSpPr>
          <p:nvPr>
            <p:ph type="sldNum" sz="quarter" idx="5"/>
          </p:nvPr>
        </p:nvSpPr>
        <p:spPr/>
        <p:txBody>
          <a:bodyPr/>
          <a:lstStyle/>
          <a:p>
            <a:pPr>
              <a:defRPr/>
            </a:pPr>
            <a:fld id="{13AAD304-7D34-47DC-8C0F-A3E3CE3E5518}" type="slidenum">
              <a:rPr lang="en-US" smtClean="0"/>
              <a:pPr>
                <a:defRPr/>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28C52F3-B2F6-47F6-AD6F-1C9E0D7115F1}" type="slidenum">
              <a:rPr lang="en-US" smtClean="0"/>
              <a:pPr>
                <a:defRPr/>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1FC63FE3-70AD-479B-B05C-03D5016741AC}"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A10CC1A2-03A0-4552-80E5-F02A0441F47E}" type="slidenum">
              <a:rPr lang="en-US" smtClean="0"/>
              <a:pPr>
                <a:defRPr/>
              </a:pPr>
              <a:t>41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DA6042FB-0913-47B8-8E6D-25E5E64AD8A8}" type="slidenum">
              <a:rPr lang="en-US" smtClean="0"/>
              <a:pPr>
                <a:defRPr/>
              </a:pPr>
              <a:t>43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Shown density perturbations calculated by averaging over velocity space of 5D distribution function</a:t>
            </a:r>
          </a:p>
          <a:p>
            <a:r>
              <a:rPr lang="en-US" altLang="en-US" smtClean="0"/>
              <a:t>Hard to measure, but theory and predictions illustrate turbulence is quasi-2D due to fast parallel motion</a:t>
            </a:r>
          </a:p>
        </p:txBody>
      </p:sp>
      <p:sp>
        <p:nvSpPr>
          <p:cNvPr id="4" name="Slide Number Placeholder 3"/>
          <p:cNvSpPr>
            <a:spLocks noGrp="1"/>
          </p:cNvSpPr>
          <p:nvPr>
            <p:ph type="sldNum" sz="quarter" idx="5"/>
          </p:nvPr>
        </p:nvSpPr>
        <p:spPr/>
        <p:txBody>
          <a:bodyPr/>
          <a:lstStyle/>
          <a:p>
            <a:pPr>
              <a:defRPr/>
            </a:pPr>
            <a:fld id="{DF2BC405-55DF-424E-B1D6-CCCB2CA5FBD8}" type="slidenum">
              <a:rPr lang="en-US" smtClean="0"/>
              <a:pPr>
                <a:defRPr/>
              </a:pPr>
              <a:t>46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F94C2DF2-E954-4770-AC3D-E6AD4D076FEA}" type="slidenum">
              <a:rPr lang="en-US" smtClean="0"/>
              <a:pPr>
                <a:defRPr/>
              </a:pPr>
              <a:t>47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C57DFA41-C699-48F3-A8B3-1A18A0BB3167}" type="slidenum">
              <a:rPr lang="en-US" smtClean="0"/>
              <a:pPr>
                <a:defRPr/>
              </a:pPr>
              <a:t>48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Spectra only covers ~order of magnitude (not &gt;4 like high Re neutral fluids)</a:t>
            </a:r>
          </a:p>
        </p:txBody>
      </p:sp>
      <p:sp>
        <p:nvSpPr>
          <p:cNvPr id="4" name="Slide Number Placeholder 3"/>
          <p:cNvSpPr>
            <a:spLocks noGrp="1"/>
          </p:cNvSpPr>
          <p:nvPr>
            <p:ph type="sldNum" sz="quarter" idx="5"/>
          </p:nvPr>
        </p:nvSpPr>
        <p:spPr/>
        <p:txBody>
          <a:bodyPr/>
          <a:lstStyle/>
          <a:p>
            <a:pPr>
              <a:defRPr/>
            </a:pPr>
            <a:fld id="{B67DE2D0-AAC3-4AA9-B9BC-37B0C3ECF15C}" type="slidenum">
              <a:rPr lang="en-US" smtClean="0"/>
              <a:pPr>
                <a:defRPr/>
              </a:pPr>
              <a:t>49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CD98B427-2C33-4A76-9ABD-4EA9BB1D04B4}" type="slidenum">
              <a:rPr lang="en-US" altLang="en-US" sz="1300">
                <a:solidFill>
                  <a:prstClr val="black"/>
                </a:solidFill>
                <a:latin typeface="Times New Roman" pitchFamily="18" charset="0"/>
              </a:rPr>
              <a:pPr eaLnBrk="1" hangingPunct="1">
                <a:defRPr/>
              </a:pPr>
              <a:t>58</a:t>
            </a:fld>
            <a:endParaRPr lang="en-US" altLang="en-US" sz="1300">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1D37C8F2-4EC1-49ED-BDDF-9B6FA261F14B}" type="slidenum">
              <a:rPr lang="en-US" altLang="en-US" sz="1300">
                <a:solidFill>
                  <a:prstClr val="black"/>
                </a:solidFill>
                <a:latin typeface="Times New Roman" pitchFamily="18" charset="0"/>
              </a:rPr>
              <a:pPr eaLnBrk="1" hangingPunct="1">
                <a:defRPr/>
              </a:pPr>
              <a:t>61</a:t>
            </a:fld>
            <a:endParaRPr lang="en-US" altLang="en-US" sz="1300">
              <a:solidFill>
                <a:prstClr val="black"/>
              </a:solidFill>
              <a:latin typeface="Times New Roman" pitchFamily="18"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957B952F-FA38-4DE9-A5F9-CBAC0281C03C}" type="slidenum">
              <a:rPr lang="en-US" altLang="en-US" sz="1300">
                <a:solidFill>
                  <a:prstClr val="black"/>
                </a:solidFill>
                <a:latin typeface="Times New Roman" pitchFamily="18" charset="0"/>
              </a:rPr>
              <a:pPr eaLnBrk="1" hangingPunct="1">
                <a:defRPr/>
              </a:pPr>
              <a:t>62</a:t>
            </a:fld>
            <a:endParaRPr lang="en-US" altLang="en-US" sz="1300">
              <a:solidFill>
                <a:prstClr val="black"/>
              </a:solidFill>
              <a:latin typeface="Times New Roman" pitchFamily="18"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F341BEF5-79DC-48FE-A8BA-661F2B9DB5E1}" type="slidenum">
              <a:rPr lang="en-US" altLang="en-US" sz="1300">
                <a:solidFill>
                  <a:prstClr val="black"/>
                </a:solidFill>
                <a:latin typeface="Times New Roman" pitchFamily="18" charset="0"/>
              </a:rPr>
              <a:pPr eaLnBrk="1" hangingPunct="1">
                <a:defRPr/>
              </a:pPr>
              <a:t>63</a:t>
            </a:fld>
            <a:endParaRPr lang="en-US" altLang="en-US" sz="1300">
              <a:solidFill>
                <a:prstClr val="black"/>
              </a:solidFill>
              <a:latin typeface="Times New Roman" pitchFamily="18"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295FB36E-7B42-4E1F-A59F-AA1F64171C96}"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CD98B427-2C33-4A76-9ABD-4EA9BB1D04B4}" type="slidenum">
              <a:rPr lang="en-US" altLang="en-US" sz="1300">
                <a:solidFill>
                  <a:prstClr val="black"/>
                </a:solidFill>
                <a:latin typeface="Times New Roman" pitchFamily="18" charset="0"/>
              </a:rPr>
              <a:pPr eaLnBrk="1" hangingPunct="1">
                <a:defRPr/>
              </a:pPr>
              <a:t>64</a:t>
            </a:fld>
            <a:endParaRPr lang="en-US" altLang="en-US" sz="1300">
              <a:solidFill>
                <a:prstClr val="black"/>
              </a:solidFill>
              <a:latin typeface="Times New Roman" pitchFamily="18" charset="0"/>
            </a:endParaRPr>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55EB567E-91B1-4BEE-B7F8-28A14CE668C0}" type="slidenum">
              <a:rPr lang="en-US" altLang="en-US" sz="1300">
                <a:solidFill>
                  <a:prstClr val="black"/>
                </a:solidFill>
                <a:latin typeface="Times New Roman" pitchFamily="18" charset="0"/>
              </a:rPr>
              <a:pPr eaLnBrk="1" hangingPunct="1">
                <a:defRPr/>
              </a:pPr>
              <a:t>65</a:t>
            </a:fld>
            <a:endParaRPr lang="en-US" altLang="en-US" sz="1300">
              <a:solidFill>
                <a:prstClr val="black"/>
              </a:solidFill>
              <a:latin typeface="Times New Roman" pitchFamily="18"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D0917AA3-6925-479D-922D-9C5DE5926C8E}" type="slidenum">
              <a:rPr lang="en-US" smtClean="0">
                <a:solidFill>
                  <a:prstClr val="black"/>
                </a:solidFill>
              </a:rPr>
              <a:pPr>
                <a:defRPr/>
              </a:pPr>
              <a:t>66</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6A9735AE-CA4F-4BDC-A113-92DFA334DE23}" type="slidenum">
              <a:rPr lang="en-US">
                <a:solidFill>
                  <a:prstClr val="black"/>
                </a:solidFill>
              </a:rPr>
              <a:pPr>
                <a:defRPr/>
              </a:pPr>
              <a:t>67</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B76809F7-AB19-421D-8452-9C9FDE0FBFEE}" type="slidenum">
              <a:rPr lang="en-US" altLang="en-US" sz="1300">
                <a:solidFill>
                  <a:prstClr val="black"/>
                </a:solidFill>
                <a:latin typeface="Times New Roman" pitchFamily="18" charset="0"/>
              </a:rPr>
              <a:pPr eaLnBrk="1" hangingPunct="1">
                <a:defRPr/>
              </a:pPr>
              <a:t>68</a:t>
            </a:fld>
            <a:endParaRPr lang="en-US" altLang="en-US" sz="1300">
              <a:solidFill>
                <a:prstClr val="black"/>
              </a:solidFill>
              <a:latin typeface="Times New Roman" pitchFamily="18"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lvl1pPr defTabSz="978311" eaLnBrk="0" hangingPunct="0">
              <a:defRPr sz="1500">
                <a:solidFill>
                  <a:schemeClr val="tx1"/>
                </a:solidFill>
                <a:latin typeface="Arial" pitchFamily="34" charset="0"/>
              </a:defRPr>
            </a:lvl1pPr>
            <a:lvl2pPr marL="785333" indent="-302052" defTabSz="978311" eaLnBrk="0" hangingPunct="0">
              <a:defRPr sz="1500">
                <a:solidFill>
                  <a:schemeClr val="tx1"/>
                </a:solidFill>
                <a:latin typeface="Arial" pitchFamily="34" charset="0"/>
              </a:defRPr>
            </a:lvl2pPr>
            <a:lvl3pPr marL="1208206" indent="-241641" defTabSz="978311" eaLnBrk="0" hangingPunct="0">
              <a:defRPr sz="1500">
                <a:solidFill>
                  <a:schemeClr val="tx1"/>
                </a:solidFill>
                <a:latin typeface="Arial" pitchFamily="34" charset="0"/>
              </a:defRPr>
            </a:lvl3pPr>
            <a:lvl4pPr marL="1691487" indent="-241641" defTabSz="978311" eaLnBrk="0" hangingPunct="0">
              <a:defRPr sz="1500">
                <a:solidFill>
                  <a:schemeClr val="tx1"/>
                </a:solidFill>
                <a:latin typeface="Arial" pitchFamily="34" charset="0"/>
              </a:defRPr>
            </a:lvl4pPr>
            <a:lvl5pPr marL="2174769" indent="-241641" defTabSz="978311" eaLnBrk="0" hangingPunct="0">
              <a:defRPr sz="1500">
                <a:solidFill>
                  <a:schemeClr val="tx1"/>
                </a:solidFill>
                <a:latin typeface="Arial" pitchFamily="34" charset="0"/>
              </a:defRPr>
            </a:lvl5pPr>
            <a:lvl6pPr marL="2658052" indent="-241641" defTabSz="978311" eaLnBrk="0" fontAlgn="base" hangingPunct="0">
              <a:spcBef>
                <a:spcPct val="0"/>
              </a:spcBef>
              <a:spcAft>
                <a:spcPct val="0"/>
              </a:spcAft>
              <a:defRPr sz="1500">
                <a:solidFill>
                  <a:schemeClr val="tx1"/>
                </a:solidFill>
                <a:latin typeface="Arial" pitchFamily="34" charset="0"/>
              </a:defRPr>
            </a:lvl6pPr>
            <a:lvl7pPr marL="3141334" indent="-241641" defTabSz="978311" eaLnBrk="0" fontAlgn="base" hangingPunct="0">
              <a:spcBef>
                <a:spcPct val="0"/>
              </a:spcBef>
              <a:spcAft>
                <a:spcPct val="0"/>
              </a:spcAft>
              <a:defRPr sz="1500">
                <a:solidFill>
                  <a:schemeClr val="tx1"/>
                </a:solidFill>
                <a:latin typeface="Arial" pitchFamily="34" charset="0"/>
              </a:defRPr>
            </a:lvl7pPr>
            <a:lvl8pPr marL="3624616" indent="-241641" defTabSz="978311" eaLnBrk="0" fontAlgn="base" hangingPunct="0">
              <a:spcBef>
                <a:spcPct val="0"/>
              </a:spcBef>
              <a:spcAft>
                <a:spcPct val="0"/>
              </a:spcAft>
              <a:defRPr sz="1500">
                <a:solidFill>
                  <a:schemeClr val="tx1"/>
                </a:solidFill>
                <a:latin typeface="Arial" pitchFamily="34" charset="0"/>
              </a:defRPr>
            </a:lvl8pPr>
            <a:lvl9pPr marL="4107898" indent="-241641" defTabSz="978311" eaLnBrk="0" fontAlgn="base" hangingPunct="0">
              <a:spcBef>
                <a:spcPct val="0"/>
              </a:spcBef>
              <a:spcAft>
                <a:spcPct val="0"/>
              </a:spcAft>
              <a:defRPr sz="1500">
                <a:solidFill>
                  <a:schemeClr val="tx1"/>
                </a:solidFill>
                <a:latin typeface="Arial" pitchFamily="34" charset="0"/>
              </a:defRPr>
            </a:lvl9pPr>
          </a:lstStyle>
          <a:p>
            <a:pPr eaLnBrk="1" hangingPunct="1">
              <a:defRPr/>
            </a:pPr>
            <a:fld id="{ECF92873-07CF-4792-AF09-ACE092745BB1}" type="slidenum">
              <a:rPr lang="en-US" altLang="en-US" sz="1300">
                <a:solidFill>
                  <a:prstClr val="black"/>
                </a:solidFill>
                <a:latin typeface="Times New Roman" pitchFamily="18" charset="0"/>
              </a:rPr>
              <a:pPr eaLnBrk="1" hangingPunct="1">
                <a:defRPr/>
              </a:pPr>
              <a:t>72</a:t>
            </a:fld>
            <a:endParaRPr lang="en-US" altLang="en-US" sz="1300">
              <a:solidFill>
                <a:prstClr val="black"/>
              </a:solidFill>
              <a:latin typeface="Times New Roman" pitchFamily="18"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Rayleigh-benard, water expands (less dense) as temperature increases (buoyancy), will thermally diffuse to balance, plus viscosity will impede fluid motions until threshold surpassed</a:t>
            </a:r>
          </a:p>
        </p:txBody>
      </p:sp>
      <p:sp>
        <p:nvSpPr>
          <p:cNvPr id="4" name="Slide Number Placeholder 3"/>
          <p:cNvSpPr>
            <a:spLocks noGrp="1"/>
          </p:cNvSpPr>
          <p:nvPr>
            <p:ph type="sldNum" sz="quarter" idx="5"/>
          </p:nvPr>
        </p:nvSpPr>
        <p:spPr/>
        <p:txBody>
          <a:bodyPr/>
          <a:lstStyle/>
          <a:p>
            <a:pPr>
              <a:defRPr/>
            </a:pPr>
            <a:fld id="{1DA62EC9-33C0-4840-8F11-768D6574868C}" type="slidenum">
              <a:rPr lang="en-US" smtClean="0">
                <a:solidFill>
                  <a:prstClr val="black"/>
                </a:solidFill>
              </a:rPr>
              <a:pPr>
                <a:defRPr/>
              </a:pPr>
              <a:t>74</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FD5599DC-3EF6-4EEF-91D6-7EA317CA9885}" type="slidenum">
              <a:rPr lang="en-US" smtClean="0"/>
              <a:pPr>
                <a:defRPr/>
              </a:pPr>
              <a:t>77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72B307-128D-4BB2-A90A-51B2A7ADB4B0}" type="slidenum">
              <a:rPr lang="en-US" smtClean="0"/>
              <a:pPr>
                <a:defRPr/>
              </a:pPr>
              <a:t>78</a:t>
            </a:fld>
            <a:endParaRPr lang="en-US"/>
          </a:p>
        </p:txBody>
      </p:sp>
    </p:spTree>
    <p:extLst>
      <p:ext uri="{BB962C8B-B14F-4D97-AF65-F5344CB8AC3E}">
        <p14:creationId xmlns:p14="http://schemas.microsoft.com/office/powerpoint/2010/main" val="550506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C7A50D00-1B2E-4CBE-9EEF-5C9FFB9B0715}" type="slidenum">
              <a:rPr lang="en-US" smtClean="0"/>
              <a:pPr>
                <a:defRPr/>
              </a:pPr>
              <a:t>94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8F18B17C-10FA-42D0-B289-A1EAD375A9C7}" type="slidenum">
              <a:rPr lang="en-US" smtClean="0"/>
              <a:pPr>
                <a:defRPr/>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A8551368-D654-4B79-9F7C-F619B6DCDB13}" type="slidenum">
              <a:rPr lang="en-US" smtClean="0"/>
              <a:pPr>
                <a:defRPr/>
              </a:pPr>
              <a:t>96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234E9147-2B2E-4994-ABF8-D6554A5EBE9C}" type="slidenum">
              <a:rPr lang="en-US" smtClean="0"/>
              <a:pPr>
                <a:defRPr/>
              </a:pPr>
              <a:t>97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AC60EA1C-703F-4FB2-8D7E-04FDEA8E8B62}" type="slidenum">
              <a:rPr lang="en-US" smtClean="0"/>
              <a:pPr>
                <a:defRPr/>
              </a:pPr>
              <a:t>98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EE245228-DF61-41CF-BE97-D7186366B946}" type="slidenum">
              <a:rPr lang="en-US" smtClean="0"/>
              <a:pPr>
                <a:defRPr/>
              </a:pPr>
              <a:t>99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4B34D09E-1F0E-4F93-955E-0F6E6FEB427A}" type="slidenum">
              <a:rPr lang="en-US" smtClean="0"/>
              <a:pPr>
                <a:defRPr/>
              </a:pPr>
              <a:t>101</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55BEDC47-880E-41A7-8B49-781CCDC274AD}" type="slidenum">
              <a:rPr lang="en-US" smtClean="0"/>
              <a:pPr>
                <a:defRPr/>
              </a:pPr>
              <a:t>102</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D3272213-DCDE-49F2-9E2C-BBDECA78E20F}" type="slidenum">
              <a:rPr lang="en-US" smtClean="0"/>
              <a:pPr>
                <a:defRPr/>
              </a:pPr>
              <a:t>103</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83293DFA-1DFC-41BD-938F-E95A0069F352}" type="slidenum">
              <a:rPr lang="en-US" smtClean="0"/>
              <a:pPr>
                <a:defRPr/>
              </a:pPr>
              <a:t>105</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Sheared flows in neutral fluids are usually a drive for turbulence, not a suppression mechanism</a:t>
            </a:r>
          </a:p>
          <a:p>
            <a:pPr eaLnBrk="1" hangingPunct="1"/>
            <a:r>
              <a:rPr lang="en-US" altLang="en-US" smtClean="0"/>
              <a:t>However, another example of sheared flows suppressing turbulent mixing is found in atmospheric turbulence (Terry, 2000; Trepte, 1993)</a:t>
            </a:r>
          </a:p>
          <a:p>
            <a:pPr eaLnBrk="1" hangingPunct="1"/>
            <a:r>
              <a:rPr lang="en-US" altLang="en-US" smtClean="0"/>
              <a:t>Eruption of Mt. Pinatubo (Philippines) in 1991???? (15 N, 120 E), spewed ash into the stratosphere, spreads in latitude to +/- 20 degree but large gradient persists for months, large shear in stratospheric equatorial jet at same position [in contrast to lower altitude troposphere]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48279B29-604E-4AEF-8601-3D409A53875A}" type="slidenum">
              <a:rPr lang="en-US" smtClean="0"/>
              <a:pPr>
                <a:defRPr/>
              </a:pPr>
              <a:t>120</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Can no longer image, not enough resolution</a:t>
            </a:r>
          </a:p>
          <a:p>
            <a:r>
              <a:rPr lang="en-US" altLang="en-US" smtClean="0"/>
              <a:t>Use scattering, like scattering x-rays off crystals, sound waves</a:t>
            </a:r>
          </a:p>
        </p:txBody>
      </p:sp>
      <p:sp>
        <p:nvSpPr>
          <p:cNvPr id="4" name="Slide Number Placeholder 3"/>
          <p:cNvSpPr>
            <a:spLocks noGrp="1"/>
          </p:cNvSpPr>
          <p:nvPr>
            <p:ph type="sldNum" sz="quarter" idx="5"/>
          </p:nvPr>
        </p:nvSpPr>
        <p:spPr/>
        <p:txBody>
          <a:bodyPr/>
          <a:lstStyle/>
          <a:p>
            <a:pPr>
              <a:defRPr/>
            </a:pPr>
            <a:fld id="{6CE41948-8F46-4E39-8FE8-AA401F6B3C9D}" type="slidenum">
              <a:rPr lang="en-US" smtClean="0"/>
              <a:pPr>
                <a:defRPr/>
              </a:pPr>
              <a:t>121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E05969B-800A-47F7-8DFA-CAF5E98D99F8}" type="slidenum">
              <a:rPr lang="en-US" smtClean="0"/>
              <a:pPr>
                <a:defRPr/>
              </a:pPr>
              <a:t>23</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35E1F42D-AEC1-4BF5-972D-0C2EEAC623BB}" type="slidenum">
              <a:rPr lang="en-US" smtClean="0"/>
              <a:pPr>
                <a:defRPr/>
              </a:pPr>
              <a:t>138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3681DCE0-1C7F-4D2B-8E40-4B44B671F608}" type="slidenum">
              <a:rPr lang="en-US" smtClean="0"/>
              <a:pPr>
                <a:defRPr/>
              </a:pPr>
              <a:t>183</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0870AA58-EC53-4571-AAFE-C7794F6137BF}" type="slidenum">
              <a:rPr lang="en-US"/>
              <a:pPr>
                <a:defRPr/>
              </a:pPr>
              <a:t>186</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Sheared flows in neutral fluids are usually a drive for turbulence, not a suppression mechanism</a:t>
            </a:r>
          </a:p>
          <a:p>
            <a:pPr eaLnBrk="1" hangingPunct="1"/>
            <a:r>
              <a:rPr lang="en-US" altLang="en-US" smtClean="0"/>
              <a:t>However, another example of sheared flows suppressing turbulent mixing is found in atmospheric turbulence (Terry, 2000; Trepte, 1993)</a:t>
            </a:r>
          </a:p>
          <a:p>
            <a:pPr eaLnBrk="1" hangingPunct="1"/>
            <a:r>
              <a:rPr lang="en-US" altLang="en-US" smtClean="0"/>
              <a:t>Eruption of Mt. Pinatubo (Philippines) in 1991???? (15 N, 120 E), spewed ash into the stratosphere, spreads in latitude to +/- 20 degree but large gradient persists for months, large shear in stratospheric equatorial jet at same position [in contrast to lower altitude troposphere]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Can no longer image, not enough resolution</a:t>
            </a:r>
          </a:p>
          <a:p>
            <a:r>
              <a:rPr lang="en-US" altLang="en-US" smtClean="0"/>
              <a:t>Use scattering, like scattering x-rays off crystals, sound waves</a:t>
            </a:r>
          </a:p>
        </p:txBody>
      </p:sp>
      <p:sp>
        <p:nvSpPr>
          <p:cNvPr id="4" name="Slide Number Placeholder 3"/>
          <p:cNvSpPr>
            <a:spLocks noGrp="1"/>
          </p:cNvSpPr>
          <p:nvPr>
            <p:ph type="sldNum" sz="quarter" idx="5"/>
          </p:nvPr>
        </p:nvSpPr>
        <p:spPr/>
        <p:txBody>
          <a:bodyPr/>
          <a:lstStyle/>
          <a:p>
            <a:pPr>
              <a:defRPr/>
            </a:pPr>
            <a:fld id="{61A8A0E0-44F9-4EAA-9795-C6B55A4261C8}" type="slidenum">
              <a:rPr lang="en-US" smtClean="0">
                <a:solidFill>
                  <a:prstClr val="black"/>
                </a:solidFill>
              </a:rPr>
              <a:pPr>
                <a:defRPr/>
              </a:pPr>
              <a:t>188</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257300" y="720725"/>
            <a:ext cx="4800600" cy="3600450"/>
          </a:xfrm>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Kinetic fast ions (as opposed to dilution only) make little difference to transport in these cases (n</a:t>
            </a:r>
            <a:r>
              <a:rPr lang="en-US" altLang="en-US" baseline="-25000" smtClean="0"/>
              <a:t>beam</a:t>
            </a:r>
            <a:r>
              <a:rPr lang="en-US" altLang="en-US" smtClean="0"/>
              <a:t>/n</a:t>
            </a:r>
            <a:r>
              <a:rPr lang="en-US" altLang="en-US" baseline="-25000" smtClean="0"/>
              <a:t>e</a:t>
            </a:r>
            <a:r>
              <a:rPr lang="en-US" altLang="en-US" smtClean="0">
                <a:sym typeface="Symbol" pitchFamily="18" charset="2"/>
              </a:rPr>
              <a:t></a:t>
            </a:r>
            <a:r>
              <a:rPr lang="en-US" altLang="en-US" smtClean="0"/>
              <a:t>10%) </a:t>
            </a:r>
          </a:p>
          <a:p>
            <a:pPr lvl="1"/>
            <a:r>
              <a:rPr lang="en-US" altLang="en-US" smtClean="0"/>
              <a:t>Has been found to be important in other DIII-D [Holland, 2012] and JET [Citrin, 2013] scenarios</a:t>
            </a:r>
            <a:endParaRPr lang="en-US" altLang="en-US" baseline="-25000" smtClean="0"/>
          </a:p>
        </p:txBody>
      </p:sp>
      <p:sp>
        <p:nvSpPr>
          <p:cNvPr id="4" name="Slide Number Placeholder 3"/>
          <p:cNvSpPr>
            <a:spLocks noGrp="1"/>
          </p:cNvSpPr>
          <p:nvPr>
            <p:ph type="sldNum" sz="quarter" idx="5"/>
          </p:nvPr>
        </p:nvSpPr>
        <p:spPr/>
        <p:txBody>
          <a:bodyPr/>
          <a:lstStyle/>
          <a:p>
            <a:pPr>
              <a:defRPr/>
            </a:pPr>
            <a:fld id="{D71ADB97-EDED-42A5-8459-BD17CA004AC0}" type="slidenum">
              <a:rPr lang="en-US" smtClean="0">
                <a:solidFill>
                  <a:prstClr val="black"/>
                </a:solidFill>
              </a:rPr>
              <a:pPr>
                <a:defRPr/>
              </a:pPr>
              <a:t>194</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xfrm>
            <a:off x="1257300" y="720725"/>
            <a:ext cx="4800600" cy="3600450"/>
          </a:xfrm>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21029ACC-7EED-4084-BD6A-FDBFB98A0F7E}" type="slidenum">
              <a:rPr lang="en-US" smtClean="0">
                <a:solidFill>
                  <a:prstClr val="black"/>
                </a:solidFill>
              </a:rPr>
              <a:pPr>
                <a:defRPr/>
              </a:pPr>
              <a:t>195</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92186218-DE89-4DE4-ADF2-B08E9E3B2931}" type="slidenum">
              <a:rPr lang="en-US" smtClean="0"/>
              <a:pPr>
                <a:defRPr/>
              </a:pPr>
              <a:t>202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2C70614A-8CD2-4C1B-A7BB-6784FE012278}" type="slidenum">
              <a:rPr lang="en-US" smtClean="0"/>
              <a:pPr>
                <a:defRPr/>
              </a:pPr>
              <a:t>203</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C057FEF9-4E54-48ED-BEFD-47DF121DB940}" type="slidenum">
              <a:rPr lang="en-US" smtClean="0"/>
              <a:pPr>
                <a:defRPr/>
              </a:pPr>
              <a:t>204</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C4CD4933-D0F6-4D37-8BF5-3675848ED43C}" type="slidenum">
              <a:rPr lang="en-US" smtClean="0"/>
              <a:pPr>
                <a:defRPr/>
              </a:pPr>
              <a:t>205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2A4A781-1569-4278-A7E0-DD5DBA7798BC}" type="slidenum">
              <a:rPr lang="en-US" smtClean="0"/>
              <a:pPr>
                <a:defRPr/>
              </a:pPr>
              <a:t>24</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F964A657-B9E0-44F8-9297-C123BCE1EAE8}" type="slidenum">
              <a:rPr lang="en-US" smtClean="0"/>
              <a:pPr>
                <a:defRPr/>
              </a:pPr>
              <a:t>206</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D0D17657-82E1-4682-8F25-B435282B7BF1}" type="slidenum">
              <a:rPr lang="en-US" smtClean="0"/>
              <a:pPr>
                <a:defRPr/>
              </a:pPr>
              <a:t>207</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Something about general toroidal, ballooning drift wave instabilities</a:t>
            </a:r>
          </a:p>
          <a:p>
            <a:r>
              <a:rPr lang="en-US" altLang="en-US" smtClean="0"/>
              <a:t>Then, how ST configuration is so beneficial, but new instabilities develop (quite different from traditional tokamak discussions)</a:t>
            </a:r>
          </a:p>
          <a:p>
            <a:r>
              <a:rPr lang="en-US" altLang="en-US" smtClean="0"/>
              <a:t>Add more refs here? Progression slides in backup</a:t>
            </a:r>
          </a:p>
        </p:txBody>
      </p:sp>
      <p:sp>
        <p:nvSpPr>
          <p:cNvPr id="4" name="Slide Number Placeholder 3"/>
          <p:cNvSpPr>
            <a:spLocks noGrp="1"/>
          </p:cNvSpPr>
          <p:nvPr>
            <p:ph type="sldNum" sz="quarter" idx="5"/>
          </p:nvPr>
        </p:nvSpPr>
        <p:spPr/>
        <p:txBody>
          <a:bodyPr/>
          <a:lstStyle/>
          <a:p>
            <a:pPr>
              <a:defRPr/>
            </a:pPr>
            <a:fld id="{16459059-B99D-43BA-92A9-0868E25CFEDF}" type="slidenum">
              <a:rPr lang="en-US" smtClean="0"/>
              <a:pPr>
                <a:defRPr/>
              </a:pPr>
              <a:t>208</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Understanding electron thermal transport is priority of NSTX transport research.</a:t>
            </a:r>
          </a:p>
        </p:txBody>
      </p:sp>
      <p:sp>
        <p:nvSpPr>
          <p:cNvPr id="4" name="Slide Number Placeholder 3"/>
          <p:cNvSpPr>
            <a:spLocks noGrp="1"/>
          </p:cNvSpPr>
          <p:nvPr>
            <p:ph type="sldNum" sz="quarter" idx="5"/>
          </p:nvPr>
        </p:nvSpPr>
        <p:spPr/>
        <p:txBody>
          <a:bodyPr/>
          <a:lstStyle/>
          <a:p>
            <a:pPr>
              <a:defRPr/>
            </a:pPr>
            <a:fld id="{FB4F2A6E-806B-4A8D-83CD-BDDE8FD7536E}" type="slidenum">
              <a:rPr lang="en-US" smtClean="0"/>
              <a:pPr>
                <a:defRPr/>
              </a:pPr>
              <a:t>209</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Looking at 2/3 radius; confinement strongly correlated with transport coefficients at 2/3 radius</a:t>
            </a:r>
          </a:p>
          <a:p>
            <a:r>
              <a:rPr lang="en-US" altLang="en-US" smtClean="0"/>
              <a:t>Local electron beta values </a:t>
            </a:r>
          </a:p>
        </p:txBody>
      </p:sp>
      <p:sp>
        <p:nvSpPr>
          <p:cNvPr id="4" name="Slide Number Placeholder 3"/>
          <p:cNvSpPr>
            <a:spLocks noGrp="1"/>
          </p:cNvSpPr>
          <p:nvPr>
            <p:ph type="sldNum" sz="quarter" idx="5"/>
          </p:nvPr>
        </p:nvSpPr>
        <p:spPr/>
        <p:txBody>
          <a:bodyPr/>
          <a:lstStyle/>
          <a:p>
            <a:pPr>
              <a:defRPr/>
            </a:pPr>
            <a:fld id="{4167ED02-FF38-419C-8D73-4B8E029B6F83}" type="slidenum">
              <a:rPr lang="en-US" smtClean="0">
                <a:solidFill>
                  <a:prstClr val="black"/>
                </a:solidFill>
              </a:rPr>
              <a:pPr>
                <a:defRPr/>
              </a:pPr>
              <a:t>210</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Promising explanation, but what takes over if MTM becomes much weaker?</a:t>
            </a:r>
          </a:p>
          <a:p>
            <a:r>
              <a:rPr lang="en-US" altLang="en-US" smtClean="0"/>
              <a:t>Numerical challenges, high resolution required</a:t>
            </a:r>
          </a:p>
          <a:p>
            <a:r>
              <a:rPr lang="en-US" altLang="en-US" smtClean="0"/>
              <a:t>Really want internal measurements – UCLA collaboration, initial evidence from MAST</a:t>
            </a:r>
          </a:p>
        </p:txBody>
      </p:sp>
      <p:sp>
        <p:nvSpPr>
          <p:cNvPr id="4" name="Slide Number Placeholder 3"/>
          <p:cNvSpPr>
            <a:spLocks noGrp="1"/>
          </p:cNvSpPr>
          <p:nvPr>
            <p:ph type="sldNum" sz="quarter" idx="5"/>
          </p:nvPr>
        </p:nvSpPr>
        <p:spPr/>
        <p:txBody>
          <a:bodyPr/>
          <a:lstStyle/>
          <a:p>
            <a:pPr>
              <a:defRPr/>
            </a:pPr>
            <a:fld id="{06CEF7D1-46F2-4B5F-A8D6-C9818D11B58C}" type="slidenum">
              <a:rPr lang="en-US" smtClean="0">
                <a:solidFill>
                  <a:prstClr val="black"/>
                </a:solidFill>
              </a:rPr>
              <a:pPr>
                <a:defRPr/>
              </a:pPr>
              <a:t>211</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Important to measure the small, internal magnetic fluctuations, which is challenging</a:t>
            </a:r>
          </a:p>
        </p:txBody>
      </p:sp>
      <p:sp>
        <p:nvSpPr>
          <p:cNvPr id="4" name="Slide Number Placeholder 3"/>
          <p:cNvSpPr>
            <a:spLocks noGrp="1"/>
          </p:cNvSpPr>
          <p:nvPr>
            <p:ph type="sldNum" sz="quarter" idx="5"/>
          </p:nvPr>
        </p:nvSpPr>
        <p:spPr/>
        <p:txBody>
          <a:bodyPr/>
          <a:lstStyle/>
          <a:p>
            <a:pPr>
              <a:defRPr/>
            </a:pPr>
            <a:fld id="{2557E567-57DA-46B5-B64D-08C41DEEADB9}" type="slidenum">
              <a:rPr lang="en-US" smtClean="0">
                <a:solidFill>
                  <a:prstClr val="black"/>
                </a:solidFill>
              </a:rPr>
              <a:pPr>
                <a:defRPr/>
              </a:pPr>
              <a:t>213</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B0B9B15F-537E-4EB7-92FE-B48E4CFEF4CB}" type="slidenum">
              <a:rPr lang="en-US" smtClean="0"/>
              <a:pPr>
                <a:defRPr/>
              </a:pPr>
              <a:t>214</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Unclear if experimentally NSTX really unstable to KBM, or have just learned how to operate machine with profiles just below KBM threshold</a:t>
            </a:r>
          </a:p>
        </p:txBody>
      </p:sp>
      <p:sp>
        <p:nvSpPr>
          <p:cNvPr id="4" name="Slide Number Placeholder 3"/>
          <p:cNvSpPr>
            <a:spLocks noGrp="1"/>
          </p:cNvSpPr>
          <p:nvPr>
            <p:ph type="sldNum" sz="quarter" idx="5"/>
          </p:nvPr>
        </p:nvSpPr>
        <p:spPr/>
        <p:txBody>
          <a:bodyPr/>
          <a:lstStyle/>
          <a:p>
            <a:pPr>
              <a:defRPr/>
            </a:pPr>
            <a:fld id="{13AF3890-5763-4C39-9E69-1C64B69B4224}" type="slidenum">
              <a:rPr lang="en-US" smtClean="0">
                <a:solidFill>
                  <a:prstClr val="black"/>
                </a:solidFill>
              </a:rPr>
              <a:pPr>
                <a:defRPr/>
              </a:pPr>
              <a:t>217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379B7C91-4969-4D12-986E-3597EBBACB18}" type="slidenum">
              <a:rPr lang="en-US" smtClean="0"/>
              <a:pPr>
                <a:defRPr/>
              </a:pPr>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Combined with atmospheric turbulence, is crucial for the comfort of passengers and dryness of their clothing</a:t>
            </a:r>
          </a:p>
        </p:txBody>
      </p:sp>
      <p:sp>
        <p:nvSpPr>
          <p:cNvPr id="4" name="Slide Number Placeholder 3"/>
          <p:cNvSpPr>
            <a:spLocks noGrp="1"/>
          </p:cNvSpPr>
          <p:nvPr>
            <p:ph type="sldNum" sz="quarter" idx="5"/>
          </p:nvPr>
        </p:nvSpPr>
        <p:spPr/>
        <p:txBody>
          <a:bodyPr/>
          <a:lstStyle/>
          <a:p>
            <a:pPr>
              <a:defRPr/>
            </a:pPr>
            <a:fld id="{37D757FF-80ED-43B2-A3B1-1A41C7D82DD8}" type="slidenum">
              <a:rPr lang="en-US" smtClean="0"/>
              <a:pPr>
                <a:defRPr/>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L/D ~ 100-200 for non-premixed jet flames</a:t>
            </a:r>
          </a:p>
          <a:p>
            <a:r>
              <a:rPr lang="en-US" altLang="en-US" smtClean="0"/>
              <a:t>Combustors use swirl-stabilized flames that more effectively mix fuel and air</a:t>
            </a:r>
          </a:p>
          <a:p>
            <a:endParaRPr lang="en-US" altLang="en-US" smtClean="0"/>
          </a:p>
        </p:txBody>
      </p:sp>
      <p:sp>
        <p:nvSpPr>
          <p:cNvPr id="4" name="Slide Number Placeholder 3"/>
          <p:cNvSpPr>
            <a:spLocks noGrp="1"/>
          </p:cNvSpPr>
          <p:nvPr>
            <p:ph type="sldNum" sz="quarter" idx="5"/>
          </p:nvPr>
        </p:nvSpPr>
        <p:spPr/>
        <p:txBody>
          <a:bodyPr/>
          <a:lstStyle/>
          <a:p>
            <a:pPr>
              <a:defRPr/>
            </a:pPr>
            <a:fld id="{C97FAA1E-B533-4833-835C-60CDDE733496}" type="slidenum">
              <a:rPr lang="en-US" smtClean="0"/>
              <a:pPr>
                <a:defRPr/>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562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241" indent="0" algn="ctr">
              <a:buNone/>
              <a:defRPr/>
            </a:lvl2pPr>
            <a:lvl3pPr marL="912476" indent="0" algn="ctr">
              <a:buNone/>
              <a:defRPr/>
            </a:lvl3pPr>
            <a:lvl4pPr marL="1368717" indent="0" algn="ctr">
              <a:buNone/>
              <a:defRPr/>
            </a:lvl4pPr>
            <a:lvl5pPr marL="1824954" indent="0" algn="ctr">
              <a:buNone/>
              <a:defRPr/>
            </a:lvl5pPr>
            <a:lvl6pPr marL="2281194" indent="0" algn="ctr">
              <a:buNone/>
              <a:defRPr/>
            </a:lvl6pPr>
            <a:lvl7pPr marL="2737431" indent="0" algn="ctr">
              <a:buNone/>
              <a:defRPr/>
            </a:lvl7pPr>
            <a:lvl8pPr marL="3193672" indent="0" algn="ctr">
              <a:buNone/>
              <a:defRPr/>
            </a:lvl8pPr>
            <a:lvl9pPr marL="364990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3109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628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241" indent="0">
              <a:buNone/>
              <a:defRPr sz="1800"/>
            </a:lvl2pPr>
            <a:lvl3pPr marL="912476" indent="0">
              <a:buNone/>
              <a:defRPr sz="1600"/>
            </a:lvl3pPr>
            <a:lvl4pPr marL="1368717" indent="0">
              <a:buNone/>
              <a:defRPr sz="1400"/>
            </a:lvl4pPr>
            <a:lvl5pPr marL="1824954" indent="0">
              <a:buNone/>
              <a:defRPr sz="1400"/>
            </a:lvl5pPr>
            <a:lvl6pPr marL="2281194" indent="0">
              <a:buNone/>
              <a:defRPr sz="1400"/>
            </a:lvl6pPr>
            <a:lvl7pPr marL="2737431" indent="0">
              <a:buNone/>
              <a:defRPr sz="1400"/>
            </a:lvl7pPr>
            <a:lvl8pPr marL="3193672" indent="0">
              <a:buNone/>
              <a:defRPr sz="1400"/>
            </a:lvl8pPr>
            <a:lvl9pPr marL="3649908" indent="0">
              <a:buNone/>
              <a:defRPr sz="1400"/>
            </a:lvl9pPr>
          </a:lstStyle>
          <a:p>
            <a:pPr lvl="0"/>
            <a:r>
              <a:rPr lang="en-US" smtClean="0"/>
              <a:t>Click to edit Master text styles</a:t>
            </a:r>
          </a:p>
        </p:txBody>
      </p:sp>
    </p:spTree>
    <p:extLst>
      <p:ext uri="{BB962C8B-B14F-4D97-AF65-F5344CB8AC3E}">
        <p14:creationId xmlns:p14="http://schemas.microsoft.com/office/powerpoint/2010/main" val="844823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912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295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732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241" indent="0">
              <a:buNone/>
              <a:defRPr sz="2000" b="1"/>
            </a:lvl2pPr>
            <a:lvl3pPr marL="912476" indent="0">
              <a:buNone/>
              <a:defRPr sz="1800" b="1"/>
            </a:lvl3pPr>
            <a:lvl4pPr marL="1368717" indent="0">
              <a:buNone/>
              <a:defRPr sz="1600" b="1"/>
            </a:lvl4pPr>
            <a:lvl5pPr marL="1824954" indent="0">
              <a:buNone/>
              <a:defRPr sz="1600" b="1"/>
            </a:lvl5pPr>
            <a:lvl6pPr marL="2281194" indent="0">
              <a:buNone/>
              <a:defRPr sz="1600" b="1"/>
            </a:lvl6pPr>
            <a:lvl7pPr marL="2737431" indent="0">
              <a:buNone/>
              <a:defRPr sz="1600" b="1"/>
            </a:lvl7pPr>
            <a:lvl8pPr marL="3193672" indent="0">
              <a:buNone/>
              <a:defRPr sz="1600" b="1"/>
            </a:lvl8pPr>
            <a:lvl9pPr marL="36499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241" indent="0">
              <a:buNone/>
              <a:defRPr sz="2000" b="1"/>
            </a:lvl2pPr>
            <a:lvl3pPr marL="912476" indent="0">
              <a:buNone/>
              <a:defRPr sz="1800" b="1"/>
            </a:lvl3pPr>
            <a:lvl4pPr marL="1368717" indent="0">
              <a:buNone/>
              <a:defRPr sz="1600" b="1"/>
            </a:lvl4pPr>
            <a:lvl5pPr marL="1824954" indent="0">
              <a:buNone/>
              <a:defRPr sz="1600" b="1"/>
            </a:lvl5pPr>
            <a:lvl6pPr marL="2281194" indent="0">
              <a:buNone/>
              <a:defRPr sz="1600" b="1"/>
            </a:lvl6pPr>
            <a:lvl7pPr marL="2737431" indent="0">
              <a:buNone/>
              <a:defRPr sz="1600" b="1"/>
            </a:lvl7pPr>
            <a:lvl8pPr marL="3193672" indent="0">
              <a:buNone/>
              <a:defRPr sz="1600" b="1"/>
            </a:lvl8pPr>
            <a:lvl9pPr marL="36499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8195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8691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284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241" indent="0">
              <a:buNone/>
              <a:defRPr sz="1200"/>
            </a:lvl2pPr>
            <a:lvl3pPr marL="912476" indent="0">
              <a:buNone/>
              <a:defRPr sz="1000"/>
            </a:lvl3pPr>
            <a:lvl4pPr marL="1368717" indent="0">
              <a:buNone/>
              <a:defRPr sz="900"/>
            </a:lvl4pPr>
            <a:lvl5pPr marL="1824954" indent="0">
              <a:buNone/>
              <a:defRPr sz="900"/>
            </a:lvl5pPr>
            <a:lvl6pPr marL="2281194" indent="0">
              <a:buNone/>
              <a:defRPr sz="900"/>
            </a:lvl6pPr>
            <a:lvl7pPr marL="2737431" indent="0">
              <a:buNone/>
              <a:defRPr sz="900"/>
            </a:lvl7pPr>
            <a:lvl8pPr marL="3193672" indent="0">
              <a:buNone/>
              <a:defRPr sz="900"/>
            </a:lvl8pPr>
            <a:lvl9pPr marL="3649908" indent="0">
              <a:buNone/>
              <a:defRPr sz="900"/>
            </a:lvl9pPr>
          </a:lstStyle>
          <a:p>
            <a:pPr lvl="0"/>
            <a:r>
              <a:rPr lang="en-US" smtClean="0"/>
              <a:t>Click to edit Master text styles</a:t>
            </a:r>
          </a:p>
        </p:txBody>
      </p:sp>
    </p:spTree>
    <p:extLst>
      <p:ext uri="{BB962C8B-B14F-4D97-AF65-F5344CB8AC3E}">
        <p14:creationId xmlns:p14="http://schemas.microsoft.com/office/powerpoint/2010/main" val="3155099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41" indent="0">
              <a:buNone/>
              <a:defRPr sz="2800"/>
            </a:lvl2pPr>
            <a:lvl3pPr marL="912476" indent="0">
              <a:buNone/>
              <a:defRPr sz="2400"/>
            </a:lvl3pPr>
            <a:lvl4pPr marL="1368717" indent="0">
              <a:buNone/>
              <a:defRPr sz="2000"/>
            </a:lvl4pPr>
            <a:lvl5pPr marL="1824954" indent="0">
              <a:buNone/>
              <a:defRPr sz="2000"/>
            </a:lvl5pPr>
            <a:lvl6pPr marL="2281194" indent="0">
              <a:buNone/>
              <a:defRPr sz="2000"/>
            </a:lvl6pPr>
            <a:lvl7pPr marL="2737431" indent="0">
              <a:buNone/>
              <a:defRPr sz="2000"/>
            </a:lvl7pPr>
            <a:lvl8pPr marL="3193672" indent="0">
              <a:buNone/>
              <a:defRPr sz="2000"/>
            </a:lvl8pPr>
            <a:lvl9pPr marL="364990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41" indent="0">
              <a:buNone/>
              <a:defRPr sz="1200"/>
            </a:lvl2pPr>
            <a:lvl3pPr marL="912476" indent="0">
              <a:buNone/>
              <a:defRPr sz="1000"/>
            </a:lvl3pPr>
            <a:lvl4pPr marL="1368717" indent="0">
              <a:buNone/>
              <a:defRPr sz="900"/>
            </a:lvl4pPr>
            <a:lvl5pPr marL="1824954" indent="0">
              <a:buNone/>
              <a:defRPr sz="900"/>
            </a:lvl5pPr>
            <a:lvl6pPr marL="2281194" indent="0">
              <a:buNone/>
              <a:defRPr sz="900"/>
            </a:lvl6pPr>
            <a:lvl7pPr marL="2737431" indent="0">
              <a:buNone/>
              <a:defRPr sz="900"/>
            </a:lvl7pPr>
            <a:lvl8pPr marL="3193672" indent="0">
              <a:buNone/>
              <a:defRPr sz="900"/>
            </a:lvl8pPr>
            <a:lvl9pPr marL="3649908" indent="0">
              <a:buNone/>
              <a:defRPr sz="900"/>
            </a:lvl9pPr>
          </a:lstStyle>
          <a:p>
            <a:pPr lvl="0"/>
            <a:r>
              <a:rPr lang="en-US" smtClean="0"/>
              <a:t>Click to edit Master text styles</a:t>
            </a:r>
          </a:p>
        </p:txBody>
      </p:sp>
    </p:spTree>
    <p:extLst>
      <p:ext uri="{BB962C8B-B14F-4D97-AF65-F5344CB8AC3E}">
        <p14:creationId xmlns:p14="http://schemas.microsoft.com/office/powerpoint/2010/main" val="284912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548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fontAlgn="auto">
              <a:spcBef>
                <a:spcPts val="0"/>
              </a:spcBef>
              <a:spcAft>
                <a:spcPts val="0"/>
              </a:spcAft>
              <a:defRPr/>
            </a:pPr>
            <a:endParaRPr lang="en-US" sz="1800" b="0" i="0">
              <a:solidFill>
                <a:prstClr val="white"/>
              </a:solidFill>
            </a:endParaRPr>
          </a:p>
        </p:txBody>
      </p:sp>
      <p:pic>
        <p:nvPicPr>
          <p:cNvPr id="9"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5825" y="4845050"/>
            <a:ext cx="48323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nstx.pppl.gov/DragNDrop/Presentation_Template/NSTX-U_cutaway_low_res.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000" y="4953000"/>
            <a:ext cx="16684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2362200"/>
            <a:ext cx="8077200" cy="1066800"/>
          </a:xfrm>
        </p:spPr>
        <p:txBody>
          <a:bodyPr lIns="0" rIns="0" anchor="ctr" anchorCtr="1"/>
          <a:lstStyle>
            <a:lvl1pPr marL="0" indent="0" algn="ctr">
              <a:buNone/>
              <a:defRPr baseline="0">
                <a:solidFill>
                  <a:schemeClr val="tx1"/>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3505200"/>
            <a:ext cx="7315200" cy="1219200"/>
          </a:xfrm>
        </p:spPr>
        <p:txBody>
          <a:bodyPr lIns="0" rIns="0" anchor="ctr" anchorCtr="1">
            <a:normAutofit/>
          </a:bodyPr>
          <a:lstStyle>
            <a:lvl1pPr marL="0" marR="0" indent="0" algn="ctr" defTabSz="913972"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21" name="Text Placeholder 20"/>
          <p:cNvSpPr>
            <a:spLocks noGrp="1"/>
          </p:cNvSpPr>
          <p:nvPr>
            <p:ph type="body" sz="quarter" idx="12"/>
          </p:nvPr>
        </p:nvSpPr>
        <p:spPr>
          <a:xfrm>
            <a:off x="53400" y="4876800"/>
            <a:ext cx="2080200" cy="609600"/>
          </a:xfrm>
        </p:spPr>
        <p:txBody>
          <a:bodyPr>
            <a:noAutofit/>
          </a:bodyPr>
          <a:lstStyle>
            <a:lvl1pPr marL="0" indent="0" algn="ctr">
              <a:buNone/>
              <a:defRPr sz="1400"/>
            </a:lvl1pPr>
          </a:lstStyle>
          <a:p>
            <a:pPr lvl="0"/>
            <a:r>
              <a:rPr lang="en-US" smtClean="0"/>
              <a:t>Click to edit Master text styles</a:t>
            </a:r>
          </a:p>
        </p:txBody>
      </p:sp>
    </p:spTree>
    <p:extLst>
      <p:ext uri="{BB962C8B-B14F-4D97-AF65-F5344CB8AC3E}">
        <p14:creationId xmlns:p14="http://schemas.microsoft.com/office/powerpoint/2010/main" val="2999535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4011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400" indent="0" algn="ctr">
              <a:buNone/>
              <a:defRPr/>
            </a:lvl2pPr>
            <a:lvl3pPr marL="912797" indent="0" algn="ctr">
              <a:buNone/>
              <a:defRPr/>
            </a:lvl3pPr>
            <a:lvl4pPr marL="1369197" indent="0" algn="ctr">
              <a:buNone/>
              <a:defRPr/>
            </a:lvl4pPr>
            <a:lvl5pPr marL="1825594" indent="0" algn="ctr">
              <a:buNone/>
              <a:defRPr/>
            </a:lvl5pPr>
            <a:lvl6pPr marL="2281995" indent="0" algn="ctr">
              <a:buNone/>
              <a:defRPr/>
            </a:lvl6pPr>
            <a:lvl7pPr marL="2738391" indent="0" algn="ctr">
              <a:buNone/>
              <a:defRPr/>
            </a:lvl7pPr>
            <a:lvl8pPr marL="3194792" indent="0" algn="ctr">
              <a:buNone/>
              <a:defRPr/>
            </a:lvl8pPr>
            <a:lvl9pPr marL="36511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6150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8294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400" indent="0">
              <a:buNone/>
              <a:defRPr sz="1800"/>
            </a:lvl2pPr>
            <a:lvl3pPr marL="912797" indent="0">
              <a:buNone/>
              <a:defRPr sz="1600"/>
            </a:lvl3pPr>
            <a:lvl4pPr marL="1369197" indent="0">
              <a:buNone/>
              <a:defRPr sz="1400"/>
            </a:lvl4pPr>
            <a:lvl5pPr marL="1825594" indent="0">
              <a:buNone/>
              <a:defRPr sz="1400"/>
            </a:lvl5pPr>
            <a:lvl6pPr marL="2281995" indent="0">
              <a:buNone/>
              <a:defRPr sz="1400"/>
            </a:lvl6pPr>
            <a:lvl7pPr marL="2738391" indent="0">
              <a:buNone/>
              <a:defRPr sz="1400"/>
            </a:lvl7pPr>
            <a:lvl8pPr marL="3194792" indent="0">
              <a:buNone/>
              <a:defRPr sz="1400"/>
            </a:lvl8pPr>
            <a:lvl9pPr marL="3651189" indent="0">
              <a:buNone/>
              <a:defRPr sz="1400"/>
            </a:lvl9pPr>
          </a:lstStyle>
          <a:p>
            <a:pPr lvl="0"/>
            <a:r>
              <a:rPr lang="en-US" smtClean="0"/>
              <a:t>Click to edit Master text styles</a:t>
            </a:r>
          </a:p>
        </p:txBody>
      </p:sp>
    </p:spTree>
    <p:extLst>
      <p:ext uri="{BB962C8B-B14F-4D97-AF65-F5344CB8AC3E}">
        <p14:creationId xmlns:p14="http://schemas.microsoft.com/office/powerpoint/2010/main" val="218390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912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295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6958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400" indent="0">
              <a:buNone/>
              <a:defRPr sz="2000" b="1"/>
            </a:lvl2pPr>
            <a:lvl3pPr marL="912797" indent="0">
              <a:buNone/>
              <a:defRPr sz="1800" b="1"/>
            </a:lvl3pPr>
            <a:lvl4pPr marL="1369197" indent="0">
              <a:buNone/>
              <a:defRPr sz="1600" b="1"/>
            </a:lvl4pPr>
            <a:lvl5pPr marL="1825594" indent="0">
              <a:buNone/>
              <a:defRPr sz="1600" b="1"/>
            </a:lvl5pPr>
            <a:lvl6pPr marL="2281995" indent="0">
              <a:buNone/>
              <a:defRPr sz="1600" b="1"/>
            </a:lvl6pPr>
            <a:lvl7pPr marL="2738391" indent="0">
              <a:buNone/>
              <a:defRPr sz="1600" b="1"/>
            </a:lvl7pPr>
            <a:lvl8pPr marL="3194792" indent="0">
              <a:buNone/>
              <a:defRPr sz="1600" b="1"/>
            </a:lvl8pPr>
            <a:lvl9pPr marL="36511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6400" indent="0">
              <a:buNone/>
              <a:defRPr sz="2000" b="1"/>
            </a:lvl2pPr>
            <a:lvl3pPr marL="912797" indent="0">
              <a:buNone/>
              <a:defRPr sz="1800" b="1"/>
            </a:lvl3pPr>
            <a:lvl4pPr marL="1369197" indent="0">
              <a:buNone/>
              <a:defRPr sz="1600" b="1"/>
            </a:lvl4pPr>
            <a:lvl5pPr marL="1825594" indent="0">
              <a:buNone/>
              <a:defRPr sz="1600" b="1"/>
            </a:lvl5pPr>
            <a:lvl6pPr marL="2281995" indent="0">
              <a:buNone/>
              <a:defRPr sz="1600" b="1"/>
            </a:lvl6pPr>
            <a:lvl7pPr marL="2738391" indent="0">
              <a:buNone/>
              <a:defRPr sz="1600" b="1"/>
            </a:lvl7pPr>
            <a:lvl8pPr marL="3194792" indent="0">
              <a:buNone/>
              <a:defRPr sz="1600" b="1"/>
            </a:lvl8pPr>
            <a:lvl9pPr marL="36511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230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7079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15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400" indent="0">
              <a:buNone/>
              <a:defRPr sz="1200"/>
            </a:lvl2pPr>
            <a:lvl3pPr marL="912797" indent="0">
              <a:buNone/>
              <a:defRPr sz="1000"/>
            </a:lvl3pPr>
            <a:lvl4pPr marL="1369197" indent="0">
              <a:buNone/>
              <a:defRPr sz="900"/>
            </a:lvl4pPr>
            <a:lvl5pPr marL="1825594" indent="0">
              <a:buNone/>
              <a:defRPr sz="900"/>
            </a:lvl5pPr>
            <a:lvl6pPr marL="2281995" indent="0">
              <a:buNone/>
              <a:defRPr sz="900"/>
            </a:lvl6pPr>
            <a:lvl7pPr marL="2738391" indent="0">
              <a:buNone/>
              <a:defRPr sz="900"/>
            </a:lvl7pPr>
            <a:lvl8pPr marL="3194792" indent="0">
              <a:buNone/>
              <a:defRPr sz="900"/>
            </a:lvl8pPr>
            <a:lvl9pPr marL="3651189" indent="0">
              <a:buNone/>
              <a:defRPr sz="900"/>
            </a:lvl9pPr>
          </a:lstStyle>
          <a:p>
            <a:pPr lvl="0"/>
            <a:r>
              <a:rPr lang="en-US" smtClean="0"/>
              <a:t>Click to edit Master text styles</a:t>
            </a:r>
          </a:p>
        </p:txBody>
      </p:sp>
    </p:spTree>
    <p:extLst>
      <p:ext uri="{BB962C8B-B14F-4D97-AF65-F5344CB8AC3E}">
        <p14:creationId xmlns:p14="http://schemas.microsoft.com/office/powerpoint/2010/main" val="2086419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00" indent="0">
              <a:buNone/>
              <a:defRPr sz="2800"/>
            </a:lvl2pPr>
            <a:lvl3pPr marL="912797" indent="0">
              <a:buNone/>
              <a:defRPr sz="2400"/>
            </a:lvl3pPr>
            <a:lvl4pPr marL="1369197" indent="0">
              <a:buNone/>
              <a:defRPr sz="2000"/>
            </a:lvl4pPr>
            <a:lvl5pPr marL="1825594" indent="0">
              <a:buNone/>
              <a:defRPr sz="2000"/>
            </a:lvl5pPr>
            <a:lvl6pPr marL="2281995" indent="0">
              <a:buNone/>
              <a:defRPr sz="2000"/>
            </a:lvl6pPr>
            <a:lvl7pPr marL="2738391" indent="0">
              <a:buNone/>
              <a:defRPr sz="2000"/>
            </a:lvl7pPr>
            <a:lvl8pPr marL="3194792" indent="0">
              <a:buNone/>
              <a:defRPr sz="2000"/>
            </a:lvl8pPr>
            <a:lvl9pPr marL="3651189"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00" indent="0">
              <a:buNone/>
              <a:defRPr sz="1200"/>
            </a:lvl2pPr>
            <a:lvl3pPr marL="912797" indent="0">
              <a:buNone/>
              <a:defRPr sz="1000"/>
            </a:lvl3pPr>
            <a:lvl4pPr marL="1369197" indent="0">
              <a:buNone/>
              <a:defRPr sz="900"/>
            </a:lvl4pPr>
            <a:lvl5pPr marL="1825594" indent="0">
              <a:buNone/>
              <a:defRPr sz="900"/>
            </a:lvl5pPr>
            <a:lvl6pPr marL="2281995" indent="0">
              <a:buNone/>
              <a:defRPr sz="900"/>
            </a:lvl6pPr>
            <a:lvl7pPr marL="2738391" indent="0">
              <a:buNone/>
              <a:defRPr sz="900"/>
            </a:lvl7pPr>
            <a:lvl8pPr marL="3194792" indent="0">
              <a:buNone/>
              <a:defRPr sz="900"/>
            </a:lvl8pPr>
            <a:lvl9pPr marL="3651189" indent="0">
              <a:buNone/>
              <a:defRPr sz="900"/>
            </a:lvl9pPr>
          </a:lstStyle>
          <a:p>
            <a:pPr lvl="0"/>
            <a:r>
              <a:rPr lang="en-US" smtClean="0"/>
              <a:t>Click to edit Master text styles</a:t>
            </a:r>
          </a:p>
        </p:txBody>
      </p:sp>
    </p:spTree>
    <p:extLst>
      <p:ext uri="{BB962C8B-B14F-4D97-AF65-F5344CB8AC3E}">
        <p14:creationId xmlns:p14="http://schemas.microsoft.com/office/powerpoint/2010/main" val="233765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pic>
        <p:nvPicPr>
          <p:cNvPr id="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7" tIns="45698" rIns="91397" bIns="45698" anchor="ctr"/>
          <a:lstStyle/>
          <a:p>
            <a:pPr algn="ctr" fontAlgn="auto">
              <a:spcBef>
                <a:spcPts val="0"/>
              </a:spcBef>
              <a:spcAft>
                <a:spcPts val="0"/>
              </a:spcAft>
              <a:defRPr/>
            </a:pPr>
            <a:endParaRPr lang="en-US" sz="1800" b="0" i="0">
              <a:solidFill>
                <a:prstClr val="white"/>
              </a:solidFill>
            </a:endParaRPr>
          </a:p>
        </p:txBody>
      </p:sp>
      <p:sp>
        <p:nvSpPr>
          <p:cNvPr id="3" name="Subtitle 2"/>
          <p:cNvSpPr>
            <a:spLocks noGrp="1"/>
          </p:cNvSpPr>
          <p:nvPr>
            <p:ph type="subTitle" idx="1"/>
          </p:nvPr>
        </p:nvSpPr>
        <p:spPr>
          <a:xfrm>
            <a:off x="533400" y="2667000"/>
            <a:ext cx="8077200" cy="1066800"/>
          </a:xfrm>
        </p:spPr>
        <p:txBody>
          <a:bodyPr lIns="0" rIns="0" anchor="ctr" anchorCtr="1"/>
          <a:lstStyle>
            <a:lvl1pPr marL="0" indent="0" algn="ctr">
              <a:buNone/>
              <a:defRPr baseline="0">
                <a:solidFill>
                  <a:schemeClr val="tx1"/>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4038600"/>
            <a:ext cx="7315200" cy="1219200"/>
          </a:xfrm>
        </p:spPr>
        <p:txBody>
          <a:bodyPr lIns="0" rIns="0" anchor="ctr" anchorCtr="1">
            <a:normAutofit/>
          </a:bodyPr>
          <a:lstStyle>
            <a:lvl1pPr marL="0" marR="0" indent="0" algn="ctr" defTabSz="913972"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11" name="Text Placeholder 20"/>
          <p:cNvSpPr>
            <a:spLocks noGrp="1"/>
          </p:cNvSpPr>
          <p:nvPr>
            <p:ph type="body" sz="quarter" idx="12"/>
          </p:nvPr>
        </p:nvSpPr>
        <p:spPr>
          <a:xfrm>
            <a:off x="76200" y="5562600"/>
            <a:ext cx="2080200" cy="609600"/>
          </a:xfrm>
        </p:spPr>
        <p:txBody>
          <a:bodyPr>
            <a:noAutofit/>
          </a:bodyPr>
          <a:lstStyle>
            <a:lvl1pPr marL="0" indent="0" algn="ctr">
              <a:buNone/>
              <a:defRPr sz="1400"/>
            </a:lvl1pPr>
          </a:lstStyle>
          <a:p>
            <a:pPr lvl="0"/>
            <a:r>
              <a:rPr lang="en-US" smtClean="0"/>
              <a:t>Click to edit Master text styles</a:t>
            </a:r>
          </a:p>
        </p:txBody>
      </p:sp>
    </p:spTree>
    <p:extLst>
      <p:ext uri="{BB962C8B-B14F-4D97-AF65-F5344CB8AC3E}">
        <p14:creationId xmlns:p14="http://schemas.microsoft.com/office/powerpoint/2010/main" val="3106727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2427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202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188" indent="0" algn="ctr">
              <a:buNone/>
              <a:defRPr/>
            </a:lvl2pPr>
            <a:lvl3pPr marL="912370" indent="0" algn="ctr">
              <a:buNone/>
              <a:defRPr/>
            </a:lvl3pPr>
            <a:lvl4pPr marL="1368557" indent="0" algn="ctr">
              <a:buNone/>
              <a:defRPr/>
            </a:lvl4pPr>
            <a:lvl5pPr marL="1824741" indent="0" algn="ctr">
              <a:buNone/>
              <a:defRPr/>
            </a:lvl5pPr>
            <a:lvl6pPr marL="2280927" indent="0" algn="ctr">
              <a:buNone/>
              <a:defRPr/>
            </a:lvl6pPr>
            <a:lvl7pPr marL="2737111" indent="0" algn="ctr">
              <a:buNone/>
              <a:defRPr/>
            </a:lvl7pPr>
            <a:lvl8pPr marL="3193298" indent="0" algn="ctr">
              <a:buNone/>
              <a:defRPr/>
            </a:lvl8pPr>
            <a:lvl9pPr marL="364948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1230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646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188" indent="0">
              <a:buNone/>
              <a:defRPr sz="1800"/>
            </a:lvl2pPr>
            <a:lvl3pPr marL="912370" indent="0">
              <a:buNone/>
              <a:defRPr sz="1600"/>
            </a:lvl3pPr>
            <a:lvl4pPr marL="1368557" indent="0">
              <a:buNone/>
              <a:defRPr sz="1400"/>
            </a:lvl4pPr>
            <a:lvl5pPr marL="1824741" indent="0">
              <a:buNone/>
              <a:defRPr sz="1400"/>
            </a:lvl5pPr>
            <a:lvl6pPr marL="2280927" indent="0">
              <a:buNone/>
              <a:defRPr sz="1400"/>
            </a:lvl6pPr>
            <a:lvl7pPr marL="2737111" indent="0">
              <a:buNone/>
              <a:defRPr sz="1400"/>
            </a:lvl7pPr>
            <a:lvl8pPr marL="3193298" indent="0">
              <a:buNone/>
              <a:defRPr sz="1400"/>
            </a:lvl8pPr>
            <a:lvl9pPr marL="3649481" indent="0">
              <a:buNone/>
              <a:defRPr sz="1400"/>
            </a:lvl9pPr>
          </a:lstStyle>
          <a:p>
            <a:pPr lvl="0"/>
            <a:r>
              <a:rPr lang="en-US" smtClean="0"/>
              <a:t>Click to edit Master text styles</a:t>
            </a:r>
          </a:p>
        </p:txBody>
      </p:sp>
    </p:spTree>
    <p:extLst>
      <p:ext uri="{BB962C8B-B14F-4D97-AF65-F5344CB8AC3E}">
        <p14:creationId xmlns:p14="http://schemas.microsoft.com/office/powerpoint/2010/main" val="767662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912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29500" y="1066800"/>
            <a:ext cx="14859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105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188" indent="0">
              <a:buNone/>
              <a:defRPr sz="2000" b="1"/>
            </a:lvl2pPr>
            <a:lvl3pPr marL="912370" indent="0">
              <a:buNone/>
              <a:defRPr sz="1800" b="1"/>
            </a:lvl3pPr>
            <a:lvl4pPr marL="1368557" indent="0">
              <a:buNone/>
              <a:defRPr sz="1600" b="1"/>
            </a:lvl4pPr>
            <a:lvl5pPr marL="1824741" indent="0">
              <a:buNone/>
              <a:defRPr sz="1600" b="1"/>
            </a:lvl5pPr>
            <a:lvl6pPr marL="2280927" indent="0">
              <a:buNone/>
              <a:defRPr sz="1600" b="1"/>
            </a:lvl6pPr>
            <a:lvl7pPr marL="2737111" indent="0">
              <a:buNone/>
              <a:defRPr sz="1600" b="1"/>
            </a:lvl7pPr>
            <a:lvl8pPr marL="3193298" indent="0">
              <a:buNone/>
              <a:defRPr sz="1600" b="1"/>
            </a:lvl8pPr>
            <a:lvl9pPr marL="364948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6188" indent="0">
              <a:buNone/>
              <a:defRPr sz="2000" b="1"/>
            </a:lvl2pPr>
            <a:lvl3pPr marL="912370" indent="0">
              <a:buNone/>
              <a:defRPr sz="1800" b="1"/>
            </a:lvl3pPr>
            <a:lvl4pPr marL="1368557" indent="0">
              <a:buNone/>
              <a:defRPr sz="1600" b="1"/>
            </a:lvl4pPr>
            <a:lvl5pPr marL="1824741" indent="0">
              <a:buNone/>
              <a:defRPr sz="1600" b="1"/>
            </a:lvl5pPr>
            <a:lvl6pPr marL="2280927" indent="0">
              <a:buNone/>
              <a:defRPr sz="1600" b="1"/>
            </a:lvl6pPr>
            <a:lvl7pPr marL="2737111" indent="0">
              <a:buNone/>
              <a:defRPr sz="1600" b="1"/>
            </a:lvl7pPr>
            <a:lvl8pPr marL="3193298" indent="0">
              <a:buNone/>
              <a:defRPr sz="1600" b="1"/>
            </a:lvl8pPr>
            <a:lvl9pPr marL="364948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5012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4826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989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188" indent="0">
              <a:buNone/>
              <a:defRPr sz="1200"/>
            </a:lvl2pPr>
            <a:lvl3pPr marL="912370" indent="0">
              <a:buNone/>
              <a:defRPr sz="1000"/>
            </a:lvl3pPr>
            <a:lvl4pPr marL="1368557" indent="0">
              <a:buNone/>
              <a:defRPr sz="900"/>
            </a:lvl4pPr>
            <a:lvl5pPr marL="1824741" indent="0">
              <a:buNone/>
              <a:defRPr sz="900"/>
            </a:lvl5pPr>
            <a:lvl6pPr marL="2280927" indent="0">
              <a:buNone/>
              <a:defRPr sz="900"/>
            </a:lvl6pPr>
            <a:lvl7pPr marL="2737111" indent="0">
              <a:buNone/>
              <a:defRPr sz="900"/>
            </a:lvl7pPr>
            <a:lvl8pPr marL="3193298" indent="0">
              <a:buNone/>
              <a:defRPr sz="900"/>
            </a:lvl8pPr>
            <a:lvl9pPr marL="3649481" indent="0">
              <a:buNone/>
              <a:defRPr sz="900"/>
            </a:lvl9pPr>
          </a:lstStyle>
          <a:p>
            <a:pPr lvl="0"/>
            <a:r>
              <a:rPr lang="en-US" smtClean="0"/>
              <a:t>Click to edit Master text styles</a:t>
            </a:r>
          </a:p>
        </p:txBody>
      </p:sp>
    </p:spTree>
    <p:extLst>
      <p:ext uri="{BB962C8B-B14F-4D97-AF65-F5344CB8AC3E}">
        <p14:creationId xmlns:p14="http://schemas.microsoft.com/office/powerpoint/2010/main" val="861030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55207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188" indent="0">
              <a:buNone/>
              <a:defRPr sz="2800"/>
            </a:lvl2pPr>
            <a:lvl3pPr marL="912370" indent="0">
              <a:buNone/>
              <a:defRPr sz="2400"/>
            </a:lvl3pPr>
            <a:lvl4pPr marL="1368557" indent="0">
              <a:buNone/>
              <a:defRPr sz="2000"/>
            </a:lvl4pPr>
            <a:lvl5pPr marL="1824741" indent="0">
              <a:buNone/>
              <a:defRPr sz="2000"/>
            </a:lvl5pPr>
            <a:lvl6pPr marL="2280927" indent="0">
              <a:buNone/>
              <a:defRPr sz="2000"/>
            </a:lvl6pPr>
            <a:lvl7pPr marL="2737111" indent="0">
              <a:buNone/>
              <a:defRPr sz="2000"/>
            </a:lvl7pPr>
            <a:lvl8pPr marL="3193298" indent="0">
              <a:buNone/>
              <a:defRPr sz="2000"/>
            </a:lvl8pPr>
            <a:lvl9pPr marL="364948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188" indent="0">
              <a:buNone/>
              <a:defRPr sz="1200"/>
            </a:lvl2pPr>
            <a:lvl3pPr marL="912370" indent="0">
              <a:buNone/>
              <a:defRPr sz="1000"/>
            </a:lvl3pPr>
            <a:lvl4pPr marL="1368557" indent="0">
              <a:buNone/>
              <a:defRPr sz="900"/>
            </a:lvl4pPr>
            <a:lvl5pPr marL="1824741" indent="0">
              <a:buNone/>
              <a:defRPr sz="900"/>
            </a:lvl5pPr>
            <a:lvl6pPr marL="2280927" indent="0">
              <a:buNone/>
              <a:defRPr sz="900"/>
            </a:lvl6pPr>
            <a:lvl7pPr marL="2737111" indent="0">
              <a:buNone/>
              <a:defRPr sz="900"/>
            </a:lvl7pPr>
            <a:lvl8pPr marL="3193298" indent="0">
              <a:buNone/>
              <a:defRPr sz="900"/>
            </a:lvl8pPr>
            <a:lvl9pPr marL="3649481" indent="0">
              <a:buNone/>
              <a:defRPr sz="900"/>
            </a:lvl9pPr>
          </a:lstStyle>
          <a:p>
            <a:pPr lvl="0"/>
            <a:r>
              <a:rPr lang="en-US" smtClean="0"/>
              <a:t>Click to edit Master text styles</a:t>
            </a:r>
          </a:p>
        </p:txBody>
      </p:sp>
    </p:spTree>
    <p:extLst>
      <p:ext uri="{BB962C8B-B14F-4D97-AF65-F5344CB8AC3E}">
        <p14:creationId xmlns:p14="http://schemas.microsoft.com/office/powerpoint/2010/main" val="3087181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13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4790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i="0">
              <a:solidFill>
                <a:prstClr val="white"/>
              </a:solidFill>
            </a:endParaRPr>
          </a:p>
        </p:txBody>
      </p:sp>
      <p:pic>
        <p:nvPicPr>
          <p:cNvPr id="9"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5825" y="4845050"/>
            <a:ext cx="483235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descr="http://nstx.pppl.gov/DragNDrop/Presentation_Template/NSTX-U_cutaway_low_res.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000" y="4953000"/>
            <a:ext cx="16684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21" name="Text Placeholder 20"/>
          <p:cNvSpPr>
            <a:spLocks noGrp="1"/>
          </p:cNvSpPr>
          <p:nvPr>
            <p:ph type="body" sz="quarter" idx="12"/>
          </p:nvPr>
        </p:nvSpPr>
        <p:spPr>
          <a:xfrm>
            <a:off x="53400" y="4876800"/>
            <a:ext cx="2080200" cy="609600"/>
          </a:xfrm>
        </p:spPr>
        <p:txBody>
          <a:bodyPr>
            <a:noAutofit/>
          </a:bodyPr>
          <a:lstStyle>
            <a:lvl1pPr marL="0" indent="0" algn="ctr">
              <a:buNone/>
              <a:defRPr sz="1400"/>
            </a:lvl1pPr>
          </a:lstStyle>
          <a:p>
            <a:pPr lvl="0"/>
            <a:r>
              <a:rPr lang="en-US" smtClean="0"/>
              <a:t>Click to edit Master text styles</a:t>
            </a:r>
          </a:p>
        </p:txBody>
      </p:sp>
    </p:spTree>
    <p:extLst>
      <p:ext uri="{BB962C8B-B14F-4D97-AF65-F5344CB8AC3E}">
        <p14:creationId xmlns:p14="http://schemas.microsoft.com/office/powerpoint/2010/main" val="3637455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pic>
        <p:nvPicPr>
          <p:cNvPr id="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b="0" i="0">
              <a:solidFill>
                <a:prstClr val="white"/>
              </a:solidFill>
            </a:endParaRPr>
          </a:p>
        </p:txBody>
      </p:sp>
      <p:sp>
        <p:nvSpPr>
          <p:cNvPr id="3" name="Subtitle 2"/>
          <p:cNvSpPr>
            <a:spLocks noGrp="1"/>
          </p:cNvSpPr>
          <p:nvPr>
            <p:ph type="subTitle" idx="1"/>
          </p:nvPr>
        </p:nvSpPr>
        <p:spPr>
          <a:xfrm>
            <a:off x="533400" y="26670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1143000"/>
            <a:ext cx="8839200" cy="114300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40386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11" name="Text Placeholder 20"/>
          <p:cNvSpPr>
            <a:spLocks noGrp="1"/>
          </p:cNvSpPr>
          <p:nvPr>
            <p:ph type="body" sz="quarter" idx="12"/>
          </p:nvPr>
        </p:nvSpPr>
        <p:spPr>
          <a:xfrm>
            <a:off x="76200" y="5562600"/>
            <a:ext cx="2080200" cy="609600"/>
          </a:xfrm>
        </p:spPr>
        <p:txBody>
          <a:bodyPr>
            <a:noAutofit/>
          </a:bodyPr>
          <a:lstStyle>
            <a:lvl1pPr marL="0" indent="0" algn="ctr">
              <a:buNone/>
              <a:defRPr sz="1400"/>
            </a:lvl1pPr>
          </a:lstStyle>
          <a:p>
            <a:pPr lvl="0"/>
            <a:r>
              <a:rPr lang="en-US" smtClean="0"/>
              <a:t>Click to edit Master text styles</a:t>
            </a:r>
          </a:p>
        </p:txBody>
      </p:sp>
    </p:spTree>
    <p:extLst>
      <p:ext uri="{BB962C8B-B14F-4D97-AF65-F5344CB8AC3E}">
        <p14:creationId xmlns:p14="http://schemas.microsoft.com/office/powerpoint/2010/main" val="3564972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02915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idx="10"/>
          </p:nvPr>
        </p:nvSpPr>
        <p:spPr>
          <a:xfrm>
            <a:off x="4648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2491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1439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439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idx="10"/>
          </p:nvPr>
        </p:nvSpPr>
        <p:spPr>
          <a:xfrm>
            <a:off x="4648200" y="1066800"/>
            <a:ext cx="4419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783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960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1066800"/>
            <a:ext cx="8991600" cy="541020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620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400" baseline="0"/>
            </a:lvl1pPr>
          </a:lstStyle>
          <a:p>
            <a:r>
              <a:rPr lang="en-US" smtClean="0"/>
              <a:t>Click to edit Master title style</a:t>
            </a:r>
            <a:endParaRPr lang="en-US" dirty="0"/>
          </a:p>
        </p:txBody>
      </p:sp>
    </p:spTree>
    <p:extLst>
      <p:ext uri="{BB962C8B-B14F-4D97-AF65-F5344CB8AC3E}">
        <p14:creationId xmlns:p14="http://schemas.microsoft.com/office/powerpoint/2010/main" val="422762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1664774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6.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7"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smtClean="0"/>
              <a:t>Click to edit Master title style</a:t>
            </a:r>
          </a:p>
        </p:txBody>
      </p:sp>
      <p:sp>
        <p:nvSpPr>
          <p:cNvPr id="1028" name="TextBox 3"/>
          <p:cNvSpPr txBox="1">
            <a:spLocks noChangeArrowheads="1"/>
          </p:cNvSpPr>
          <p:nvPr userDrawn="1"/>
        </p:nvSpPr>
        <p:spPr bwMode="auto">
          <a:xfrm>
            <a:off x="8772525" y="6553200"/>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1200" b="1" i="1">
                <a:solidFill>
                  <a:srgbClr val="1822CD"/>
                </a:solidFill>
                <a:latin typeface="Helvetica" pitchFamily="34" charset="0"/>
                <a:cs typeface="Arial" charset="0"/>
              </a:defRPr>
            </a:lvl1pPr>
            <a:lvl2pPr marL="742950" indent="-285750" eaLnBrk="0" hangingPunct="0">
              <a:defRPr sz="1200" b="1" i="1">
                <a:solidFill>
                  <a:srgbClr val="1822CD"/>
                </a:solidFill>
                <a:latin typeface="Helvetica" pitchFamily="34" charset="0"/>
                <a:cs typeface="Arial" charset="0"/>
              </a:defRPr>
            </a:lvl2pPr>
            <a:lvl3pPr marL="1143000" indent="-228600" eaLnBrk="0" hangingPunct="0">
              <a:defRPr sz="1200" b="1" i="1">
                <a:solidFill>
                  <a:srgbClr val="1822CD"/>
                </a:solidFill>
                <a:latin typeface="Helvetica" pitchFamily="34" charset="0"/>
                <a:cs typeface="Arial" charset="0"/>
              </a:defRPr>
            </a:lvl3pPr>
            <a:lvl4pPr marL="1600200" indent="-228600" eaLnBrk="0" hangingPunct="0">
              <a:defRPr sz="1200" b="1" i="1">
                <a:solidFill>
                  <a:srgbClr val="1822CD"/>
                </a:solidFill>
                <a:latin typeface="Helvetica" pitchFamily="34" charset="0"/>
                <a:cs typeface="Arial" charset="0"/>
              </a:defRPr>
            </a:lvl4pPr>
            <a:lvl5pPr marL="2057400" indent="-228600" eaLnBrk="0" hangingPunct="0">
              <a:defRPr sz="1200" b="1" i="1">
                <a:solidFill>
                  <a:srgbClr val="1822CD"/>
                </a:solidFill>
                <a:latin typeface="Helvetica" pitchFamily="34" charset="0"/>
                <a:cs typeface="Arial"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charset="0"/>
              </a:defRPr>
            </a:lvl9pPr>
          </a:lstStyle>
          <a:p>
            <a:pPr eaLnBrk="1" hangingPunct="1">
              <a:defRPr/>
            </a:pPr>
            <a:fld id="{AC4FB950-F9FF-4ABA-A0FD-0EA4AA8D8599}" type="slidenum">
              <a:rPr lang="en-US" altLang="en-US" smtClean="0"/>
              <a:pPr eaLnBrk="1" hangingPunct="1">
                <a:defRPr/>
              </a:pPr>
              <a:t>‹#›</a:t>
            </a:fld>
            <a:endParaRPr lang="en-US" altLang="en-US" smtClean="0"/>
          </a:p>
        </p:txBody>
      </p:sp>
    </p:spTree>
  </p:cSld>
  <p:clrMap bg1="lt1" tx1="dk1" bg2="lt2" tx2="dk2" accent1="accent1" accent2="accent2" accent3="accent3" accent4="accent4" accent5="accent5" accent6="accent6" hlink="hlink" folHlink="folHlink"/>
  <p:sldLayoutIdLst>
    <p:sldLayoutId id="2147483800" r:id="rId1"/>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6986" algn="ctr" rtl="0" eaLnBrk="0" fontAlgn="base" hangingPunct="0">
        <a:spcBef>
          <a:spcPct val="0"/>
        </a:spcBef>
        <a:spcAft>
          <a:spcPct val="0"/>
        </a:spcAft>
        <a:defRPr sz="2400" b="1">
          <a:solidFill>
            <a:schemeClr val="accent2"/>
          </a:solidFill>
          <a:latin typeface="Arial" charset="0"/>
        </a:defRPr>
      </a:lvl6pPr>
      <a:lvl7pPr marL="913972" algn="ctr" rtl="0" eaLnBrk="0" fontAlgn="base" hangingPunct="0">
        <a:spcBef>
          <a:spcPct val="0"/>
        </a:spcBef>
        <a:spcAft>
          <a:spcPct val="0"/>
        </a:spcAft>
        <a:defRPr sz="2400" b="1">
          <a:solidFill>
            <a:schemeClr val="accent2"/>
          </a:solidFill>
          <a:latin typeface="Arial" charset="0"/>
        </a:defRPr>
      </a:lvl7pPr>
      <a:lvl8pPr marL="1370959" algn="ctr" rtl="0" eaLnBrk="0" fontAlgn="base" hangingPunct="0">
        <a:spcBef>
          <a:spcPct val="0"/>
        </a:spcBef>
        <a:spcAft>
          <a:spcPct val="0"/>
        </a:spcAft>
        <a:defRPr sz="2400" b="1">
          <a:solidFill>
            <a:schemeClr val="accent2"/>
          </a:solidFill>
          <a:latin typeface="Arial" charset="0"/>
        </a:defRPr>
      </a:lvl8pPr>
      <a:lvl9pPr marL="1827945" algn="ctr" rtl="0" eaLnBrk="0" fontAlgn="base" hangingPunct="0">
        <a:spcBef>
          <a:spcPct val="0"/>
        </a:spcBef>
        <a:spcAft>
          <a:spcPct val="0"/>
        </a:spcAft>
        <a:defRPr sz="2400" b="1">
          <a:solidFill>
            <a:schemeClr val="accent2"/>
          </a:solidFill>
          <a:latin typeface="Arial"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accent2"/>
          </a:solidFill>
          <a:latin typeface="+mn-lt"/>
        </a:defRPr>
      </a:lvl2pPr>
      <a:lvl3pPr marL="1141413" indent="-227013" algn="l" rtl="0" eaLnBrk="0" fontAlgn="base" hangingPunct="0">
        <a:spcBef>
          <a:spcPct val="20000"/>
        </a:spcBef>
        <a:spcAft>
          <a:spcPct val="0"/>
        </a:spcAft>
        <a:buChar char="•"/>
        <a:defRPr>
          <a:solidFill>
            <a:srgbClr val="FF0000"/>
          </a:solidFill>
          <a:latin typeface="+mn-lt"/>
        </a:defRPr>
      </a:lvl3pPr>
      <a:lvl4pPr marL="1598613" indent="-227013" algn="l" rtl="0" eaLnBrk="0" fontAlgn="base" hangingPunct="0">
        <a:spcBef>
          <a:spcPct val="20000"/>
        </a:spcBef>
        <a:spcAft>
          <a:spcPct val="0"/>
        </a:spcAft>
        <a:buChar char="–"/>
        <a:defRPr sz="1600">
          <a:solidFill>
            <a:srgbClr val="009999"/>
          </a:solidFill>
          <a:latin typeface="+mn-lt"/>
        </a:defRPr>
      </a:lvl4pPr>
      <a:lvl5pPr marL="2055813" indent="-227013" algn="l" rtl="0" eaLnBrk="0" fontAlgn="base" hangingPunct="0">
        <a:spcBef>
          <a:spcPct val="20000"/>
        </a:spcBef>
        <a:spcAft>
          <a:spcPct val="0"/>
        </a:spcAft>
        <a:buChar char="»"/>
        <a:defRPr sz="1600">
          <a:solidFill>
            <a:schemeClr val="tx1"/>
          </a:solidFill>
          <a:latin typeface="+mn-lt"/>
        </a:defRPr>
      </a:lvl5pPr>
      <a:lvl6pPr marL="2513424" indent="-228492" algn="l" rtl="0" eaLnBrk="0" fontAlgn="base" hangingPunct="0">
        <a:spcBef>
          <a:spcPct val="20000"/>
        </a:spcBef>
        <a:spcAft>
          <a:spcPct val="0"/>
        </a:spcAft>
        <a:buChar char="»"/>
        <a:defRPr sz="1600">
          <a:solidFill>
            <a:schemeClr val="tx1"/>
          </a:solidFill>
          <a:latin typeface="+mn-lt"/>
        </a:defRPr>
      </a:lvl6pPr>
      <a:lvl7pPr marL="2970411" indent="-228492" algn="l" rtl="0" eaLnBrk="0" fontAlgn="base" hangingPunct="0">
        <a:spcBef>
          <a:spcPct val="20000"/>
        </a:spcBef>
        <a:spcAft>
          <a:spcPct val="0"/>
        </a:spcAft>
        <a:buChar char="»"/>
        <a:defRPr sz="1600">
          <a:solidFill>
            <a:schemeClr val="tx1"/>
          </a:solidFill>
          <a:latin typeface="+mn-lt"/>
        </a:defRPr>
      </a:lvl7pPr>
      <a:lvl8pPr marL="3427396" indent="-228492" algn="l" rtl="0" eaLnBrk="0" fontAlgn="base" hangingPunct="0">
        <a:spcBef>
          <a:spcPct val="20000"/>
        </a:spcBef>
        <a:spcAft>
          <a:spcPct val="0"/>
        </a:spcAft>
        <a:buChar char="»"/>
        <a:defRPr sz="1600">
          <a:solidFill>
            <a:schemeClr val="tx1"/>
          </a:solidFill>
          <a:latin typeface="+mn-lt"/>
        </a:defRPr>
      </a:lvl8pPr>
      <a:lvl9pPr marL="3884382" indent="-228492"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76200" y="1066800"/>
            <a:ext cx="8991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051" name="Picture 2" descr="C:\Users\jmenard\My Files\PPPL\Projects\NSTX-U\Presentation template\2015 - New template\logo and banner source\Gray_banner_red_line.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698" tIns="45698" rIns="45698" bIns="45698" numCol="1" anchor="ctr" anchorCtr="1" compatLnSpc="1">
            <a:prstTxWarp prst="textNoShape">
              <a:avLst/>
            </a:prstTxWarp>
          </a:bodyPr>
          <a:lstStyle/>
          <a:p>
            <a:pPr lvl="0"/>
            <a:r>
              <a:rPr lang="en-US" altLang="en-US" smtClean="0"/>
              <a:t>Click to edit Master title style</a:t>
            </a:r>
          </a:p>
        </p:txBody>
      </p:sp>
      <p:pic>
        <p:nvPicPr>
          <p:cNvPr id="2053" name="Picture 4" descr="C:\Users\jmenard\My Files\PPPL\Projects\NSTX-U\Presentation template\2015 - New template\logo and banner source\Gray_banner_red_line_bottom_NSTXU_logo.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6554788"/>
            <a:ext cx="91440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1"/>
          <p:cNvSpPr txBox="1">
            <a:spLocks noChangeArrowheads="1"/>
          </p:cNvSpPr>
          <p:nvPr userDrawn="1"/>
        </p:nvSpPr>
        <p:spPr bwMode="auto">
          <a:xfrm>
            <a:off x="8458200" y="6583363"/>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698" rIns="0" bIns="4569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CB93CEB8-A72E-4153-8E61-C799914A9B20}" type="slidenum">
              <a:rPr lang="en-US" altLang="en-US" sz="1000" i="0" smtClean="0">
                <a:solidFill>
                  <a:srgbClr val="336699"/>
                </a:solidFill>
                <a:cs typeface="Arial" charset="0"/>
              </a:rPr>
              <a:pPr algn="r">
                <a:defRPr/>
              </a:pPr>
              <a:t>‹#›</a:t>
            </a:fld>
            <a:endParaRPr lang="en-US" altLang="en-US" sz="1000" i="0" smtClean="0">
              <a:solidFill>
                <a:srgbClr val="336699"/>
              </a:solidFill>
              <a:cs typeface="Arial" charset="0"/>
            </a:endParaRPr>
          </a:p>
        </p:txBody>
      </p:sp>
      <p:sp>
        <p:nvSpPr>
          <p:cNvPr id="1031" name="TextBox 9"/>
          <p:cNvSpPr txBox="1">
            <a:spLocks noChangeArrowheads="1"/>
          </p:cNvSpPr>
          <p:nvPr userDrawn="1"/>
        </p:nvSpPr>
        <p:spPr bwMode="auto">
          <a:xfrm>
            <a:off x="914400" y="6583363"/>
            <a:ext cx="7315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698" rIns="0" bIns="4569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1000" i="0" dirty="0" err="1" smtClean="0">
                <a:solidFill>
                  <a:srgbClr val="336699"/>
                </a:solidFill>
                <a:cs typeface="Arial" charset="0"/>
              </a:rPr>
              <a:t>Guttenfelder</a:t>
            </a:r>
            <a:r>
              <a:rPr lang="en-US" altLang="en-US" sz="1000" i="0" dirty="0" smtClean="0">
                <a:solidFill>
                  <a:srgbClr val="336699"/>
                </a:solidFill>
                <a:cs typeface="Arial" charset="0"/>
              </a:rPr>
              <a:t>, U. Washington Plasma Seminar (Feb. 7, 2017)</a:t>
            </a:r>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01" r:id="rId3"/>
    <p:sldLayoutId id="2147483802" r:id="rId4"/>
    <p:sldLayoutId id="2147483803" r:id="rId5"/>
    <p:sldLayoutId id="2147483804" r:id="rId6"/>
    <p:sldLayoutId id="2147483805" r:id="rId7"/>
  </p:sldLayoutIdLst>
  <p:timing>
    <p:tnLst>
      <p:par>
        <p:cTn id="1" dur="indefinite" restart="never" nodeType="tmRoot"/>
      </p:par>
    </p:tnLst>
  </p:timing>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6986" algn="ctr" rtl="0" fontAlgn="base">
        <a:lnSpc>
          <a:spcPct val="85000"/>
        </a:lnSpc>
        <a:spcBef>
          <a:spcPct val="0"/>
        </a:spcBef>
        <a:spcAft>
          <a:spcPct val="0"/>
        </a:spcAft>
        <a:defRPr sz="4000">
          <a:solidFill>
            <a:srgbClr val="336699"/>
          </a:solidFill>
          <a:latin typeface="Arial" charset="0"/>
          <a:cs typeface="Arial" charset="0"/>
        </a:defRPr>
      </a:lvl6pPr>
      <a:lvl7pPr marL="913972" algn="ctr" rtl="0" fontAlgn="base">
        <a:lnSpc>
          <a:spcPct val="85000"/>
        </a:lnSpc>
        <a:spcBef>
          <a:spcPct val="0"/>
        </a:spcBef>
        <a:spcAft>
          <a:spcPct val="0"/>
        </a:spcAft>
        <a:defRPr sz="4000">
          <a:solidFill>
            <a:srgbClr val="336699"/>
          </a:solidFill>
          <a:latin typeface="Arial" charset="0"/>
          <a:cs typeface="Arial" charset="0"/>
        </a:defRPr>
      </a:lvl7pPr>
      <a:lvl8pPr marL="1370959" algn="ctr" rtl="0" fontAlgn="base">
        <a:lnSpc>
          <a:spcPct val="85000"/>
        </a:lnSpc>
        <a:spcBef>
          <a:spcPct val="0"/>
        </a:spcBef>
        <a:spcAft>
          <a:spcPct val="0"/>
        </a:spcAft>
        <a:defRPr sz="4000">
          <a:solidFill>
            <a:srgbClr val="336699"/>
          </a:solidFill>
          <a:latin typeface="Arial" charset="0"/>
          <a:cs typeface="Arial" charset="0"/>
        </a:defRPr>
      </a:lvl8pPr>
      <a:lvl9pPr marL="1827945"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7013" indent="-227013"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5613" indent="-227013" algn="l" rtl="0" eaLnBrk="0" fontAlgn="base" hangingPunct="0">
        <a:spcBef>
          <a:spcPct val="20000"/>
        </a:spcBef>
        <a:spcAft>
          <a:spcPct val="0"/>
        </a:spcAft>
        <a:buFont typeface="Arial"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4213" indent="-227013"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5663" indent="-169863" algn="l" rtl="0" eaLnBrk="0" fontAlgn="base" hangingPunct="0">
        <a:spcBef>
          <a:spcPct val="20000"/>
        </a:spcBef>
        <a:spcAft>
          <a:spcPct val="0"/>
        </a:spcAft>
        <a:buFont typeface="Arial" pitchFamily="34" charset="0"/>
        <a:buChar char="•"/>
        <a:defRPr kern="1200">
          <a:solidFill>
            <a:srgbClr val="008080"/>
          </a:solidFill>
          <a:latin typeface="Arial" panose="020B0604020202020204" pitchFamily="34" charset="0"/>
          <a:ea typeface="+mn-ea"/>
          <a:cs typeface="Arial" panose="020B0604020202020204" pitchFamily="34" charset="0"/>
        </a:defRPr>
      </a:lvl4pPr>
      <a:lvl5pPr marL="1027113" indent="-169863" algn="l" rtl="0" eaLnBrk="0" fontAlgn="base" hangingPunct="0">
        <a:spcBef>
          <a:spcPct val="20000"/>
        </a:spcBef>
        <a:spcAft>
          <a:spcPct val="0"/>
        </a:spcAft>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152400" y="12192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5" name="Rectangle 137"/>
          <p:cNvSpPr>
            <a:spLocks noGrp="1" noChangeArrowheads="1"/>
          </p:cNvSpPr>
          <p:nvPr>
            <p:ph type="title"/>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ctr" anchorCtr="0" compatLnSpc="1">
            <a:prstTxWarp prst="textNoShape">
              <a:avLst/>
            </a:prstTxWarp>
          </a:bodyPr>
          <a:lstStyle/>
          <a:p>
            <a:pPr lvl="0"/>
            <a:r>
              <a:rPr lang="en-US" altLang="en-US" smtClean="0"/>
              <a:t>Click to edit Master title style</a:t>
            </a:r>
          </a:p>
        </p:txBody>
      </p:sp>
      <p:sp>
        <p:nvSpPr>
          <p:cNvPr id="1028" name="TextBox 3"/>
          <p:cNvSpPr txBox="1">
            <a:spLocks noChangeArrowheads="1"/>
          </p:cNvSpPr>
          <p:nvPr userDrawn="1"/>
        </p:nvSpPr>
        <p:spPr bwMode="auto">
          <a:xfrm>
            <a:off x="8772525" y="6553200"/>
            <a:ext cx="371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eaLnBrk="1" hangingPunct="1">
              <a:defRPr/>
            </a:pPr>
            <a:fld id="{E0125290-6908-4D84-BE8A-E09866FB2C04}" type="slidenum">
              <a:rPr lang="en-US" altLang="en-US" smtClean="0"/>
              <a:pPr eaLnBrk="1" hangingPunct="1">
                <a:defRPr/>
              </a:pPr>
              <a:t>‹#›</a:t>
            </a:fld>
            <a:endParaRPr lang="en-US" altLang="en-US" smtClean="0"/>
          </a:p>
        </p:txBody>
      </p:sp>
    </p:spTree>
  </p:cSld>
  <p:clrMap bg1="lt1" tx1="dk1" bg2="lt2" tx2="dk2" accent1="accent1" accent2="accent2" accent3="accent3" accent4="accent4" accent5="accent5" accent6="accent6" hlink="hlink" folHlink="folHlink"/>
  <p:sldLayoutIdLst>
    <p:sldLayoutId id="2147483806" r:id="rId1"/>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6986" algn="ctr" rtl="0" eaLnBrk="0" fontAlgn="base" hangingPunct="0">
        <a:spcBef>
          <a:spcPct val="0"/>
        </a:spcBef>
        <a:spcAft>
          <a:spcPct val="0"/>
        </a:spcAft>
        <a:defRPr sz="2400" b="1">
          <a:solidFill>
            <a:schemeClr val="accent2"/>
          </a:solidFill>
          <a:latin typeface="Arial" charset="0"/>
        </a:defRPr>
      </a:lvl6pPr>
      <a:lvl7pPr marL="913972" algn="ctr" rtl="0" eaLnBrk="0" fontAlgn="base" hangingPunct="0">
        <a:spcBef>
          <a:spcPct val="0"/>
        </a:spcBef>
        <a:spcAft>
          <a:spcPct val="0"/>
        </a:spcAft>
        <a:defRPr sz="2400" b="1">
          <a:solidFill>
            <a:schemeClr val="accent2"/>
          </a:solidFill>
          <a:latin typeface="Arial" charset="0"/>
        </a:defRPr>
      </a:lvl7pPr>
      <a:lvl8pPr marL="1370959" algn="ctr" rtl="0" eaLnBrk="0" fontAlgn="base" hangingPunct="0">
        <a:spcBef>
          <a:spcPct val="0"/>
        </a:spcBef>
        <a:spcAft>
          <a:spcPct val="0"/>
        </a:spcAft>
        <a:defRPr sz="2400" b="1">
          <a:solidFill>
            <a:schemeClr val="accent2"/>
          </a:solidFill>
          <a:latin typeface="Arial" charset="0"/>
        </a:defRPr>
      </a:lvl8pPr>
      <a:lvl9pPr marL="1827945" algn="ctr" rtl="0" eaLnBrk="0" fontAlgn="base" hangingPunct="0">
        <a:spcBef>
          <a:spcPct val="0"/>
        </a:spcBef>
        <a:spcAft>
          <a:spcPct val="0"/>
        </a:spcAft>
        <a:defRPr sz="2400" b="1">
          <a:solidFill>
            <a:schemeClr val="accent2"/>
          </a:solidFill>
          <a:latin typeface="Arial"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accent2"/>
          </a:solidFill>
          <a:latin typeface="+mn-lt"/>
        </a:defRPr>
      </a:lvl2pPr>
      <a:lvl3pPr marL="1141413" indent="-227013" algn="l" rtl="0" eaLnBrk="0" fontAlgn="base" hangingPunct="0">
        <a:spcBef>
          <a:spcPct val="20000"/>
        </a:spcBef>
        <a:spcAft>
          <a:spcPct val="0"/>
        </a:spcAft>
        <a:buChar char="•"/>
        <a:defRPr>
          <a:solidFill>
            <a:srgbClr val="FF0000"/>
          </a:solidFill>
          <a:latin typeface="+mn-lt"/>
        </a:defRPr>
      </a:lvl3pPr>
      <a:lvl4pPr marL="1598613" indent="-227013" algn="l" rtl="0" eaLnBrk="0" fontAlgn="base" hangingPunct="0">
        <a:spcBef>
          <a:spcPct val="20000"/>
        </a:spcBef>
        <a:spcAft>
          <a:spcPct val="0"/>
        </a:spcAft>
        <a:buChar char="–"/>
        <a:defRPr sz="1600">
          <a:solidFill>
            <a:srgbClr val="009999"/>
          </a:solidFill>
          <a:latin typeface="+mn-lt"/>
        </a:defRPr>
      </a:lvl4pPr>
      <a:lvl5pPr marL="2055813" indent="-227013" algn="l" rtl="0" eaLnBrk="0" fontAlgn="base" hangingPunct="0">
        <a:spcBef>
          <a:spcPct val="20000"/>
        </a:spcBef>
        <a:spcAft>
          <a:spcPct val="0"/>
        </a:spcAft>
        <a:buChar char="»"/>
        <a:defRPr sz="1600">
          <a:solidFill>
            <a:schemeClr val="tx1"/>
          </a:solidFill>
          <a:latin typeface="+mn-lt"/>
        </a:defRPr>
      </a:lvl5pPr>
      <a:lvl6pPr marL="2513424" indent="-228492" algn="l" rtl="0" eaLnBrk="0" fontAlgn="base" hangingPunct="0">
        <a:spcBef>
          <a:spcPct val="20000"/>
        </a:spcBef>
        <a:spcAft>
          <a:spcPct val="0"/>
        </a:spcAft>
        <a:buChar char="»"/>
        <a:defRPr sz="1600">
          <a:solidFill>
            <a:schemeClr val="tx1"/>
          </a:solidFill>
          <a:latin typeface="+mn-lt"/>
        </a:defRPr>
      </a:lvl6pPr>
      <a:lvl7pPr marL="2970411" indent="-228492" algn="l" rtl="0" eaLnBrk="0" fontAlgn="base" hangingPunct="0">
        <a:spcBef>
          <a:spcPct val="20000"/>
        </a:spcBef>
        <a:spcAft>
          <a:spcPct val="0"/>
        </a:spcAft>
        <a:buChar char="»"/>
        <a:defRPr sz="1600">
          <a:solidFill>
            <a:schemeClr val="tx1"/>
          </a:solidFill>
          <a:latin typeface="+mn-lt"/>
        </a:defRPr>
      </a:lvl7pPr>
      <a:lvl8pPr marL="3427396" indent="-228492" algn="l" rtl="0" eaLnBrk="0" fontAlgn="base" hangingPunct="0">
        <a:spcBef>
          <a:spcPct val="20000"/>
        </a:spcBef>
        <a:spcAft>
          <a:spcPct val="0"/>
        </a:spcAft>
        <a:buChar char="»"/>
        <a:defRPr sz="1600">
          <a:solidFill>
            <a:schemeClr val="tx1"/>
          </a:solidFill>
          <a:latin typeface="+mn-lt"/>
        </a:defRPr>
      </a:lvl8pPr>
      <a:lvl9pPr marL="3884382" indent="-228492"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248" tIns="45625" rIns="91248" bIns="45625"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5791200" y="1066800"/>
            <a:ext cx="3124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248" tIns="45625" rIns="91248" bIns="45625"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Box 14"/>
          <p:cNvSpPr txBox="1">
            <a:spLocks noChangeArrowheads="1"/>
          </p:cNvSpPr>
          <p:nvPr/>
        </p:nvSpPr>
        <p:spPr bwMode="auto">
          <a:xfrm>
            <a:off x="3117850" y="6600825"/>
            <a:ext cx="30527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94" tIns="40995" rIns="81994" bIns="40995">
            <a:spAutoFit/>
          </a:bodyPr>
          <a:lstStyle>
            <a:lvl1pPr eaLnBrk="0" hangingPunct="0">
              <a:defRPr sz="2400">
                <a:solidFill>
                  <a:schemeClr val="tx1"/>
                </a:solidFill>
                <a:latin typeface="Century Gothic" charset="0"/>
                <a:ea typeface="ＭＳ Ｐゴシック" charset="0"/>
                <a:cs typeface="ＭＳ Ｐゴシック" charset="0"/>
              </a:defRPr>
            </a:lvl1pPr>
            <a:lvl2pPr marL="37931725" indent="-37474525" eaLnBrk="0" hangingPunct="0">
              <a:defRPr sz="2400">
                <a:solidFill>
                  <a:schemeClr val="tx1"/>
                </a:solidFill>
                <a:latin typeface="Century Gothic" charset="0"/>
                <a:ea typeface="ＭＳ Ｐゴシック" charset="0"/>
              </a:defRPr>
            </a:lvl2pPr>
            <a:lvl3pPr eaLnBrk="0" hangingPunct="0">
              <a:defRPr sz="2400">
                <a:solidFill>
                  <a:schemeClr val="tx1"/>
                </a:solidFill>
                <a:latin typeface="Century Gothic" charset="0"/>
                <a:ea typeface="ＭＳ Ｐゴシック" charset="0"/>
              </a:defRPr>
            </a:lvl3pPr>
            <a:lvl4pPr eaLnBrk="0" hangingPunct="0">
              <a:defRPr sz="2400">
                <a:solidFill>
                  <a:schemeClr val="tx1"/>
                </a:solidFill>
                <a:latin typeface="Century Gothic" charset="0"/>
                <a:ea typeface="ＭＳ Ｐゴシック" charset="0"/>
              </a:defRPr>
            </a:lvl4pPr>
            <a:lvl5pPr eaLnBrk="0" hangingPunct="0">
              <a:defRPr sz="2400">
                <a:solidFill>
                  <a:schemeClr val="tx1"/>
                </a:solidFill>
                <a:latin typeface="Century Gothic" charset="0"/>
                <a:ea typeface="ＭＳ Ｐゴシック" charset="0"/>
              </a:defRPr>
            </a:lvl5pPr>
            <a:lvl6pPr marL="457200" eaLnBrk="0" fontAlgn="base" hangingPunct="0">
              <a:spcBef>
                <a:spcPct val="0"/>
              </a:spcBef>
              <a:spcAft>
                <a:spcPct val="0"/>
              </a:spcAft>
              <a:defRPr sz="2400">
                <a:solidFill>
                  <a:schemeClr val="tx1"/>
                </a:solidFill>
                <a:latin typeface="Century Gothic" charset="0"/>
                <a:ea typeface="ＭＳ Ｐゴシック" charset="0"/>
              </a:defRPr>
            </a:lvl6pPr>
            <a:lvl7pPr marL="914400" eaLnBrk="0" fontAlgn="base" hangingPunct="0">
              <a:spcBef>
                <a:spcPct val="0"/>
              </a:spcBef>
              <a:spcAft>
                <a:spcPct val="0"/>
              </a:spcAft>
              <a:defRPr sz="2400">
                <a:solidFill>
                  <a:schemeClr val="tx1"/>
                </a:solidFill>
                <a:latin typeface="Century Gothic" charset="0"/>
                <a:ea typeface="ＭＳ Ｐゴシック" charset="0"/>
              </a:defRPr>
            </a:lvl7pPr>
            <a:lvl8pPr marL="1371600" eaLnBrk="0" fontAlgn="base" hangingPunct="0">
              <a:spcBef>
                <a:spcPct val="0"/>
              </a:spcBef>
              <a:spcAft>
                <a:spcPct val="0"/>
              </a:spcAft>
              <a:defRPr sz="2400">
                <a:solidFill>
                  <a:schemeClr val="tx1"/>
                </a:solidFill>
                <a:latin typeface="Century Gothic" charset="0"/>
                <a:ea typeface="ＭＳ Ｐゴシック" charset="0"/>
              </a:defRPr>
            </a:lvl8pPr>
            <a:lvl9pPr marL="18288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700" b="0" i="0" dirty="0" err="1" smtClean="0">
                <a:solidFill>
                  <a:srgbClr val="000090"/>
                </a:solidFill>
                <a:cs typeface="Century Gothic" charset="0"/>
              </a:rPr>
              <a:t>Guttenfelder</a:t>
            </a:r>
            <a:r>
              <a:rPr lang="en-US" sz="700" b="0" i="0" dirty="0" smtClean="0">
                <a:solidFill>
                  <a:srgbClr val="000090"/>
                </a:solidFill>
                <a:cs typeface="Century Gothic" charset="0"/>
              </a:rPr>
              <a:t> APS-DPP, Milwaukee (2017)</a:t>
            </a:r>
          </a:p>
        </p:txBody>
      </p:sp>
      <p:sp>
        <p:nvSpPr>
          <p:cNvPr id="4102" name="TextBox 2"/>
          <p:cNvSpPr txBox="1">
            <a:spLocks noChangeArrowheads="1"/>
          </p:cNvSpPr>
          <p:nvPr/>
        </p:nvSpPr>
        <p:spPr bwMode="auto">
          <a:xfrm>
            <a:off x="8797925" y="6591300"/>
            <a:ext cx="4159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2" tIns="45662" rIns="91322" bIns="45662">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a:lnSpc>
                <a:spcPct val="120000"/>
              </a:lnSpc>
              <a:buFont typeface="Wingdings" pitchFamily="2" charset="2"/>
              <a:buNone/>
              <a:defRPr/>
            </a:pPr>
            <a:fld id="{8986E838-1B80-46B8-BEF1-93FD56B52F83}" type="slidenum">
              <a:rPr lang="en-US" altLang="en-US" sz="1100" i="0" smtClean="0">
                <a:solidFill>
                  <a:srgbClr val="000000"/>
                </a:solidFill>
                <a:latin typeface="Century Gothic" pitchFamily="34" charset="0"/>
              </a:rPr>
              <a:pPr>
                <a:lnSpc>
                  <a:spcPct val="120000"/>
                </a:lnSpc>
                <a:buFont typeface="Wingdings" pitchFamily="2" charset="2"/>
                <a:buNone/>
                <a:defRPr/>
              </a:pPr>
              <a:t>‹#›</a:t>
            </a:fld>
            <a:endParaRPr lang="en-US" altLang="en-US" sz="1100" i="0" smtClean="0">
              <a:solidFill>
                <a:srgbClr val="000000"/>
              </a:solidFill>
              <a:latin typeface="Century Gothic" pitchFamily="34" charset="0"/>
            </a:endParaRP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hdr="0" ftr="0" dt="0"/>
  <p:txStyles>
    <p:titleStyle>
      <a:lvl1pPr algn="l" rtl="0" eaLnBrk="0" fontAlgn="base" hangingPunct="0">
        <a:spcBef>
          <a:spcPct val="0"/>
        </a:spcBef>
        <a:spcAft>
          <a:spcPct val="0"/>
        </a:spcAft>
        <a:defRPr sz="2200" b="1">
          <a:solidFill>
            <a:schemeClr val="bg1"/>
          </a:solidFill>
          <a:latin typeface="+mj-lt"/>
          <a:ea typeface="+mj-ea"/>
          <a:cs typeface="ＭＳ Ｐゴシック" charset="0"/>
        </a:defRPr>
      </a:lvl1pPr>
      <a:lvl2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5pPr>
      <a:lvl6pPr marL="456241" algn="l" rtl="0" eaLnBrk="1" fontAlgn="base" hangingPunct="1">
        <a:spcBef>
          <a:spcPct val="0"/>
        </a:spcBef>
        <a:spcAft>
          <a:spcPct val="0"/>
        </a:spcAft>
        <a:defRPr sz="2200" b="1">
          <a:solidFill>
            <a:schemeClr val="bg1"/>
          </a:solidFill>
          <a:latin typeface="Century Gothic" charset="0"/>
          <a:ea typeface="ＭＳ Ｐゴシック" charset="0"/>
        </a:defRPr>
      </a:lvl6pPr>
      <a:lvl7pPr marL="912476" algn="l" rtl="0" eaLnBrk="1" fontAlgn="base" hangingPunct="1">
        <a:spcBef>
          <a:spcPct val="0"/>
        </a:spcBef>
        <a:spcAft>
          <a:spcPct val="0"/>
        </a:spcAft>
        <a:defRPr sz="2200" b="1">
          <a:solidFill>
            <a:schemeClr val="bg1"/>
          </a:solidFill>
          <a:latin typeface="Century Gothic" charset="0"/>
          <a:ea typeface="ＭＳ Ｐゴシック" charset="0"/>
        </a:defRPr>
      </a:lvl7pPr>
      <a:lvl8pPr marL="1368717" algn="l" rtl="0" eaLnBrk="1" fontAlgn="base" hangingPunct="1">
        <a:spcBef>
          <a:spcPct val="0"/>
        </a:spcBef>
        <a:spcAft>
          <a:spcPct val="0"/>
        </a:spcAft>
        <a:defRPr sz="2200" b="1">
          <a:solidFill>
            <a:schemeClr val="bg1"/>
          </a:solidFill>
          <a:latin typeface="Century Gothic" charset="0"/>
          <a:ea typeface="ＭＳ Ｐゴシック" charset="0"/>
        </a:defRPr>
      </a:lvl8pPr>
      <a:lvl9pPr marL="1824954" algn="l" rtl="0" eaLnBrk="1" fontAlgn="base" hangingPunct="1">
        <a:spcBef>
          <a:spcPct val="0"/>
        </a:spcBef>
        <a:spcAft>
          <a:spcPct val="0"/>
        </a:spcAft>
        <a:defRPr sz="2200" b="1">
          <a:solidFill>
            <a:schemeClr val="bg1"/>
          </a:solidFill>
          <a:latin typeface="Century Gothic" charset="0"/>
          <a:ea typeface="ＭＳ Ｐゴシック" charset="0"/>
        </a:defRPr>
      </a:lvl9pPr>
    </p:titleStyle>
    <p:bodyStyle>
      <a:lvl1pPr marL="255588" indent="-255588" algn="l" rtl="0" eaLnBrk="0" fontAlgn="base" hangingPunct="0">
        <a:spcBef>
          <a:spcPct val="20000"/>
        </a:spcBef>
        <a:spcAft>
          <a:spcPct val="0"/>
        </a:spcAft>
        <a:buClr>
          <a:srgbClr val="0C2D84"/>
        </a:buClr>
        <a:buFont typeface="Arial" pitchFamily="34" charset="0"/>
        <a:buChar char="•"/>
        <a:defRPr sz="1600" b="1">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lr>
          <a:srgbClr val="0C2D84"/>
        </a:buClr>
        <a:buFont typeface="Lucida Grande"/>
        <a:buChar char="–"/>
        <a:defRPr sz="1600" b="1">
          <a:solidFill>
            <a:schemeClr val="tx1"/>
          </a:solidFill>
          <a:latin typeface="+mn-lt"/>
          <a:ea typeface="+mn-ea"/>
        </a:defRPr>
      </a:lvl2pPr>
      <a:lvl3pPr marL="1082675" indent="-227013" algn="l" rtl="0" eaLnBrk="0" fontAlgn="base" hangingPunct="0">
        <a:spcBef>
          <a:spcPct val="20000"/>
        </a:spcBef>
        <a:spcAft>
          <a:spcPct val="0"/>
        </a:spcAft>
        <a:buClr>
          <a:srgbClr val="0C2D84"/>
        </a:buClr>
        <a:buChar char="•"/>
        <a:defRPr sz="1600" b="1">
          <a:solidFill>
            <a:schemeClr val="tx1"/>
          </a:solidFill>
          <a:latin typeface="+mn-lt"/>
          <a:ea typeface="+mn-ea"/>
        </a:defRPr>
      </a:lvl3pPr>
      <a:lvl4pPr marL="1425575" indent="-227013" algn="l" rtl="0" eaLnBrk="0" fontAlgn="base" hangingPunct="0">
        <a:spcBef>
          <a:spcPct val="20000"/>
        </a:spcBef>
        <a:spcAft>
          <a:spcPct val="0"/>
        </a:spcAft>
        <a:buChar char="–"/>
        <a:defRPr sz="1600" b="1">
          <a:solidFill>
            <a:schemeClr val="tx1"/>
          </a:solidFill>
          <a:latin typeface="+mn-lt"/>
          <a:ea typeface="+mn-ea"/>
        </a:defRPr>
      </a:lvl4pPr>
      <a:lvl5pPr marL="1766888" indent="-227013" algn="l" rtl="0" eaLnBrk="0" fontAlgn="base" hangingPunct="0">
        <a:spcBef>
          <a:spcPct val="20000"/>
        </a:spcBef>
        <a:spcAft>
          <a:spcPct val="0"/>
        </a:spcAft>
        <a:buChar char="»"/>
        <a:defRPr sz="1600" b="1">
          <a:solidFill>
            <a:schemeClr val="tx1"/>
          </a:solidFill>
          <a:latin typeface="+mn-lt"/>
          <a:ea typeface="+mn-ea"/>
        </a:defRPr>
      </a:lvl5pPr>
      <a:lvl6pPr marL="2224164" indent="-228124" algn="l" rtl="0" eaLnBrk="1" fontAlgn="base" hangingPunct="1">
        <a:spcBef>
          <a:spcPct val="20000"/>
        </a:spcBef>
        <a:spcAft>
          <a:spcPct val="0"/>
        </a:spcAft>
        <a:buChar char="»"/>
        <a:defRPr sz="1600" b="1">
          <a:solidFill>
            <a:schemeClr val="tx1"/>
          </a:solidFill>
          <a:latin typeface="+mn-lt"/>
          <a:ea typeface="+mn-ea"/>
        </a:defRPr>
      </a:lvl6pPr>
      <a:lvl7pPr marL="2680401" indent="-228124" algn="l" rtl="0" eaLnBrk="1" fontAlgn="base" hangingPunct="1">
        <a:spcBef>
          <a:spcPct val="20000"/>
        </a:spcBef>
        <a:spcAft>
          <a:spcPct val="0"/>
        </a:spcAft>
        <a:buChar char="»"/>
        <a:defRPr sz="1600" b="1">
          <a:solidFill>
            <a:schemeClr val="tx1"/>
          </a:solidFill>
          <a:latin typeface="+mn-lt"/>
          <a:ea typeface="+mn-ea"/>
        </a:defRPr>
      </a:lvl7pPr>
      <a:lvl8pPr marL="3136639" indent="-228124" algn="l" rtl="0" eaLnBrk="1" fontAlgn="base" hangingPunct="1">
        <a:spcBef>
          <a:spcPct val="20000"/>
        </a:spcBef>
        <a:spcAft>
          <a:spcPct val="0"/>
        </a:spcAft>
        <a:buChar char="»"/>
        <a:defRPr sz="1600" b="1">
          <a:solidFill>
            <a:schemeClr val="tx1"/>
          </a:solidFill>
          <a:latin typeface="+mn-lt"/>
          <a:ea typeface="+mn-ea"/>
        </a:defRPr>
      </a:lvl8pPr>
      <a:lvl9pPr marL="3592883" indent="-228124" algn="l" rtl="0" eaLnBrk="1" fontAlgn="base" hangingPunct="1">
        <a:spcBef>
          <a:spcPct val="20000"/>
        </a:spcBef>
        <a:spcAft>
          <a:spcPct val="0"/>
        </a:spcAft>
        <a:buChar char="»"/>
        <a:defRPr sz="1600" b="1">
          <a:solidFill>
            <a:schemeClr val="tx1"/>
          </a:solidFill>
          <a:latin typeface="+mn-lt"/>
          <a:ea typeface="+mn-ea"/>
        </a:defRPr>
      </a:lvl9pPr>
    </p:bodyStyle>
    <p:otherStyle>
      <a:defPPr>
        <a:defRPr lang="en-US"/>
      </a:defPPr>
      <a:lvl1pPr marL="0" algn="l" defTabSz="456241" rtl="0" eaLnBrk="1" latinLnBrk="0" hangingPunct="1">
        <a:defRPr sz="1800" kern="1200">
          <a:solidFill>
            <a:schemeClr val="tx1"/>
          </a:solidFill>
          <a:latin typeface="+mn-lt"/>
          <a:ea typeface="+mn-ea"/>
          <a:cs typeface="+mn-cs"/>
        </a:defRPr>
      </a:lvl1pPr>
      <a:lvl2pPr marL="456241" algn="l" defTabSz="456241" rtl="0" eaLnBrk="1" latinLnBrk="0" hangingPunct="1">
        <a:defRPr sz="1800" kern="1200">
          <a:solidFill>
            <a:schemeClr val="tx1"/>
          </a:solidFill>
          <a:latin typeface="+mn-lt"/>
          <a:ea typeface="+mn-ea"/>
          <a:cs typeface="+mn-cs"/>
        </a:defRPr>
      </a:lvl2pPr>
      <a:lvl3pPr marL="912476" algn="l" defTabSz="456241" rtl="0" eaLnBrk="1" latinLnBrk="0" hangingPunct="1">
        <a:defRPr sz="1800" kern="1200">
          <a:solidFill>
            <a:schemeClr val="tx1"/>
          </a:solidFill>
          <a:latin typeface="+mn-lt"/>
          <a:ea typeface="+mn-ea"/>
          <a:cs typeface="+mn-cs"/>
        </a:defRPr>
      </a:lvl3pPr>
      <a:lvl4pPr marL="1368717" algn="l" defTabSz="456241" rtl="0" eaLnBrk="1" latinLnBrk="0" hangingPunct="1">
        <a:defRPr sz="1800" kern="1200">
          <a:solidFill>
            <a:schemeClr val="tx1"/>
          </a:solidFill>
          <a:latin typeface="+mn-lt"/>
          <a:ea typeface="+mn-ea"/>
          <a:cs typeface="+mn-cs"/>
        </a:defRPr>
      </a:lvl4pPr>
      <a:lvl5pPr marL="1824954" algn="l" defTabSz="456241" rtl="0" eaLnBrk="1" latinLnBrk="0" hangingPunct="1">
        <a:defRPr sz="1800" kern="1200">
          <a:solidFill>
            <a:schemeClr val="tx1"/>
          </a:solidFill>
          <a:latin typeface="+mn-lt"/>
          <a:ea typeface="+mn-ea"/>
          <a:cs typeface="+mn-cs"/>
        </a:defRPr>
      </a:lvl5pPr>
      <a:lvl6pPr marL="2281194" algn="l" defTabSz="456241" rtl="0" eaLnBrk="1" latinLnBrk="0" hangingPunct="1">
        <a:defRPr sz="1800" kern="1200">
          <a:solidFill>
            <a:schemeClr val="tx1"/>
          </a:solidFill>
          <a:latin typeface="+mn-lt"/>
          <a:ea typeface="+mn-ea"/>
          <a:cs typeface="+mn-cs"/>
        </a:defRPr>
      </a:lvl6pPr>
      <a:lvl7pPr marL="2737431" algn="l" defTabSz="456241" rtl="0" eaLnBrk="1" latinLnBrk="0" hangingPunct="1">
        <a:defRPr sz="1800" kern="1200">
          <a:solidFill>
            <a:schemeClr val="tx1"/>
          </a:solidFill>
          <a:latin typeface="+mn-lt"/>
          <a:ea typeface="+mn-ea"/>
          <a:cs typeface="+mn-cs"/>
        </a:defRPr>
      </a:lvl7pPr>
      <a:lvl8pPr marL="3193672" algn="l" defTabSz="456241" rtl="0" eaLnBrk="1" latinLnBrk="0" hangingPunct="1">
        <a:defRPr sz="1800" kern="1200">
          <a:solidFill>
            <a:schemeClr val="tx1"/>
          </a:solidFill>
          <a:latin typeface="+mn-lt"/>
          <a:ea typeface="+mn-ea"/>
          <a:cs typeface="+mn-cs"/>
        </a:defRPr>
      </a:lvl8pPr>
      <a:lvl9pPr marL="3649908" algn="l" defTabSz="45624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280" tIns="45641" rIns="91280" bIns="45641"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5791200" y="1066800"/>
            <a:ext cx="3124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280" tIns="45641" rIns="91280" bIns="45641"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Box 14"/>
          <p:cNvSpPr txBox="1">
            <a:spLocks noChangeArrowheads="1"/>
          </p:cNvSpPr>
          <p:nvPr/>
        </p:nvSpPr>
        <p:spPr bwMode="auto">
          <a:xfrm>
            <a:off x="3117850" y="6600825"/>
            <a:ext cx="30527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21" tIns="41010" rIns="82021" bIns="41010">
            <a:spAutoFit/>
          </a:bodyPr>
          <a:lstStyle>
            <a:lvl1pPr eaLnBrk="0" hangingPunct="0">
              <a:defRPr sz="2400">
                <a:solidFill>
                  <a:schemeClr val="tx1"/>
                </a:solidFill>
                <a:latin typeface="Century Gothic" charset="0"/>
                <a:ea typeface="ＭＳ Ｐゴシック" charset="0"/>
                <a:cs typeface="ＭＳ Ｐゴシック" charset="0"/>
              </a:defRPr>
            </a:lvl1pPr>
            <a:lvl2pPr marL="37931725" indent="-37474525" eaLnBrk="0" hangingPunct="0">
              <a:defRPr sz="2400">
                <a:solidFill>
                  <a:schemeClr val="tx1"/>
                </a:solidFill>
                <a:latin typeface="Century Gothic" charset="0"/>
                <a:ea typeface="ＭＳ Ｐゴシック" charset="0"/>
              </a:defRPr>
            </a:lvl2pPr>
            <a:lvl3pPr eaLnBrk="0" hangingPunct="0">
              <a:defRPr sz="2400">
                <a:solidFill>
                  <a:schemeClr val="tx1"/>
                </a:solidFill>
                <a:latin typeface="Century Gothic" charset="0"/>
                <a:ea typeface="ＭＳ Ｐゴシック" charset="0"/>
              </a:defRPr>
            </a:lvl3pPr>
            <a:lvl4pPr eaLnBrk="0" hangingPunct="0">
              <a:defRPr sz="2400">
                <a:solidFill>
                  <a:schemeClr val="tx1"/>
                </a:solidFill>
                <a:latin typeface="Century Gothic" charset="0"/>
                <a:ea typeface="ＭＳ Ｐゴシック" charset="0"/>
              </a:defRPr>
            </a:lvl4pPr>
            <a:lvl5pPr eaLnBrk="0" hangingPunct="0">
              <a:defRPr sz="2400">
                <a:solidFill>
                  <a:schemeClr val="tx1"/>
                </a:solidFill>
                <a:latin typeface="Century Gothic" charset="0"/>
                <a:ea typeface="ＭＳ Ｐゴシック" charset="0"/>
              </a:defRPr>
            </a:lvl5pPr>
            <a:lvl6pPr marL="457200" eaLnBrk="0" fontAlgn="base" hangingPunct="0">
              <a:spcBef>
                <a:spcPct val="0"/>
              </a:spcBef>
              <a:spcAft>
                <a:spcPct val="0"/>
              </a:spcAft>
              <a:defRPr sz="2400">
                <a:solidFill>
                  <a:schemeClr val="tx1"/>
                </a:solidFill>
                <a:latin typeface="Century Gothic" charset="0"/>
                <a:ea typeface="ＭＳ Ｐゴシック" charset="0"/>
              </a:defRPr>
            </a:lvl6pPr>
            <a:lvl7pPr marL="914400" eaLnBrk="0" fontAlgn="base" hangingPunct="0">
              <a:spcBef>
                <a:spcPct val="0"/>
              </a:spcBef>
              <a:spcAft>
                <a:spcPct val="0"/>
              </a:spcAft>
              <a:defRPr sz="2400">
                <a:solidFill>
                  <a:schemeClr val="tx1"/>
                </a:solidFill>
                <a:latin typeface="Century Gothic" charset="0"/>
                <a:ea typeface="ＭＳ Ｐゴシック" charset="0"/>
              </a:defRPr>
            </a:lvl7pPr>
            <a:lvl8pPr marL="1371600" eaLnBrk="0" fontAlgn="base" hangingPunct="0">
              <a:spcBef>
                <a:spcPct val="0"/>
              </a:spcBef>
              <a:spcAft>
                <a:spcPct val="0"/>
              </a:spcAft>
              <a:defRPr sz="2400">
                <a:solidFill>
                  <a:schemeClr val="tx1"/>
                </a:solidFill>
                <a:latin typeface="Century Gothic" charset="0"/>
                <a:ea typeface="ＭＳ Ｐゴシック" charset="0"/>
              </a:defRPr>
            </a:lvl8pPr>
            <a:lvl9pPr marL="18288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700" b="0" i="0" dirty="0" err="1" smtClean="0">
                <a:solidFill>
                  <a:srgbClr val="000090"/>
                </a:solidFill>
                <a:cs typeface="Century Gothic" charset="0"/>
              </a:rPr>
              <a:t>Guttenfelder</a:t>
            </a:r>
            <a:r>
              <a:rPr lang="en-US" sz="700" b="0" i="0" dirty="0" smtClean="0">
                <a:solidFill>
                  <a:srgbClr val="000090"/>
                </a:solidFill>
                <a:cs typeface="Century Gothic" charset="0"/>
              </a:rPr>
              <a:t> APS-DPP, Milwaukee (2017)</a:t>
            </a:r>
          </a:p>
        </p:txBody>
      </p:sp>
      <p:sp>
        <p:nvSpPr>
          <p:cNvPr id="5126" name="TextBox 2"/>
          <p:cNvSpPr txBox="1">
            <a:spLocks noChangeArrowheads="1"/>
          </p:cNvSpPr>
          <p:nvPr/>
        </p:nvSpPr>
        <p:spPr bwMode="auto">
          <a:xfrm>
            <a:off x="8797925" y="6591300"/>
            <a:ext cx="4159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a:lnSpc>
                <a:spcPct val="120000"/>
              </a:lnSpc>
              <a:buFont typeface="Wingdings" pitchFamily="2" charset="2"/>
              <a:buNone/>
              <a:defRPr/>
            </a:pPr>
            <a:fld id="{7219C34B-846F-45DC-92EE-26DE0694794B}" type="slidenum">
              <a:rPr lang="en-US" altLang="en-US" sz="1100" i="0" smtClean="0">
                <a:solidFill>
                  <a:srgbClr val="000000"/>
                </a:solidFill>
                <a:latin typeface="Century Gothic" pitchFamily="34" charset="0"/>
              </a:rPr>
              <a:pPr>
                <a:lnSpc>
                  <a:spcPct val="120000"/>
                </a:lnSpc>
                <a:buFont typeface="Wingdings" pitchFamily="2" charset="2"/>
                <a:buNone/>
                <a:defRPr/>
              </a:pPr>
              <a:t>‹#›</a:t>
            </a:fld>
            <a:endParaRPr lang="en-US" altLang="en-US" sz="1100" i="0" smtClean="0">
              <a:solidFill>
                <a:srgbClr val="000000"/>
              </a:solidFill>
              <a:latin typeface="Century Gothic" pitchFamily="34" charset="0"/>
            </a:endParaRP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l" rtl="0" eaLnBrk="0" fontAlgn="base" hangingPunct="0">
        <a:spcBef>
          <a:spcPct val="0"/>
        </a:spcBef>
        <a:spcAft>
          <a:spcPct val="0"/>
        </a:spcAft>
        <a:defRPr sz="2200" b="1">
          <a:solidFill>
            <a:schemeClr val="bg1"/>
          </a:solidFill>
          <a:latin typeface="+mj-lt"/>
          <a:ea typeface="+mj-ea"/>
          <a:cs typeface="ＭＳ Ｐゴシック" charset="0"/>
        </a:defRPr>
      </a:lvl1pPr>
      <a:lvl2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5pPr>
      <a:lvl6pPr marL="456400" algn="l" rtl="0" eaLnBrk="1" fontAlgn="base" hangingPunct="1">
        <a:spcBef>
          <a:spcPct val="0"/>
        </a:spcBef>
        <a:spcAft>
          <a:spcPct val="0"/>
        </a:spcAft>
        <a:defRPr sz="2200" b="1">
          <a:solidFill>
            <a:schemeClr val="bg1"/>
          </a:solidFill>
          <a:latin typeface="Century Gothic" charset="0"/>
          <a:ea typeface="ＭＳ Ｐゴシック" charset="0"/>
        </a:defRPr>
      </a:lvl6pPr>
      <a:lvl7pPr marL="912797" algn="l" rtl="0" eaLnBrk="1" fontAlgn="base" hangingPunct="1">
        <a:spcBef>
          <a:spcPct val="0"/>
        </a:spcBef>
        <a:spcAft>
          <a:spcPct val="0"/>
        </a:spcAft>
        <a:defRPr sz="2200" b="1">
          <a:solidFill>
            <a:schemeClr val="bg1"/>
          </a:solidFill>
          <a:latin typeface="Century Gothic" charset="0"/>
          <a:ea typeface="ＭＳ Ｐゴシック" charset="0"/>
        </a:defRPr>
      </a:lvl7pPr>
      <a:lvl8pPr marL="1369197" algn="l" rtl="0" eaLnBrk="1" fontAlgn="base" hangingPunct="1">
        <a:spcBef>
          <a:spcPct val="0"/>
        </a:spcBef>
        <a:spcAft>
          <a:spcPct val="0"/>
        </a:spcAft>
        <a:defRPr sz="2200" b="1">
          <a:solidFill>
            <a:schemeClr val="bg1"/>
          </a:solidFill>
          <a:latin typeface="Century Gothic" charset="0"/>
          <a:ea typeface="ＭＳ Ｐゴシック" charset="0"/>
        </a:defRPr>
      </a:lvl8pPr>
      <a:lvl9pPr marL="1825594" algn="l" rtl="0" eaLnBrk="1" fontAlgn="base" hangingPunct="1">
        <a:spcBef>
          <a:spcPct val="0"/>
        </a:spcBef>
        <a:spcAft>
          <a:spcPct val="0"/>
        </a:spcAft>
        <a:defRPr sz="2200" b="1">
          <a:solidFill>
            <a:schemeClr val="bg1"/>
          </a:solidFill>
          <a:latin typeface="Century Gothic" charset="0"/>
          <a:ea typeface="ＭＳ Ｐゴシック" charset="0"/>
        </a:defRPr>
      </a:lvl9pPr>
    </p:titleStyle>
    <p:bodyStyle>
      <a:lvl1pPr marL="255588" indent="-255588" algn="l" rtl="0" eaLnBrk="0" fontAlgn="base" hangingPunct="0">
        <a:spcBef>
          <a:spcPct val="20000"/>
        </a:spcBef>
        <a:spcAft>
          <a:spcPct val="0"/>
        </a:spcAft>
        <a:buClr>
          <a:srgbClr val="0C2D84"/>
        </a:buClr>
        <a:buFont typeface="Arial" pitchFamily="34" charset="0"/>
        <a:buChar char="•"/>
        <a:defRPr sz="1600" b="1">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lr>
          <a:srgbClr val="0C2D84"/>
        </a:buClr>
        <a:buFont typeface="Lucida Grande"/>
        <a:buChar char="–"/>
        <a:defRPr sz="1600" b="1">
          <a:solidFill>
            <a:schemeClr val="tx1"/>
          </a:solidFill>
          <a:latin typeface="+mn-lt"/>
          <a:ea typeface="+mn-ea"/>
        </a:defRPr>
      </a:lvl2pPr>
      <a:lvl3pPr marL="1082675" indent="-227013" algn="l" rtl="0" eaLnBrk="0" fontAlgn="base" hangingPunct="0">
        <a:spcBef>
          <a:spcPct val="20000"/>
        </a:spcBef>
        <a:spcAft>
          <a:spcPct val="0"/>
        </a:spcAft>
        <a:buClr>
          <a:srgbClr val="0C2D84"/>
        </a:buClr>
        <a:buChar char="•"/>
        <a:defRPr sz="1600" b="1">
          <a:solidFill>
            <a:schemeClr val="tx1"/>
          </a:solidFill>
          <a:latin typeface="+mn-lt"/>
          <a:ea typeface="+mn-ea"/>
        </a:defRPr>
      </a:lvl3pPr>
      <a:lvl4pPr marL="1425575" indent="-227013" algn="l" rtl="0" eaLnBrk="0" fontAlgn="base" hangingPunct="0">
        <a:spcBef>
          <a:spcPct val="20000"/>
        </a:spcBef>
        <a:spcAft>
          <a:spcPct val="0"/>
        </a:spcAft>
        <a:buChar char="–"/>
        <a:defRPr sz="1600" b="1">
          <a:solidFill>
            <a:schemeClr val="tx1"/>
          </a:solidFill>
          <a:latin typeface="+mn-lt"/>
          <a:ea typeface="+mn-ea"/>
        </a:defRPr>
      </a:lvl4pPr>
      <a:lvl5pPr marL="1768475" indent="-227013" algn="l" rtl="0" eaLnBrk="0" fontAlgn="base" hangingPunct="0">
        <a:spcBef>
          <a:spcPct val="20000"/>
        </a:spcBef>
        <a:spcAft>
          <a:spcPct val="0"/>
        </a:spcAft>
        <a:buChar char="»"/>
        <a:defRPr sz="1600" b="1">
          <a:solidFill>
            <a:schemeClr val="tx1"/>
          </a:solidFill>
          <a:latin typeface="+mn-lt"/>
          <a:ea typeface="+mn-ea"/>
        </a:defRPr>
      </a:lvl5pPr>
      <a:lvl6pPr marL="2224944" indent="-228203" algn="l" rtl="0" eaLnBrk="1" fontAlgn="base" hangingPunct="1">
        <a:spcBef>
          <a:spcPct val="20000"/>
        </a:spcBef>
        <a:spcAft>
          <a:spcPct val="0"/>
        </a:spcAft>
        <a:buChar char="»"/>
        <a:defRPr sz="1600" b="1">
          <a:solidFill>
            <a:schemeClr val="tx1"/>
          </a:solidFill>
          <a:latin typeface="+mn-lt"/>
          <a:ea typeface="+mn-ea"/>
        </a:defRPr>
      </a:lvl6pPr>
      <a:lvl7pPr marL="2681342" indent="-228203" algn="l" rtl="0" eaLnBrk="1" fontAlgn="base" hangingPunct="1">
        <a:spcBef>
          <a:spcPct val="20000"/>
        </a:spcBef>
        <a:spcAft>
          <a:spcPct val="0"/>
        </a:spcAft>
        <a:buChar char="»"/>
        <a:defRPr sz="1600" b="1">
          <a:solidFill>
            <a:schemeClr val="tx1"/>
          </a:solidFill>
          <a:latin typeface="+mn-lt"/>
          <a:ea typeface="+mn-ea"/>
        </a:defRPr>
      </a:lvl7pPr>
      <a:lvl8pPr marL="3137740" indent="-228203" algn="l" rtl="0" eaLnBrk="1" fontAlgn="base" hangingPunct="1">
        <a:spcBef>
          <a:spcPct val="20000"/>
        </a:spcBef>
        <a:spcAft>
          <a:spcPct val="0"/>
        </a:spcAft>
        <a:buChar char="»"/>
        <a:defRPr sz="1600" b="1">
          <a:solidFill>
            <a:schemeClr val="tx1"/>
          </a:solidFill>
          <a:latin typeface="+mn-lt"/>
          <a:ea typeface="+mn-ea"/>
        </a:defRPr>
      </a:lvl8pPr>
      <a:lvl9pPr marL="3594143" indent="-228203" algn="l" rtl="0" eaLnBrk="1" fontAlgn="base" hangingPunct="1">
        <a:spcBef>
          <a:spcPct val="20000"/>
        </a:spcBef>
        <a:spcAft>
          <a:spcPct val="0"/>
        </a:spcAft>
        <a:buChar char="»"/>
        <a:defRPr sz="1600" b="1">
          <a:solidFill>
            <a:schemeClr val="tx1"/>
          </a:solidFill>
          <a:latin typeface="+mn-lt"/>
          <a:ea typeface="+mn-ea"/>
        </a:defRPr>
      </a:lvl9pPr>
    </p:bodyStyle>
    <p:otherStyle>
      <a:defPPr>
        <a:defRPr lang="en-US"/>
      </a:defPPr>
      <a:lvl1pPr marL="0" algn="l" defTabSz="456400" rtl="0" eaLnBrk="1" latinLnBrk="0" hangingPunct="1">
        <a:defRPr sz="1800" kern="1200">
          <a:solidFill>
            <a:schemeClr val="tx1"/>
          </a:solidFill>
          <a:latin typeface="+mn-lt"/>
          <a:ea typeface="+mn-ea"/>
          <a:cs typeface="+mn-cs"/>
        </a:defRPr>
      </a:lvl1pPr>
      <a:lvl2pPr marL="456400" algn="l" defTabSz="456400" rtl="0" eaLnBrk="1" latinLnBrk="0" hangingPunct="1">
        <a:defRPr sz="1800" kern="1200">
          <a:solidFill>
            <a:schemeClr val="tx1"/>
          </a:solidFill>
          <a:latin typeface="+mn-lt"/>
          <a:ea typeface="+mn-ea"/>
          <a:cs typeface="+mn-cs"/>
        </a:defRPr>
      </a:lvl2pPr>
      <a:lvl3pPr marL="912797" algn="l" defTabSz="456400" rtl="0" eaLnBrk="1" latinLnBrk="0" hangingPunct="1">
        <a:defRPr sz="1800" kern="1200">
          <a:solidFill>
            <a:schemeClr val="tx1"/>
          </a:solidFill>
          <a:latin typeface="+mn-lt"/>
          <a:ea typeface="+mn-ea"/>
          <a:cs typeface="+mn-cs"/>
        </a:defRPr>
      </a:lvl3pPr>
      <a:lvl4pPr marL="1369197" algn="l" defTabSz="456400" rtl="0" eaLnBrk="1" latinLnBrk="0" hangingPunct="1">
        <a:defRPr sz="1800" kern="1200">
          <a:solidFill>
            <a:schemeClr val="tx1"/>
          </a:solidFill>
          <a:latin typeface="+mn-lt"/>
          <a:ea typeface="+mn-ea"/>
          <a:cs typeface="+mn-cs"/>
        </a:defRPr>
      </a:lvl4pPr>
      <a:lvl5pPr marL="1825594" algn="l" defTabSz="456400" rtl="0" eaLnBrk="1" latinLnBrk="0" hangingPunct="1">
        <a:defRPr sz="1800" kern="1200">
          <a:solidFill>
            <a:schemeClr val="tx1"/>
          </a:solidFill>
          <a:latin typeface="+mn-lt"/>
          <a:ea typeface="+mn-ea"/>
          <a:cs typeface="+mn-cs"/>
        </a:defRPr>
      </a:lvl5pPr>
      <a:lvl6pPr marL="2281995" algn="l" defTabSz="456400" rtl="0" eaLnBrk="1" latinLnBrk="0" hangingPunct="1">
        <a:defRPr sz="1800" kern="1200">
          <a:solidFill>
            <a:schemeClr val="tx1"/>
          </a:solidFill>
          <a:latin typeface="+mn-lt"/>
          <a:ea typeface="+mn-ea"/>
          <a:cs typeface="+mn-cs"/>
        </a:defRPr>
      </a:lvl6pPr>
      <a:lvl7pPr marL="2738391" algn="l" defTabSz="456400" rtl="0" eaLnBrk="1" latinLnBrk="0" hangingPunct="1">
        <a:defRPr sz="1800" kern="1200">
          <a:solidFill>
            <a:schemeClr val="tx1"/>
          </a:solidFill>
          <a:latin typeface="+mn-lt"/>
          <a:ea typeface="+mn-ea"/>
          <a:cs typeface="+mn-cs"/>
        </a:defRPr>
      </a:lvl7pPr>
      <a:lvl8pPr marL="3194792" algn="l" defTabSz="456400" rtl="0" eaLnBrk="1" latinLnBrk="0" hangingPunct="1">
        <a:defRPr sz="1800" kern="1200">
          <a:solidFill>
            <a:schemeClr val="tx1"/>
          </a:solidFill>
          <a:latin typeface="+mn-lt"/>
          <a:ea typeface="+mn-ea"/>
          <a:cs typeface="+mn-cs"/>
        </a:defRPr>
      </a:lvl8pPr>
      <a:lvl9pPr marL="3651189" algn="l" defTabSz="456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238" tIns="45619" rIns="91238" bIns="45619"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5791200" y="1066800"/>
            <a:ext cx="3124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238" tIns="45619" rIns="91238" bIns="45619"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Box 14"/>
          <p:cNvSpPr txBox="1">
            <a:spLocks noChangeArrowheads="1"/>
          </p:cNvSpPr>
          <p:nvPr/>
        </p:nvSpPr>
        <p:spPr bwMode="auto">
          <a:xfrm>
            <a:off x="3117850" y="6600825"/>
            <a:ext cx="30527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85" tIns="40991" rIns="81985" bIns="40991">
            <a:spAutoFit/>
          </a:bodyPr>
          <a:lstStyle>
            <a:lvl1pPr eaLnBrk="0" hangingPunct="0">
              <a:defRPr sz="2400">
                <a:solidFill>
                  <a:schemeClr val="tx1"/>
                </a:solidFill>
                <a:latin typeface="Century Gothic" charset="0"/>
                <a:ea typeface="ＭＳ Ｐゴシック" charset="0"/>
                <a:cs typeface="ＭＳ Ｐゴシック" charset="0"/>
              </a:defRPr>
            </a:lvl1pPr>
            <a:lvl2pPr marL="37931725" indent="-37474525" eaLnBrk="0" hangingPunct="0">
              <a:defRPr sz="2400">
                <a:solidFill>
                  <a:schemeClr val="tx1"/>
                </a:solidFill>
                <a:latin typeface="Century Gothic" charset="0"/>
                <a:ea typeface="ＭＳ Ｐゴシック" charset="0"/>
              </a:defRPr>
            </a:lvl2pPr>
            <a:lvl3pPr eaLnBrk="0" hangingPunct="0">
              <a:defRPr sz="2400">
                <a:solidFill>
                  <a:schemeClr val="tx1"/>
                </a:solidFill>
                <a:latin typeface="Century Gothic" charset="0"/>
                <a:ea typeface="ＭＳ Ｐゴシック" charset="0"/>
              </a:defRPr>
            </a:lvl3pPr>
            <a:lvl4pPr eaLnBrk="0" hangingPunct="0">
              <a:defRPr sz="2400">
                <a:solidFill>
                  <a:schemeClr val="tx1"/>
                </a:solidFill>
                <a:latin typeface="Century Gothic" charset="0"/>
                <a:ea typeface="ＭＳ Ｐゴシック" charset="0"/>
              </a:defRPr>
            </a:lvl4pPr>
            <a:lvl5pPr eaLnBrk="0" hangingPunct="0">
              <a:defRPr sz="2400">
                <a:solidFill>
                  <a:schemeClr val="tx1"/>
                </a:solidFill>
                <a:latin typeface="Century Gothic" charset="0"/>
                <a:ea typeface="ＭＳ Ｐゴシック" charset="0"/>
              </a:defRPr>
            </a:lvl5pPr>
            <a:lvl6pPr marL="457200" eaLnBrk="0" fontAlgn="base" hangingPunct="0">
              <a:spcBef>
                <a:spcPct val="0"/>
              </a:spcBef>
              <a:spcAft>
                <a:spcPct val="0"/>
              </a:spcAft>
              <a:defRPr sz="2400">
                <a:solidFill>
                  <a:schemeClr val="tx1"/>
                </a:solidFill>
                <a:latin typeface="Century Gothic" charset="0"/>
                <a:ea typeface="ＭＳ Ｐゴシック" charset="0"/>
              </a:defRPr>
            </a:lvl6pPr>
            <a:lvl7pPr marL="914400" eaLnBrk="0" fontAlgn="base" hangingPunct="0">
              <a:spcBef>
                <a:spcPct val="0"/>
              </a:spcBef>
              <a:spcAft>
                <a:spcPct val="0"/>
              </a:spcAft>
              <a:defRPr sz="2400">
                <a:solidFill>
                  <a:schemeClr val="tx1"/>
                </a:solidFill>
                <a:latin typeface="Century Gothic" charset="0"/>
                <a:ea typeface="ＭＳ Ｐゴシック" charset="0"/>
              </a:defRPr>
            </a:lvl7pPr>
            <a:lvl8pPr marL="1371600" eaLnBrk="0" fontAlgn="base" hangingPunct="0">
              <a:spcBef>
                <a:spcPct val="0"/>
              </a:spcBef>
              <a:spcAft>
                <a:spcPct val="0"/>
              </a:spcAft>
              <a:defRPr sz="2400">
                <a:solidFill>
                  <a:schemeClr val="tx1"/>
                </a:solidFill>
                <a:latin typeface="Century Gothic" charset="0"/>
                <a:ea typeface="ＭＳ Ｐゴシック" charset="0"/>
              </a:defRPr>
            </a:lvl8pPr>
            <a:lvl9pPr marL="18288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hangingPunct="1">
              <a:defRPr/>
            </a:pPr>
            <a:r>
              <a:rPr lang="en-US" sz="700" b="0" i="0" dirty="0" err="1" smtClean="0">
                <a:solidFill>
                  <a:srgbClr val="000090"/>
                </a:solidFill>
                <a:cs typeface="Century Gothic" charset="0"/>
              </a:rPr>
              <a:t>Guttenfelder</a:t>
            </a:r>
            <a:r>
              <a:rPr lang="en-US" sz="700" b="0" i="0" dirty="0" smtClean="0">
                <a:solidFill>
                  <a:srgbClr val="000090"/>
                </a:solidFill>
                <a:cs typeface="Century Gothic" charset="0"/>
              </a:rPr>
              <a:t> APS-DPP, Milwaukee (2017)</a:t>
            </a:r>
          </a:p>
        </p:txBody>
      </p:sp>
      <p:sp>
        <p:nvSpPr>
          <p:cNvPr id="6150" name="TextBox 2"/>
          <p:cNvSpPr txBox="1">
            <a:spLocks noChangeArrowheads="1"/>
          </p:cNvSpPr>
          <p:nvPr/>
        </p:nvSpPr>
        <p:spPr bwMode="auto">
          <a:xfrm>
            <a:off x="8797925" y="6591300"/>
            <a:ext cx="4159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a:lnSpc>
                <a:spcPct val="120000"/>
              </a:lnSpc>
              <a:buFont typeface="Wingdings" pitchFamily="2" charset="2"/>
              <a:buNone/>
              <a:defRPr/>
            </a:pPr>
            <a:fld id="{1EAA8A84-9884-4909-8CF7-FDC4993FDFF8}" type="slidenum">
              <a:rPr lang="en-US" altLang="en-US" sz="1100" i="0" smtClean="0">
                <a:solidFill>
                  <a:srgbClr val="000000"/>
                </a:solidFill>
                <a:latin typeface="Century Gothic" pitchFamily="34" charset="0"/>
              </a:rPr>
              <a:pPr>
                <a:lnSpc>
                  <a:spcPct val="120000"/>
                </a:lnSpc>
                <a:buFont typeface="Wingdings" pitchFamily="2" charset="2"/>
                <a:buNone/>
                <a:defRPr/>
              </a:pPr>
              <a:t>‹#›</a:t>
            </a:fld>
            <a:endParaRPr lang="en-US" altLang="en-US" sz="1100" i="0" smtClean="0">
              <a:solidFill>
                <a:srgbClr val="000000"/>
              </a:solidFill>
              <a:latin typeface="Century Gothic" pitchFamily="34" charset="0"/>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rtl="0" eaLnBrk="0" fontAlgn="base" hangingPunct="0">
        <a:spcBef>
          <a:spcPct val="0"/>
        </a:spcBef>
        <a:spcAft>
          <a:spcPct val="0"/>
        </a:spcAft>
        <a:defRPr sz="2200" b="1">
          <a:solidFill>
            <a:schemeClr val="bg1"/>
          </a:solidFill>
          <a:latin typeface="+mj-lt"/>
          <a:ea typeface="+mj-ea"/>
          <a:cs typeface="ＭＳ Ｐゴシック" charset="0"/>
        </a:defRPr>
      </a:lvl1pPr>
      <a:lvl2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2200" b="1">
          <a:solidFill>
            <a:schemeClr val="bg1"/>
          </a:solidFill>
          <a:latin typeface="Century Gothic" charset="0"/>
          <a:ea typeface="ＭＳ Ｐゴシック" charset="0"/>
          <a:cs typeface="ＭＳ Ｐゴシック" charset="0"/>
        </a:defRPr>
      </a:lvl5pPr>
      <a:lvl6pPr marL="456188" algn="l" rtl="0" eaLnBrk="1" fontAlgn="base" hangingPunct="1">
        <a:spcBef>
          <a:spcPct val="0"/>
        </a:spcBef>
        <a:spcAft>
          <a:spcPct val="0"/>
        </a:spcAft>
        <a:defRPr sz="2200" b="1">
          <a:solidFill>
            <a:schemeClr val="bg1"/>
          </a:solidFill>
          <a:latin typeface="Century Gothic" charset="0"/>
          <a:ea typeface="ＭＳ Ｐゴシック" charset="0"/>
        </a:defRPr>
      </a:lvl6pPr>
      <a:lvl7pPr marL="912370" algn="l" rtl="0" eaLnBrk="1" fontAlgn="base" hangingPunct="1">
        <a:spcBef>
          <a:spcPct val="0"/>
        </a:spcBef>
        <a:spcAft>
          <a:spcPct val="0"/>
        </a:spcAft>
        <a:defRPr sz="2200" b="1">
          <a:solidFill>
            <a:schemeClr val="bg1"/>
          </a:solidFill>
          <a:latin typeface="Century Gothic" charset="0"/>
          <a:ea typeface="ＭＳ Ｐゴシック" charset="0"/>
        </a:defRPr>
      </a:lvl7pPr>
      <a:lvl8pPr marL="1368557" algn="l" rtl="0" eaLnBrk="1" fontAlgn="base" hangingPunct="1">
        <a:spcBef>
          <a:spcPct val="0"/>
        </a:spcBef>
        <a:spcAft>
          <a:spcPct val="0"/>
        </a:spcAft>
        <a:defRPr sz="2200" b="1">
          <a:solidFill>
            <a:schemeClr val="bg1"/>
          </a:solidFill>
          <a:latin typeface="Century Gothic" charset="0"/>
          <a:ea typeface="ＭＳ Ｐゴシック" charset="0"/>
        </a:defRPr>
      </a:lvl8pPr>
      <a:lvl9pPr marL="1824741" algn="l" rtl="0" eaLnBrk="1" fontAlgn="base" hangingPunct="1">
        <a:spcBef>
          <a:spcPct val="0"/>
        </a:spcBef>
        <a:spcAft>
          <a:spcPct val="0"/>
        </a:spcAft>
        <a:defRPr sz="2200" b="1">
          <a:solidFill>
            <a:schemeClr val="bg1"/>
          </a:solidFill>
          <a:latin typeface="Century Gothic" charset="0"/>
          <a:ea typeface="ＭＳ Ｐゴシック" charset="0"/>
        </a:defRPr>
      </a:lvl9pPr>
    </p:titleStyle>
    <p:bodyStyle>
      <a:lvl1pPr marL="255588" indent="-255588" algn="l" rtl="0" eaLnBrk="0" fontAlgn="base" hangingPunct="0">
        <a:spcBef>
          <a:spcPct val="20000"/>
        </a:spcBef>
        <a:spcAft>
          <a:spcPct val="0"/>
        </a:spcAft>
        <a:buClr>
          <a:srgbClr val="0C2D84"/>
        </a:buClr>
        <a:buFont typeface="Arial" pitchFamily="34" charset="0"/>
        <a:buChar char="•"/>
        <a:defRPr sz="1600" b="1">
          <a:solidFill>
            <a:schemeClr val="tx1"/>
          </a:solidFill>
          <a:latin typeface="+mn-lt"/>
          <a:ea typeface="+mn-ea"/>
          <a:cs typeface="ＭＳ Ｐゴシック" charset="0"/>
        </a:defRPr>
      </a:lvl1pPr>
      <a:lvl2pPr marL="739775" indent="-284163" algn="l" rtl="0" eaLnBrk="0" fontAlgn="base" hangingPunct="0">
        <a:spcBef>
          <a:spcPct val="20000"/>
        </a:spcBef>
        <a:spcAft>
          <a:spcPct val="0"/>
        </a:spcAft>
        <a:buClr>
          <a:srgbClr val="0C2D84"/>
        </a:buClr>
        <a:buFont typeface="Lucida Grande"/>
        <a:buChar char="–"/>
        <a:defRPr sz="1600" b="1">
          <a:solidFill>
            <a:schemeClr val="tx1"/>
          </a:solidFill>
          <a:latin typeface="+mn-lt"/>
          <a:ea typeface="+mn-ea"/>
        </a:defRPr>
      </a:lvl2pPr>
      <a:lvl3pPr marL="1082675" indent="-227013" algn="l" rtl="0" eaLnBrk="0" fontAlgn="base" hangingPunct="0">
        <a:spcBef>
          <a:spcPct val="20000"/>
        </a:spcBef>
        <a:spcAft>
          <a:spcPct val="0"/>
        </a:spcAft>
        <a:buClr>
          <a:srgbClr val="0C2D84"/>
        </a:buClr>
        <a:buChar char="•"/>
        <a:defRPr sz="1600" b="1">
          <a:solidFill>
            <a:schemeClr val="tx1"/>
          </a:solidFill>
          <a:latin typeface="+mn-lt"/>
          <a:ea typeface="+mn-ea"/>
        </a:defRPr>
      </a:lvl3pPr>
      <a:lvl4pPr marL="1425575" indent="-227013" algn="l" rtl="0" eaLnBrk="0" fontAlgn="base" hangingPunct="0">
        <a:spcBef>
          <a:spcPct val="20000"/>
        </a:spcBef>
        <a:spcAft>
          <a:spcPct val="0"/>
        </a:spcAft>
        <a:buChar char="–"/>
        <a:defRPr sz="1600" b="1">
          <a:solidFill>
            <a:schemeClr val="tx1"/>
          </a:solidFill>
          <a:latin typeface="+mn-lt"/>
          <a:ea typeface="+mn-ea"/>
        </a:defRPr>
      </a:lvl4pPr>
      <a:lvl5pPr marL="1766888" indent="-227013" algn="l" rtl="0" eaLnBrk="0" fontAlgn="base" hangingPunct="0">
        <a:spcBef>
          <a:spcPct val="20000"/>
        </a:spcBef>
        <a:spcAft>
          <a:spcPct val="0"/>
        </a:spcAft>
        <a:buChar char="»"/>
        <a:defRPr sz="1600" b="1">
          <a:solidFill>
            <a:schemeClr val="tx1"/>
          </a:solidFill>
          <a:latin typeface="+mn-lt"/>
          <a:ea typeface="+mn-ea"/>
        </a:defRPr>
      </a:lvl5pPr>
      <a:lvl6pPr marL="2223904" indent="-228098" algn="l" rtl="0" eaLnBrk="1" fontAlgn="base" hangingPunct="1">
        <a:spcBef>
          <a:spcPct val="20000"/>
        </a:spcBef>
        <a:spcAft>
          <a:spcPct val="0"/>
        </a:spcAft>
        <a:buChar char="»"/>
        <a:defRPr sz="1600" b="1">
          <a:solidFill>
            <a:schemeClr val="tx1"/>
          </a:solidFill>
          <a:latin typeface="+mn-lt"/>
          <a:ea typeface="+mn-ea"/>
        </a:defRPr>
      </a:lvl6pPr>
      <a:lvl7pPr marL="2680088" indent="-228098" algn="l" rtl="0" eaLnBrk="1" fontAlgn="base" hangingPunct="1">
        <a:spcBef>
          <a:spcPct val="20000"/>
        </a:spcBef>
        <a:spcAft>
          <a:spcPct val="0"/>
        </a:spcAft>
        <a:buChar char="»"/>
        <a:defRPr sz="1600" b="1">
          <a:solidFill>
            <a:schemeClr val="tx1"/>
          </a:solidFill>
          <a:latin typeface="+mn-lt"/>
          <a:ea typeface="+mn-ea"/>
        </a:defRPr>
      </a:lvl7pPr>
      <a:lvl8pPr marL="3136272" indent="-228098" algn="l" rtl="0" eaLnBrk="1" fontAlgn="base" hangingPunct="1">
        <a:spcBef>
          <a:spcPct val="20000"/>
        </a:spcBef>
        <a:spcAft>
          <a:spcPct val="0"/>
        </a:spcAft>
        <a:buChar char="»"/>
        <a:defRPr sz="1600" b="1">
          <a:solidFill>
            <a:schemeClr val="tx1"/>
          </a:solidFill>
          <a:latin typeface="+mn-lt"/>
          <a:ea typeface="+mn-ea"/>
        </a:defRPr>
      </a:lvl8pPr>
      <a:lvl9pPr marL="3592463" indent="-228098" algn="l" rtl="0" eaLnBrk="1" fontAlgn="base" hangingPunct="1">
        <a:spcBef>
          <a:spcPct val="20000"/>
        </a:spcBef>
        <a:spcAft>
          <a:spcPct val="0"/>
        </a:spcAft>
        <a:buChar char="»"/>
        <a:defRPr sz="1600" b="1">
          <a:solidFill>
            <a:schemeClr val="tx1"/>
          </a:solidFill>
          <a:latin typeface="+mn-lt"/>
          <a:ea typeface="+mn-ea"/>
        </a:defRPr>
      </a:lvl9pPr>
    </p:bodyStyle>
    <p:otherStyle>
      <a:defPPr>
        <a:defRPr lang="en-US"/>
      </a:defPPr>
      <a:lvl1pPr marL="0" algn="l" defTabSz="456188" rtl="0" eaLnBrk="1" latinLnBrk="0" hangingPunct="1">
        <a:defRPr sz="1800" kern="1200">
          <a:solidFill>
            <a:schemeClr val="tx1"/>
          </a:solidFill>
          <a:latin typeface="+mn-lt"/>
          <a:ea typeface="+mn-ea"/>
          <a:cs typeface="+mn-cs"/>
        </a:defRPr>
      </a:lvl1pPr>
      <a:lvl2pPr marL="456188" algn="l" defTabSz="456188" rtl="0" eaLnBrk="1" latinLnBrk="0" hangingPunct="1">
        <a:defRPr sz="1800" kern="1200">
          <a:solidFill>
            <a:schemeClr val="tx1"/>
          </a:solidFill>
          <a:latin typeface="+mn-lt"/>
          <a:ea typeface="+mn-ea"/>
          <a:cs typeface="+mn-cs"/>
        </a:defRPr>
      </a:lvl2pPr>
      <a:lvl3pPr marL="912370" algn="l" defTabSz="456188" rtl="0" eaLnBrk="1" latinLnBrk="0" hangingPunct="1">
        <a:defRPr sz="1800" kern="1200">
          <a:solidFill>
            <a:schemeClr val="tx1"/>
          </a:solidFill>
          <a:latin typeface="+mn-lt"/>
          <a:ea typeface="+mn-ea"/>
          <a:cs typeface="+mn-cs"/>
        </a:defRPr>
      </a:lvl3pPr>
      <a:lvl4pPr marL="1368557" algn="l" defTabSz="456188" rtl="0" eaLnBrk="1" latinLnBrk="0" hangingPunct="1">
        <a:defRPr sz="1800" kern="1200">
          <a:solidFill>
            <a:schemeClr val="tx1"/>
          </a:solidFill>
          <a:latin typeface="+mn-lt"/>
          <a:ea typeface="+mn-ea"/>
          <a:cs typeface="+mn-cs"/>
        </a:defRPr>
      </a:lvl4pPr>
      <a:lvl5pPr marL="1824741" algn="l" defTabSz="456188" rtl="0" eaLnBrk="1" latinLnBrk="0" hangingPunct="1">
        <a:defRPr sz="1800" kern="1200">
          <a:solidFill>
            <a:schemeClr val="tx1"/>
          </a:solidFill>
          <a:latin typeface="+mn-lt"/>
          <a:ea typeface="+mn-ea"/>
          <a:cs typeface="+mn-cs"/>
        </a:defRPr>
      </a:lvl5pPr>
      <a:lvl6pPr marL="2280927" algn="l" defTabSz="456188" rtl="0" eaLnBrk="1" latinLnBrk="0" hangingPunct="1">
        <a:defRPr sz="1800" kern="1200">
          <a:solidFill>
            <a:schemeClr val="tx1"/>
          </a:solidFill>
          <a:latin typeface="+mn-lt"/>
          <a:ea typeface="+mn-ea"/>
          <a:cs typeface="+mn-cs"/>
        </a:defRPr>
      </a:lvl6pPr>
      <a:lvl7pPr marL="2737111" algn="l" defTabSz="456188" rtl="0" eaLnBrk="1" latinLnBrk="0" hangingPunct="1">
        <a:defRPr sz="1800" kern="1200">
          <a:solidFill>
            <a:schemeClr val="tx1"/>
          </a:solidFill>
          <a:latin typeface="+mn-lt"/>
          <a:ea typeface="+mn-ea"/>
          <a:cs typeface="+mn-cs"/>
        </a:defRPr>
      </a:lvl7pPr>
      <a:lvl8pPr marL="3193298" algn="l" defTabSz="456188" rtl="0" eaLnBrk="1" latinLnBrk="0" hangingPunct="1">
        <a:defRPr sz="1800" kern="1200">
          <a:solidFill>
            <a:schemeClr val="tx1"/>
          </a:solidFill>
          <a:latin typeface="+mn-lt"/>
          <a:ea typeface="+mn-ea"/>
          <a:cs typeface="+mn-cs"/>
        </a:defRPr>
      </a:lvl8pPr>
      <a:lvl9pPr marL="3649481" algn="l" defTabSz="45618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1066800"/>
            <a:ext cx="8991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7" name="Picture 2" descr="C:\Users\jmenard\My Files\PPPL\Projects\NSTX-U\Presentation template\2015 - New template\logo and banner source\Gray_banner_red_lin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0"/>
            <a:ext cx="91440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smtClean="0"/>
              <a:t>Click to edit Master title style</a:t>
            </a:r>
          </a:p>
        </p:txBody>
      </p:sp>
      <p:pic>
        <p:nvPicPr>
          <p:cNvPr id="1029" name="Picture 4" descr="C:\Users\jmenard\My Files\PPPL\Projects\NSTX-U\Presentation template\2015 - New template\logo and banner source\Gray_banner_red_line_bottom_NSTXU_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554788"/>
            <a:ext cx="91440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1"/>
          <p:cNvSpPr txBox="1">
            <a:spLocks noChangeArrowheads="1"/>
          </p:cNvSpPr>
          <p:nvPr/>
        </p:nvSpPr>
        <p:spPr bwMode="auto">
          <a:xfrm>
            <a:off x="8458200" y="6583363"/>
            <a:ext cx="609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5768A6C6-6452-44ED-838A-9BA2C32F4DF1}" type="slidenum">
              <a:rPr lang="en-US" altLang="en-US" sz="1000" i="0" smtClean="0">
                <a:solidFill>
                  <a:srgbClr val="336699"/>
                </a:solidFill>
                <a:cs typeface="Arial" charset="0"/>
              </a:rPr>
              <a:pPr algn="r">
                <a:defRPr/>
              </a:pPr>
              <a:t>‹#›</a:t>
            </a:fld>
            <a:endParaRPr lang="en-US" altLang="en-US" sz="1000" i="0" smtClean="0">
              <a:solidFill>
                <a:srgbClr val="336699"/>
              </a:solidFill>
              <a:cs typeface="Arial" charset="0"/>
            </a:endParaRPr>
          </a:p>
        </p:txBody>
      </p:sp>
      <p:sp>
        <p:nvSpPr>
          <p:cNvPr id="1031" name="TextBox 9"/>
          <p:cNvSpPr txBox="1">
            <a:spLocks noChangeArrowheads="1"/>
          </p:cNvSpPr>
          <p:nvPr/>
        </p:nvSpPr>
        <p:spPr bwMode="auto">
          <a:xfrm>
            <a:off x="914400" y="6583363"/>
            <a:ext cx="7315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1000" i="0" dirty="0" err="1" smtClean="0">
                <a:solidFill>
                  <a:srgbClr val="336699"/>
                </a:solidFill>
                <a:cs typeface="Arial" charset="0"/>
              </a:rPr>
              <a:t>Guttenfelder</a:t>
            </a:r>
            <a:r>
              <a:rPr lang="en-US" altLang="en-US" sz="1000" i="0" dirty="0" smtClean="0">
                <a:solidFill>
                  <a:srgbClr val="336699"/>
                </a:solidFill>
                <a:cs typeface="Arial" charset="0"/>
              </a:rPr>
              <a:t>, U. Washington Plasma Seminar (Feb. 7, 2017)</a:t>
            </a:r>
          </a:p>
        </p:txBody>
      </p:sp>
    </p:spTree>
    <p:extLst>
      <p:ext uri="{BB962C8B-B14F-4D97-AF65-F5344CB8AC3E}">
        <p14:creationId xmlns:p14="http://schemas.microsoft.com/office/powerpoint/2010/main" val="12388576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Lst>
  <p:timing>
    <p:tnLst>
      <p:par>
        <p:cTn id="1" dur="indefinite" restart="never" nodeType="tmRoot"/>
      </p:par>
    </p:tnLst>
  </p:timing>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49.png"/><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51.wmf"/></Relationships>
</file>

<file path=ppt/slides/_rels/slide10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5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4.vml"/><Relationship Id="rId5" Type="http://schemas.openxmlformats.org/officeDocument/2006/relationships/image" Target="../media/image155.png"/><Relationship Id="rId4" Type="http://schemas.openxmlformats.org/officeDocument/2006/relationships/image" Target="../media/image60.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 Id="rId5" Type="http://schemas.openxmlformats.org/officeDocument/2006/relationships/image" Target="../media/image160.png"/><Relationship Id="rId4" Type="http://schemas.openxmlformats.org/officeDocument/2006/relationships/image" Target="../media/image15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2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3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134.wmf"/><Relationship Id="rId4" Type="http://schemas.openxmlformats.org/officeDocument/2006/relationships/oleObject" Target="../embeddings/oleObject26.bin"/></Relationships>
</file>

<file path=ppt/slides/_rels/slide14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125.wmf"/><Relationship Id="rId5" Type="http://schemas.openxmlformats.org/officeDocument/2006/relationships/oleObject" Target="../embeddings/oleObject28.bin"/><Relationship Id="rId4" Type="http://schemas.openxmlformats.org/officeDocument/2006/relationships/image" Target="../media/image178.wmf"/></Relationships>
</file>

<file path=ppt/slides/_rels/slide1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15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187.wmf"/><Relationship Id="rId5" Type="http://schemas.openxmlformats.org/officeDocument/2006/relationships/oleObject" Target="../embeddings/oleObject29.bin"/><Relationship Id="rId4" Type="http://schemas.openxmlformats.org/officeDocument/2006/relationships/image" Target="../media/image189.png"/></Relationships>
</file>

<file path=ppt/slides/_rels/slide15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121.wmf"/></Relationships>
</file>

<file path=ppt/slides/_rels/slide15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16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203.png"/><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16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16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33.xml"/><Relationship Id="rId4" Type="http://schemas.openxmlformats.org/officeDocument/2006/relationships/image" Target="../media/image21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17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51.wmf"/></Relationships>
</file>

<file path=ppt/slides/_rels/slide184.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54.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18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wmf"/><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1.xml"/><Relationship Id="rId4" Type="http://schemas.openxmlformats.org/officeDocument/2006/relationships/image" Target="../media/image225.pn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1.xml"/><Relationship Id="rId1" Type="http://schemas.openxmlformats.org/officeDocument/2006/relationships/vmlDrawing" Target="../drawings/vmlDrawing19.vml"/><Relationship Id="rId6" Type="http://schemas.openxmlformats.org/officeDocument/2006/relationships/image" Target="../media/image226.wmf"/><Relationship Id="rId5" Type="http://schemas.openxmlformats.org/officeDocument/2006/relationships/oleObject" Target="../embeddings/oleObject31.bin"/><Relationship Id="rId4" Type="http://schemas.openxmlformats.org/officeDocument/2006/relationships/image" Target="../media/image227.png"/></Relationships>
</file>

<file path=ppt/slides/_rels/slide19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5.xml"/><Relationship Id="rId1" Type="http://schemas.openxmlformats.org/officeDocument/2006/relationships/slideLayout" Target="../slideLayouts/slideLayout22.xml"/><Relationship Id="rId4" Type="http://schemas.openxmlformats.org/officeDocument/2006/relationships/image" Target="../media/image229.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237.wmf"/><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oleObject" Target="../embeddings/oleObject32.bin"/><Relationship Id="rId5" Type="http://schemas.openxmlformats.org/officeDocument/2006/relationships/image" Target="../media/image239.wmf"/><Relationship Id="rId4" Type="http://schemas.openxmlformats.org/officeDocument/2006/relationships/image" Target="../media/image238.wmf"/></Relationships>
</file>

<file path=ppt/slides/_rels/slide20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64.jpeg"/></Relationships>
</file>

<file path=ppt/slides/_rels/slide20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246.wmf"/></Relationships>
</file>

<file path=ppt/slides/_rels/slide21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251.png"/><Relationship Id="rId4" Type="http://schemas.openxmlformats.org/officeDocument/2006/relationships/image" Target="../media/image250.png"/></Relationships>
</file>

<file path=ppt/slides/_rels/slide21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254.wmf"/><Relationship Id="rId5" Type="http://schemas.openxmlformats.org/officeDocument/2006/relationships/oleObject" Target="../embeddings/oleObject33.bin"/><Relationship Id="rId4" Type="http://schemas.openxmlformats.org/officeDocument/2006/relationships/image" Target="../media/image255.wmf"/></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141.png"/><Relationship Id="rId5" Type="http://schemas.openxmlformats.org/officeDocument/2006/relationships/oleObject" Target="../embeddings/oleObject35.bin"/><Relationship Id="rId4" Type="http://schemas.openxmlformats.org/officeDocument/2006/relationships/image" Target="../media/image1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172.jpe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xml"/><Relationship Id="rId4" Type="http://schemas.openxmlformats.org/officeDocument/2006/relationships/image" Target="../media/image273.png"/></Relationships>
</file>

<file path=ppt/slides/_rels/slide243.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xml"/><Relationship Id="rId4" Type="http://schemas.openxmlformats.org/officeDocument/2006/relationships/image" Target="../media/image280.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7.wmf"/><Relationship Id="rId5" Type="http://schemas.openxmlformats.org/officeDocument/2006/relationships/oleObject" Target="../embeddings/oleObject5.bin"/><Relationship Id="rId4" Type="http://schemas.openxmlformats.org/officeDocument/2006/relationships/image" Target="../media/image58.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60.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ideo" Target="file:///C:\Presentations\Science_on_Saturday_Jan_2014\D3d.n16.2x_0.6_fly.mpg" TargetMode="Externa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7.xml"/><Relationship Id="rId7" Type="http://schemas.openxmlformats.org/officeDocument/2006/relationships/image" Target="../media/image85.wmf"/><Relationship Id="rId2" Type="http://schemas.openxmlformats.org/officeDocument/2006/relationships/slideLayout" Target="../slideLayouts/slideLayout45.xml"/><Relationship Id="rId1" Type="http://schemas.openxmlformats.org/officeDocument/2006/relationships/vmlDrawing" Target="../drawings/vmlDrawing5.vml"/><Relationship Id="rId6" Type="http://schemas.openxmlformats.org/officeDocument/2006/relationships/image" Target="../media/image83.wmf"/><Relationship Id="rId5" Type="http://schemas.openxmlformats.org/officeDocument/2006/relationships/oleObject" Target="../embeddings/oleObject7.bin"/><Relationship Id="rId4" Type="http://schemas.openxmlformats.org/officeDocument/2006/relationships/image" Target="../media/image84.wmf"/></Relationships>
</file>

<file path=ppt/slides/_rels/slide62.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28.xml"/><Relationship Id="rId7" Type="http://schemas.openxmlformats.org/officeDocument/2006/relationships/image" Target="../media/image85.wmf"/><Relationship Id="rId2" Type="http://schemas.openxmlformats.org/officeDocument/2006/relationships/slideLayout" Target="../slideLayouts/slideLayout45.xml"/><Relationship Id="rId1" Type="http://schemas.openxmlformats.org/officeDocument/2006/relationships/vmlDrawing" Target="../drawings/vmlDrawing6.vml"/><Relationship Id="rId6" Type="http://schemas.openxmlformats.org/officeDocument/2006/relationships/image" Target="../media/image87.wmf"/><Relationship Id="rId5" Type="http://schemas.openxmlformats.org/officeDocument/2006/relationships/oleObject" Target="../embeddings/oleObject8.bin"/><Relationship Id="rId10" Type="http://schemas.openxmlformats.org/officeDocument/2006/relationships/image" Target="../media/image91.png"/><Relationship Id="rId4" Type="http://schemas.openxmlformats.org/officeDocument/2006/relationships/image" Target="../media/image88.wmf"/><Relationship Id="rId9" Type="http://schemas.openxmlformats.org/officeDocument/2006/relationships/image" Target="../media/image90.wmf"/></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96.wmf"/><Relationship Id="rId3" Type="http://schemas.openxmlformats.org/officeDocument/2006/relationships/notesSlide" Target="../notesSlides/notesSlide29.xml"/><Relationship Id="rId7" Type="http://schemas.openxmlformats.org/officeDocument/2006/relationships/image" Target="../media/image93.wmf"/><Relationship Id="rId12" Type="http://schemas.openxmlformats.org/officeDocument/2006/relationships/oleObject" Target="../embeddings/oleObject13.bin"/><Relationship Id="rId2" Type="http://schemas.openxmlformats.org/officeDocument/2006/relationships/slideLayout" Target="../slideLayouts/slideLayout45.xml"/><Relationship Id="rId1" Type="http://schemas.openxmlformats.org/officeDocument/2006/relationships/vmlDrawing" Target="../drawings/vmlDrawing7.vml"/><Relationship Id="rId6" Type="http://schemas.openxmlformats.org/officeDocument/2006/relationships/oleObject" Target="../embeddings/oleObject10.bin"/><Relationship Id="rId11" Type="http://schemas.openxmlformats.org/officeDocument/2006/relationships/image" Target="../media/image95.wmf"/><Relationship Id="rId5" Type="http://schemas.openxmlformats.org/officeDocument/2006/relationships/image" Target="../media/image92.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94.wmf"/></Relationships>
</file>

<file path=ppt/slides/_rels/slide64.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notesSlide" Target="../notesSlides/notesSlide30.xml"/><Relationship Id="rId7" Type="http://schemas.openxmlformats.org/officeDocument/2006/relationships/image" Target="../media/image85.wmf"/><Relationship Id="rId2" Type="http://schemas.openxmlformats.org/officeDocument/2006/relationships/slideLayout" Target="../slideLayouts/slideLayout45.xml"/><Relationship Id="rId1" Type="http://schemas.openxmlformats.org/officeDocument/2006/relationships/vmlDrawing" Target="../drawings/vmlDrawing8.vml"/><Relationship Id="rId6" Type="http://schemas.openxmlformats.org/officeDocument/2006/relationships/image" Target="../media/image87.wmf"/><Relationship Id="rId11" Type="http://schemas.openxmlformats.org/officeDocument/2006/relationships/image" Target="../media/image97.png"/><Relationship Id="rId5" Type="http://schemas.openxmlformats.org/officeDocument/2006/relationships/oleObject" Target="../embeddings/oleObject14.bin"/><Relationship Id="rId10" Type="http://schemas.openxmlformats.org/officeDocument/2006/relationships/image" Target="../media/image91.png"/><Relationship Id="rId4" Type="http://schemas.openxmlformats.org/officeDocument/2006/relationships/image" Target="../media/image88.wmf"/><Relationship Id="rId9" Type="http://schemas.openxmlformats.org/officeDocument/2006/relationships/image" Target="../media/image90.wmf"/></Relationships>
</file>

<file path=ppt/slides/_rels/slide65.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31.xml"/><Relationship Id="rId1" Type="http://schemas.openxmlformats.org/officeDocument/2006/relationships/slideLayout" Target="../slideLayouts/slideLayout45.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45.xml"/><Relationship Id="rId5" Type="http://schemas.openxmlformats.org/officeDocument/2006/relationships/image" Target="../media/image100.jpeg"/><Relationship Id="rId4" Type="http://schemas.openxmlformats.org/officeDocument/2006/relationships/image" Target="../media/image99.jpeg"/></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45.xml"/><Relationship Id="rId4"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45.xml"/><Relationship Id="rId6" Type="http://schemas.openxmlformats.org/officeDocument/2006/relationships/image" Target="../media/image88.wmf"/><Relationship Id="rId5" Type="http://schemas.openxmlformats.org/officeDocument/2006/relationships/image" Target="../media/image90.wmf"/><Relationship Id="rId4" Type="http://schemas.openxmlformats.org/officeDocument/2006/relationships/image" Target="../media/image89.wmf"/></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 Id="rId9" Type="http://schemas.openxmlformats.org/officeDocument/2006/relationships/image" Target="../media/image11.wmf"/></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notesSlide" Target="../notesSlides/notesSlide35.xml"/><Relationship Id="rId7" Type="http://schemas.openxmlformats.org/officeDocument/2006/relationships/oleObject" Target="../embeddings/oleObject16.bin"/><Relationship Id="rId12" Type="http://schemas.openxmlformats.org/officeDocument/2006/relationships/image" Target="../media/image109.wmf"/><Relationship Id="rId2" Type="http://schemas.openxmlformats.org/officeDocument/2006/relationships/slideLayout" Target="../slideLayouts/slideLayout45.xml"/><Relationship Id="rId1" Type="http://schemas.openxmlformats.org/officeDocument/2006/relationships/vmlDrawing" Target="../drawings/vmlDrawing9.vml"/><Relationship Id="rId6" Type="http://schemas.openxmlformats.org/officeDocument/2006/relationships/image" Target="../media/image106.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108.wmf"/><Relationship Id="rId4" Type="http://schemas.openxmlformats.org/officeDocument/2006/relationships/image" Target="../media/image84.wmf"/><Relationship Id="rId9" Type="http://schemas.openxmlformats.org/officeDocument/2006/relationships/oleObject" Target="../embeddings/oleObject17.bin"/></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wmf"/></Relationships>
</file>

<file path=ppt/slides/_rels/slide85.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58.wm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25.wmf"/></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34.wmf"/><Relationship Id="rId4" Type="http://schemas.openxmlformats.org/officeDocument/2006/relationships/oleObject" Target="../embeddings/oleObject21.bin"/></Relationships>
</file>

<file path=ppt/slides/_rels/slide9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9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141.png"/><Relationship Id="rId5" Type="http://schemas.openxmlformats.org/officeDocument/2006/relationships/oleObject" Target="../embeddings/oleObject23.bin"/><Relationship Id="rId4" Type="http://schemas.openxmlformats.org/officeDocument/2006/relationships/image" Target="../media/image140.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ideo" Target="file:///C:\Presentations\Science_on_Saturday_Jan_2014\Cy.gtc.300-0.0.mpg" TargetMode="External"/><Relationship Id="rId4" Type="http://schemas.openxmlformats.org/officeDocument/2006/relationships/image" Target="../media/image143.png"/></Relationships>
</file>

<file path=ppt/slides/_rels/slide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 y="76200"/>
            <a:ext cx="8915400" cy="1752600"/>
          </a:xfrm>
        </p:spPr>
        <p:txBody>
          <a:bodyPr/>
          <a:lstStyle/>
          <a:p>
            <a:r>
              <a:rPr lang="en-US" altLang="en-US" sz="4800" dirty="0" smtClean="0"/>
              <a:t>Intro to magnetized plasma turbulence</a:t>
            </a:r>
          </a:p>
        </p:txBody>
      </p:sp>
      <p:sp>
        <p:nvSpPr>
          <p:cNvPr id="9219" name="TextBox 5"/>
          <p:cNvSpPr txBox="1">
            <a:spLocks noChangeArrowheads="1"/>
          </p:cNvSpPr>
          <p:nvPr/>
        </p:nvSpPr>
        <p:spPr bwMode="auto">
          <a:xfrm>
            <a:off x="2362200" y="5257800"/>
            <a:ext cx="4445361" cy="15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i="0" dirty="0">
                <a:solidFill>
                  <a:srgbClr val="1822CD"/>
                </a:solidFill>
                <a:latin typeface="Helvetica" pitchFamily="34" charset="0"/>
              </a:rPr>
              <a:t>Walter </a:t>
            </a:r>
            <a:r>
              <a:rPr lang="en-US" altLang="en-US" i="0" dirty="0" err="1" smtClean="0">
                <a:solidFill>
                  <a:srgbClr val="1822CD"/>
                </a:solidFill>
                <a:latin typeface="Helvetica" pitchFamily="34" charset="0"/>
              </a:rPr>
              <a:t>Guttenfelder</a:t>
            </a:r>
            <a:endParaRPr lang="en-US" altLang="en-US" i="0" dirty="0" smtClean="0">
              <a:solidFill>
                <a:srgbClr val="1822CD"/>
              </a:solidFill>
              <a:latin typeface="Helvetica" pitchFamily="34" charset="0"/>
            </a:endParaRPr>
          </a:p>
          <a:p>
            <a:pPr algn="ctr" eaLnBrk="1" hangingPunct="1">
              <a:spcBef>
                <a:spcPct val="0"/>
              </a:spcBef>
              <a:buFontTx/>
              <a:buNone/>
            </a:pPr>
            <a:r>
              <a:rPr lang="en-US" altLang="en-US" sz="2000" b="0" dirty="0" smtClean="0">
                <a:solidFill>
                  <a:srgbClr val="1822CD"/>
                </a:solidFill>
                <a:latin typeface="Helvetica" pitchFamily="34" charset="0"/>
              </a:rPr>
              <a:t>Princeton Plasma Physics Laboratory</a:t>
            </a:r>
            <a:endParaRPr lang="en-US" altLang="en-US" b="0" dirty="0">
              <a:solidFill>
                <a:srgbClr val="1822CD"/>
              </a:solidFill>
              <a:latin typeface="Helvetica" pitchFamily="34" charset="0"/>
            </a:endParaRPr>
          </a:p>
          <a:p>
            <a:pPr algn="ctr" eaLnBrk="1" hangingPunct="1">
              <a:spcBef>
                <a:spcPct val="0"/>
              </a:spcBef>
              <a:buFontTx/>
              <a:buNone/>
            </a:pPr>
            <a:endParaRPr lang="en-US" altLang="en-US" sz="1600" i="0" dirty="0">
              <a:solidFill>
                <a:srgbClr val="1822CD"/>
              </a:solidFill>
              <a:latin typeface="Helvetica" pitchFamily="34" charset="0"/>
            </a:endParaRPr>
          </a:p>
          <a:p>
            <a:pPr algn="ctr" eaLnBrk="1" hangingPunct="1">
              <a:spcBef>
                <a:spcPct val="0"/>
              </a:spcBef>
              <a:buFontTx/>
              <a:buNone/>
            </a:pPr>
            <a:r>
              <a:rPr lang="en-US" altLang="en-US" sz="1800" i="0" dirty="0" smtClean="0">
                <a:solidFill>
                  <a:srgbClr val="1822CD"/>
                </a:solidFill>
                <a:latin typeface="Helvetica" pitchFamily="34" charset="0"/>
              </a:rPr>
              <a:t>UT-Knoxville lectures</a:t>
            </a:r>
            <a:endParaRPr lang="en-US" altLang="en-US" sz="1800" i="0" dirty="0">
              <a:solidFill>
                <a:srgbClr val="1822CD"/>
              </a:solidFill>
              <a:latin typeface="Helvetica" pitchFamily="34" charset="0"/>
            </a:endParaRPr>
          </a:p>
          <a:p>
            <a:pPr algn="ctr" eaLnBrk="1" hangingPunct="1">
              <a:spcBef>
                <a:spcPct val="0"/>
              </a:spcBef>
              <a:buFontTx/>
              <a:buNone/>
            </a:pPr>
            <a:r>
              <a:rPr lang="en-US" altLang="en-US" sz="1800" i="0" dirty="0" smtClean="0">
                <a:solidFill>
                  <a:srgbClr val="1822CD"/>
                </a:solidFill>
                <a:latin typeface="Helvetica" pitchFamily="34" charset="0"/>
              </a:rPr>
              <a:t>Oct. 16 &amp; 18, </a:t>
            </a:r>
            <a:r>
              <a:rPr lang="en-US" altLang="en-US" sz="1800" i="0" dirty="0">
                <a:solidFill>
                  <a:srgbClr val="1822CD"/>
                </a:solidFill>
                <a:latin typeface="Helvetica" pitchFamily="34" charset="0"/>
              </a:rPr>
              <a:t>2018</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68645"/>
            <a:ext cx="2057400" cy="473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cstate="print">
            <a:extLst>
              <a:ext uri="{28A0092B-C50C-407E-A947-70E740481C1C}">
                <a14:useLocalDpi xmlns:a14="http://schemas.microsoft.com/office/drawing/2010/main" val="0"/>
              </a:ext>
            </a:extLst>
          </a:blip>
          <a:srcRect t="11182" b="3333"/>
          <a:stretch>
            <a:fillRect/>
          </a:stretch>
        </p:blipFill>
        <p:spPr bwMode="auto">
          <a:xfrm>
            <a:off x="5697651" y="2133600"/>
            <a:ext cx="3395549"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1600200"/>
            <a:ext cx="2133600" cy="400110"/>
          </a:xfrm>
          <a:prstGeom prst="rect">
            <a:avLst/>
          </a:prstGeom>
          <a:noFill/>
        </p:spPr>
        <p:txBody>
          <a:bodyPr wrap="square" rtlCol="0">
            <a:spAutoFit/>
          </a:bodyPr>
          <a:lstStyle/>
          <a:p>
            <a:r>
              <a:rPr lang="en-US" sz="1000" i="0" dirty="0" smtClean="0">
                <a:solidFill>
                  <a:schemeClr val="tx1"/>
                </a:solidFill>
              </a:rPr>
              <a:t>Beam emission spectroscopy (BES) measurements in DIII-D</a:t>
            </a:r>
            <a:endParaRPr lang="en-US" sz="1000" i="0" dirty="0">
              <a:solidFill>
                <a:schemeClr val="tx1"/>
              </a:solidFill>
            </a:endParaRPr>
          </a:p>
        </p:txBody>
      </p:sp>
      <p:sp>
        <p:nvSpPr>
          <p:cNvPr id="8" name="TextBox 7"/>
          <p:cNvSpPr txBox="1"/>
          <p:nvPr/>
        </p:nvSpPr>
        <p:spPr>
          <a:xfrm>
            <a:off x="6019800" y="1905000"/>
            <a:ext cx="2946400" cy="246221"/>
          </a:xfrm>
          <a:prstGeom prst="rect">
            <a:avLst/>
          </a:prstGeom>
          <a:noFill/>
        </p:spPr>
        <p:txBody>
          <a:bodyPr wrap="square" rtlCol="0">
            <a:spAutoFit/>
          </a:bodyPr>
          <a:lstStyle/>
          <a:p>
            <a:r>
              <a:rPr lang="en-US" sz="1000" i="0" dirty="0" err="1" smtClean="0">
                <a:solidFill>
                  <a:schemeClr val="tx1"/>
                </a:solidFill>
              </a:rPr>
              <a:t>Gyrokinetic</a:t>
            </a:r>
            <a:r>
              <a:rPr lang="en-US" sz="1000" i="0" dirty="0" smtClean="0">
                <a:solidFill>
                  <a:schemeClr val="tx1"/>
                </a:solidFill>
              </a:rPr>
              <a:t> turbulence simulation in NSTX</a:t>
            </a:r>
            <a:endParaRPr lang="en-US" sz="1000" i="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Tokamaks</a:t>
            </a:r>
          </a:p>
        </p:txBody>
      </p:sp>
      <p:sp>
        <p:nvSpPr>
          <p:cNvPr id="17411" name="Content Placeholder 2"/>
          <p:cNvSpPr>
            <a:spLocks noGrp="1"/>
          </p:cNvSpPr>
          <p:nvPr>
            <p:ph idx="1"/>
          </p:nvPr>
        </p:nvSpPr>
        <p:spPr>
          <a:xfrm>
            <a:off x="152400" y="914400"/>
            <a:ext cx="5181600" cy="990600"/>
          </a:xfrm>
        </p:spPr>
        <p:txBody>
          <a:bodyPr/>
          <a:lstStyle/>
          <a:p>
            <a:r>
              <a:rPr lang="en-US" altLang="en-US" smtClean="0"/>
              <a:t>Axisymmetric</a:t>
            </a:r>
          </a:p>
          <a:p>
            <a:r>
              <a:rPr lang="en-US" altLang="en-US" smtClean="0"/>
              <a:t>Helical field lines confine plasma</a:t>
            </a:r>
          </a:p>
        </p:txBody>
      </p:sp>
      <p:pic>
        <p:nvPicPr>
          <p:cNvPr id="17412" name="Picture 6" descr="http://magfuzio.hu/fuzio/kepek/magneses_osszetartas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http://large.stanford.edu/courses/2010/ph240/nie2/images/f2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1066800"/>
            <a:ext cx="36353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descr="Alcator C-MOD plasma (Copyright acknowledg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538" y="4083050"/>
            <a:ext cx="362426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6"/>
          <p:cNvSpPr txBox="1">
            <a:spLocks noChangeArrowheads="1"/>
          </p:cNvSpPr>
          <p:nvPr/>
        </p:nvSpPr>
        <p:spPr bwMode="auto">
          <a:xfrm>
            <a:off x="6858000" y="838200"/>
            <a:ext cx="833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JET (UK)</a:t>
            </a:r>
          </a:p>
        </p:txBody>
      </p:sp>
      <p:sp>
        <p:nvSpPr>
          <p:cNvPr id="17416" name="TextBox 8"/>
          <p:cNvSpPr txBox="1">
            <a:spLocks noChangeArrowheads="1"/>
          </p:cNvSpPr>
          <p:nvPr/>
        </p:nvSpPr>
        <p:spPr bwMode="auto">
          <a:xfrm>
            <a:off x="6553200" y="3838575"/>
            <a:ext cx="1647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Alcator C-Mod (MIT)</a:t>
            </a:r>
          </a:p>
        </p:txBody>
      </p:sp>
    </p:spTree>
    <p:extLst>
      <p:ext uri="{BB962C8B-B14F-4D97-AF65-F5344CB8AC3E}">
        <p14:creationId xmlns:p14="http://schemas.microsoft.com/office/powerpoint/2010/main" val="96240141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altLang="en-US" dirty="0" smtClean="0"/>
              <a:t>ZF also leads to Geodesic Acoustic Mode (GAM) oscillation, also contributes to nonlinear saturation</a:t>
            </a:r>
          </a:p>
        </p:txBody>
      </p:sp>
      <p:sp>
        <p:nvSpPr>
          <p:cNvPr id="83971" name="Content Placeholder 2"/>
          <p:cNvSpPr>
            <a:spLocks noGrp="1"/>
          </p:cNvSpPr>
          <p:nvPr>
            <p:ph idx="1"/>
          </p:nvPr>
        </p:nvSpPr>
        <p:spPr>
          <a:xfrm>
            <a:off x="152400" y="838200"/>
            <a:ext cx="8763000" cy="1447800"/>
          </a:xfrm>
        </p:spPr>
        <p:txBody>
          <a:bodyPr/>
          <a:lstStyle/>
          <a:p>
            <a:r>
              <a:rPr lang="en-US" altLang="en-US" sz="2000" dirty="0" smtClean="0">
                <a:sym typeface="Symbol"/>
              </a:rPr>
              <a:t>Zonal flow potential </a:t>
            </a:r>
            <a:r>
              <a:rPr lang="en-US" altLang="en-US" sz="2000" dirty="0" smtClean="0">
                <a:latin typeface="Symbol" panose="05050102010706020507" pitchFamily="18" charset="2"/>
                <a:sym typeface="Symbol"/>
              </a:rPr>
              <a:t>j</a:t>
            </a:r>
            <a:r>
              <a:rPr lang="en-US" altLang="en-US" sz="2000" dirty="0" smtClean="0">
                <a:sym typeface="Symbol"/>
              </a:rPr>
              <a:t> is uniform on a flux surface</a:t>
            </a:r>
          </a:p>
          <a:p>
            <a:r>
              <a:rPr lang="en-US" altLang="en-US" sz="2000" dirty="0" err="1" smtClean="0">
                <a:sym typeface="Wingdings" panose="05000000000000000000" pitchFamily="2" charset="2"/>
              </a:rPr>
              <a:t>v</a:t>
            </a:r>
            <a:r>
              <a:rPr lang="en-US" altLang="en-US" sz="2000" baseline="-25000" dirty="0" err="1" smtClean="0">
                <a:sym typeface="Wingdings" panose="05000000000000000000" pitchFamily="2" charset="2"/>
              </a:rPr>
              <a:t>E,ZF</a:t>
            </a:r>
            <a:r>
              <a:rPr lang="en-US" altLang="en-US" sz="2000" dirty="0" smtClean="0">
                <a:sym typeface="Wingdings" panose="05000000000000000000" pitchFamily="2" charset="2"/>
              </a:rPr>
              <a:t>=</a:t>
            </a:r>
            <a:r>
              <a:rPr lang="en-US" altLang="en-US" sz="2000" dirty="0" smtClean="0">
                <a:sym typeface="Symbol"/>
              </a:rPr>
              <a:t></a:t>
            </a:r>
            <a:r>
              <a:rPr lang="en-US" altLang="en-US" sz="2000" baseline="-25000" dirty="0" err="1" smtClean="0">
                <a:sym typeface="Symbol"/>
              </a:rPr>
              <a:t>r</a:t>
            </a:r>
            <a:r>
              <a:rPr lang="en-US" altLang="en-US" sz="2000" dirty="0" err="1" smtClean="0">
                <a:latin typeface="Symbol" panose="05050102010706020507" pitchFamily="18" charset="2"/>
                <a:sym typeface="Wingdings" panose="05000000000000000000" pitchFamily="2" charset="2"/>
              </a:rPr>
              <a:t>j</a:t>
            </a:r>
            <a:r>
              <a:rPr lang="en-US" altLang="en-US" sz="2000" dirty="0" smtClean="0">
                <a:sym typeface="Wingdings" panose="05000000000000000000" pitchFamily="2" charset="2"/>
              </a:rPr>
              <a:t>/B varies like cos(</a:t>
            </a:r>
            <a:r>
              <a:rPr lang="en-US" altLang="en-US" sz="2000" dirty="0" smtClean="0">
                <a:latin typeface="Symbol" panose="05050102010706020507" pitchFamily="18" charset="2"/>
                <a:sym typeface="Wingdings" panose="05000000000000000000" pitchFamily="2" charset="2"/>
              </a:rPr>
              <a:t>q</a:t>
            </a:r>
            <a:r>
              <a:rPr lang="en-US" altLang="en-US" sz="2000" dirty="0" smtClean="0">
                <a:sym typeface="Wingdings" panose="05000000000000000000" pitchFamily="2" charset="2"/>
              </a:rPr>
              <a:t>) </a:t>
            </a:r>
            <a:r>
              <a:rPr lang="en-US" altLang="en-US" sz="2000" dirty="0" smtClean="0">
                <a:sym typeface="Symbol"/>
              </a:rPr>
              <a:t>from 1/B</a:t>
            </a:r>
          </a:p>
          <a:p>
            <a:r>
              <a:rPr lang="en-US" altLang="en-US" sz="2000" dirty="0" smtClean="0">
                <a:sym typeface="Wingdings" panose="05000000000000000000" pitchFamily="2" charset="2"/>
              </a:rPr>
              <a:t>Compressibility (</a:t>
            </a:r>
            <a:r>
              <a:rPr lang="en-US" altLang="en-US" sz="2000" dirty="0" smtClean="0">
                <a:sym typeface="Symbol"/>
              </a:rPr>
              <a:t></a:t>
            </a:r>
            <a:r>
              <a:rPr lang="en-US" altLang="en-US" sz="2000" dirty="0" err="1" smtClean="0">
                <a:sym typeface="Symbol"/>
              </a:rPr>
              <a:t>v</a:t>
            </a:r>
            <a:r>
              <a:rPr lang="en-US" altLang="en-US" sz="2000" baseline="-25000" dirty="0" err="1" smtClean="0">
                <a:sym typeface="Symbol"/>
              </a:rPr>
              <a:t>E,ZF</a:t>
            </a:r>
            <a:r>
              <a:rPr lang="en-US" altLang="en-US" sz="2000" dirty="0" smtClean="0">
                <a:sym typeface="Symbol"/>
              </a:rPr>
              <a:t>) gives rise to ~coherent </a:t>
            </a:r>
            <a:r>
              <a:rPr lang="en-US" altLang="en-US" sz="2000" dirty="0" smtClean="0"/>
              <a:t>geodesic acoustic mode (</a:t>
            </a:r>
            <a:r>
              <a:rPr lang="en-US" altLang="en-US" sz="2000" dirty="0" err="1" smtClean="0">
                <a:latin typeface="Symbol" pitchFamily="18" charset="2"/>
              </a:rPr>
              <a:t>w</a:t>
            </a:r>
            <a:r>
              <a:rPr lang="en-US" altLang="en-US" sz="2000" baseline="-25000" dirty="0" err="1" smtClean="0"/>
              <a:t>GAM</a:t>
            </a:r>
            <a:r>
              <a:rPr lang="en-US" altLang="en-US" sz="2000" dirty="0" err="1" smtClean="0">
                <a:sym typeface="Symbol" pitchFamily="18" charset="2"/>
              </a:rPr>
              <a:t>c</a:t>
            </a:r>
            <a:r>
              <a:rPr lang="en-US" altLang="en-US" sz="2000" baseline="-25000" dirty="0" err="1" smtClean="0">
                <a:sym typeface="Symbol" pitchFamily="18" charset="2"/>
              </a:rPr>
              <a:t>s</a:t>
            </a:r>
            <a:r>
              <a:rPr lang="en-US" altLang="en-US" sz="2000" dirty="0" smtClean="0">
                <a:sym typeface="Symbol" pitchFamily="18" charset="2"/>
              </a:rPr>
              <a:t>/R)</a:t>
            </a:r>
            <a:r>
              <a:rPr lang="en-US" altLang="en-US" sz="2000" dirty="0" smtClean="0"/>
              <a:t> from associated (n=0, m=1) pressure perturbation</a:t>
            </a:r>
          </a:p>
        </p:txBody>
      </p:sp>
      <p:pic>
        <p:nvPicPr>
          <p:cNvPr id="839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4582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3" name="TextBox 4"/>
          <p:cNvSpPr txBox="1">
            <a:spLocks noChangeArrowheads="1"/>
          </p:cNvSpPr>
          <p:nvPr/>
        </p:nvSpPr>
        <p:spPr bwMode="auto">
          <a:xfrm>
            <a:off x="457200" y="5296587"/>
            <a:ext cx="212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dirty="0">
                <a:solidFill>
                  <a:srgbClr val="1822CD"/>
                </a:solidFill>
                <a:latin typeface="Helvetica" pitchFamily="34" charset="0"/>
              </a:rPr>
              <a:t>CHS, Fujisawa, PRL (2004)</a:t>
            </a:r>
          </a:p>
        </p:txBody>
      </p:sp>
      <p:sp>
        <p:nvSpPr>
          <p:cNvPr id="83974" name="TextBox 3"/>
          <p:cNvSpPr txBox="1">
            <a:spLocks noChangeArrowheads="1"/>
          </p:cNvSpPr>
          <p:nvPr/>
        </p:nvSpPr>
        <p:spPr bwMode="auto">
          <a:xfrm>
            <a:off x="3771900" y="4029075"/>
            <a:ext cx="952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coherence</a:t>
            </a:r>
          </a:p>
        </p:txBody>
      </p:sp>
      <p:cxnSp>
        <p:nvCxnSpPr>
          <p:cNvPr id="3" name="Straight Arrow Connector 2"/>
          <p:cNvCxnSpPr/>
          <p:nvPr/>
        </p:nvCxnSpPr>
        <p:spPr bwMode="auto">
          <a:xfrm flipV="1">
            <a:off x="7772400" y="4876800"/>
            <a:ext cx="0" cy="723900"/>
          </a:xfrm>
          <a:prstGeom prst="straightConnector1">
            <a:avLst/>
          </a:prstGeom>
          <a:noFill/>
          <a:ln w="38100" cap="flat" cmpd="sng" algn="ctr">
            <a:solidFill>
              <a:srgbClr val="FF33CC"/>
            </a:solidFill>
            <a:prstDash val="solid"/>
            <a:round/>
            <a:headEnd type="none" w="med" len="med"/>
            <a:tailEnd type="arrow"/>
          </a:ln>
          <a:effectLst/>
        </p:spPr>
      </p:cxnSp>
      <p:sp>
        <p:nvSpPr>
          <p:cNvPr id="5" name="TextBox 4"/>
          <p:cNvSpPr txBox="1"/>
          <p:nvPr/>
        </p:nvSpPr>
        <p:spPr>
          <a:xfrm>
            <a:off x="7772400" y="5715000"/>
            <a:ext cx="543739" cy="276999"/>
          </a:xfrm>
          <a:prstGeom prst="rect">
            <a:avLst/>
          </a:prstGeom>
          <a:noFill/>
        </p:spPr>
        <p:txBody>
          <a:bodyPr wrap="none" rtlCol="0">
            <a:spAutoFit/>
          </a:bodyPr>
          <a:lstStyle/>
          <a:p>
            <a:r>
              <a:rPr lang="en-US" i="0" dirty="0" smtClean="0">
                <a:solidFill>
                  <a:srgbClr val="FF33CC"/>
                </a:solidFill>
              </a:rPr>
              <a:t>GAM</a:t>
            </a:r>
            <a:endParaRPr lang="en-US" i="0" dirty="0">
              <a:solidFill>
                <a:srgbClr val="FF33CC"/>
              </a:solidFill>
            </a:endParaRPr>
          </a:p>
        </p:txBody>
      </p:sp>
      <p:sp>
        <p:nvSpPr>
          <p:cNvPr id="6" name="TextBox 5"/>
          <p:cNvSpPr txBox="1"/>
          <p:nvPr/>
        </p:nvSpPr>
        <p:spPr>
          <a:xfrm>
            <a:off x="609600" y="6019800"/>
            <a:ext cx="8077200" cy="707886"/>
          </a:xfrm>
          <a:prstGeom prst="rect">
            <a:avLst/>
          </a:prstGeom>
          <a:noFill/>
        </p:spPr>
        <p:txBody>
          <a:bodyPr wrap="square" rtlCol="0">
            <a:spAutoFit/>
          </a:bodyPr>
          <a:lstStyle/>
          <a:p>
            <a:r>
              <a:rPr lang="en-US" sz="2000" i="0" dirty="0" smtClean="0"/>
              <a:t>GAMs are easier to measure, have been identified in numerous tokamaks and </a:t>
            </a:r>
            <a:r>
              <a:rPr lang="en-US" sz="2000" i="0" dirty="0" err="1" smtClean="0"/>
              <a:t>stellarators</a:t>
            </a:r>
            <a:r>
              <a:rPr lang="en-US" sz="2000" i="0" dirty="0" smtClean="0"/>
              <a:t>, consistent with theory predictions</a:t>
            </a:r>
            <a:endParaRPr lang="en-US" sz="2000" i="0" dirty="0"/>
          </a:p>
        </p:txBody>
      </p:sp>
    </p:spTree>
    <p:extLst>
      <p:ext uri="{BB962C8B-B14F-4D97-AF65-F5344CB8AC3E}">
        <p14:creationId xmlns:p14="http://schemas.microsoft.com/office/powerpoint/2010/main" val="74214197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0" y="1295400"/>
            <a:ext cx="9144000" cy="2209800"/>
          </a:xfrm>
        </p:spPr>
        <p:txBody>
          <a:bodyPr/>
          <a:lstStyle/>
          <a:p>
            <a:r>
              <a:rPr lang="en-US" altLang="en-US" sz="4400" dirty="0" smtClean="0"/>
              <a:t>Suppression of turbulence via sheared perpendicular (E×B) flow</a:t>
            </a:r>
          </a:p>
        </p:txBody>
      </p:sp>
      <p:sp>
        <p:nvSpPr>
          <p:cNvPr id="3" name="Content Placeholder 2"/>
          <p:cNvSpPr>
            <a:spLocks noGrp="1"/>
          </p:cNvSpPr>
          <p:nvPr>
            <p:ph idx="1"/>
          </p:nvPr>
        </p:nvSpPr>
        <p:spPr>
          <a:xfrm>
            <a:off x="152400" y="3657600"/>
            <a:ext cx="8763000" cy="1143000"/>
          </a:xfrm>
        </p:spPr>
        <p:txBody>
          <a:bodyPr/>
          <a:lstStyle/>
          <a:p>
            <a:pPr>
              <a:buFontTx/>
              <a:buNone/>
              <a:defRPr/>
            </a:pPr>
            <a:r>
              <a:rPr lang="en-US" dirty="0" smtClean="0"/>
              <a:t>	</a:t>
            </a:r>
            <a:endParaRPr lang="en-US" sz="3200" b="1" dirty="0">
              <a:solidFill>
                <a:srgbClr val="FF0000"/>
              </a:solidFill>
            </a:endParaRPr>
          </a:p>
        </p:txBody>
      </p:sp>
    </p:spTree>
    <p:extLst>
      <p:ext uri="{BB962C8B-B14F-4D97-AF65-F5344CB8AC3E}">
        <p14:creationId xmlns:p14="http://schemas.microsoft.com/office/powerpoint/2010/main" val="29363986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smtClean="0"/>
              <a:t>Large scale sheared flows can tear apart turbulent eddies, reduce turbulence, mixing and transport</a:t>
            </a:r>
          </a:p>
        </p:txBody>
      </p:sp>
      <p:sp>
        <p:nvSpPr>
          <p:cNvPr id="87043" name="Rectangle 3"/>
          <p:cNvSpPr>
            <a:spLocks noGrp="1" noChangeArrowheads="1"/>
          </p:cNvSpPr>
          <p:nvPr>
            <p:ph type="body" idx="1"/>
          </p:nvPr>
        </p:nvSpPr>
        <p:spPr>
          <a:xfrm>
            <a:off x="152400" y="990600"/>
            <a:ext cx="8839200" cy="533400"/>
          </a:xfrm>
        </p:spPr>
        <p:txBody>
          <a:bodyPr/>
          <a:lstStyle/>
          <a:p>
            <a:pPr>
              <a:buClr>
                <a:srgbClr val="010000"/>
              </a:buClr>
            </a:pPr>
            <a:endParaRPr lang="en-US" altLang="en-US" sz="1600" smtClean="0"/>
          </a:p>
        </p:txBody>
      </p:sp>
      <p:cxnSp>
        <p:nvCxnSpPr>
          <p:cNvPr id="87044"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870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19275"/>
            <a:ext cx="2581275"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1219200"/>
            <a:ext cx="28575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57325"/>
            <a:ext cx="28098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733800" y="5486400"/>
            <a:ext cx="5257800" cy="923330"/>
          </a:xfrm>
          <a:prstGeom prst="rect">
            <a:avLst/>
          </a:prstGeom>
        </p:spPr>
        <p:txBody>
          <a:bodyPr wrap="square">
            <a:spAutoFit/>
          </a:bodyPr>
          <a:lstStyle/>
          <a:p>
            <a:r>
              <a:rPr lang="en-US" altLang="en-US" sz="1800" b="0" i="0" dirty="0" smtClean="0">
                <a:solidFill>
                  <a:schemeClr val="tx1"/>
                </a:solidFill>
              </a:rPr>
              <a:t>Turbulent transport expected to be reduced as the mean flow shear rate (</a:t>
            </a:r>
            <a:r>
              <a:rPr lang="en-US" altLang="en-US" sz="1800" b="0" i="0" dirty="0" smtClean="0">
                <a:solidFill>
                  <a:schemeClr val="tx1"/>
                </a:solidFill>
                <a:latin typeface="Symbol" pitchFamily="18" charset="2"/>
              </a:rPr>
              <a:t>w</a:t>
            </a:r>
            <a:r>
              <a:rPr lang="en-US" altLang="en-US" sz="1800" b="0" i="0" baseline="-25000" dirty="0" smtClean="0">
                <a:solidFill>
                  <a:schemeClr val="tx1"/>
                </a:solidFill>
              </a:rPr>
              <a:t>s</a:t>
            </a:r>
            <a:r>
              <a:rPr lang="en-US" altLang="en-US" sz="1800" b="0" i="0" dirty="0" smtClean="0">
                <a:solidFill>
                  <a:schemeClr val="tx1"/>
                </a:solidFill>
              </a:rPr>
              <a:t>~dU</a:t>
            </a:r>
            <a:r>
              <a:rPr lang="en-US" altLang="en-US" sz="1800" b="0" i="0" baseline="-25000" dirty="0" smtClean="0">
                <a:solidFill>
                  <a:schemeClr val="tx1"/>
                </a:solidFill>
              </a:rPr>
              <a:t>0</a:t>
            </a:r>
            <a:r>
              <a:rPr lang="en-US" altLang="en-US" sz="1800" b="0" i="0" dirty="0" smtClean="0">
                <a:solidFill>
                  <a:schemeClr val="tx1"/>
                </a:solidFill>
              </a:rPr>
              <a:t>/</a:t>
            </a:r>
            <a:r>
              <a:rPr lang="en-US" altLang="en-US" sz="1800" b="0" i="0" dirty="0" err="1" smtClean="0">
                <a:solidFill>
                  <a:schemeClr val="tx1"/>
                </a:solidFill>
              </a:rPr>
              <a:t>dy</a:t>
            </a:r>
            <a:r>
              <a:rPr lang="en-US" altLang="en-US" sz="1800" b="0" i="0" dirty="0" smtClean="0">
                <a:solidFill>
                  <a:schemeClr val="tx1"/>
                </a:solidFill>
              </a:rPr>
              <a:t>) approaches the turbulence decorrelation rate (</a:t>
            </a:r>
            <a:r>
              <a:rPr lang="en-US" altLang="en-US" sz="1800" b="0" i="0" dirty="0" err="1" smtClean="0">
                <a:solidFill>
                  <a:schemeClr val="tx1"/>
                </a:solidFill>
                <a:latin typeface="Symbol" pitchFamily="18" charset="2"/>
              </a:rPr>
              <a:t>Dw</a:t>
            </a:r>
            <a:r>
              <a:rPr lang="en-US" altLang="en-US" sz="1800" b="0" i="0" baseline="-25000" dirty="0" err="1" smtClean="0">
                <a:solidFill>
                  <a:schemeClr val="tx1"/>
                </a:solidFill>
              </a:rPr>
              <a:t>D</a:t>
            </a:r>
            <a:r>
              <a:rPr lang="en-US" altLang="en-US" sz="1800" b="0" i="0" dirty="0" smtClean="0">
                <a:solidFill>
                  <a:schemeClr val="tx1"/>
                </a:solidFill>
              </a:rPr>
              <a:t>)</a:t>
            </a:r>
          </a:p>
        </p:txBody>
      </p:sp>
      <p:sp>
        <p:nvSpPr>
          <p:cNvPr id="10" name="TextBox 10"/>
          <p:cNvSpPr txBox="1">
            <a:spLocks noChangeArrowheads="1"/>
          </p:cNvSpPr>
          <p:nvPr/>
        </p:nvSpPr>
        <p:spPr bwMode="auto">
          <a:xfrm>
            <a:off x="5191125" y="6477000"/>
            <a:ext cx="296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dirty="0" err="1">
                <a:solidFill>
                  <a:srgbClr val="336699"/>
                </a:solidFill>
                <a:latin typeface="Helvetica" pitchFamily="34" charset="0"/>
              </a:rPr>
              <a:t>Biglari</a:t>
            </a:r>
            <a:r>
              <a:rPr lang="en-US" altLang="en-US" sz="1400" dirty="0">
                <a:solidFill>
                  <a:srgbClr val="336699"/>
                </a:solidFill>
                <a:latin typeface="Helvetica" pitchFamily="34" charset="0"/>
              </a:rPr>
              <a:t>, Diamond, Terry 1990</a:t>
            </a:r>
          </a:p>
        </p:txBody>
      </p:sp>
    </p:spTree>
    <p:extLst>
      <p:ext uri="{BB962C8B-B14F-4D97-AF65-F5344CB8AC3E}">
        <p14:creationId xmlns:p14="http://schemas.microsoft.com/office/powerpoint/2010/main" val="42920195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smtClean="0"/>
              <a:t>Large scale sheared flows can tear apart turbulent eddies, reduce turbulence </a:t>
            </a:r>
            <a:r>
              <a:rPr lang="en-US" altLang="en-US" smtClean="0">
                <a:sym typeface="Symbol" pitchFamily="18" charset="2"/>
              </a:rPr>
              <a:t></a:t>
            </a:r>
            <a:r>
              <a:rPr lang="en-US" altLang="en-US" smtClean="0"/>
              <a:t> improve confinement</a:t>
            </a:r>
          </a:p>
        </p:txBody>
      </p:sp>
      <p:sp>
        <p:nvSpPr>
          <p:cNvPr id="86019" name="Rectangle 3"/>
          <p:cNvSpPr>
            <a:spLocks noGrp="1" noChangeArrowheads="1"/>
          </p:cNvSpPr>
          <p:nvPr>
            <p:ph type="body" idx="1"/>
          </p:nvPr>
        </p:nvSpPr>
        <p:spPr>
          <a:xfrm>
            <a:off x="3276600" y="1219200"/>
            <a:ext cx="2743200" cy="457200"/>
          </a:xfrm>
        </p:spPr>
        <p:txBody>
          <a:bodyPr/>
          <a:lstStyle/>
          <a:p>
            <a:pPr algn="ctr">
              <a:buClr>
                <a:srgbClr val="010000"/>
              </a:buClr>
              <a:buFontTx/>
              <a:buNone/>
            </a:pPr>
            <a:r>
              <a:rPr lang="en-US" altLang="en-US" sz="1800" smtClean="0"/>
              <a:t>NSTX simulations</a:t>
            </a:r>
          </a:p>
        </p:txBody>
      </p:sp>
      <p:cxnSp>
        <p:nvCxnSpPr>
          <p:cNvPr id="86020"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86021" name="Picture 8" descr="ne_xy_exb0_exb1_Q_vs_gammaE_1x3.jpeg"/>
          <p:cNvPicPr>
            <a:picLocks noChangeAspect="1"/>
          </p:cNvPicPr>
          <p:nvPr/>
        </p:nvPicPr>
        <p:blipFill>
          <a:blip r:embed="rId3">
            <a:extLst>
              <a:ext uri="{28A0092B-C50C-407E-A947-70E740481C1C}">
                <a14:useLocalDpi xmlns:a14="http://schemas.microsoft.com/office/drawing/2010/main" val="0"/>
              </a:ext>
            </a:extLst>
          </a:blip>
          <a:srcRect l="12798" t="13142" r="64819" b="16768"/>
          <a:stretch>
            <a:fillRect/>
          </a:stretch>
        </p:blipFill>
        <p:spPr bwMode="auto">
          <a:xfrm>
            <a:off x="609600" y="1989138"/>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Box 6"/>
          <p:cNvSpPr txBox="1">
            <a:spLocks noChangeArrowheads="1"/>
          </p:cNvSpPr>
          <p:nvPr/>
        </p:nvSpPr>
        <p:spPr bwMode="auto">
          <a:xfrm>
            <a:off x="581025" y="1635125"/>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Snapshot of density without flow shear</a:t>
            </a:r>
          </a:p>
        </p:txBody>
      </p:sp>
      <p:sp>
        <p:nvSpPr>
          <p:cNvPr id="86023" name="TextBox 7"/>
          <p:cNvSpPr txBox="1">
            <a:spLocks noChangeArrowheads="1"/>
          </p:cNvSpPr>
          <p:nvPr/>
        </p:nvSpPr>
        <p:spPr bwMode="auto">
          <a:xfrm>
            <a:off x="5286375" y="1649413"/>
            <a:ext cx="3400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Snapshot of density with flow shear</a:t>
            </a:r>
          </a:p>
        </p:txBody>
      </p:sp>
      <p:pic>
        <p:nvPicPr>
          <p:cNvPr id="86024" name="Picture 9" descr="kavli_shear_profile.eps"/>
          <p:cNvPicPr>
            <a:picLocks noChangeAspect="1"/>
          </p:cNvPicPr>
          <p:nvPr/>
        </p:nvPicPr>
        <p:blipFill>
          <a:blip r:embed="rId4" cstate="print">
            <a:extLst>
              <a:ext uri="{28A0092B-C50C-407E-A947-70E740481C1C}">
                <a14:useLocalDpi xmlns:a14="http://schemas.microsoft.com/office/drawing/2010/main" val="0"/>
              </a:ext>
            </a:extLst>
          </a:blip>
          <a:srcRect l="5086" t="14725" r="6779" b="16563"/>
          <a:stretch>
            <a:fillRect/>
          </a:stretch>
        </p:blipFill>
        <p:spPr bwMode="auto">
          <a:xfrm>
            <a:off x="5105400" y="5486400"/>
            <a:ext cx="36798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Box 10"/>
          <p:cNvSpPr txBox="1">
            <a:spLocks noChangeArrowheads="1"/>
          </p:cNvSpPr>
          <p:nvPr/>
        </p:nvSpPr>
        <p:spPr bwMode="auto">
          <a:xfrm>
            <a:off x="5105400" y="6096000"/>
            <a:ext cx="2474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mean flow velocity profile</a:t>
            </a:r>
          </a:p>
        </p:txBody>
      </p:sp>
      <p:sp>
        <p:nvSpPr>
          <p:cNvPr id="86026" name="TextBox 24"/>
          <p:cNvSpPr txBox="1">
            <a:spLocks noChangeArrowheads="1"/>
          </p:cNvSpPr>
          <p:nvPr/>
        </p:nvSpPr>
        <p:spPr bwMode="auto">
          <a:xfrm>
            <a:off x="1344613" y="5646738"/>
            <a:ext cx="20462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100 ion radii</a:t>
            </a:r>
          </a:p>
          <a:p>
            <a:pPr algn="ctr" eaLnBrk="1" hangingPunct="1">
              <a:spcBef>
                <a:spcPct val="0"/>
              </a:spcBef>
              <a:buFontTx/>
              <a:buNone/>
            </a:pPr>
            <a:r>
              <a:rPr lang="en-US" altLang="en-US" sz="1600" i="0">
                <a:latin typeface="Helvetica" pitchFamily="34" charset="0"/>
              </a:rPr>
              <a:t>6,000 electron radii</a:t>
            </a:r>
          </a:p>
          <a:p>
            <a:pPr algn="ctr" eaLnBrk="1" hangingPunct="1">
              <a:spcBef>
                <a:spcPct val="0"/>
              </a:spcBef>
              <a:buFontTx/>
              <a:buNone/>
            </a:pPr>
            <a:r>
              <a:rPr lang="en-US" altLang="en-US" sz="1600" i="0">
                <a:latin typeface="Helvetica" pitchFamily="34" charset="0"/>
              </a:rPr>
              <a:t>~50 cm</a:t>
            </a:r>
          </a:p>
        </p:txBody>
      </p:sp>
      <p:pic>
        <p:nvPicPr>
          <p:cNvPr id="86027" name="Picture 25" descr="ne_xy_exb0_exb1_Q_vs_gammaE_1x3.jpeg"/>
          <p:cNvPicPr>
            <a:picLocks noChangeAspect="1"/>
          </p:cNvPicPr>
          <p:nvPr/>
        </p:nvPicPr>
        <p:blipFill>
          <a:blip r:embed="rId3">
            <a:extLst>
              <a:ext uri="{28A0092B-C50C-407E-A947-70E740481C1C}">
                <a14:useLocalDpi xmlns:a14="http://schemas.microsoft.com/office/drawing/2010/main" val="0"/>
              </a:ext>
            </a:extLst>
          </a:blip>
          <a:srcRect l="40775" t="13142" r="36377" b="16768"/>
          <a:stretch>
            <a:fillRect/>
          </a:stretch>
        </p:blipFill>
        <p:spPr bwMode="auto">
          <a:xfrm>
            <a:off x="5181600" y="1989138"/>
            <a:ext cx="373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028" name="Straight Arrow Connector 39"/>
          <p:cNvCxnSpPr>
            <a:cxnSpLocks noChangeShapeType="1"/>
          </p:cNvCxnSpPr>
          <p:nvPr/>
        </p:nvCxnSpPr>
        <p:spPr bwMode="auto">
          <a:xfrm flipH="1">
            <a:off x="609600" y="6027738"/>
            <a:ext cx="7620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6029" name="Straight Arrow Connector 40"/>
          <p:cNvCxnSpPr>
            <a:cxnSpLocks noChangeShapeType="1"/>
          </p:cNvCxnSpPr>
          <p:nvPr/>
        </p:nvCxnSpPr>
        <p:spPr bwMode="auto">
          <a:xfrm flipH="1">
            <a:off x="3352800" y="6027738"/>
            <a:ext cx="7620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86030" name="TextBox 45"/>
          <p:cNvSpPr txBox="1">
            <a:spLocks noChangeArrowheads="1"/>
          </p:cNvSpPr>
          <p:nvPr/>
        </p:nvSpPr>
        <p:spPr bwMode="auto">
          <a:xfrm>
            <a:off x="6519863" y="4738688"/>
            <a:ext cx="2166937"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latin typeface="Helvetica" pitchFamily="34" charset="0"/>
              </a:rPr>
              <a:t>Lower amplitude</a:t>
            </a:r>
          </a:p>
          <a:p>
            <a:pPr eaLnBrk="1" hangingPunct="1">
              <a:spcBef>
                <a:spcPct val="0"/>
              </a:spcBef>
              <a:buFontTx/>
              <a:buNone/>
            </a:pPr>
            <a:r>
              <a:rPr lang="en-US" altLang="en-US" sz="1600" b="0" i="0">
                <a:latin typeface="Helvetica" pitchFamily="34" charset="0"/>
              </a:rPr>
              <a:t>Smaller (titled) eddies</a:t>
            </a:r>
          </a:p>
          <a:p>
            <a:pPr eaLnBrk="1" hangingPunct="1">
              <a:spcBef>
                <a:spcPct val="0"/>
              </a:spcBef>
              <a:buFontTx/>
              <a:buNone/>
            </a:pPr>
            <a:r>
              <a:rPr lang="en-US" altLang="en-US" sz="1600" b="0" i="0">
                <a:latin typeface="Helvetica" pitchFamily="34" charset="0"/>
              </a:rPr>
              <a:t>Reduced transport</a:t>
            </a:r>
          </a:p>
        </p:txBody>
      </p:sp>
      <p:sp>
        <p:nvSpPr>
          <p:cNvPr id="86031" name="Right Arrow 46"/>
          <p:cNvSpPr>
            <a:spLocks noChangeArrowheads="1"/>
          </p:cNvSpPr>
          <p:nvPr/>
        </p:nvSpPr>
        <p:spPr bwMode="auto">
          <a:xfrm>
            <a:off x="2438400" y="2141538"/>
            <a:ext cx="1600200" cy="990600"/>
          </a:xfrm>
          <a:prstGeom prst="rightArrow">
            <a:avLst>
              <a:gd name="adj1" fmla="val 50000"/>
              <a:gd name="adj2" fmla="val 50002"/>
            </a:avLst>
          </a:prstGeom>
          <a:solidFill>
            <a:srgbClr val="FF0000"/>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86032" name="TextBox 47"/>
          <p:cNvSpPr txBox="1">
            <a:spLocks noChangeArrowheads="1"/>
          </p:cNvSpPr>
          <p:nvPr/>
        </p:nvSpPr>
        <p:spPr bwMode="auto">
          <a:xfrm>
            <a:off x="2590800" y="2446338"/>
            <a:ext cx="993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chemeClr val="bg1"/>
                </a:solidFill>
                <a:latin typeface="Helvetica" pitchFamily="34" charset="0"/>
              </a:rPr>
              <a:t>Heat flux</a:t>
            </a:r>
          </a:p>
        </p:txBody>
      </p:sp>
      <p:sp>
        <p:nvSpPr>
          <p:cNvPr id="86033" name="Right Arrow 51"/>
          <p:cNvSpPr>
            <a:spLocks noChangeArrowheads="1"/>
          </p:cNvSpPr>
          <p:nvPr/>
        </p:nvSpPr>
        <p:spPr bwMode="auto">
          <a:xfrm>
            <a:off x="7467600" y="2293938"/>
            <a:ext cx="1143000" cy="685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86034" name="TextBox 52"/>
          <p:cNvSpPr txBox="1">
            <a:spLocks noChangeArrowheads="1"/>
          </p:cNvSpPr>
          <p:nvPr/>
        </p:nvSpPr>
        <p:spPr bwMode="auto">
          <a:xfrm>
            <a:off x="7464425" y="2446338"/>
            <a:ext cx="993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chemeClr val="bg1"/>
                </a:solidFill>
                <a:latin typeface="Helvetica" pitchFamily="34" charset="0"/>
              </a:rPr>
              <a:t>Heat flux</a:t>
            </a:r>
          </a:p>
        </p:txBody>
      </p:sp>
    </p:spTree>
    <p:extLst>
      <p:ext uri="{BB962C8B-B14F-4D97-AF65-F5344CB8AC3E}">
        <p14:creationId xmlns:p14="http://schemas.microsoft.com/office/powerpoint/2010/main" val="423674269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t>Spontaneous “H-mode” edge transport barrier can form with sufficient heating power </a:t>
            </a:r>
            <a:r>
              <a:rPr lang="en-US" altLang="en-US" smtClean="0">
                <a:sym typeface="Wingdings" pitchFamily="2" charset="2"/>
              </a:rPr>
              <a:t> </a:t>
            </a:r>
            <a:r>
              <a:rPr lang="en-US" altLang="en-US" i="1" u="sng" smtClean="0">
                <a:sym typeface="Wingdings" pitchFamily="2" charset="2"/>
              </a:rPr>
              <a:t>improved confinement</a:t>
            </a:r>
            <a:endParaRPr lang="en-US" altLang="en-US" i="1" u="sng" smtClean="0"/>
          </a:p>
        </p:txBody>
      </p:sp>
      <p:pic>
        <p:nvPicPr>
          <p:cNvPr id="117763" name="Picture 2"/>
          <p:cNvPicPr>
            <a:picLocks noChangeAspect="1" noChangeArrowheads="1"/>
          </p:cNvPicPr>
          <p:nvPr/>
        </p:nvPicPr>
        <p:blipFill>
          <a:blip r:embed="rId2">
            <a:extLst>
              <a:ext uri="{28A0092B-C50C-407E-A947-70E740481C1C}">
                <a14:useLocalDpi xmlns:a14="http://schemas.microsoft.com/office/drawing/2010/main" val="0"/>
              </a:ext>
            </a:extLst>
          </a:blip>
          <a:srcRect t="22394" r="14621" b="2167"/>
          <a:stretch>
            <a:fillRect/>
          </a:stretch>
        </p:blipFill>
        <p:spPr bwMode="auto">
          <a:xfrm>
            <a:off x="106363" y="838200"/>
            <a:ext cx="795972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857625" y="4572000"/>
            <a:ext cx="5133975" cy="2057400"/>
          </a:xfrm>
        </p:spPr>
        <p:txBody>
          <a:bodyPr>
            <a:normAutofit fontScale="85000" lnSpcReduction="20000"/>
          </a:bodyPr>
          <a:lstStyle/>
          <a:p>
            <a:pPr marL="342739" indent="-342739">
              <a:defRPr/>
            </a:pPr>
            <a:r>
              <a:rPr lang="en-US" dirty="0" smtClean="0"/>
              <a:t>Correlated with strong shear in equilibrium radial electric field (</a:t>
            </a:r>
            <a:r>
              <a:rPr lang="en-US" dirty="0" err="1" smtClean="0"/>
              <a:t>E</a:t>
            </a:r>
            <a:r>
              <a:rPr lang="en-US" baseline="-25000" dirty="0" err="1" smtClean="0"/>
              <a:t>r</a:t>
            </a:r>
            <a:r>
              <a:rPr lang="en-US" dirty="0" smtClean="0"/>
              <a:t>)</a:t>
            </a:r>
          </a:p>
          <a:p>
            <a:pPr marL="342739" indent="-342739">
              <a:defRPr/>
            </a:pPr>
            <a:endParaRPr lang="en-US" dirty="0" smtClean="0"/>
          </a:p>
          <a:p>
            <a:pPr marL="342739" indent="-342739">
              <a:defRPr/>
            </a:pPr>
            <a:r>
              <a:rPr lang="en-US" dirty="0" smtClean="0"/>
              <a:t>Suppression of turbulence predicted when equilibrium shearing rate (</a:t>
            </a:r>
            <a:r>
              <a:rPr lang="en-US" dirty="0" err="1" smtClean="0">
                <a:latin typeface="Symbol" panose="05050102010706020507" pitchFamily="18" charset="2"/>
              </a:rPr>
              <a:t>w</a:t>
            </a:r>
            <a:r>
              <a:rPr lang="en-US" baseline="-25000" dirty="0" err="1" smtClean="0"/>
              <a:t>E</a:t>
            </a:r>
            <a:r>
              <a:rPr lang="en-US" baseline="-25000" dirty="0" err="1" smtClean="0">
                <a:sym typeface="Symbol"/>
              </a:rPr>
              <a:t></a:t>
            </a:r>
            <a:r>
              <a:rPr lang="en-US" baseline="-25000" dirty="0" err="1" smtClean="0"/>
              <a:t>B</a:t>
            </a:r>
            <a:r>
              <a:rPr lang="en-US" dirty="0" smtClean="0"/>
              <a:t>) &gt; turbulence decorrelation rate (</a:t>
            </a:r>
            <a:r>
              <a:rPr lang="en-US" dirty="0" err="1" smtClean="0">
                <a:latin typeface="Symbol" panose="05050102010706020507" pitchFamily="18" charset="2"/>
              </a:rPr>
              <a:t>Dw</a:t>
            </a:r>
            <a:r>
              <a:rPr lang="en-US" baseline="-25000" dirty="0" err="1" smtClean="0"/>
              <a:t>D</a:t>
            </a:r>
            <a:r>
              <a:rPr lang="en-US" dirty="0" smtClean="0"/>
              <a:t>) [</a:t>
            </a:r>
            <a:r>
              <a:rPr lang="en-US" dirty="0" err="1" smtClean="0"/>
              <a:t>Biglari</a:t>
            </a:r>
            <a:r>
              <a:rPr lang="en-US" dirty="0" smtClean="0"/>
              <a:t>, 1990; </a:t>
            </a:r>
            <a:r>
              <a:rPr lang="en-US" dirty="0" err="1" smtClean="0"/>
              <a:t>Hahm</a:t>
            </a:r>
            <a:r>
              <a:rPr lang="en-US" dirty="0" smtClean="0"/>
              <a:t>, 1994]</a:t>
            </a:r>
          </a:p>
        </p:txBody>
      </p:sp>
      <p:sp>
        <p:nvSpPr>
          <p:cNvPr id="117765" name="TextBox 4"/>
          <p:cNvSpPr txBox="1">
            <a:spLocks noChangeArrowheads="1"/>
          </p:cNvSpPr>
          <p:nvPr/>
        </p:nvSpPr>
        <p:spPr bwMode="auto">
          <a:xfrm>
            <a:off x="1295400" y="6119813"/>
            <a:ext cx="153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(from Carter, 2013)</a:t>
            </a:r>
          </a:p>
        </p:txBody>
      </p:sp>
    </p:spTree>
    <p:extLst>
      <p:ext uri="{BB962C8B-B14F-4D97-AF65-F5344CB8AC3E}">
        <p14:creationId xmlns:p14="http://schemas.microsoft.com/office/powerpoint/2010/main" val="196466478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smtClean="0"/>
              <a:t>In neutral fluids, sheared flows are usually the source of free energy to drive turbulence</a:t>
            </a:r>
          </a:p>
        </p:txBody>
      </p:sp>
      <p:sp>
        <p:nvSpPr>
          <p:cNvPr id="14342" name="Rectangle 3"/>
          <p:cNvSpPr>
            <a:spLocks noGrp="1" noChangeArrowheads="1"/>
          </p:cNvSpPr>
          <p:nvPr>
            <p:ph type="body" idx="1"/>
          </p:nvPr>
        </p:nvSpPr>
        <p:spPr>
          <a:xfrm>
            <a:off x="152400" y="1066800"/>
            <a:ext cx="8153400" cy="1600200"/>
          </a:xfrm>
        </p:spPr>
        <p:txBody>
          <a:bodyPr>
            <a:normAutofit fontScale="92500" lnSpcReduction="10000"/>
          </a:bodyPr>
          <a:lstStyle/>
          <a:p>
            <a:pPr>
              <a:buClr>
                <a:srgbClr val="010000"/>
              </a:buClr>
              <a:defRPr/>
            </a:pPr>
            <a:r>
              <a:rPr lang="en-US" sz="2000" dirty="0" smtClean="0"/>
              <a:t>Thin (quasi-2D) atmosphere in </a:t>
            </a:r>
            <a:r>
              <a:rPr lang="en-US" sz="2000" dirty="0" err="1" smtClean="0"/>
              <a:t>axisymmetric</a:t>
            </a:r>
            <a:r>
              <a:rPr lang="en-US" sz="2000" dirty="0" smtClean="0"/>
              <a:t> geometry of rotating planets similar to </a:t>
            </a:r>
            <a:r>
              <a:rPr lang="en-US" sz="2000" dirty="0" err="1" smtClean="0"/>
              <a:t>tokamak</a:t>
            </a:r>
            <a:r>
              <a:rPr lang="en-US" sz="2000" dirty="0" smtClean="0"/>
              <a:t> plasma turbulence</a:t>
            </a:r>
          </a:p>
          <a:p>
            <a:pPr>
              <a:buClr>
                <a:srgbClr val="010000"/>
              </a:buClr>
              <a:defRPr/>
            </a:pPr>
            <a:endParaRPr lang="en-US" sz="2000" dirty="0" smtClean="0"/>
          </a:p>
          <a:p>
            <a:pPr>
              <a:buClr>
                <a:srgbClr val="010000"/>
              </a:buClr>
              <a:defRPr/>
            </a:pPr>
            <a:r>
              <a:rPr lang="en-US" sz="2000" dirty="0" smtClean="0"/>
              <a:t>Stratospheric ash from Mt. Pinatubo eruption (1991) spread rapidly around equator, </a:t>
            </a:r>
            <a:r>
              <a:rPr lang="en-US" sz="2000" b="1" dirty="0" smtClean="0"/>
              <a:t>but confined in latitude by flow shear</a:t>
            </a:r>
          </a:p>
        </p:txBody>
      </p:sp>
      <p:cxnSp>
        <p:nvCxnSpPr>
          <p:cNvPr id="88068"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88069" name="Picture 2"/>
          <p:cNvPicPr>
            <a:picLocks noChangeAspect="1" noChangeArrowheads="1"/>
          </p:cNvPicPr>
          <p:nvPr/>
        </p:nvPicPr>
        <p:blipFill>
          <a:blip r:embed="rId3">
            <a:extLst>
              <a:ext uri="{28A0092B-C50C-407E-A947-70E740481C1C}">
                <a14:useLocalDpi xmlns:a14="http://schemas.microsoft.com/office/drawing/2010/main" val="0"/>
              </a:ext>
            </a:extLst>
          </a:blip>
          <a:srcRect b="20811"/>
          <a:stretch>
            <a:fillRect/>
          </a:stretch>
        </p:blipFill>
        <p:spPr bwMode="auto">
          <a:xfrm>
            <a:off x="762000" y="3302000"/>
            <a:ext cx="6858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Oval 6"/>
          <p:cNvSpPr>
            <a:spLocks noChangeArrowheads="1"/>
          </p:cNvSpPr>
          <p:nvPr/>
        </p:nvSpPr>
        <p:spPr bwMode="auto">
          <a:xfrm>
            <a:off x="6019800" y="4368800"/>
            <a:ext cx="228600" cy="228600"/>
          </a:xfrm>
          <a:prstGeom prst="ellipse">
            <a:avLst/>
          </a:prstGeom>
          <a:solidFill>
            <a:srgbClr val="00FF00"/>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88071" name="TextBox 8"/>
          <p:cNvSpPr txBox="1">
            <a:spLocks noChangeArrowheads="1"/>
          </p:cNvSpPr>
          <p:nvPr/>
        </p:nvSpPr>
        <p:spPr bwMode="auto">
          <a:xfrm>
            <a:off x="7086600" y="3200400"/>
            <a:ext cx="415925" cy="3046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  </a:t>
            </a: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r>
              <a:rPr lang="en-US" altLang="en-US" sz="1600">
                <a:solidFill>
                  <a:srgbClr val="1822CD"/>
                </a:solidFill>
                <a:latin typeface="Helvetica" pitchFamily="34" charset="0"/>
              </a:rPr>
              <a:t>    </a:t>
            </a:r>
          </a:p>
        </p:txBody>
      </p:sp>
      <p:sp>
        <p:nvSpPr>
          <p:cNvPr id="88072" name="TextBox 7"/>
          <p:cNvSpPr txBox="1">
            <a:spLocks noChangeArrowheads="1"/>
          </p:cNvSpPr>
          <p:nvPr/>
        </p:nvSpPr>
        <p:spPr bwMode="auto">
          <a:xfrm>
            <a:off x="7239000" y="4359275"/>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b="0" i="0">
                <a:solidFill>
                  <a:srgbClr val="1822CD"/>
                </a:solidFill>
                <a:latin typeface="Helvetica" pitchFamily="34" charset="0"/>
              </a:rPr>
              <a:t>Large shear in stratospheric equatorial jet</a:t>
            </a:r>
          </a:p>
        </p:txBody>
      </p:sp>
      <p:cxnSp>
        <p:nvCxnSpPr>
          <p:cNvPr id="88073" name="Straight Connector 15"/>
          <p:cNvCxnSpPr>
            <a:cxnSpLocks noChangeShapeType="1"/>
          </p:cNvCxnSpPr>
          <p:nvPr/>
        </p:nvCxnSpPr>
        <p:spPr bwMode="auto">
          <a:xfrm>
            <a:off x="7086600" y="5359400"/>
            <a:ext cx="685800" cy="0"/>
          </a:xfrm>
          <a:prstGeom prst="line">
            <a:avLst/>
          </a:prstGeom>
          <a:noFill/>
          <a:ln w="95250" algn="ctr">
            <a:solidFill>
              <a:schemeClr val="accent2"/>
            </a:solidFill>
            <a:round/>
            <a:headEnd type="triangle" w="med" len="med"/>
            <a:tailEnd/>
          </a:ln>
          <a:extLst>
            <a:ext uri="{909E8E84-426E-40DD-AFC4-6F175D3DCCD1}">
              <a14:hiddenFill xmlns:a14="http://schemas.microsoft.com/office/drawing/2010/main">
                <a:noFill/>
              </a14:hiddenFill>
            </a:ext>
          </a:extLst>
        </p:spPr>
      </p:cxnSp>
      <p:cxnSp>
        <p:nvCxnSpPr>
          <p:cNvPr id="88074" name="Straight Connector 16"/>
          <p:cNvCxnSpPr>
            <a:cxnSpLocks noChangeShapeType="1"/>
          </p:cNvCxnSpPr>
          <p:nvPr/>
        </p:nvCxnSpPr>
        <p:spPr bwMode="auto">
          <a:xfrm>
            <a:off x="7086600" y="4292600"/>
            <a:ext cx="685800" cy="0"/>
          </a:xfrm>
          <a:prstGeom prst="line">
            <a:avLst/>
          </a:prstGeom>
          <a:noFill/>
          <a:ln w="95250" algn="ctr">
            <a:solidFill>
              <a:schemeClr val="accent2"/>
            </a:solidFill>
            <a:round/>
            <a:headEnd type="triangle" w="med" len="med"/>
            <a:tailEnd/>
          </a:ln>
          <a:extLst>
            <a:ext uri="{909E8E84-426E-40DD-AFC4-6F175D3DCCD1}">
              <a14:hiddenFill xmlns:a14="http://schemas.microsoft.com/office/drawing/2010/main">
                <a:noFill/>
              </a14:hiddenFill>
            </a:ext>
          </a:extLst>
        </p:spPr>
      </p:cxnSp>
      <p:pic>
        <p:nvPicPr>
          <p:cNvPr id="88075" name="Picture 2" descr="File:Pinatubo91eruption clark air b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311400"/>
            <a:ext cx="16002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8076" name="Straight Arrow Connector 20"/>
          <p:cNvCxnSpPr>
            <a:cxnSpLocks noChangeShapeType="1"/>
            <a:endCxn id="88070" idx="7"/>
          </p:cNvCxnSpPr>
          <p:nvPr/>
        </p:nvCxnSpPr>
        <p:spPr bwMode="auto">
          <a:xfrm flipH="1">
            <a:off x="6215063" y="3835400"/>
            <a:ext cx="1176337" cy="566738"/>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88077" name="TextBox 21"/>
          <p:cNvSpPr txBox="1">
            <a:spLocks noChangeArrowheads="1"/>
          </p:cNvSpPr>
          <p:nvPr/>
        </p:nvSpPr>
        <p:spPr bwMode="auto">
          <a:xfrm>
            <a:off x="2992438" y="3059113"/>
            <a:ext cx="2633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Aerosol concentration</a:t>
            </a:r>
          </a:p>
        </p:txBody>
      </p:sp>
      <p:sp>
        <p:nvSpPr>
          <p:cNvPr id="88078" name="TextBox 15"/>
          <p:cNvSpPr txBox="1">
            <a:spLocks noChangeArrowheads="1"/>
          </p:cNvSpPr>
          <p:nvPr/>
        </p:nvSpPr>
        <p:spPr bwMode="auto">
          <a:xfrm>
            <a:off x="7543800" y="5867400"/>
            <a:ext cx="118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b="0" i="0">
                <a:solidFill>
                  <a:srgbClr val="1822CD"/>
                </a:solidFill>
                <a:latin typeface="Helvetica" pitchFamily="34" charset="0"/>
              </a:rPr>
              <a:t>(Trepte, 1993)</a:t>
            </a:r>
          </a:p>
        </p:txBody>
      </p:sp>
    </p:spTree>
    <p:extLst>
      <p:ext uri="{BB962C8B-B14F-4D97-AF65-F5344CB8AC3E}">
        <p14:creationId xmlns:p14="http://schemas.microsoft.com/office/powerpoint/2010/main" val="8538287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4400" dirty="0" smtClean="0"/>
              <a:t>REDUCED MODELS</a:t>
            </a:r>
          </a:p>
        </p:txBody>
      </p:sp>
    </p:spTree>
    <p:extLst>
      <p:ext uri="{BB962C8B-B14F-4D97-AF65-F5344CB8AC3E}">
        <p14:creationId xmlns:p14="http://schemas.microsoft.com/office/powerpoint/2010/main" val="8599210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sz="2800" dirty="0" smtClean="0"/>
              <a:t>Have learned a lot from validating first-principles </a:t>
            </a:r>
            <a:r>
              <a:rPr lang="en-US" altLang="en-US" sz="2800" dirty="0" err="1" smtClean="0"/>
              <a:t>gyrokinetic</a:t>
            </a:r>
            <a:r>
              <a:rPr lang="en-US" altLang="en-US" sz="2800" dirty="0" smtClean="0"/>
              <a:t> simulations with experiment</a:t>
            </a:r>
          </a:p>
        </p:txBody>
      </p:sp>
      <p:sp>
        <p:nvSpPr>
          <p:cNvPr id="5123" name="Content Placeholder 2"/>
          <p:cNvSpPr>
            <a:spLocks noGrp="1"/>
          </p:cNvSpPr>
          <p:nvPr>
            <p:ph idx="1"/>
          </p:nvPr>
        </p:nvSpPr>
        <p:spPr>
          <a:xfrm>
            <a:off x="152400" y="1066800"/>
            <a:ext cx="8763000" cy="4953000"/>
          </a:xfrm>
        </p:spPr>
        <p:txBody>
          <a:bodyPr/>
          <a:lstStyle/>
          <a:p>
            <a:pPr>
              <a:defRPr/>
            </a:pPr>
            <a:r>
              <a:rPr lang="en-US" altLang="en-US" sz="2000" dirty="0" smtClean="0"/>
              <a:t>But the simulations are expensive (1 local multi-scale simulation ~ 20M </a:t>
            </a:r>
            <a:r>
              <a:rPr lang="en-US" altLang="en-US" sz="2000" dirty="0" err="1" smtClean="0"/>
              <a:t>cpu-hrs</a:t>
            </a:r>
            <a:r>
              <a:rPr lang="en-US" altLang="en-US" sz="2000" dirty="0" smtClean="0"/>
              <a:t>)</a:t>
            </a:r>
          </a:p>
          <a:p>
            <a:pPr>
              <a:defRPr/>
            </a:pPr>
            <a:r>
              <a:rPr lang="en-US" altLang="en-US" sz="2000" dirty="0" smtClean="0"/>
              <a:t>Desire a model capable of reproducing flux-gradient relationship that is far quicker, so we can do integrated predictive modeling (“flight simulator”)</a:t>
            </a:r>
          </a:p>
          <a:p>
            <a:pPr>
              <a:defRPr/>
            </a:pPr>
            <a:r>
              <a:rPr lang="en-US" altLang="en-US" sz="2000" dirty="0" smtClean="0"/>
              <a:t>All physics based models are local &amp; gradient-driven, i.e. given gradients </a:t>
            </a:r>
            <a:r>
              <a:rPr lang="en-US" altLang="en-US" sz="2000" i="1" u="sng" dirty="0" smtClean="0"/>
              <a:t>from a single flux surface</a:t>
            </a:r>
            <a:r>
              <a:rPr lang="en-US" altLang="en-US" sz="2000" dirty="0" smtClean="0"/>
              <a:t> they predict fluxes:</a:t>
            </a:r>
          </a:p>
          <a:p>
            <a:pPr>
              <a:defRPr/>
            </a:pPr>
            <a:endParaRPr lang="en-US" altLang="en-US" sz="2000" dirty="0"/>
          </a:p>
          <a:p>
            <a:pPr>
              <a:defRPr/>
            </a:pPr>
            <a:endParaRPr lang="en-US" altLang="en-US" sz="2000" dirty="0" smtClean="0"/>
          </a:p>
          <a:p>
            <a:pPr>
              <a:defRPr/>
            </a:pPr>
            <a:endParaRPr lang="en-US" altLang="en-US" sz="2000" dirty="0"/>
          </a:p>
          <a:p>
            <a:pPr>
              <a:defRPr/>
            </a:pPr>
            <a:endParaRPr lang="en-US" altLang="en-US" sz="2000" dirty="0" smtClean="0"/>
          </a:p>
          <a:p>
            <a:pPr>
              <a:defRPr/>
            </a:pPr>
            <a:endParaRPr lang="en-US" altLang="en-US" sz="2000" dirty="0"/>
          </a:p>
          <a:p>
            <a:pPr marL="0" indent="0">
              <a:buFontTx/>
              <a:buNone/>
              <a:defRPr/>
            </a:pPr>
            <a:r>
              <a:rPr lang="en-US" altLang="en-US" sz="2000" dirty="0" smtClean="0"/>
              <a:t>     that can be used in solving the 1D transport equation predictively</a:t>
            </a:r>
          </a:p>
          <a:p>
            <a:pPr>
              <a:defRPr/>
            </a:pPr>
            <a:endParaRPr lang="en-US" altLang="en-US" sz="2000" dirty="0" smtClean="0"/>
          </a:p>
        </p:txBody>
      </p:sp>
      <p:graphicFrame>
        <p:nvGraphicFramePr>
          <p:cNvPr id="4100" name="Object 1"/>
          <p:cNvGraphicFramePr>
            <a:graphicFrameLocks noChangeAspect="1"/>
          </p:cNvGraphicFramePr>
          <p:nvPr/>
        </p:nvGraphicFramePr>
        <p:xfrm>
          <a:off x="2474913" y="3505200"/>
          <a:ext cx="3849687" cy="1676400"/>
        </p:xfrm>
        <a:graphic>
          <a:graphicData uri="http://schemas.openxmlformats.org/presentationml/2006/ole">
            <mc:AlternateContent xmlns:mc="http://schemas.openxmlformats.org/markup-compatibility/2006">
              <mc:Choice xmlns:v="urn:schemas-microsoft-com:vml" Requires="v">
                <p:oleObj spid="_x0000_s275665" name="Equation" r:id="rId3" imgW="2159000" imgH="939800" progId="Equation.3">
                  <p:embed/>
                </p:oleObj>
              </mc:Choice>
              <mc:Fallback>
                <p:oleObj name="Equation" r:id="rId3" imgW="21590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913" y="3505200"/>
                        <a:ext cx="38496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8" y="5638800"/>
            <a:ext cx="8202612"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3302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Is local assumption appropriate?</a:t>
            </a:r>
          </a:p>
        </p:txBody>
      </p:sp>
      <p:sp>
        <p:nvSpPr>
          <p:cNvPr id="5123" name="Content Placeholder 2"/>
          <p:cNvSpPr>
            <a:spLocks noGrp="1"/>
          </p:cNvSpPr>
          <p:nvPr>
            <p:ph idx="1"/>
          </p:nvPr>
        </p:nvSpPr>
        <p:spPr>
          <a:xfrm>
            <a:off x="152400" y="1219200"/>
            <a:ext cx="8763000" cy="5334000"/>
          </a:xfrm>
        </p:spPr>
        <p:txBody>
          <a:bodyPr/>
          <a:lstStyle/>
          <a:p>
            <a:r>
              <a:rPr lang="en-US" altLang="en-US" sz="2000" smtClean="0"/>
              <a:t>If </a:t>
            </a:r>
            <a:r>
              <a:rPr lang="en-US" altLang="en-US" sz="2000" smtClean="0">
                <a:latin typeface="Symbol" pitchFamily="18" charset="2"/>
              </a:rPr>
              <a:t>r</a:t>
            </a:r>
            <a:r>
              <a:rPr lang="en-US" altLang="en-US" sz="2000" baseline="-25000" smtClean="0"/>
              <a:t>*</a:t>
            </a:r>
            <a:r>
              <a:rPr lang="en-US" altLang="en-US" sz="2000" smtClean="0"/>
              <a:t>=</a:t>
            </a:r>
            <a:r>
              <a:rPr lang="en-US" altLang="en-US" sz="2000" smtClean="0">
                <a:latin typeface="Symbol" pitchFamily="18" charset="2"/>
              </a:rPr>
              <a:t>r</a:t>
            </a:r>
            <a:r>
              <a:rPr lang="en-US" altLang="en-US" sz="2000" baseline="-25000" smtClean="0"/>
              <a:t>i</a:t>
            </a:r>
            <a:r>
              <a:rPr lang="en-US" altLang="en-US" sz="2000" smtClean="0"/>
              <a:t>/L is small enough (&lt;~1/300), local is good </a:t>
            </a:r>
            <a:r>
              <a:rPr lang="en-US" altLang="en-US" sz="2000" smtClean="0">
                <a:sym typeface="Wingdings" pitchFamily="2" charset="2"/>
              </a:rPr>
              <a:t></a:t>
            </a:r>
            <a:r>
              <a:rPr lang="en-US" altLang="en-US" sz="2000" smtClean="0"/>
              <a:t> OK for ITER and most reactor designs (at least in the core, </a:t>
            </a:r>
            <a:r>
              <a:rPr lang="en-US" altLang="en-US" sz="2000" i="1" smtClean="0"/>
              <a:t>not the edge</a:t>
            </a:r>
            <a:r>
              <a:rPr lang="en-US" altLang="en-US" sz="2000" smtClean="0"/>
              <a:t>)</a:t>
            </a:r>
          </a:p>
          <a:p>
            <a:endParaRPr lang="en-US" altLang="en-US" sz="2000" smtClean="0"/>
          </a:p>
          <a:p>
            <a:r>
              <a:rPr lang="en-US" altLang="en-US" sz="2000" smtClean="0"/>
              <a:t>Challenges: In the edge, additional effects may change how we model transport / gradient relationship</a:t>
            </a:r>
          </a:p>
          <a:p>
            <a:pPr lvl="1"/>
            <a:r>
              <a:rPr lang="en-US" altLang="en-US" sz="1800" smtClean="0"/>
              <a:t>Large, intermittent edge fluctuations with strong non-local effects may demand </a:t>
            </a:r>
            <a:r>
              <a:rPr lang="en-US" altLang="en-US" sz="1800" smtClean="0">
                <a:sym typeface="Wingdings" pitchFamily="2" charset="2"/>
              </a:rPr>
              <a:t>full-F gyrokinetic simulations (XGC-1, Gkeyll)</a:t>
            </a:r>
          </a:p>
          <a:p>
            <a:pPr lvl="1"/>
            <a:r>
              <a:rPr lang="en-US" altLang="en-US" sz="1800" smtClean="0">
                <a:sym typeface="Wingdings" pitchFamily="2" charset="2"/>
              </a:rPr>
              <a:t>Local transport time scale, i.e. evolution of T(</a:t>
            </a:r>
            <a:r>
              <a:rPr lang="en-US" altLang="en-US" sz="1800" smtClean="0">
                <a:latin typeface="Symbol" pitchFamily="18" charset="2"/>
                <a:sym typeface="Wingdings" pitchFamily="2" charset="2"/>
              </a:rPr>
              <a:t>r</a:t>
            </a:r>
            <a:r>
              <a:rPr lang="en-US" altLang="en-US" sz="1800" smtClean="0">
                <a:sym typeface="Wingdings" pitchFamily="2" charset="2"/>
              </a:rPr>
              <a:t>,t), is increasingly fast relative to turbulence</a:t>
            </a:r>
          </a:p>
          <a:p>
            <a:pPr lvl="1"/>
            <a:r>
              <a:rPr lang="en-US" altLang="en-US" sz="1800" smtClean="0"/>
              <a:t>Related -- edge turbulence should perhaps more realistically be thought of as source driven vs. gradient driven (think external forcing vs. linear instability)</a:t>
            </a:r>
          </a:p>
          <a:p>
            <a:pPr lvl="2"/>
            <a:r>
              <a:rPr lang="en-US" altLang="en-US" sz="1600" smtClean="0"/>
              <a:t>We’re heating the plasma and watching the temperature respond, not experimentally prescribing a temperature gradient</a:t>
            </a:r>
          </a:p>
          <a:p>
            <a:pPr lvl="1"/>
            <a:r>
              <a:rPr lang="en-US" altLang="en-US" sz="1800" b="1" smtClean="0">
                <a:sym typeface="Wingdings" pitchFamily="2" charset="2"/>
              </a:rPr>
              <a:t>Unclear how to incorporate these effects in reduced models</a:t>
            </a:r>
            <a:endParaRPr lang="en-US" altLang="en-US" sz="1800" b="1" smtClean="0"/>
          </a:p>
          <a:p>
            <a:pPr lvl="1"/>
            <a:endParaRPr lang="en-US" altLang="en-US" sz="1800" smtClean="0"/>
          </a:p>
          <a:p>
            <a:endParaRPr lang="en-US" altLang="en-US" sz="2000" smtClean="0"/>
          </a:p>
        </p:txBody>
      </p:sp>
    </p:spTree>
    <p:extLst>
      <p:ext uri="{BB962C8B-B14F-4D97-AF65-F5344CB8AC3E}">
        <p14:creationId xmlns:p14="http://schemas.microsoft.com/office/powerpoint/2010/main" val="7872900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Illustration of how to develop a simple plasma turbulence drift wave transport model</a:t>
            </a:r>
          </a:p>
        </p:txBody>
      </p:sp>
      <p:sp>
        <p:nvSpPr>
          <p:cNvPr id="7171" name="Content Placeholder 2"/>
          <p:cNvSpPr>
            <a:spLocks noGrp="1"/>
          </p:cNvSpPr>
          <p:nvPr>
            <p:ph idx="1"/>
          </p:nvPr>
        </p:nvSpPr>
        <p:spPr>
          <a:xfrm>
            <a:off x="152400" y="1371600"/>
            <a:ext cx="8763000" cy="4495800"/>
          </a:xfrm>
        </p:spPr>
        <p:txBody>
          <a:bodyPr/>
          <a:lstStyle/>
          <a:p>
            <a:r>
              <a:rPr lang="en-US" altLang="en-US" smtClean="0"/>
              <a:t>Decompose flux expressions into wavenumber, amplitude spectra, and cross-phases</a:t>
            </a:r>
          </a:p>
          <a:p>
            <a:endParaRPr lang="en-US" altLang="en-US" smtClean="0"/>
          </a:p>
          <a:p>
            <a:endParaRPr lang="en-US" altLang="en-US" smtClean="0"/>
          </a:p>
          <a:p>
            <a:endParaRPr lang="en-US" altLang="en-US" smtClean="0"/>
          </a:p>
          <a:p>
            <a:endParaRPr lang="en-US" altLang="en-US" smtClean="0"/>
          </a:p>
          <a:p>
            <a:endParaRPr lang="en-US" altLang="en-US" smtClean="0"/>
          </a:p>
          <a:p>
            <a:r>
              <a:rPr lang="en-US" altLang="en-US" smtClean="0"/>
              <a:t>Amplitude could be estimated using mixing-length hypothesis:</a:t>
            </a:r>
          </a:p>
        </p:txBody>
      </p:sp>
      <p:pic>
        <p:nvPicPr>
          <p:cNvPr id="71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743200"/>
            <a:ext cx="6400800" cy="116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334000"/>
            <a:ext cx="2506663" cy="1093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3809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Tokamaks</a:t>
            </a:r>
          </a:p>
        </p:txBody>
      </p:sp>
      <p:sp>
        <p:nvSpPr>
          <p:cNvPr id="18435" name="Content Placeholder 2"/>
          <p:cNvSpPr>
            <a:spLocks noGrp="1"/>
          </p:cNvSpPr>
          <p:nvPr>
            <p:ph idx="1"/>
          </p:nvPr>
        </p:nvSpPr>
        <p:spPr>
          <a:xfrm>
            <a:off x="152400" y="914400"/>
            <a:ext cx="5181600" cy="990600"/>
          </a:xfrm>
        </p:spPr>
        <p:txBody>
          <a:bodyPr/>
          <a:lstStyle/>
          <a:p>
            <a:r>
              <a:rPr lang="en-US" altLang="en-US" smtClean="0"/>
              <a:t>Axisymmetric</a:t>
            </a:r>
          </a:p>
          <a:p>
            <a:r>
              <a:rPr lang="en-US" altLang="en-US" smtClean="0"/>
              <a:t>Helical field lines confine plasma</a:t>
            </a:r>
          </a:p>
          <a:p>
            <a:r>
              <a:rPr lang="en-US" altLang="en-US" smtClean="0"/>
              <a:t>Closed, nested flux surfaces</a:t>
            </a:r>
          </a:p>
        </p:txBody>
      </p:sp>
      <p:pic>
        <p:nvPicPr>
          <p:cNvPr id="18436" name="Picture 6" descr="http://magfuzio.hu/fuzio/kepek/magneses_osszetartas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6883400" y="561975"/>
            <a:ext cx="73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NSTX</a:t>
            </a: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13" y="904875"/>
            <a:ext cx="28670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71306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2800" smtClean="0"/>
              <a:t>Using dispersion relation, we recover gyroBohm scaling factor</a:t>
            </a:r>
          </a:p>
        </p:txBody>
      </p:sp>
      <p:pic>
        <p:nvPicPr>
          <p:cNvPr id="1331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200" y="1362075"/>
            <a:ext cx="30289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2257425"/>
            <a:ext cx="2116137" cy="49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Content Placeholder 3"/>
          <p:cNvSpPr>
            <a:spLocks noGrp="1"/>
          </p:cNvSpPr>
          <p:nvPr>
            <p:ph idx="1"/>
          </p:nvPr>
        </p:nvSpPr>
        <p:spPr>
          <a:xfrm>
            <a:off x="76200" y="5181600"/>
            <a:ext cx="8991600" cy="1371600"/>
          </a:xfrm>
        </p:spPr>
        <p:txBody>
          <a:bodyPr/>
          <a:lstStyle/>
          <a:p>
            <a:r>
              <a:rPr lang="en-US" altLang="en-US" i="1" smtClean="0"/>
              <a:t>In the local (small </a:t>
            </a:r>
            <a:r>
              <a:rPr lang="en-US" altLang="en-US" i="1" smtClean="0">
                <a:latin typeface="Symbol" pitchFamily="18" charset="2"/>
              </a:rPr>
              <a:t>r</a:t>
            </a:r>
            <a:r>
              <a:rPr lang="en-US" altLang="en-US" i="1" baseline="-25000" smtClean="0"/>
              <a:t>*</a:t>
            </a:r>
            <a:r>
              <a:rPr lang="en-US" altLang="en-US" i="1" smtClean="0">
                <a:sym typeface="Wingdings" pitchFamily="2" charset="2"/>
              </a:rPr>
              <a:t>) limit, all transport quantities have leading order gyroBohm scaling</a:t>
            </a:r>
          </a:p>
          <a:p>
            <a:r>
              <a:rPr lang="en-US" altLang="en-US" b="1" smtClean="0">
                <a:sym typeface="Wingdings" pitchFamily="2" charset="2"/>
              </a:rPr>
              <a:t>But linear stability (</a:t>
            </a:r>
            <a:r>
              <a:rPr lang="en-US" altLang="en-US" b="1" smtClean="0">
                <a:latin typeface="Symbol" pitchFamily="18" charset="2"/>
                <a:sym typeface="Wingdings" pitchFamily="2" charset="2"/>
              </a:rPr>
              <a:t>d</a:t>
            </a:r>
            <a:r>
              <a:rPr lang="en-US" altLang="en-US" b="1" smtClean="0">
                <a:sym typeface="Wingdings" pitchFamily="2" charset="2"/>
              </a:rPr>
              <a:t>) still matters (e.g. thresholds &amp; stiffness)</a:t>
            </a:r>
            <a:endParaRPr lang="en-US" altLang="en-US" b="1" smtClean="0"/>
          </a:p>
        </p:txBody>
      </p:sp>
      <p:sp>
        <p:nvSpPr>
          <p:cNvPr id="13318" name="TextBox 2"/>
          <p:cNvSpPr txBox="1">
            <a:spLocks noChangeArrowheads="1"/>
          </p:cNvSpPr>
          <p:nvPr/>
        </p:nvSpPr>
        <p:spPr bwMode="auto">
          <a:xfrm>
            <a:off x="4191000" y="2173288"/>
            <a:ext cx="2928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eaLnBrk="1" hangingPunct="1">
              <a:buFont typeface="Arial" pitchFamily="34" charset="0"/>
              <a:buChar char="•"/>
            </a:pPr>
            <a:r>
              <a:rPr lang="en-US" altLang="en-US" sz="1800" b="0" i="0"/>
              <a:t>k</a:t>
            </a:r>
            <a:r>
              <a:rPr lang="en-US" altLang="en-US" sz="1800" b="0" i="0" baseline="-25000">
                <a:latin typeface="Symbol" pitchFamily="18" charset="2"/>
              </a:rPr>
              <a:t>q</a:t>
            </a:r>
            <a:r>
              <a:rPr lang="en-US" altLang="en-US" sz="1800" b="0" i="0">
                <a:latin typeface="Symbol" pitchFamily="18" charset="2"/>
              </a:rPr>
              <a:t>r</a:t>
            </a:r>
            <a:r>
              <a:rPr lang="en-US" altLang="en-US" sz="1800" b="0" i="0" baseline="-25000"/>
              <a:t>s</a:t>
            </a:r>
            <a:r>
              <a:rPr lang="en-US" altLang="en-US" sz="1800" b="0" i="0"/>
              <a:t> for expected peak </a:t>
            </a:r>
            <a:r>
              <a:rPr lang="en-US" altLang="en-US" sz="1800" b="0" i="0">
                <a:latin typeface="Symbol" pitchFamily="18" charset="2"/>
              </a:rPr>
              <a:t>g</a:t>
            </a:r>
          </a:p>
          <a:p>
            <a:pPr eaLnBrk="1" hangingPunct="1">
              <a:buFont typeface="Arial" pitchFamily="34" charset="0"/>
              <a:buChar char="•"/>
            </a:pPr>
            <a:r>
              <a:rPr lang="en-US" altLang="en-US" sz="1800" b="0" i="0"/>
              <a:t>Assuming isotropic</a:t>
            </a:r>
          </a:p>
        </p:txBody>
      </p:sp>
      <p:sp>
        <p:nvSpPr>
          <p:cNvPr id="13319" name="TextBox 4"/>
          <p:cNvSpPr txBox="1">
            <a:spLocks noChangeArrowheads="1"/>
          </p:cNvSpPr>
          <p:nvPr/>
        </p:nvSpPr>
        <p:spPr bwMode="auto">
          <a:xfrm>
            <a:off x="1600200" y="1244600"/>
            <a:ext cx="784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eaLnBrk="1" hangingPunct="1"/>
            <a:r>
              <a:rPr lang="en-US" altLang="en-US" sz="3200" b="0" i="0">
                <a:solidFill>
                  <a:schemeClr val="tx1"/>
                </a:solidFill>
                <a:latin typeface="Symbol" pitchFamily="18" charset="2"/>
              </a:rPr>
              <a:t>g  </a:t>
            </a:r>
            <a:r>
              <a:rPr lang="en-US" altLang="en-US" sz="3200" b="0" i="0">
                <a:solidFill>
                  <a:schemeClr val="tx1"/>
                </a:solidFill>
                <a:sym typeface="Symbol" pitchFamily="18" charset="2"/>
              </a:rPr>
              <a:t></a:t>
            </a:r>
            <a:endParaRPr lang="en-US" altLang="en-US" sz="3200" b="0" i="0">
              <a:solidFill>
                <a:schemeClr val="tx1"/>
              </a:solidFill>
            </a:endParaRPr>
          </a:p>
        </p:txBody>
      </p:sp>
      <p:sp>
        <p:nvSpPr>
          <p:cNvPr id="6" name="TextBox 5"/>
          <p:cNvSpPr txBox="1">
            <a:spLocks noRot="1" noChangeAspect="1" noMove="1" noResize="1" noEditPoints="1" noAdjustHandles="1" noChangeArrowheads="1" noChangeShapeType="1" noTextEdit="1"/>
          </p:cNvSpPr>
          <p:nvPr/>
        </p:nvSpPr>
        <p:spPr>
          <a:xfrm>
            <a:off x="2292901" y="3048000"/>
            <a:ext cx="3410677" cy="984885"/>
          </a:xfrm>
          <a:prstGeom prst="rect">
            <a:avLst/>
          </a:prstGeom>
          <a:blipFill rotWithShape="1">
            <a:blip r:embed="rId4"/>
            <a:stretch>
              <a:fillRect/>
            </a:stretch>
          </a:blipFill>
        </p:spPr>
        <p:txBody>
          <a:bodyPr/>
          <a:lstStyle/>
          <a:p>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2742303" y="4419600"/>
            <a:ext cx="2626938" cy="523220"/>
          </a:xfrm>
          <a:prstGeom prst="rect">
            <a:avLst/>
          </a:prstGeom>
          <a:blipFill rotWithShape="1">
            <a:blip r:embed="rId5"/>
            <a:stretch>
              <a:fillRect/>
            </a:stretch>
          </a:blipFill>
          <a:ln w="25400">
            <a:solidFill>
              <a:srgbClr val="FF0000"/>
            </a:solidFill>
          </a:ln>
        </p:spPr>
        <p:txBody>
          <a:bodyPr/>
          <a:lstStyle/>
          <a:p>
            <a:r>
              <a:rPr lang="en-US">
                <a:noFill/>
              </a:rPr>
              <a:t> </a:t>
            </a:r>
          </a:p>
        </p:txBody>
      </p:sp>
    </p:spTree>
    <p:extLst>
      <p:ext uri="{BB962C8B-B14F-4D97-AF65-F5344CB8AC3E}">
        <p14:creationId xmlns:p14="http://schemas.microsoft.com/office/powerpoint/2010/main" val="28024058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Early models (60’s-80’s) used analytic fluid or gyrokinetic theory to evaluate linear stability</a:t>
            </a:r>
          </a:p>
        </p:txBody>
      </p:sp>
      <p:sp>
        <p:nvSpPr>
          <p:cNvPr id="14339" name="Content Placeholder 2"/>
          <p:cNvSpPr>
            <a:spLocks noGrp="1"/>
          </p:cNvSpPr>
          <p:nvPr>
            <p:ph idx="1"/>
          </p:nvPr>
        </p:nvSpPr>
        <p:spPr/>
        <p:txBody>
          <a:bodyPr/>
          <a:lstStyle/>
          <a:p>
            <a:r>
              <a:rPr lang="en-US" altLang="en-US" smtClean="0"/>
              <a:t>Fancy non-linear theories also used to refine model for saturated fluctuation amplitudes</a:t>
            </a:r>
          </a:p>
          <a:p>
            <a:endParaRPr lang="en-US" altLang="en-US" smtClean="0"/>
          </a:p>
          <a:p>
            <a:r>
              <a:rPr lang="en-US" altLang="en-US" smtClean="0"/>
              <a:t>A turning point in model sophistication was the advent of gyrofluid equations &amp; increased computational power</a:t>
            </a:r>
          </a:p>
          <a:p>
            <a:pPr lvl="1"/>
            <a:r>
              <a:rPr lang="en-US" altLang="en-US" smtClean="0"/>
              <a:t>Hammett, Perkins, Dorland, Beer, Waltz, ….</a:t>
            </a:r>
          </a:p>
          <a:p>
            <a:endParaRPr lang="en-US" altLang="en-US" smtClean="0"/>
          </a:p>
          <a:p>
            <a:pPr>
              <a:buFont typeface="Wingdings" pitchFamily="2" charset="2"/>
              <a:buChar char="Ø"/>
            </a:pPr>
            <a:r>
              <a:rPr lang="en-US" altLang="en-US" smtClean="0"/>
              <a:t>Take fluid moments of gyrokinetic equation</a:t>
            </a:r>
          </a:p>
          <a:p>
            <a:pPr>
              <a:buFont typeface="Wingdings" pitchFamily="2" charset="2"/>
              <a:buChar char="Ø"/>
            </a:pPr>
            <a:r>
              <a:rPr lang="en-US" altLang="en-US" smtClean="0"/>
              <a:t>Pick suitable kinetic closures</a:t>
            </a:r>
          </a:p>
          <a:p>
            <a:pPr>
              <a:buFont typeface="Wingdings" pitchFamily="2" charset="2"/>
              <a:buChar char="Ø"/>
            </a:pPr>
            <a:r>
              <a:rPr lang="en-US" altLang="en-US" smtClean="0"/>
              <a:t>Tweak closure free parameters to best match linear gyrokinetic simulations</a:t>
            </a:r>
          </a:p>
          <a:p>
            <a:pPr lvl="1"/>
            <a:r>
              <a:rPr lang="en-US" altLang="en-US" smtClean="0"/>
              <a:t>Linear GK simulations became routine in mid-90’s, but expensive and slow relative to gyrofluid</a:t>
            </a:r>
          </a:p>
          <a:p>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21795597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dirty="0" smtClean="0"/>
              <a:t>Breakthrough in understanding (90’s…) was recognition of threshold and stiffness</a:t>
            </a:r>
          </a:p>
        </p:txBody>
      </p:sp>
      <p:sp>
        <p:nvSpPr>
          <p:cNvPr id="16387" name="Content Placeholder 2"/>
          <p:cNvSpPr>
            <a:spLocks noGrp="1"/>
          </p:cNvSpPr>
          <p:nvPr>
            <p:ph idx="1"/>
          </p:nvPr>
        </p:nvSpPr>
        <p:spPr>
          <a:xfrm>
            <a:off x="228600" y="2971800"/>
            <a:ext cx="8763000" cy="3352800"/>
          </a:xfrm>
        </p:spPr>
        <p:txBody>
          <a:bodyPr/>
          <a:lstStyle/>
          <a:p>
            <a:r>
              <a:rPr lang="en-US" altLang="en-US" dirty="0" smtClean="0"/>
              <a:t>All local models have </a:t>
            </a:r>
            <a:r>
              <a:rPr lang="en-US" altLang="en-US" dirty="0" err="1" smtClean="0"/>
              <a:t>gyroBohm</a:t>
            </a:r>
            <a:r>
              <a:rPr lang="en-US" altLang="en-US" dirty="0" smtClean="0"/>
              <a:t> </a:t>
            </a:r>
            <a:r>
              <a:rPr lang="en-US" altLang="en-US" dirty="0" err="1" smtClean="0"/>
              <a:t>prefactor</a:t>
            </a:r>
            <a:r>
              <a:rPr lang="en-US" altLang="en-US" dirty="0" smtClean="0"/>
              <a:t> (Q</a:t>
            </a:r>
            <a:r>
              <a:rPr lang="en-US" altLang="en-US" baseline="-25000" dirty="0" smtClean="0"/>
              <a:t>GB</a:t>
            </a:r>
            <a:r>
              <a:rPr lang="en-US" altLang="en-US" dirty="0" smtClean="0"/>
              <a:t>)</a:t>
            </a:r>
          </a:p>
          <a:p>
            <a:r>
              <a:rPr lang="en-US" altLang="en-US" dirty="0" smtClean="0"/>
              <a:t>First modern model approaches fit coefficients in above equation to large numbers of GF and/or GK simulations</a:t>
            </a:r>
          </a:p>
          <a:p>
            <a:pPr lvl="1"/>
            <a:r>
              <a:rPr lang="en-US" altLang="en-US" dirty="0" smtClean="0"/>
              <a:t>R/</a:t>
            </a:r>
            <a:r>
              <a:rPr lang="en-US" altLang="en-US" dirty="0" err="1" smtClean="0"/>
              <a:t>L</a:t>
            </a:r>
            <a:r>
              <a:rPr lang="en-US" altLang="en-US" baseline="-25000" dirty="0" err="1" smtClean="0"/>
              <a:t>T,crit</a:t>
            </a:r>
            <a:r>
              <a:rPr lang="en-US" altLang="en-US" dirty="0" smtClean="0"/>
              <a:t> from linear simulations</a:t>
            </a:r>
          </a:p>
          <a:p>
            <a:pPr lvl="1"/>
            <a:r>
              <a:rPr lang="en-US" altLang="en-US" dirty="0" smtClean="0"/>
              <a:t>Additional scaling coefficient F(</a:t>
            </a:r>
            <a:r>
              <a:rPr lang="en-US" altLang="en-US" dirty="0" err="1" smtClean="0"/>
              <a:t>s,q</a:t>
            </a:r>
            <a:r>
              <a:rPr lang="en-US" altLang="en-US" dirty="0" smtClean="0"/>
              <a:t>,…) from nonlinear simulations</a:t>
            </a:r>
          </a:p>
          <a:p>
            <a:pPr>
              <a:buFont typeface="Wingdings" pitchFamily="2" charset="2"/>
              <a:buChar char="Ø"/>
            </a:pPr>
            <a:r>
              <a:rPr lang="en-US" altLang="en-US" i="1" dirty="0" smtClean="0"/>
              <a:t>A bunch of fit coefficients, but entirely from first principles</a:t>
            </a:r>
          </a:p>
          <a:p>
            <a:endParaRPr lang="en-US" altLang="en-US" dirty="0"/>
          </a:p>
          <a:p>
            <a:r>
              <a:rPr lang="en-US" altLang="en-US" b="1" dirty="0" smtClean="0"/>
              <a:t>Modern transport models: IFS-PPPL, GLF23, TGLF, </a:t>
            </a:r>
            <a:r>
              <a:rPr lang="en-US" altLang="en-US" b="1" dirty="0" err="1" smtClean="0"/>
              <a:t>QualiKiz</a:t>
            </a:r>
            <a:r>
              <a:rPr lang="en-US" altLang="en-US" b="1" dirty="0" smtClean="0"/>
              <a:t>, …</a:t>
            </a:r>
          </a:p>
          <a:p>
            <a:endParaRPr lang="en-US" altLang="en-US" dirty="0" smtClean="0"/>
          </a:p>
        </p:txBody>
      </p:sp>
      <p:sp>
        <p:nvSpPr>
          <p:cNvPr id="4" name="TextBox 3"/>
          <p:cNvSpPr txBox="1">
            <a:spLocks noRot="1" noChangeAspect="1" noMove="1" noResize="1" noEditPoints="1" noAdjustHandles="1" noChangeArrowheads="1" noChangeShapeType="1" noTextEdit="1"/>
          </p:cNvSpPr>
          <p:nvPr/>
        </p:nvSpPr>
        <p:spPr>
          <a:xfrm>
            <a:off x="830826" y="1447800"/>
            <a:ext cx="7086600" cy="1107804"/>
          </a:xfrm>
          <a:prstGeom prst="rect">
            <a:avLst/>
          </a:prstGeom>
          <a:blipFill rotWithShape="1">
            <a:blip r:embed="rId2"/>
            <a:stretch>
              <a:fillRect/>
            </a:stretch>
          </a:blipFill>
        </p:spPr>
        <p:txBody>
          <a:bodyPr/>
          <a:lstStyle/>
          <a:p>
            <a:r>
              <a:rPr lang="en-US">
                <a:noFill/>
              </a:rPr>
              <a:t> </a:t>
            </a:r>
          </a:p>
        </p:txBody>
      </p:sp>
    </p:spTree>
    <p:extLst>
      <p:ext uri="{BB962C8B-B14F-4D97-AF65-F5344CB8AC3E}">
        <p14:creationId xmlns:p14="http://schemas.microsoft.com/office/powerpoint/2010/main" val="21125648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t>Some success in profile predictions (TGLF model on DIII-D)</a:t>
            </a:r>
          </a:p>
        </p:txBody>
      </p:sp>
      <p:sp>
        <p:nvSpPr>
          <p:cNvPr id="24579" name="Content Placeholder 2"/>
          <p:cNvSpPr>
            <a:spLocks noGrp="1"/>
          </p:cNvSpPr>
          <p:nvPr>
            <p:ph idx="1"/>
          </p:nvPr>
        </p:nvSpPr>
        <p:spPr/>
        <p:txBody>
          <a:bodyPr/>
          <a:lstStyle/>
          <a:p>
            <a:endParaRPr lang="en-US" altLang="en-US" smtClean="0"/>
          </a:p>
        </p:txBody>
      </p:sp>
      <p:grpSp>
        <p:nvGrpSpPr>
          <p:cNvPr id="24580" name="Group 27"/>
          <p:cNvGrpSpPr>
            <a:grpSpLocks noChangeAspect="1"/>
          </p:cNvGrpSpPr>
          <p:nvPr/>
        </p:nvGrpSpPr>
        <p:grpSpPr bwMode="auto">
          <a:xfrm>
            <a:off x="1600200" y="774700"/>
            <a:ext cx="5803900" cy="6007100"/>
            <a:chOff x="2565141" y="1128590"/>
            <a:chExt cx="4516843" cy="4675702"/>
          </a:xfrm>
        </p:grpSpPr>
        <p:pic>
          <p:nvPicPr>
            <p:cNvPr id="24582" name="Picture 1"/>
            <p:cNvPicPr>
              <a:picLocks noChangeAspect="1" noChangeArrowheads="1"/>
            </p:cNvPicPr>
            <p:nvPr/>
          </p:nvPicPr>
          <p:blipFill>
            <a:blip r:embed="rId2">
              <a:extLst>
                <a:ext uri="{28A0092B-C50C-407E-A947-70E740481C1C}">
                  <a14:useLocalDpi xmlns:a14="http://schemas.microsoft.com/office/drawing/2010/main" val="0"/>
                </a:ext>
              </a:extLst>
            </a:blip>
            <a:srcRect l="12045"/>
            <a:stretch>
              <a:fillRect/>
            </a:stretch>
          </p:blipFill>
          <p:spPr bwMode="auto">
            <a:xfrm>
              <a:off x="2590800" y="1383918"/>
              <a:ext cx="4451186" cy="392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11"/>
            <p:cNvSpPr txBox="1">
              <a:spLocks noChangeArrowheads="1"/>
            </p:cNvSpPr>
            <p:nvPr/>
          </p:nvSpPr>
          <p:spPr bwMode="auto">
            <a:xfrm>
              <a:off x="2646334" y="5295080"/>
              <a:ext cx="726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latin typeface="Helvetica" pitchFamily="34" charset="0"/>
                </a:rPr>
                <a:t>core</a:t>
              </a:r>
            </a:p>
          </p:txBody>
        </p:sp>
        <p:sp>
          <p:nvSpPr>
            <p:cNvPr id="24584" name="TextBox 12"/>
            <p:cNvSpPr txBox="1">
              <a:spLocks noChangeArrowheads="1"/>
            </p:cNvSpPr>
            <p:nvPr/>
          </p:nvSpPr>
          <p:spPr bwMode="auto">
            <a:xfrm>
              <a:off x="5845748" y="5434960"/>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latin typeface="Helvetica" pitchFamily="34" charset="0"/>
                </a:rPr>
                <a:t>boundary</a:t>
              </a:r>
            </a:p>
          </p:txBody>
        </p:sp>
        <p:sp>
          <p:nvSpPr>
            <p:cNvPr id="24585" name="TextBox 14"/>
            <p:cNvSpPr txBox="1">
              <a:spLocks noChangeArrowheads="1"/>
            </p:cNvSpPr>
            <p:nvPr/>
          </p:nvSpPr>
          <p:spPr bwMode="auto">
            <a:xfrm>
              <a:off x="2565141" y="1128590"/>
              <a:ext cx="4379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800" i="0">
                  <a:latin typeface="Helvetica" pitchFamily="34" charset="0"/>
                </a:rPr>
                <a:t>Temperature</a:t>
              </a:r>
            </a:p>
          </p:txBody>
        </p:sp>
        <p:sp>
          <p:nvSpPr>
            <p:cNvPr id="24586" name="TextBox 15"/>
            <p:cNvSpPr txBox="1">
              <a:spLocks noChangeArrowheads="1"/>
            </p:cNvSpPr>
            <p:nvPr/>
          </p:nvSpPr>
          <p:spPr bwMode="auto">
            <a:xfrm>
              <a:off x="2759782" y="4686410"/>
              <a:ext cx="2530393" cy="4739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400" i="0">
                  <a:latin typeface="Helvetica" pitchFamily="34" charset="0"/>
                </a:rPr>
                <a:t>Measurement             </a:t>
              </a:r>
            </a:p>
          </p:txBody>
        </p:sp>
        <p:sp>
          <p:nvSpPr>
            <p:cNvPr id="24587" name="TextBox 16"/>
            <p:cNvSpPr txBox="1">
              <a:spLocks noChangeArrowheads="1"/>
            </p:cNvSpPr>
            <p:nvPr/>
          </p:nvSpPr>
          <p:spPr bwMode="auto">
            <a:xfrm>
              <a:off x="4786384" y="3397848"/>
              <a:ext cx="1716625" cy="4739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400" i="0">
                  <a:latin typeface="Helvetica" pitchFamily="34" charset="0"/>
                </a:rPr>
                <a:t>prediction</a:t>
              </a:r>
            </a:p>
          </p:txBody>
        </p:sp>
        <p:cxnSp>
          <p:nvCxnSpPr>
            <p:cNvPr id="24588" name="Straight Arrow Connector 17"/>
            <p:cNvCxnSpPr>
              <a:cxnSpLocks noChangeShapeType="1"/>
            </p:cNvCxnSpPr>
            <p:nvPr/>
          </p:nvCxnSpPr>
          <p:spPr bwMode="auto">
            <a:xfrm flipV="1">
              <a:off x="3567184" y="3566990"/>
              <a:ext cx="389291" cy="1167869"/>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589" name="Straight Arrow Connector 18"/>
            <p:cNvCxnSpPr>
              <a:cxnSpLocks noChangeShapeType="1"/>
            </p:cNvCxnSpPr>
            <p:nvPr/>
          </p:nvCxnSpPr>
          <p:spPr bwMode="auto">
            <a:xfrm flipH="1">
              <a:off x="4778092" y="3567070"/>
              <a:ext cx="389291" cy="152319"/>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4581" name="TextBox 13"/>
          <p:cNvSpPr txBox="1">
            <a:spLocks noChangeArrowheads="1"/>
          </p:cNvSpPr>
          <p:nvPr/>
        </p:nvSpPr>
        <p:spPr bwMode="auto">
          <a:xfrm>
            <a:off x="3692525" y="6278563"/>
            <a:ext cx="13382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eaLnBrk="1" hangingPunct="1"/>
            <a:r>
              <a:rPr lang="en-US" altLang="en-US" sz="1400" i="0"/>
              <a:t>Kinsey (2010)</a:t>
            </a:r>
          </a:p>
        </p:txBody>
      </p:sp>
    </p:spTree>
    <p:extLst>
      <p:ext uri="{BB962C8B-B14F-4D97-AF65-F5344CB8AC3E}">
        <p14:creationId xmlns:p14="http://schemas.microsoft.com/office/powerpoint/2010/main" val="326406335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Good agreement in predicted energy confinement over database of discharges</a:t>
            </a:r>
          </a:p>
        </p:txBody>
      </p:sp>
      <p:sp>
        <p:nvSpPr>
          <p:cNvPr id="25603" name="Content Placeholder 2"/>
          <p:cNvSpPr>
            <a:spLocks noGrp="1"/>
          </p:cNvSpPr>
          <p:nvPr>
            <p:ph idx="1"/>
          </p:nvPr>
        </p:nvSpPr>
        <p:spPr/>
        <p:txBody>
          <a:bodyPr/>
          <a:lstStyle/>
          <a:p>
            <a:endParaRPr lang="en-US" altLang="en-US" smtClean="0"/>
          </a:p>
        </p:txBody>
      </p:sp>
      <p:sp>
        <p:nvSpPr>
          <p:cNvPr id="25604" name="TextBox 13"/>
          <p:cNvSpPr txBox="1">
            <a:spLocks noChangeArrowheads="1"/>
          </p:cNvSpPr>
          <p:nvPr/>
        </p:nvSpPr>
        <p:spPr bwMode="auto">
          <a:xfrm>
            <a:off x="3692525" y="6223000"/>
            <a:ext cx="1328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pitchFamily="34" charset="0"/>
                <a:cs typeface="Arial" pitchFamily="34" charset="0"/>
              </a:defRPr>
            </a:lvl1pPr>
            <a:lvl2pPr marL="742950" indent="-285750" eaLnBrk="0" hangingPunct="0">
              <a:defRPr sz="1200" b="1" i="1">
                <a:solidFill>
                  <a:srgbClr val="1822CD"/>
                </a:solidFill>
                <a:latin typeface="Helvetica" pitchFamily="34" charset="0"/>
                <a:cs typeface="Arial" pitchFamily="34" charset="0"/>
              </a:defRPr>
            </a:lvl2pPr>
            <a:lvl3pPr marL="1143000" indent="-228600" eaLnBrk="0" hangingPunct="0">
              <a:defRPr sz="1200" b="1" i="1">
                <a:solidFill>
                  <a:srgbClr val="1822CD"/>
                </a:solidFill>
                <a:latin typeface="Helvetica" pitchFamily="34" charset="0"/>
                <a:cs typeface="Arial" pitchFamily="34" charset="0"/>
              </a:defRPr>
            </a:lvl3pPr>
            <a:lvl4pPr marL="1600200" indent="-228600" eaLnBrk="0" hangingPunct="0">
              <a:defRPr sz="1200" b="1" i="1">
                <a:solidFill>
                  <a:srgbClr val="1822CD"/>
                </a:solidFill>
                <a:latin typeface="Helvetica" pitchFamily="34" charset="0"/>
                <a:cs typeface="Arial" pitchFamily="34" charset="0"/>
              </a:defRPr>
            </a:lvl4pPr>
            <a:lvl5pPr marL="2057400" indent="-228600" eaLnBrk="0" hangingPunct="0">
              <a:defRPr sz="1200" b="1" i="1">
                <a:solidFill>
                  <a:srgbClr val="1822CD"/>
                </a:solidFill>
                <a:latin typeface="Helvetica" pitchFamily="34"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pitchFamily="34"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pitchFamily="34"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pitchFamily="34"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pitchFamily="34" charset="0"/>
                <a:cs typeface="Arial" pitchFamily="34" charset="0"/>
              </a:defRPr>
            </a:lvl9pPr>
          </a:lstStyle>
          <a:p>
            <a:pPr eaLnBrk="1" hangingPunct="1"/>
            <a:r>
              <a:rPr lang="en-US" altLang="en-US" sz="1400" i="0"/>
              <a:t>Kinsey (2011)</a:t>
            </a:r>
          </a:p>
        </p:txBody>
      </p:sp>
      <p:pic>
        <p:nvPicPr>
          <p:cNvPr id="256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76350"/>
            <a:ext cx="58674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777916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4400" dirty="0" smtClean="0"/>
              <a:t>There are many flavors of micro-instabilities/turbulence</a:t>
            </a:r>
          </a:p>
        </p:txBody>
      </p:sp>
    </p:spTree>
    <p:extLst>
      <p:ext uri="{BB962C8B-B14F-4D97-AF65-F5344CB8AC3E}">
        <p14:creationId xmlns:p14="http://schemas.microsoft.com/office/powerpoint/2010/main" val="53662356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Beyond general characteristics, there are many theoretical “flavors” of drift waves possible in tokamak core &amp; edge</a:t>
            </a:r>
          </a:p>
        </p:txBody>
      </p:sp>
      <p:sp>
        <p:nvSpPr>
          <p:cNvPr id="39939" name="Content Placeholder 2"/>
          <p:cNvSpPr>
            <a:spLocks noGrp="1"/>
          </p:cNvSpPr>
          <p:nvPr>
            <p:ph idx="1"/>
          </p:nvPr>
        </p:nvSpPr>
        <p:spPr>
          <a:xfrm>
            <a:off x="152400" y="1143000"/>
            <a:ext cx="8763000" cy="5410200"/>
          </a:xfrm>
        </p:spPr>
        <p:txBody>
          <a:bodyPr/>
          <a:lstStyle/>
          <a:p>
            <a:r>
              <a:rPr lang="en-US" altLang="en-US" dirty="0" smtClean="0"/>
              <a:t>Usually think of drift waves as gradient driven (</a:t>
            </a:r>
            <a:r>
              <a:rPr lang="en-US" altLang="en-US" dirty="0" smtClean="0">
                <a:sym typeface="Symbol" pitchFamily="18" charset="2"/>
              </a:rPr>
              <a:t></a:t>
            </a:r>
            <a:r>
              <a:rPr lang="en-US" altLang="en-US" dirty="0" err="1" smtClean="0"/>
              <a:t>T</a:t>
            </a:r>
            <a:r>
              <a:rPr lang="en-US" altLang="en-US" baseline="-25000" dirty="0" err="1" smtClean="0"/>
              <a:t>i</a:t>
            </a:r>
            <a:r>
              <a:rPr lang="en-US" altLang="en-US" dirty="0" smtClean="0"/>
              <a:t>, </a:t>
            </a:r>
            <a:r>
              <a:rPr lang="en-US" altLang="en-US" dirty="0" smtClean="0">
                <a:sym typeface="Symbol" pitchFamily="18" charset="2"/>
              </a:rPr>
              <a:t></a:t>
            </a:r>
            <a:r>
              <a:rPr lang="en-US" altLang="en-US" dirty="0" err="1" smtClean="0"/>
              <a:t>T</a:t>
            </a:r>
            <a:r>
              <a:rPr lang="en-US" altLang="en-US" baseline="-25000" dirty="0" err="1" smtClean="0"/>
              <a:t>e</a:t>
            </a:r>
            <a:r>
              <a:rPr lang="en-US" altLang="en-US" dirty="0" smtClean="0"/>
              <a:t>, </a:t>
            </a:r>
            <a:r>
              <a:rPr lang="en-US" altLang="en-US" dirty="0" smtClean="0">
                <a:sym typeface="Symbol" pitchFamily="18" charset="2"/>
              </a:rPr>
              <a:t></a:t>
            </a:r>
            <a:r>
              <a:rPr lang="en-US" altLang="en-US" dirty="0" smtClean="0"/>
              <a:t>n)</a:t>
            </a:r>
          </a:p>
          <a:p>
            <a:pPr lvl="1"/>
            <a:r>
              <a:rPr lang="en-US" altLang="en-US" dirty="0" smtClean="0"/>
              <a:t>Often exhibit threshold in one or more of these parameters</a:t>
            </a:r>
          </a:p>
          <a:p>
            <a:r>
              <a:rPr lang="en-US" altLang="en-US" dirty="0" smtClean="0"/>
              <a:t>Different theoretical “flavors” exhibit different parametric dependencies, predicted in various limits, depending on gradients, </a:t>
            </a:r>
            <a:r>
              <a:rPr lang="en-US" altLang="en-US" dirty="0" err="1" smtClean="0"/>
              <a:t>T</a:t>
            </a:r>
            <a:r>
              <a:rPr lang="en-US" altLang="en-US" baseline="-25000" dirty="0" err="1" smtClean="0"/>
              <a:t>e</a:t>
            </a:r>
            <a:r>
              <a:rPr lang="en-US" altLang="en-US" dirty="0" smtClean="0"/>
              <a:t>/</a:t>
            </a:r>
            <a:r>
              <a:rPr lang="en-US" altLang="en-US" dirty="0" err="1" smtClean="0"/>
              <a:t>T</a:t>
            </a:r>
            <a:r>
              <a:rPr lang="en-US" altLang="en-US" baseline="-25000" dirty="0" err="1" smtClean="0"/>
              <a:t>i</a:t>
            </a:r>
            <a:r>
              <a:rPr lang="en-US" altLang="en-US" dirty="0" smtClean="0"/>
              <a:t>, </a:t>
            </a:r>
            <a:r>
              <a:rPr lang="en-US" altLang="en-US" dirty="0" smtClean="0">
                <a:latin typeface="Symbol" pitchFamily="18" charset="2"/>
              </a:rPr>
              <a:t>n</a:t>
            </a:r>
            <a:r>
              <a:rPr lang="en-US" altLang="en-US" dirty="0" smtClean="0"/>
              <a:t>, </a:t>
            </a:r>
            <a:r>
              <a:rPr lang="en-US" altLang="en-US" dirty="0" smtClean="0">
                <a:latin typeface="Symbol" pitchFamily="18" charset="2"/>
              </a:rPr>
              <a:t>b</a:t>
            </a:r>
            <a:r>
              <a:rPr lang="en-US" altLang="en-US" dirty="0" smtClean="0"/>
              <a:t>, geometry, location in plasma…</a:t>
            </a:r>
          </a:p>
          <a:p>
            <a:pPr lvl="1"/>
            <a:r>
              <a:rPr lang="en-US" altLang="en-US" dirty="0" smtClean="0"/>
              <a:t>Electrostatic, ion scale (k</a:t>
            </a:r>
            <a:r>
              <a:rPr lang="en-US" altLang="en-US" baseline="-25000" dirty="0" smtClean="0">
                <a:latin typeface="Symbol" pitchFamily="18" charset="2"/>
              </a:rPr>
              <a:t>q</a:t>
            </a:r>
            <a:r>
              <a:rPr lang="en-US" altLang="en-US" dirty="0" smtClean="0">
                <a:latin typeface="Symbol" pitchFamily="18" charset="2"/>
              </a:rPr>
              <a:t>r</a:t>
            </a:r>
            <a:r>
              <a:rPr lang="en-US" altLang="en-US" baseline="-25000" dirty="0" smtClean="0"/>
              <a:t>i</a:t>
            </a:r>
            <a:r>
              <a:rPr lang="en-US" altLang="en-US" dirty="0" smtClean="0">
                <a:sym typeface="Symbol" pitchFamily="18" charset="2"/>
              </a:rPr>
              <a:t>1)</a:t>
            </a:r>
            <a:endParaRPr lang="en-US" altLang="en-US" dirty="0" smtClean="0"/>
          </a:p>
          <a:p>
            <a:pPr lvl="2"/>
            <a:r>
              <a:rPr lang="en-US" altLang="en-US" dirty="0" smtClean="0"/>
              <a:t>Ion temperature gradient (ITG) – driven by </a:t>
            </a:r>
            <a:r>
              <a:rPr lang="en-US" altLang="en-US" dirty="0" smtClean="0">
                <a:sym typeface="Symbol" pitchFamily="18" charset="2"/>
              </a:rPr>
              <a:t></a:t>
            </a:r>
            <a:r>
              <a:rPr lang="en-US" altLang="en-US" dirty="0" err="1" smtClean="0"/>
              <a:t>T</a:t>
            </a:r>
            <a:r>
              <a:rPr lang="en-US" altLang="en-US" baseline="-25000" dirty="0" err="1" smtClean="0"/>
              <a:t>i</a:t>
            </a:r>
            <a:r>
              <a:rPr lang="en-US" altLang="en-US" dirty="0" smtClean="0"/>
              <a:t>, weakened by </a:t>
            </a:r>
            <a:r>
              <a:rPr lang="en-US" altLang="en-US" dirty="0" smtClean="0">
                <a:sym typeface="Symbol" pitchFamily="18" charset="2"/>
              </a:rPr>
              <a:t>n</a:t>
            </a:r>
            <a:endParaRPr lang="en-US" altLang="en-US" baseline="-25000" dirty="0" smtClean="0"/>
          </a:p>
          <a:p>
            <a:pPr lvl="2"/>
            <a:r>
              <a:rPr lang="en-US" altLang="en-US" dirty="0" smtClean="0"/>
              <a:t>Trapped electron mode (TEM) – driven by </a:t>
            </a:r>
            <a:r>
              <a:rPr lang="en-US" altLang="en-US" dirty="0" smtClean="0">
                <a:sym typeface="Symbol" pitchFamily="18" charset="2"/>
              </a:rPr>
              <a:t></a:t>
            </a:r>
            <a:r>
              <a:rPr lang="en-US" altLang="en-US" dirty="0" err="1" smtClean="0"/>
              <a:t>T</a:t>
            </a:r>
            <a:r>
              <a:rPr lang="en-US" altLang="en-US" baseline="-25000" dirty="0" err="1" smtClean="0"/>
              <a:t>e</a:t>
            </a:r>
            <a:r>
              <a:rPr lang="en-US" altLang="en-US" dirty="0" smtClean="0"/>
              <a:t> &amp; </a:t>
            </a:r>
            <a:r>
              <a:rPr lang="en-US" altLang="en-US" dirty="0" smtClean="0">
                <a:sym typeface="Symbol" pitchFamily="18" charset="2"/>
              </a:rPr>
              <a:t>n</a:t>
            </a:r>
            <a:r>
              <a:rPr lang="en-US" altLang="en-US" baseline="-25000" dirty="0" smtClean="0">
                <a:sym typeface="Symbol" pitchFamily="18" charset="2"/>
              </a:rPr>
              <a:t>e</a:t>
            </a:r>
            <a:r>
              <a:rPr lang="en-US" altLang="en-US" dirty="0" smtClean="0"/>
              <a:t>, weakened by </a:t>
            </a:r>
            <a:r>
              <a:rPr lang="en-US" altLang="en-US" dirty="0" smtClean="0">
                <a:latin typeface="Symbol" pitchFamily="18" charset="2"/>
              </a:rPr>
              <a:t>n</a:t>
            </a:r>
            <a:r>
              <a:rPr lang="en-US" altLang="en-US" baseline="-25000" dirty="0" smtClean="0"/>
              <a:t>e</a:t>
            </a:r>
          </a:p>
          <a:p>
            <a:pPr lvl="2"/>
            <a:r>
              <a:rPr lang="en-US" altLang="en-US" dirty="0" smtClean="0"/>
              <a:t>Parallel velocity gradient (PVG) – driven by R</a:t>
            </a:r>
            <a:r>
              <a:rPr lang="en-US" altLang="en-US" dirty="0" smtClean="0">
                <a:sym typeface="Symbol"/>
              </a:rPr>
              <a:t></a:t>
            </a:r>
            <a:r>
              <a:rPr lang="en-US" altLang="en-US" dirty="0" smtClean="0">
                <a:latin typeface="Symbol" panose="05050102010706020507" pitchFamily="18" charset="2"/>
                <a:sym typeface="Symbol"/>
              </a:rPr>
              <a:t>W </a:t>
            </a:r>
            <a:r>
              <a:rPr lang="en-US" altLang="en-US" dirty="0" smtClean="0"/>
              <a:t>(like Kelvin-Helmholtz)</a:t>
            </a:r>
            <a:endParaRPr lang="en-US" altLang="en-US" dirty="0" smtClean="0">
              <a:latin typeface="Symbol" panose="05050102010706020507" pitchFamily="18" charset="2"/>
            </a:endParaRPr>
          </a:p>
          <a:p>
            <a:pPr lvl="1"/>
            <a:r>
              <a:rPr lang="en-US" altLang="en-US" dirty="0" smtClean="0"/>
              <a:t>Electrostatic, electron scale (k</a:t>
            </a:r>
            <a:r>
              <a:rPr lang="en-US" altLang="en-US" baseline="-25000" dirty="0" smtClean="0">
                <a:latin typeface="Symbol" pitchFamily="18" charset="2"/>
              </a:rPr>
              <a:t>q</a:t>
            </a:r>
            <a:r>
              <a:rPr lang="en-US" altLang="en-US" dirty="0" smtClean="0">
                <a:latin typeface="Symbol" pitchFamily="18" charset="2"/>
              </a:rPr>
              <a:t>r</a:t>
            </a:r>
            <a:r>
              <a:rPr lang="en-US" altLang="en-US" baseline="-25000" dirty="0" smtClean="0"/>
              <a:t>e</a:t>
            </a:r>
            <a:r>
              <a:rPr lang="en-US" altLang="en-US" dirty="0" smtClean="0">
                <a:sym typeface="Symbol" pitchFamily="18" charset="2"/>
              </a:rPr>
              <a:t>1)</a:t>
            </a:r>
            <a:endParaRPr lang="en-US" altLang="en-US" dirty="0" smtClean="0"/>
          </a:p>
          <a:p>
            <a:pPr lvl="2"/>
            <a:r>
              <a:rPr lang="en-US" altLang="en-US" dirty="0" smtClean="0"/>
              <a:t>Electron temperature gradient (ETG) - driven by </a:t>
            </a:r>
            <a:r>
              <a:rPr lang="en-US" altLang="en-US" dirty="0" smtClean="0">
                <a:sym typeface="Symbol" pitchFamily="18" charset="2"/>
              </a:rPr>
              <a:t></a:t>
            </a:r>
            <a:r>
              <a:rPr lang="en-US" altLang="en-US" dirty="0" err="1" smtClean="0"/>
              <a:t>T</a:t>
            </a:r>
            <a:r>
              <a:rPr lang="en-US" altLang="en-US" baseline="-25000" dirty="0" err="1" smtClean="0"/>
              <a:t>e</a:t>
            </a:r>
            <a:r>
              <a:rPr lang="en-US" altLang="en-US" dirty="0" smtClean="0"/>
              <a:t>, weakened by </a:t>
            </a:r>
            <a:r>
              <a:rPr lang="en-US" altLang="en-US" dirty="0" smtClean="0">
                <a:sym typeface="Symbol" pitchFamily="18" charset="2"/>
              </a:rPr>
              <a:t>n</a:t>
            </a:r>
            <a:endParaRPr lang="en-US" altLang="en-US" dirty="0" smtClean="0"/>
          </a:p>
          <a:p>
            <a:pPr lvl="1"/>
            <a:r>
              <a:rPr lang="en-US" altLang="en-US" dirty="0" smtClean="0"/>
              <a:t>Electromagnetic, ion scale (k</a:t>
            </a:r>
            <a:r>
              <a:rPr lang="en-US" altLang="en-US" baseline="-25000" dirty="0" smtClean="0">
                <a:latin typeface="Symbol" pitchFamily="18" charset="2"/>
              </a:rPr>
              <a:t>q</a:t>
            </a:r>
            <a:r>
              <a:rPr lang="en-US" altLang="en-US" dirty="0" smtClean="0">
                <a:latin typeface="Symbol" pitchFamily="18" charset="2"/>
              </a:rPr>
              <a:t>r</a:t>
            </a:r>
            <a:r>
              <a:rPr lang="en-US" altLang="en-US" baseline="-25000" dirty="0" smtClean="0"/>
              <a:t>i</a:t>
            </a:r>
            <a:r>
              <a:rPr lang="en-US" altLang="en-US" dirty="0" smtClean="0">
                <a:sym typeface="Symbol" pitchFamily="18" charset="2"/>
              </a:rPr>
              <a:t>1)</a:t>
            </a:r>
            <a:endParaRPr lang="en-US" altLang="en-US" dirty="0" smtClean="0"/>
          </a:p>
          <a:p>
            <a:pPr lvl="2"/>
            <a:r>
              <a:rPr lang="en-US" altLang="en-US" dirty="0" smtClean="0"/>
              <a:t>Kinetic ballooning mode (KBM) - driven by </a:t>
            </a:r>
            <a:r>
              <a:rPr lang="en-US" altLang="en-US" dirty="0" smtClean="0">
                <a:sym typeface="Symbol" pitchFamily="18" charset="2"/>
              </a:rPr>
              <a:t></a:t>
            </a:r>
            <a:r>
              <a:rPr lang="en-US" altLang="en-US" dirty="0" err="1" smtClean="0">
                <a:latin typeface="Symbol" pitchFamily="18" charset="2"/>
                <a:sym typeface="Symbol" pitchFamily="18" charset="2"/>
              </a:rPr>
              <a:t>b</a:t>
            </a:r>
            <a:r>
              <a:rPr lang="en-US" altLang="en-US" baseline="-25000" dirty="0" err="1" smtClean="0">
                <a:sym typeface="Symbol" pitchFamily="18" charset="2"/>
              </a:rPr>
              <a:t>pol</a:t>
            </a:r>
            <a:r>
              <a:rPr lang="en-US" altLang="en-US" dirty="0" smtClean="0">
                <a:sym typeface="Symbol" pitchFamily="18" charset="2"/>
              </a:rPr>
              <a:t> ~ </a:t>
            </a:r>
            <a:r>
              <a:rPr lang="en-US" altLang="en-US" dirty="0" err="1" smtClean="0">
                <a:latin typeface="Symbol" pitchFamily="18" charset="2"/>
                <a:sym typeface="Symbol" pitchFamily="18" charset="2"/>
              </a:rPr>
              <a:t>a</a:t>
            </a:r>
            <a:r>
              <a:rPr lang="en-US" altLang="en-US" baseline="-25000" dirty="0" err="1" smtClean="0">
                <a:sym typeface="Symbol" pitchFamily="18" charset="2"/>
              </a:rPr>
              <a:t>MHD</a:t>
            </a:r>
            <a:endParaRPr lang="en-US" altLang="en-US" baseline="-25000" dirty="0" smtClean="0">
              <a:sym typeface="Symbol" pitchFamily="18" charset="2"/>
            </a:endParaRPr>
          </a:p>
          <a:p>
            <a:pPr lvl="2"/>
            <a:r>
              <a:rPr lang="en-US" altLang="en-US" dirty="0" err="1" smtClean="0">
                <a:sym typeface="Symbol" pitchFamily="18" charset="2"/>
              </a:rPr>
              <a:t>Microtearing</a:t>
            </a:r>
            <a:r>
              <a:rPr lang="en-US" altLang="en-US" dirty="0" smtClean="0">
                <a:sym typeface="Symbol" pitchFamily="18" charset="2"/>
              </a:rPr>
              <a:t> mode (MTM) – driven by </a:t>
            </a:r>
            <a:r>
              <a:rPr lang="en-US" altLang="en-US" dirty="0" err="1" smtClean="0"/>
              <a:t>T</a:t>
            </a:r>
            <a:r>
              <a:rPr lang="en-US" altLang="en-US" baseline="-25000" dirty="0" err="1" smtClean="0"/>
              <a:t>e</a:t>
            </a:r>
            <a:r>
              <a:rPr lang="en-US" altLang="en-US" dirty="0" smtClean="0"/>
              <a:t>, at sufficient </a:t>
            </a:r>
            <a:r>
              <a:rPr lang="en-US" altLang="en-US" dirty="0" smtClean="0">
                <a:latin typeface="Symbol" pitchFamily="18" charset="2"/>
              </a:rPr>
              <a:t>b</a:t>
            </a:r>
            <a:r>
              <a:rPr lang="en-US" altLang="en-US" baseline="-25000" dirty="0" smtClean="0"/>
              <a:t>e</a:t>
            </a:r>
          </a:p>
        </p:txBody>
      </p:sp>
    </p:spTree>
    <p:extLst>
      <p:ext uri="{BB962C8B-B14F-4D97-AF65-F5344CB8AC3E}">
        <p14:creationId xmlns:p14="http://schemas.microsoft.com/office/powerpoint/2010/main" val="6797161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800" dirty="0" smtClean="0"/>
              <a:t>Trapped electrons enhance ITG and lead to new </a:t>
            </a:r>
            <a:r>
              <a:rPr lang="en-US" altLang="en-US" sz="4800" dirty="0" err="1" smtClean="0"/>
              <a:t>instabilty</a:t>
            </a:r>
            <a:r>
              <a:rPr lang="en-US" altLang="en-US" sz="4800" dirty="0" smtClean="0"/>
              <a:t>: trapped electron mode (TEM)</a:t>
            </a:r>
          </a:p>
        </p:txBody>
      </p:sp>
    </p:spTree>
    <p:extLst>
      <p:ext uri="{BB962C8B-B14F-4D97-AF65-F5344CB8AC3E}">
        <p14:creationId xmlns:p14="http://schemas.microsoft.com/office/powerpoint/2010/main" val="182094544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z="3200" smtClean="0"/>
              <a:t>Inhomogeneous magnetic field causes trapped particles to precess toroidally</a:t>
            </a:r>
          </a:p>
        </p:txBody>
      </p:sp>
      <p:pic>
        <p:nvPicPr>
          <p:cNvPr id="57347" name="Picture 2" descr="https://www.euro-fusion.org/wpcms/wp-content/uploads/2011/09/jg05-537-4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42" t="2353" r="1836" b="4842"/>
          <a:stretch>
            <a:fillRect/>
          </a:stretch>
        </p:blipFill>
        <p:spPr>
          <a:xfrm>
            <a:off x="533400" y="1450975"/>
            <a:ext cx="8001000" cy="4117975"/>
          </a:xfrm>
        </p:spPr>
      </p:pic>
      <p:sp>
        <p:nvSpPr>
          <p:cNvPr id="57348" name="TextBox 2"/>
          <p:cNvSpPr txBox="1">
            <a:spLocks noChangeArrowheads="1"/>
          </p:cNvSpPr>
          <p:nvPr/>
        </p:nvSpPr>
        <p:spPr bwMode="auto">
          <a:xfrm>
            <a:off x="457200" y="5613400"/>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b="0" i="0" dirty="0"/>
              <a:t>Trapped electron precession frequencies can be comparable to drift wave frequency (</a:t>
            </a:r>
            <a:r>
              <a:rPr lang="en-US" altLang="en-US" sz="2000" b="0" i="0" dirty="0" err="1">
                <a:latin typeface="Symbol" pitchFamily="18" charset="2"/>
              </a:rPr>
              <a:t>w</a:t>
            </a:r>
            <a:r>
              <a:rPr lang="en-US" altLang="en-US" sz="2000" b="0" i="0" dirty="0" err="1"/>
              <a:t>~v</a:t>
            </a:r>
            <a:r>
              <a:rPr lang="en-US" altLang="en-US" sz="2000" b="0" i="0" baseline="-25000" dirty="0" err="1"/>
              <a:t>Ti</a:t>
            </a:r>
            <a:r>
              <a:rPr lang="en-US" altLang="en-US" sz="2000" b="0" i="0" dirty="0"/>
              <a:t>/R) </a:t>
            </a:r>
            <a:r>
              <a:rPr lang="en-US" altLang="en-US" sz="2000" b="0" i="0" dirty="0">
                <a:sym typeface="Symbol" pitchFamily="18" charset="2"/>
              </a:rPr>
              <a:t> resonance can enhance ITG instability and lead to distinct </a:t>
            </a:r>
            <a:r>
              <a:rPr lang="en-US" altLang="en-US" sz="2000" i="0" dirty="0">
                <a:sym typeface="Symbol" pitchFamily="18" charset="2"/>
              </a:rPr>
              <a:t>trapped electron mode (TEM) instabilities driven by </a:t>
            </a:r>
            <a:r>
              <a:rPr lang="en-US" altLang="en-US" sz="2000" i="0" dirty="0" err="1">
                <a:sym typeface="Symbol" pitchFamily="18" charset="2"/>
              </a:rPr>
              <a:t>T</a:t>
            </a:r>
            <a:r>
              <a:rPr lang="en-US" altLang="en-US" sz="2000" i="0" baseline="-25000" dirty="0" err="1">
                <a:sym typeface="Symbol" pitchFamily="18" charset="2"/>
              </a:rPr>
              <a:t>e</a:t>
            </a:r>
            <a:r>
              <a:rPr lang="en-US" altLang="en-US" sz="2000" i="0" dirty="0">
                <a:sym typeface="Symbol" pitchFamily="18" charset="2"/>
              </a:rPr>
              <a:t>, n</a:t>
            </a:r>
            <a:r>
              <a:rPr lang="en-US" altLang="en-US" sz="2000" i="0" baseline="-25000" dirty="0">
                <a:sym typeface="Symbol" pitchFamily="18" charset="2"/>
              </a:rPr>
              <a:t>e</a:t>
            </a:r>
            <a:endParaRPr lang="en-US" altLang="en-US" sz="2000" i="0" baseline="-25000" dirty="0"/>
          </a:p>
        </p:txBody>
      </p:sp>
      <p:sp>
        <p:nvSpPr>
          <p:cNvPr id="57349" name="TextBox 3"/>
          <p:cNvSpPr txBox="1">
            <a:spLocks noChangeArrowheads="1"/>
          </p:cNvSpPr>
          <p:nvPr/>
        </p:nvSpPr>
        <p:spPr bwMode="auto">
          <a:xfrm>
            <a:off x="228600" y="1182688"/>
            <a:ext cx="2549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b="0" i="0"/>
              <a:t>E = 1/2mv</a:t>
            </a:r>
            <a:r>
              <a:rPr lang="en-US" altLang="en-US" sz="1800" b="0" i="0" baseline="30000"/>
              <a:t>2</a:t>
            </a:r>
            <a:r>
              <a:rPr lang="en-US" altLang="en-US" sz="1800" b="0" i="0"/>
              <a:t>  = constant</a:t>
            </a:r>
          </a:p>
          <a:p>
            <a:pPr eaLnBrk="1" hangingPunct="1">
              <a:spcBef>
                <a:spcPct val="0"/>
              </a:spcBef>
              <a:buFontTx/>
              <a:buNone/>
            </a:pPr>
            <a:r>
              <a:rPr lang="en-US" altLang="en-US" sz="1800" b="0" i="0">
                <a:latin typeface="Symbol" pitchFamily="18" charset="2"/>
              </a:rPr>
              <a:t>m </a:t>
            </a:r>
            <a:r>
              <a:rPr lang="en-US" altLang="en-US" sz="1800" b="0" i="0"/>
              <a:t>= mv</a:t>
            </a:r>
            <a:r>
              <a:rPr lang="en-US" altLang="en-US" sz="1800" b="0" i="0" baseline="-25000">
                <a:sym typeface="Symbol" pitchFamily="18" charset="2"/>
              </a:rPr>
              <a:t></a:t>
            </a:r>
            <a:r>
              <a:rPr lang="en-US" altLang="en-US" sz="1800" b="0" i="0" baseline="30000"/>
              <a:t>2</a:t>
            </a:r>
            <a:r>
              <a:rPr lang="en-US" altLang="en-US" sz="1800" b="0" i="0"/>
              <a:t>/2B = constant</a:t>
            </a:r>
          </a:p>
        </p:txBody>
      </p:sp>
    </p:spTree>
    <p:extLst>
      <p:ext uri="{BB962C8B-B14F-4D97-AF65-F5344CB8AC3E}">
        <p14:creationId xmlns:p14="http://schemas.microsoft.com/office/powerpoint/2010/main" val="279224388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4400" dirty="0" smtClean="0"/>
              <a:t>Turbulence at electron </a:t>
            </a:r>
            <a:r>
              <a:rPr lang="en-US" altLang="en-US" sz="4400" dirty="0" err="1" smtClean="0"/>
              <a:t>gyroradius</a:t>
            </a:r>
            <a:r>
              <a:rPr lang="en-US" altLang="en-US" sz="4400" dirty="0" smtClean="0"/>
              <a:t> can also be important</a:t>
            </a:r>
          </a:p>
        </p:txBody>
      </p:sp>
    </p:spTree>
    <p:extLst>
      <p:ext uri="{BB962C8B-B14F-4D97-AF65-F5344CB8AC3E}">
        <p14:creationId xmlns:p14="http://schemas.microsoft.com/office/powerpoint/2010/main" val="976281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Tokamaks</a:t>
            </a:r>
          </a:p>
        </p:txBody>
      </p:sp>
      <p:sp>
        <p:nvSpPr>
          <p:cNvPr id="18435" name="Content Placeholder 2"/>
          <p:cNvSpPr>
            <a:spLocks noGrp="1"/>
          </p:cNvSpPr>
          <p:nvPr>
            <p:ph idx="1"/>
          </p:nvPr>
        </p:nvSpPr>
        <p:spPr>
          <a:xfrm>
            <a:off x="152400" y="914400"/>
            <a:ext cx="5181600" cy="990600"/>
          </a:xfrm>
        </p:spPr>
        <p:txBody>
          <a:bodyPr/>
          <a:lstStyle/>
          <a:p>
            <a:r>
              <a:rPr lang="en-US" altLang="en-US" smtClean="0"/>
              <a:t>Axisymmetric</a:t>
            </a:r>
          </a:p>
          <a:p>
            <a:r>
              <a:rPr lang="en-US" altLang="en-US" smtClean="0"/>
              <a:t>Helical field lines confine plasma</a:t>
            </a:r>
          </a:p>
          <a:p>
            <a:r>
              <a:rPr lang="en-US" altLang="en-US" smtClean="0"/>
              <a:t>Closed, nested flux surfaces</a:t>
            </a:r>
          </a:p>
        </p:txBody>
      </p:sp>
      <p:pic>
        <p:nvPicPr>
          <p:cNvPr id="18436" name="Picture 6" descr="http://magfuzio.hu/fuzio/kepek/magneses_osszetartas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p:cNvSpPr txBox="1">
            <a:spLocks noChangeArrowheads="1"/>
          </p:cNvSpPr>
          <p:nvPr/>
        </p:nvSpPr>
        <p:spPr bwMode="auto">
          <a:xfrm>
            <a:off x="6883400" y="561975"/>
            <a:ext cx="730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NSTX</a:t>
            </a:r>
          </a:p>
        </p:txBody>
      </p:sp>
      <p:pic>
        <p:nvPicPr>
          <p:cNvPr id="184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13" y="904875"/>
            <a:ext cx="2867025" cy="595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10"/>
          <p:cNvSpPr>
            <a:spLocks noChangeArrowheads="1"/>
          </p:cNvSpPr>
          <p:nvPr/>
        </p:nvSpPr>
        <p:spPr bwMode="auto">
          <a:xfrm>
            <a:off x="7351099" y="3578737"/>
            <a:ext cx="345101"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9" name="Right Arrow 10"/>
          <p:cNvSpPr>
            <a:spLocks noChangeArrowheads="1"/>
          </p:cNvSpPr>
          <p:nvPr/>
        </p:nvSpPr>
        <p:spPr bwMode="auto">
          <a:xfrm rot="16200000">
            <a:off x="6615769" y="2858431"/>
            <a:ext cx="1175026" cy="334963"/>
          </a:xfrm>
          <a:prstGeom prst="rightArrow">
            <a:avLst>
              <a:gd name="adj1" fmla="val 50000"/>
              <a:gd name="adj2" fmla="val 50067"/>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0" name="Right Arrow 10"/>
          <p:cNvSpPr>
            <a:spLocks noChangeArrowheads="1"/>
          </p:cNvSpPr>
          <p:nvPr/>
        </p:nvSpPr>
        <p:spPr bwMode="auto">
          <a:xfrm rot="10800000">
            <a:off x="6283325" y="3581400"/>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1" name="TextBox 1"/>
          <p:cNvSpPr txBox="1">
            <a:spLocks noChangeArrowheads="1"/>
          </p:cNvSpPr>
          <p:nvPr/>
        </p:nvSpPr>
        <p:spPr bwMode="auto">
          <a:xfrm>
            <a:off x="7848600" y="2655887"/>
            <a:ext cx="107315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3200" i="0" dirty="0">
                <a:solidFill>
                  <a:srgbClr val="FF0000"/>
                </a:solidFill>
              </a:rPr>
              <a:t>Heat</a:t>
            </a:r>
          </a:p>
          <a:p>
            <a:pPr eaLnBrk="1" hangingPunct="1">
              <a:spcBef>
                <a:spcPct val="0"/>
              </a:spcBef>
              <a:buFontTx/>
              <a:buNone/>
            </a:pPr>
            <a:r>
              <a:rPr lang="en-US" altLang="en-US" sz="3200" i="0" dirty="0">
                <a:solidFill>
                  <a:srgbClr val="FF0000"/>
                </a:solidFill>
              </a:rPr>
              <a:t>loss</a:t>
            </a:r>
            <a:endParaRPr lang="en-US" altLang="en-US" sz="3200" i="0" baseline="-25000" dirty="0">
              <a:solidFill>
                <a:srgbClr val="FF0000"/>
              </a:solidFill>
            </a:endParaRPr>
          </a:p>
        </p:txBody>
      </p:sp>
      <p:sp>
        <p:nvSpPr>
          <p:cNvPr id="13" name="Right Arrow 10"/>
          <p:cNvSpPr>
            <a:spLocks noChangeArrowheads="1"/>
          </p:cNvSpPr>
          <p:nvPr/>
        </p:nvSpPr>
        <p:spPr bwMode="auto">
          <a:xfrm rot="5400000">
            <a:off x="6653662" y="4291462"/>
            <a:ext cx="113892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Tree>
    <p:extLst>
      <p:ext uri="{BB962C8B-B14F-4D97-AF65-F5344CB8AC3E}">
        <p14:creationId xmlns:p14="http://schemas.microsoft.com/office/powerpoint/2010/main" val="17436252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z="2800" smtClean="0"/>
              <a:t>Electron scale (~mm) turbulence can dominate when ITG/TEM suppressed</a:t>
            </a:r>
          </a:p>
        </p:txBody>
      </p:sp>
      <p:sp>
        <p:nvSpPr>
          <p:cNvPr id="94211" name="Content Placeholder 2"/>
          <p:cNvSpPr>
            <a:spLocks noGrp="1"/>
          </p:cNvSpPr>
          <p:nvPr>
            <p:ph idx="1"/>
          </p:nvPr>
        </p:nvSpPr>
        <p:spPr>
          <a:xfrm>
            <a:off x="152400" y="1143000"/>
            <a:ext cx="4800600" cy="5060950"/>
          </a:xfrm>
        </p:spPr>
        <p:txBody>
          <a:bodyPr/>
          <a:lstStyle/>
          <a:p>
            <a:pPr>
              <a:defRPr/>
            </a:pPr>
            <a:r>
              <a:rPr lang="en-US" altLang="en-US" sz="1800" dirty="0" smtClean="0"/>
              <a:t>Electron temperature gradient (ETG) instability “isomorphic” to ITG, same ballooning instability mechanism but reversed role of ions and electrons</a:t>
            </a:r>
          </a:p>
          <a:p>
            <a:pPr>
              <a:defRPr/>
            </a:pPr>
            <a:endParaRPr lang="en-US" altLang="en-US" sz="1800" dirty="0" smtClean="0"/>
          </a:p>
          <a:p>
            <a:pPr>
              <a:defRPr/>
            </a:pPr>
            <a:r>
              <a:rPr lang="en-US" sz="1800" dirty="0" smtClean="0"/>
              <a:t>L</a:t>
            </a:r>
            <a:r>
              <a:rPr lang="en-US" sz="1800" baseline="-25000" dirty="0">
                <a:sym typeface="Symbol"/>
              </a:rPr>
              <a:t></a:t>
            </a:r>
            <a:r>
              <a:rPr lang="en-US" sz="1800" dirty="0"/>
              <a:t> ~ </a:t>
            </a:r>
            <a:r>
              <a:rPr lang="en-US" sz="1800" dirty="0">
                <a:latin typeface="Symbol" panose="05050102010706020507" pitchFamily="18" charset="2"/>
              </a:rPr>
              <a:t>r</a:t>
            </a:r>
            <a:r>
              <a:rPr lang="en-US" sz="1800" baseline="-25000" dirty="0"/>
              <a:t>e</a:t>
            </a:r>
            <a:r>
              <a:rPr lang="en-US" sz="1800" dirty="0"/>
              <a:t>, </a:t>
            </a:r>
            <a:r>
              <a:rPr lang="en-US" sz="1800" dirty="0">
                <a:latin typeface="Symbol" panose="05050102010706020507" pitchFamily="18" charset="2"/>
              </a:rPr>
              <a:t>w</a:t>
            </a:r>
            <a:r>
              <a:rPr lang="en-US" sz="1800" dirty="0"/>
              <a:t> ~ </a:t>
            </a:r>
            <a:r>
              <a:rPr lang="en-US" sz="1800" dirty="0" err="1"/>
              <a:t>v</a:t>
            </a:r>
            <a:r>
              <a:rPr lang="en-US" sz="1800" baseline="-25000" dirty="0" err="1"/>
              <a:t>Te</a:t>
            </a:r>
            <a:r>
              <a:rPr lang="en-US" sz="1800" dirty="0"/>
              <a:t>/R (~60 times smaller, ~60 times </a:t>
            </a:r>
            <a:r>
              <a:rPr lang="en-US" sz="1800" dirty="0" smtClean="0"/>
              <a:t>faster than ITG)</a:t>
            </a:r>
            <a:endParaRPr lang="en-US" altLang="en-US" sz="1800" dirty="0" smtClean="0"/>
          </a:p>
          <a:p>
            <a:pPr>
              <a:defRPr/>
            </a:pPr>
            <a:endParaRPr lang="en-US" altLang="en-US" sz="1800" dirty="0" smtClean="0"/>
          </a:p>
          <a:p>
            <a:pPr>
              <a:defRPr/>
            </a:pPr>
            <a:r>
              <a:rPr lang="en-US" altLang="en-US" sz="1800" dirty="0" smtClean="0"/>
              <a:t>Characteristic </a:t>
            </a:r>
            <a:r>
              <a:rPr lang="en-US" altLang="en-US" sz="1800" dirty="0" err="1" smtClean="0"/>
              <a:t>gyroBohm</a:t>
            </a:r>
            <a:r>
              <a:rPr lang="en-US" altLang="en-US" sz="1800" dirty="0" smtClean="0"/>
              <a:t> transport expected to be 1/60 of ITG transport</a:t>
            </a:r>
            <a:endParaRPr lang="en-US" altLang="en-US" sz="1800" dirty="0"/>
          </a:p>
          <a:p>
            <a:pPr marL="0" indent="0">
              <a:buFont typeface="Arial" pitchFamily="34" charset="0"/>
              <a:buNone/>
              <a:defRPr/>
            </a:pPr>
            <a:r>
              <a:rPr lang="en-US" sz="1800" dirty="0">
                <a:latin typeface="Symbol" panose="05050102010706020507" pitchFamily="18" charset="2"/>
              </a:rPr>
              <a:t> </a:t>
            </a:r>
            <a:r>
              <a:rPr lang="en-US" sz="1800" dirty="0" smtClean="0">
                <a:latin typeface="Symbol" panose="05050102010706020507" pitchFamily="18" charset="2"/>
              </a:rPr>
              <a:t>    </a:t>
            </a:r>
            <a:r>
              <a:rPr lang="en-US" sz="1800" dirty="0" err="1" smtClean="0">
                <a:latin typeface="Symbol" panose="05050102010706020507" pitchFamily="18" charset="2"/>
              </a:rPr>
              <a:t>c</a:t>
            </a:r>
            <a:r>
              <a:rPr lang="en-US" sz="1800" baseline="-25000" dirty="0" err="1" smtClean="0"/>
              <a:t>ETG</a:t>
            </a:r>
            <a:r>
              <a:rPr lang="en-US" sz="1800" dirty="0" smtClean="0"/>
              <a:t> </a:t>
            </a:r>
            <a:r>
              <a:rPr lang="en-US" sz="1800" dirty="0"/>
              <a:t>~ (</a:t>
            </a:r>
            <a:r>
              <a:rPr lang="en-US" sz="1800" dirty="0" err="1">
                <a:latin typeface="Symbol" panose="05050102010706020507" pitchFamily="18" charset="2"/>
              </a:rPr>
              <a:t>D</a:t>
            </a:r>
            <a:r>
              <a:rPr lang="en-US" sz="1800" dirty="0" err="1"/>
              <a:t>x</a:t>
            </a:r>
            <a:r>
              <a:rPr lang="en-US" sz="1800" dirty="0"/>
              <a:t>)</a:t>
            </a:r>
            <a:r>
              <a:rPr lang="en-US" sz="1800" baseline="30000" dirty="0"/>
              <a:t>2</a:t>
            </a:r>
            <a:r>
              <a:rPr lang="en-US" sz="1800" dirty="0"/>
              <a:t>/</a:t>
            </a:r>
            <a:r>
              <a:rPr lang="en-US" sz="1800" dirty="0">
                <a:latin typeface="Symbol" panose="05050102010706020507" pitchFamily="18" charset="2"/>
              </a:rPr>
              <a:t>D</a:t>
            </a:r>
            <a:r>
              <a:rPr lang="en-US" sz="1800" dirty="0"/>
              <a:t>t ~ </a:t>
            </a:r>
            <a:r>
              <a:rPr lang="en-US" sz="1800" dirty="0" smtClean="0">
                <a:latin typeface="Symbol" panose="05050102010706020507" pitchFamily="18" charset="2"/>
              </a:rPr>
              <a:t>r</a:t>
            </a:r>
            <a:r>
              <a:rPr lang="en-US" sz="1800" baseline="-25000" dirty="0" smtClean="0"/>
              <a:t>e</a:t>
            </a:r>
            <a:r>
              <a:rPr lang="en-US" sz="1800" baseline="30000" dirty="0" smtClean="0"/>
              <a:t>2</a:t>
            </a:r>
            <a:r>
              <a:rPr lang="en-US" sz="1800" dirty="0" smtClean="0"/>
              <a:t>v</a:t>
            </a:r>
            <a:r>
              <a:rPr lang="en-US" sz="1800" baseline="-25000" dirty="0" smtClean="0"/>
              <a:t>Te</a:t>
            </a:r>
            <a:r>
              <a:rPr lang="en-US" sz="1800" dirty="0" smtClean="0"/>
              <a:t>/R ~ (</a:t>
            </a:r>
            <a:r>
              <a:rPr lang="en-US" sz="1800" dirty="0"/>
              <a:t>1/60)</a:t>
            </a:r>
            <a:r>
              <a:rPr lang="en-US" sz="1800" dirty="0">
                <a:sym typeface="Symbol"/>
              </a:rPr>
              <a:t>  </a:t>
            </a:r>
            <a:r>
              <a:rPr lang="en-US" sz="1800" dirty="0" smtClean="0">
                <a:latin typeface="Symbol" panose="05050102010706020507" pitchFamily="18" charset="2"/>
              </a:rPr>
              <a:t>r</a:t>
            </a:r>
            <a:r>
              <a:rPr lang="en-US" sz="1800" baseline="-25000" dirty="0" smtClean="0"/>
              <a:t>i</a:t>
            </a:r>
            <a:r>
              <a:rPr lang="en-US" sz="1800" baseline="30000" dirty="0" smtClean="0"/>
              <a:t>2</a:t>
            </a:r>
            <a:r>
              <a:rPr lang="en-US" sz="1800" dirty="0" smtClean="0"/>
              <a:t>v</a:t>
            </a:r>
            <a:r>
              <a:rPr lang="en-US" sz="1800" baseline="-25000" dirty="0" smtClean="0"/>
              <a:t>Ti</a:t>
            </a:r>
            <a:r>
              <a:rPr lang="en-US" sz="1800" dirty="0" smtClean="0"/>
              <a:t>/R</a:t>
            </a:r>
            <a:endParaRPr lang="en-US" sz="1800" dirty="0"/>
          </a:p>
          <a:p>
            <a:pPr>
              <a:defRPr/>
            </a:pPr>
            <a:endParaRPr lang="en-US" altLang="en-US" sz="1800" dirty="0"/>
          </a:p>
          <a:p>
            <a:pPr>
              <a:defRPr/>
            </a:pPr>
            <a:r>
              <a:rPr lang="en-US" altLang="en-US" sz="1800" dirty="0" smtClean="0"/>
              <a:t>“Streamers” can exist nonlinearly (</a:t>
            </a:r>
            <a:r>
              <a:rPr lang="en-US" altLang="en-US" sz="1800" dirty="0" err="1" smtClean="0"/>
              <a:t>Jenko</a:t>
            </a:r>
            <a:r>
              <a:rPr lang="en-US" altLang="en-US" sz="1800" dirty="0" smtClean="0"/>
              <a:t>, Dorland, 2000, 2001)</a:t>
            </a:r>
          </a:p>
          <a:p>
            <a:pPr marL="0" indent="0">
              <a:buFont typeface="Arial" pitchFamily="34" charset="0"/>
              <a:buNone/>
              <a:defRPr/>
            </a:pPr>
            <a:r>
              <a:rPr lang="en-US" altLang="en-US" sz="1800" dirty="0" smtClean="0"/>
              <a:t>	</a:t>
            </a:r>
            <a:r>
              <a:rPr lang="en-US" altLang="en-US" sz="1800" dirty="0" err="1" smtClean="0">
                <a:latin typeface="Symbol" panose="05050102010706020507" pitchFamily="18" charset="2"/>
              </a:rPr>
              <a:t>D</a:t>
            </a:r>
            <a:r>
              <a:rPr lang="en-US" altLang="en-US" sz="1800" dirty="0" err="1" smtClean="0"/>
              <a:t>x</a:t>
            </a:r>
            <a:r>
              <a:rPr lang="en-US" altLang="en-US" sz="1800" dirty="0" smtClean="0"/>
              <a:t> ~ </a:t>
            </a:r>
            <a:r>
              <a:rPr lang="en-US" altLang="en-US" sz="1800" dirty="0" err="1" smtClean="0"/>
              <a:t>L</a:t>
            </a:r>
            <a:r>
              <a:rPr lang="en-US" altLang="en-US" sz="1800" baseline="-25000" dirty="0" err="1" smtClean="0"/>
              <a:t>r</a:t>
            </a:r>
            <a:r>
              <a:rPr lang="en-US" altLang="en-US" sz="1800" dirty="0" smtClean="0"/>
              <a:t> &gt; </a:t>
            </a:r>
            <a:r>
              <a:rPr lang="en-US" altLang="en-US" sz="1800" dirty="0" err="1" smtClean="0"/>
              <a:t>L</a:t>
            </a:r>
            <a:r>
              <a:rPr lang="en-US" altLang="en-US" sz="1800" baseline="-25000" dirty="0" err="1" smtClean="0">
                <a:latin typeface="Symbol" panose="05050102010706020507" pitchFamily="18" charset="2"/>
              </a:rPr>
              <a:t>q</a:t>
            </a:r>
            <a:r>
              <a:rPr lang="en-US" altLang="en-US" sz="1800" dirty="0" smtClean="0"/>
              <a:t> (</a:t>
            </a:r>
            <a:r>
              <a:rPr lang="en-US" altLang="en-US" sz="1800" dirty="0" err="1" smtClean="0"/>
              <a:t>k</a:t>
            </a:r>
            <a:r>
              <a:rPr lang="en-US" altLang="en-US" sz="1800" baseline="-25000" dirty="0" err="1" smtClean="0">
                <a:latin typeface="Symbol" panose="05050102010706020507" pitchFamily="18" charset="2"/>
              </a:rPr>
              <a:t>q</a:t>
            </a:r>
            <a:r>
              <a:rPr lang="en-US" altLang="en-US" sz="1800" dirty="0" smtClean="0"/>
              <a:t>&gt;&gt;</a:t>
            </a:r>
            <a:r>
              <a:rPr lang="en-US" altLang="en-US" sz="1800" dirty="0" err="1" smtClean="0"/>
              <a:t>k</a:t>
            </a:r>
            <a:r>
              <a:rPr lang="en-US" altLang="en-US" sz="1800" baseline="-25000" dirty="0" err="1" smtClean="0"/>
              <a:t>r</a:t>
            </a:r>
            <a:r>
              <a:rPr lang="en-US" altLang="en-US" sz="1800" dirty="0" smtClean="0"/>
              <a:t>)</a:t>
            </a:r>
          </a:p>
          <a:p>
            <a:pPr>
              <a:buFont typeface="Symbol" panose="05050102010706020507" pitchFamily="18" charset="2"/>
              <a:buChar char="Þ"/>
              <a:defRPr/>
            </a:pPr>
            <a:r>
              <a:rPr lang="en-US" altLang="en-US" sz="1800" b="1" dirty="0" smtClean="0"/>
              <a:t>Much larger transport than expected</a:t>
            </a:r>
          </a:p>
        </p:txBody>
      </p:sp>
      <p:pic>
        <p:nvPicPr>
          <p:cNvPr id="64516" name="Picture 2"/>
          <p:cNvPicPr>
            <a:picLocks noChangeAspect="1" noChangeArrowheads="1"/>
          </p:cNvPicPr>
          <p:nvPr/>
        </p:nvPicPr>
        <p:blipFill>
          <a:blip r:embed="rId3">
            <a:extLst>
              <a:ext uri="{28A0092B-C50C-407E-A947-70E740481C1C}">
                <a14:useLocalDpi xmlns:a14="http://schemas.microsoft.com/office/drawing/2010/main" val="0"/>
              </a:ext>
            </a:extLst>
          </a:blip>
          <a:srcRect l="12247" b="15111"/>
          <a:stretch>
            <a:fillRect/>
          </a:stretch>
        </p:blipFill>
        <p:spPr bwMode="auto">
          <a:xfrm>
            <a:off x="5257800" y="1785938"/>
            <a:ext cx="3784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9"/>
          <p:cNvSpPr txBox="1">
            <a:spLocks noChangeArrowheads="1"/>
          </p:cNvSpPr>
          <p:nvPr/>
        </p:nvSpPr>
        <p:spPr bwMode="auto">
          <a:xfrm>
            <a:off x="6162675" y="4681538"/>
            <a:ext cx="1873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b="1">
                <a:latin typeface="Helvetica" pitchFamily="34" charset="0"/>
              </a:rPr>
              <a:t>6 ion radii</a:t>
            </a:r>
          </a:p>
          <a:p>
            <a:pPr algn="ctr" eaLnBrk="1" hangingPunct="1">
              <a:spcBef>
                <a:spcPct val="0"/>
              </a:spcBef>
              <a:buFontTx/>
              <a:buNone/>
            </a:pPr>
            <a:r>
              <a:rPr lang="en-US" altLang="en-US" sz="1600" b="1">
                <a:latin typeface="Helvetica" pitchFamily="34" charset="0"/>
              </a:rPr>
              <a:t>360 electron radii</a:t>
            </a:r>
          </a:p>
          <a:p>
            <a:pPr algn="ctr" eaLnBrk="1" hangingPunct="1">
              <a:spcBef>
                <a:spcPct val="0"/>
              </a:spcBef>
              <a:buFontTx/>
              <a:buNone/>
            </a:pPr>
            <a:r>
              <a:rPr lang="en-US" altLang="en-US" sz="1600" b="1">
                <a:solidFill>
                  <a:srgbClr val="FF0000"/>
                </a:solidFill>
                <a:latin typeface="Helvetica" pitchFamily="34" charset="0"/>
              </a:rPr>
              <a:t>~2 cm</a:t>
            </a:r>
          </a:p>
        </p:txBody>
      </p:sp>
      <p:cxnSp>
        <p:nvCxnSpPr>
          <p:cNvPr id="64518" name="Straight Arrow Connector 21"/>
          <p:cNvCxnSpPr>
            <a:cxnSpLocks noChangeShapeType="1"/>
          </p:cNvCxnSpPr>
          <p:nvPr/>
        </p:nvCxnSpPr>
        <p:spPr bwMode="auto">
          <a:xfrm flipH="1">
            <a:off x="5334000" y="5062538"/>
            <a:ext cx="8382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4519" name="Straight Arrow Connector 22"/>
          <p:cNvCxnSpPr>
            <a:cxnSpLocks noChangeShapeType="1"/>
          </p:cNvCxnSpPr>
          <p:nvPr/>
        </p:nvCxnSpPr>
        <p:spPr bwMode="auto">
          <a:xfrm flipH="1">
            <a:off x="8001000" y="5062538"/>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64520" name="TextBox 30"/>
          <p:cNvSpPr txBox="1">
            <a:spLocks noChangeArrowheads="1"/>
          </p:cNvSpPr>
          <p:nvPr/>
        </p:nvSpPr>
        <p:spPr bwMode="auto">
          <a:xfrm>
            <a:off x="5029200" y="1524000"/>
            <a:ext cx="3857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dirty="0">
                <a:solidFill>
                  <a:srgbClr val="1822CD"/>
                </a:solidFill>
                <a:latin typeface="Helvetica" pitchFamily="34" charset="0"/>
              </a:rPr>
              <a:t>density fluctuations from ETG simulation</a:t>
            </a:r>
          </a:p>
        </p:txBody>
      </p:sp>
      <p:sp>
        <p:nvSpPr>
          <p:cNvPr id="64521" name="TextBox 1"/>
          <p:cNvSpPr txBox="1">
            <a:spLocks noChangeArrowheads="1"/>
          </p:cNvSpPr>
          <p:nvPr/>
        </p:nvSpPr>
        <p:spPr bwMode="auto">
          <a:xfrm>
            <a:off x="6224588" y="5638800"/>
            <a:ext cx="223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1">
                <a:solidFill>
                  <a:srgbClr val="0000FF"/>
                </a:solidFill>
              </a:rPr>
              <a:t>Guttenfelder, PoP (2011)</a:t>
            </a:r>
          </a:p>
        </p:txBody>
      </p:sp>
    </p:spTree>
    <p:extLst>
      <p:ext uri="{BB962C8B-B14F-4D97-AF65-F5344CB8AC3E}">
        <p14:creationId xmlns:p14="http://schemas.microsoft.com/office/powerpoint/2010/main" val="22410981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dirty="0" smtClean="0"/>
              <a:t>Not easy to image electron scale (mm) fluctuations </a:t>
            </a:r>
            <a:r>
              <a:rPr lang="en-US" altLang="en-US" dirty="0" smtClean="0">
                <a:sym typeface="Symbol" pitchFamily="18" charset="2"/>
              </a:rPr>
              <a:t></a:t>
            </a:r>
            <a:r>
              <a:rPr lang="en-US" altLang="en-US" dirty="0" smtClean="0"/>
              <a:t> “microwave scattering” used to detect high-k fluctuations</a:t>
            </a:r>
          </a:p>
        </p:txBody>
      </p:sp>
      <p:pic>
        <p:nvPicPr>
          <p:cNvPr id="65539" name="Picture 2"/>
          <p:cNvPicPr>
            <a:picLocks noChangeAspect="1" noChangeArrowheads="1"/>
          </p:cNvPicPr>
          <p:nvPr/>
        </p:nvPicPr>
        <p:blipFill>
          <a:blip r:embed="rId3">
            <a:extLst>
              <a:ext uri="{28A0092B-C50C-407E-A947-70E740481C1C}">
                <a14:useLocalDpi xmlns:a14="http://schemas.microsoft.com/office/drawing/2010/main" val="0"/>
              </a:ext>
            </a:extLst>
          </a:blip>
          <a:srcRect l="12247" b="15111"/>
          <a:stretch>
            <a:fillRect/>
          </a:stretch>
        </p:blipFill>
        <p:spPr bwMode="auto">
          <a:xfrm>
            <a:off x="5257800" y="1785938"/>
            <a:ext cx="3784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9"/>
          <p:cNvSpPr txBox="1">
            <a:spLocks noChangeArrowheads="1"/>
          </p:cNvSpPr>
          <p:nvPr/>
        </p:nvSpPr>
        <p:spPr bwMode="auto">
          <a:xfrm>
            <a:off x="6162675" y="4681538"/>
            <a:ext cx="1873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b="1">
                <a:latin typeface="Helvetica" pitchFamily="34" charset="0"/>
              </a:rPr>
              <a:t>6 ion radii</a:t>
            </a:r>
          </a:p>
          <a:p>
            <a:pPr algn="ctr" eaLnBrk="1" hangingPunct="1">
              <a:spcBef>
                <a:spcPct val="0"/>
              </a:spcBef>
              <a:buFontTx/>
              <a:buNone/>
            </a:pPr>
            <a:r>
              <a:rPr lang="en-US" altLang="en-US" sz="1600" b="1">
                <a:latin typeface="Helvetica" pitchFamily="34" charset="0"/>
              </a:rPr>
              <a:t>360 electron radii</a:t>
            </a:r>
          </a:p>
          <a:p>
            <a:pPr algn="ctr" eaLnBrk="1" hangingPunct="1">
              <a:spcBef>
                <a:spcPct val="0"/>
              </a:spcBef>
              <a:buFontTx/>
              <a:buNone/>
            </a:pPr>
            <a:r>
              <a:rPr lang="en-US" altLang="en-US" sz="1600" b="1">
                <a:solidFill>
                  <a:srgbClr val="FF0000"/>
                </a:solidFill>
                <a:latin typeface="Helvetica" pitchFamily="34" charset="0"/>
              </a:rPr>
              <a:t>~2 cm</a:t>
            </a:r>
          </a:p>
        </p:txBody>
      </p:sp>
      <p:cxnSp>
        <p:nvCxnSpPr>
          <p:cNvPr id="65541" name="Straight Arrow Connector 21"/>
          <p:cNvCxnSpPr>
            <a:cxnSpLocks noChangeShapeType="1"/>
          </p:cNvCxnSpPr>
          <p:nvPr/>
        </p:nvCxnSpPr>
        <p:spPr bwMode="auto">
          <a:xfrm flipH="1">
            <a:off x="5334000" y="5062538"/>
            <a:ext cx="8382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5542" name="Straight Arrow Connector 22"/>
          <p:cNvCxnSpPr>
            <a:cxnSpLocks noChangeShapeType="1"/>
          </p:cNvCxnSpPr>
          <p:nvPr/>
        </p:nvCxnSpPr>
        <p:spPr bwMode="auto">
          <a:xfrm flipH="1">
            <a:off x="8001000" y="5062538"/>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83975" name="Content Placeholder 22"/>
          <p:cNvSpPr>
            <a:spLocks noGrp="1"/>
          </p:cNvSpPr>
          <p:nvPr>
            <p:ph idx="1"/>
          </p:nvPr>
        </p:nvSpPr>
        <p:spPr>
          <a:xfrm>
            <a:off x="152400" y="1066800"/>
            <a:ext cx="8763000" cy="381000"/>
          </a:xfrm>
        </p:spPr>
        <p:txBody>
          <a:bodyPr>
            <a:normAutofit lnSpcReduction="10000"/>
          </a:bodyPr>
          <a:lstStyle/>
          <a:p>
            <a:pPr>
              <a:defRPr/>
            </a:pPr>
            <a:endParaRPr lang="en-US" altLang="en-US" sz="2000" smtClean="0"/>
          </a:p>
        </p:txBody>
      </p:sp>
      <p:sp>
        <p:nvSpPr>
          <p:cNvPr id="65544" name="TextBox 20"/>
          <p:cNvSpPr txBox="1">
            <a:spLocks noChangeArrowheads="1"/>
          </p:cNvSpPr>
          <p:nvPr/>
        </p:nvSpPr>
        <p:spPr bwMode="auto">
          <a:xfrm>
            <a:off x="638175" y="5629275"/>
            <a:ext cx="3048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a:t>    </a:t>
            </a:r>
          </a:p>
        </p:txBody>
      </p:sp>
      <p:pic>
        <p:nvPicPr>
          <p:cNvPr id="65545"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175" y="1752600"/>
            <a:ext cx="255587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cxnSp>
        <p:nvCxnSpPr>
          <p:cNvPr id="65546" name="Straight Arrow Connector 21"/>
          <p:cNvCxnSpPr>
            <a:cxnSpLocks noChangeShapeType="1"/>
          </p:cNvCxnSpPr>
          <p:nvPr/>
        </p:nvCxnSpPr>
        <p:spPr bwMode="auto">
          <a:xfrm rot="5400000" flipH="1" flipV="1">
            <a:off x="3095625" y="3714750"/>
            <a:ext cx="1000125" cy="257175"/>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5547" name="Straight Arrow Connector 22"/>
          <p:cNvCxnSpPr>
            <a:cxnSpLocks noChangeShapeType="1"/>
          </p:cNvCxnSpPr>
          <p:nvPr/>
        </p:nvCxnSpPr>
        <p:spPr bwMode="auto">
          <a:xfrm rot="16200000" flipV="1">
            <a:off x="2795588" y="3690937"/>
            <a:ext cx="971550" cy="314325"/>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65548" name="Straight Arrow Connector 23"/>
          <p:cNvCxnSpPr>
            <a:cxnSpLocks noChangeShapeType="1"/>
          </p:cNvCxnSpPr>
          <p:nvPr/>
        </p:nvCxnSpPr>
        <p:spPr bwMode="auto">
          <a:xfrm rot="10800000" flipV="1">
            <a:off x="3124200" y="3352800"/>
            <a:ext cx="590550" cy="19050"/>
          </a:xfrm>
          <a:prstGeom prst="straightConnector1">
            <a:avLst/>
          </a:prstGeom>
          <a:noFill/>
          <a:ln w="3175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25" name="Arc 24"/>
          <p:cNvSpPr/>
          <p:nvPr/>
        </p:nvSpPr>
        <p:spPr bwMode="auto">
          <a:xfrm rot="18066413">
            <a:off x="1400175" y="5026025"/>
            <a:ext cx="323850" cy="304800"/>
          </a:xfrm>
          <a:prstGeom prst="arc">
            <a:avLst>
              <a:gd name="adj1" fmla="val 13763922"/>
              <a:gd name="adj2" fmla="val 0"/>
            </a:avLst>
          </a:prstGeom>
          <a:noFill/>
          <a:ln w="31750" cap="flat" cmpd="sng" algn="ctr">
            <a:solidFill>
              <a:schemeClr val="tx1"/>
            </a:solidFill>
            <a:prstDash val="solid"/>
            <a:round/>
            <a:headEnd type="triangle" w="lg" len="med"/>
            <a:tailEnd type="none" w="lg" len="med"/>
          </a:ln>
          <a:effectLst/>
        </p:spPr>
        <p:txBody>
          <a:bodyPr lIns="0" tIns="0" rIns="0" bIns="0"/>
          <a:lstStyle/>
          <a:p>
            <a:pPr>
              <a:spcBef>
                <a:spcPct val="20000"/>
              </a:spcBef>
              <a:buFontTx/>
              <a:buChar char="•"/>
              <a:defRPr/>
            </a:pPr>
            <a:endParaRPr lang="en-US" sz="1200" b="1" i="1">
              <a:solidFill>
                <a:srgbClr val="1822CD"/>
              </a:solidFill>
              <a:latin typeface="Helvetica" pitchFamily="-29" charset="0"/>
            </a:endParaRPr>
          </a:p>
        </p:txBody>
      </p:sp>
      <p:sp>
        <p:nvSpPr>
          <p:cNvPr id="65550" name="TextBox 25"/>
          <p:cNvSpPr txBox="1">
            <a:spLocks noChangeArrowheads="1"/>
          </p:cNvSpPr>
          <p:nvPr/>
        </p:nvSpPr>
        <p:spPr bwMode="auto">
          <a:xfrm>
            <a:off x="3171825" y="29813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a:t>k</a:t>
            </a:r>
            <a:r>
              <a:rPr lang="en-US" altLang="en-US" sz="1600" baseline="-25000"/>
              <a:t>p</a:t>
            </a:r>
          </a:p>
        </p:txBody>
      </p:sp>
      <p:cxnSp>
        <p:nvCxnSpPr>
          <p:cNvPr id="65551" name="Straight Arrow Connector 26"/>
          <p:cNvCxnSpPr>
            <a:cxnSpLocks noChangeShapeType="1"/>
          </p:cNvCxnSpPr>
          <p:nvPr/>
        </p:nvCxnSpPr>
        <p:spPr bwMode="auto">
          <a:xfrm>
            <a:off x="3257550" y="3028950"/>
            <a:ext cx="219075" cy="1588"/>
          </a:xfrm>
          <a:prstGeom prst="straightConnector1">
            <a:avLst/>
          </a:prstGeom>
          <a:noFill/>
          <a:ln w="15875" algn="ctr">
            <a:solidFill>
              <a:schemeClr val="accent2"/>
            </a:solidFill>
            <a:round/>
            <a:headEnd/>
            <a:tailEnd type="arrow" w="sm" len="sm"/>
          </a:ln>
          <a:extLst>
            <a:ext uri="{909E8E84-426E-40DD-AFC4-6F175D3DCCD1}">
              <a14:hiddenFill xmlns:a14="http://schemas.microsoft.com/office/drawing/2010/main">
                <a:noFill/>
              </a14:hiddenFill>
            </a:ext>
          </a:extLst>
        </p:spPr>
      </p:cxnSp>
      <p:grpSp>
        <p:nvGrpSpPr>
          <p:cNvPr id="65552" name="Group 56"/>
          <p:cNvGrpSpPr>
            <a:grpSpLocks/>
          </p:cNvGrpSpPr>
          <p:nvPr/>
        </p:nvGrpSpPr>
        <p:grpSpPr bwMode="auto">
          <a:xfrm>
            <a:off x="2914650" y="3848100"/>
            <a:ext cx="714375" cy="338138"/>
            <a:chOff x="3876675" y="4210050"/>
            <a:chExt cx="714375" cy="338554"/>
          </a:xfrm>
        </p:grpSpPr>
        <p:sp>
          <p:nvSpPr>
            <p:cNvPr id="65565" name="TextBox 30"/>
            <p:cNvSpPr txBox="1">
              <a:spLocks noChangeArrowheads="1"/>
            </p:cNvSpPr>
            <p:nvPr/>
          </p:nvSpPr>
          <p:spPr bwMode="auto">
            <a:xfrm>
              <a:off x="3876675" y="4210050"/>
              <a:ext cx="714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a:solidFill>
                    <a:srgbClr val="FF0000"/>
                  </a:solidFill>
                </a:rPr>
                <a:t>k</a:t>
              </a:r>
              <a:r>
                <a:rPr lang="en-US" altLang="en-US" sz="1600" baseline="-25000">
                  <a:solidFill>
                    <a:srgbClr val="FF0000"/>
                  </a:solidFill>
                </a:rPr>
                <a:t>s</a:t>
              </a:r>
            </a:p>
          </p:txBody>
        </p:sp>
        <p:cxnSp>
          <p:nvCxnSpPr>
            <p:cNvPr id="65566" name="Straight Arrow Connector 31"/>
            <p:cNvCxnSpPr>
              <a:cxnSpLocks noChangeShapeType="1"/>
            </p:cNvCxnSpPr>
            <p:nvPr/>
          </p:nvCxnSpPr>
          <p:spPr bwMode="auto">
            <a:xfrm>
              <a:off x="3943350" y="4267200"/>
              <a:ext cx="219075" cy="1588"/>
            </a:xfrm>
            <a:prstGeom prst="straightConnector1">
              <a:avLst/>
            </a:prstGeom>
            <a:noFill/>
            <a:ln w="15875" algn="ctr">
              <a:solidFill>
                <a:srgbClr val="FF0000"/>
              </a:solidFill>
              <a:round/>
              <a:headEnd/>
              <a:tailEnd type="arrow" w="sm" len="sm"/>
            </a:ln>
            <a:extLst>
              <a:ext uri="{909E8E84-426E-40DD-AFC4-6F175D3DCCD1}">
                <a14:hiddenFill xmlns:a14="http://schemas.microsoft.com/office/drawing/2010/main">
                  <a:noFill/>
                </a14:hiddenFill>
              </a:ext>
            </a:extLst>
          </p:spPr>
        </p:cxnSp>
      </p:grpSp>
      <p:sp>
        <p:nvSpPr>
          <p:cNvPr id="33" name="Rectangle 32"/>
          <p:cNvSpPr/>
          <p:nvPr/>
        </p:nvSpPr>
        <p:spPr bwMode="auto">
          <a:xfrm>
            <a:off x="3162300" y="4343400"/>
            <a:ext cx="123825" cy="2066925"/>
          </a:xfrm>
          <a:prstGeom prst="rect">
            <a:avLst/>
          </a:prstGeom>
          <a:solidFill>
            <a:schemeClr val="accent1"/>
          </a:solidFill>
          <a:ln w="31750" cap="flat" cmpd="sng" algn="ctr">
            <a:noFill/>
            <a:prstDash val="solid"/>
            <a:round/>
            <a:headEnd type="none" w="med" len="med"/>
            <a:tailEnd type="none" w="med" len="med"/>
          </a:ln>
          <a:effectLst/>
          <a:scene3d>
            <a:camera prst="orthographicFront">
              <a:rot lat="0" lon="0" rev="20760000"/>
            </a:camera>
            <a:lightRig rig="threePt" dir="t"/>
          </a:scene3d>
        </p:spPr>
        <p:txBody>
          <a:bodyPr lIns="0" tIns="0" rIns="0" bIns="0"/>
          <a:lstStyle/>
          <a:p>
            <a:pPr>
              <a:spcBef>
                <a:spcPct val="20000"/>
              </a:spcBef>
              <a:buFontTx/>
              <a:buChar char="•"/>
              <a:defRPr/>
            </a:pPr>
            <a:endParaRPr lang="en-US" sz="1200" b="1" i="1">
              <a:solidFill>
                <a:srgbClr val="1822CD"/>
              </a:solidFill>
              <a:latin typeface="Helvetica" pitchFamily="-29" charset="0"/>
            </a:endParaRPr>
          </a:p>
        </p:txBody>
      </p:sp>
      <p:cxnSp>
        <p:nvCxnSpPr>
          <p:cNvPr id="65554" name="Straight Arrow Connector 33"/>
          <p:cNvCxnSpPr>
            <a:cxnSpLocks noChangeShapeType="1"/>
          </p:cNvCxnSpPr>
          <p:nvPr/>
        </p:nvCxnSpPr>
        <p:spPr bwMode="auto">
          <a:xfrm>
            <a:off x="3086100" y="4733925"/>
            <a:ext cx="200025" cy="57150"/>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5555" name="Straight Arrow Connector 34"/>
          <p:cNvCxnSpPr>
            <a:cxnSpLocks noChangeShapeType="1"/>
          </p:cNvCxnSpPr>
          <p:nvPr/>
        </p:nvCxnSpPr>
        <p:spPr bwMode="auto">
          <a:xfrm rot="10800000">
            <a:off x="3409950" y="4829175"/>
            <a:ext cx="190500" cy="47625"/>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5556" name="TextBox 35"/>
          <p:cNvSpPr txBox="1">
            <a:spLocks noChangeArrowheads="1"/>
          </p:cNvSpPr>
          <p:nvPr/>
        </p:nvSpPr>
        <p:spPr bwMode="auto">
          <a:xfrm>
            <a:off x="2876550" y="4476750"/>
            <a:ext cx="46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a:t>2a</a:t>
            </a:r>
          </a:p>
        </p:txBody>
      </p:sp>
      <p:sp>
        <p:nvSpPr>
          <p:cNvPr id="65557" name="TextBox 36"/>
          <p:cNvSpPr txBox="1">
            <a:spLocks noChangeArrowheads="1"/>
          </p:cNvSpPr>
          <p:nvPr/>
        </p:nvSpPr>
        <p:spPr bwMode="auto">
          <a:xfrm>
            <a:off x="3162300" y="5791200"/>
            <a:ext cx="163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a:t>280 GHz probe beam</a:t>
            </a:r>
          </a:p>
        </p:txBody>
      </p:sp>
      <p:sp>
        <p:nvSpPr>
          <p:cNvPr id="38" name="Arc 37"/>
          <p:cNvSpPr/>
          <p:nvPr/>
        </p:nvSpPr>
        <p:spPr bwMode="auto">
          <a:xfrm>
            <a:off x="3181350" y="3905250"/>
            <a:ext cx="381000" cy="46038"/>
          </a:xfrm>
          <a:prstGeom prst="arc">
            <a:avLst/>
          </a:prstGeom>
          <a:noFill/>
          <a:ln w="31750" cap="flat" cmpd="sng" algn="ctr">
            <a:solidFill>
              <a:schemeClr val="tx1"/>
            </a:solidFill>
            <a:prstDash val="solid"/>
            <a:round/>
            <a:headEnd type="triangle" w="med" len="med"/>
            <a:tailEnd type="none" w="med" len="med"/>
          </a:ln>
          <a:effectLst/>
        </p:spPr>
        <p:txBody>
          <a:bodyPr lIns="0" tIns="0" rIns="0" bIns="0"/>
          <a:lstStyle/>
          <a:p>
            <a:pPr>
              <a:spcBef>
                <a:spcPct val="20000"/>
              </a:spcBef>
              <a:buFontTx/>
              <a:buChar char="•"/>
              <a:defRPr/>
            </a:pPr>
            <a:endParaRPr lang="en-US" sz="1200" b="1" i="1">
              <a:solidFill>
                <a:srgbClr val="1822CD"/>
              </a:solidFill>
              <a:latin typeface="Helvetica" pitchFamily="-29" charset="0"/>
            </a:endParaRPr>
          </a:p>
        </p:txBody>
      </p:sp>
      <p:sp>
        <p:nvSpPr>
          <p:cNvPr id="65559" name="TextBox 38"/>
          <p:cNvSpPr txBox="1">
            <a:spLocks noChangeArrowheads="1"/>
          </p:cNvSpPr>
          <p:nvPr/>
        </p:nvSpPr>
        <p:spPr bwMode="auto">
          <a:xfrm>
            <a:off x="3286125" y="3581400"/>
            <a:ext cx="81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l-GR" altLang="en-US" sz="1800"/>
              <a:t>θ</a:t>
            </a:r>
            <a:r>
              <a:rPr lang="en-US" altLang="en-US" sz="1800" baseline="-25000"/>
              <a:t>s</a:t>
            </a:r>
          </a:p>
        </p:txBody>
      </p:sp>
      <p:grpSp>
        <p:nvGrpSpPr>
          <p:cNvPr id="65560" name="Group 85"/>
          <p:cNvGrpSpPr>
            <a:grpSpLocks/>
          </p:cNvGrpSpPr>
          <p:nvPr/>
        </p:nvGrpSpPr>
        <p:grpSpPr bwMode="auto">
          <a:xfrm>
            <a:off x="3552825" y="3990975"/>
            <a:ext cx="714375" cy="338138"/>
            <a:chOff x="3200400" y="6343650"/>
            <a:chExt cx="714375" cy="338554"/>
          </a:xfrm>
        </p:grpSpPr>
        <p:sp>
          <p:nvSpPr>
            <p:cNvPr id="65563" name="TextBox 40"/>
            <p:cNvSpPr txBox="1">
              <a:spLocks noChangeArrowheads="1"/>
            </p:cNvSpPr>
            <p:nvPr/>
          </p:nvSpPr>
          <p:spPr bwMode="auto">
            <a:xfrm>
              <a:off x="3200400" y="6343650"/>
              <a:ext cx="714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a:t>k</a:t>
              </a:r>
              <a:r>
                <a:rPr lang="en-US" altLang="en-US" sz="1600" baseline="-25000"/>
                <a:t>i</a:t>
              </a:r>
            </a:p>
          </p:txBody>
        </p:sp>
        <p:cxnSp>
          <p:nvCxnSpPr>
            <p:cNvPr id="65564" name="Straight Arrow Connector 41"/>
            <p:cNvCxnSpPr>
              <a:cxnSpLocks noChangeShapeType="1"/>
            </p:cNvCxnSpPr>
            <p:nvPr/>
          </p:nvCxnSpPr>
          <p:spPr bwMode="auto">
            <a:xfrm>
              <a:off x="3286125" y="6391275"/>
              <a:ext cx="219075" cy="1588"/>
            </a:xfrm>
            <a:prstGeom prst="straightConnector1">
              <a:avLst/>
            </a:prstGeom>
            <a:noFill/>
            <a:ln w="15875" algn="ctr">
              <a:solidFill>
                <a:schemeClr val="tx1"/>
              </a:solidFill>
              <a:round/>
              <a:headEnd/>
              <a:tailEnd type="arrow" w="sm" len="sm"/>
            </a:ln>
            <a:extLst>
              <a:ext uri="{909E8E84-426E-40DD-AFC4-6F175D3DCCD1}">
                <a14:hiddenFill xmlns:a14="http://schemas.microsoft.com/office/drawing/2010/main">
                  <a:noFill/>
                </a14:hiddenFill>
              </a:ext>
            </a:extLst>
          </p:spPr>
        </p:cxnSp>
      </p:grpSp>
      <p:sp>
        <p:nvSpPr>
          <p:cNvPr id="65561" name="TextBox 1"/>
          <p:cNvSpPr txBox="1">
            <a:spLocks noChangeArrowheads="1"/>
          </p:cNvSpPr>
          <p:nvPr/>
        </p:nvSpPr>
        <p:spPr bwMode="auto">
          <a:xfrm>
            <a:off x="4702175" y="6092825"/>
            <a:ext cx="1647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1">
                <a:solidFill>
                  <a:srgbClr val="0000FF"/>
                </a:solidFill>
              </a:rPr>
              <a:t>Smith, RSI (2008)</a:t>
            </a:r>
          </a:p>
        </p:txBody>
      </p:sp>
      <p:sp>
        <p:nvSpPr>
          <p:cNvPr id="65562" name="TextBox 30"/>
          <p:cNvSpPr txBox="1">
            <a:spLocks noChangeArrowheads="1"/>
          </p:cNvSpPr>
          <p:nvPr/>
        </p:nvSpPr>
        <p:spPr bwMode="auto">
          <a:xfrm>
            <a:off x="5181600" y="1524000"/>
            <a:ext cx="3857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density fluctuations from ETG simulation</a:t>
            </a:r>
          </a:p>
        </p:txBody>
      </p:sp>
    </p:spTree>
    <p:extLst>
      <p:ext uri="{BB962C8B-B14F-4D97-AF65-F5344CB8AC3E}">
        <p14:creationId xmlns:p14="http://schemas.microsoft.com/office/powerpoint/2010/main" val="37548678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4876800" cy="1000125"/>
          </a:xfrm>
        </p:spPr>
        <p:txBody>
          <a:bodyPr>
            <a:normAutofit fontScale="85000" lnSpcReduction="10000"/>
          </a:bodyPr>
          <a:lstStyle/>
          <a:p>
            <a:pPr>
              <a:defRPr/>
            </a:pPr>
            <a:r>
              <a:rPr lang="en-US" dirty="0" smtClean="0"/>
              <a:t>Applying RF heating to increase </a:t>
            </a:r>
            <a:r>
              <a:rPr lang="en-US" dirty="0" err="1" smtClean="0"/>
              <a:t>Te</a:t>
            </a:r>
            <a:endParaRPr lang="en-US" dirty="0" smtClean="0"/>
          </a:p>
          <a:p>
            <a:pPr>
              <a:defRPr/>
            </a:pPr>
            <a:r>
              <a:rPr lang="en-US" dirty="0" smtClean="0"/>
              <a:t>Fluctuations increase as expected for ETG turbulence</a:t>
            </a:r>
            <a:endParaRPr lang="en-US" dirty="0"/>
          </a:p>
        </p:txBody>
      </p:sp>
      <p:sp>
        <p:nvSpPr>
          <p:cNvPr id="66563" name="Title 2"/>
          <p:cNvSpPr>
            <a:spLocks noGrp="1"/>
          </p:cNvSpPr>
          <p:nvPr>
            <p:ph type="title"/>
          </p:nvPr>
        </p:nvSpPr>
        <p:spPr/>
        <p:txBody>
          <a:bodyPr/>
          <a:lstStyle/>
          <a:p>
            <a:pPr>
              <a:lnSpc>
                <a:spcPts val="2875"/>
              </a:lnSpc>
            </a:pPr>
            <a:r>
              <a:rPr lang="en-US" altLang="en-US" sz="3200" smtClean="0"/>
              <a:t>Correlation observed between high-k scattering fluctuations and </a:t>
            </a:r>
            <a:r>
              <a:rPr lang="en-US" altLang="en-US" sz="3200" smtClean="0">
                <a:sym typeface="Symbol" pitchFamily="18" charset="2"/>
              </a:rPr>
              <a:t>T</a:t>
            </a:r>
            <a:r>
              <a:rPr lang="en-US" altLang="en-US" sz="3200" baseline="-25000" smtClean="0">
                <a:sym typeface="Symbol" pitchFamily="18" charset="2"/>
              </a:rPr>
              <a:t>e</a:t>
            </a:r>
            <a:endParaRPr lang="en-US" altLang="en-US" sz="3200" baseline="-25000" smtClean="0"/>
          </a:p>
        </p:txBody>
      </p:sp>
      <p:pic>
        <p:nvPicPr>
          <p:cNvPr id="6656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3175" y="1066800"/>
            <a:ext cx="3908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6172200" y="4962525"/>
            <a:ext cx="245745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a:defRPr/>
            </a:pPr>
            <a:r>
              <a:rPr lang="en-US" sz="1200" dirty="0" smtClean="0">
                <a:latin typeface="+mn-lt"/>
                <a:cs typeface="Times New Roman"/>
              </a:rPr>
              <a:t>E</a:t>
            </a:r>
            <a:r>
              <a:rPr lang="en-US" sz="1200" dirty="0">
                <a:latin typeface="+mn-lt"/>
                <a:cs typeface="Times New Roman"/>
              </a:rPr>
              <a:t>. </a:t>
            </a:r>
            <a:r>
              <a:rPr lang="en-US" sz="1200" dirty="0" err="1">
                <a:latin typeface="+mn-lt"/>
                <a:cs typeface="Times New Roman"/>
              </a:rPr>
              <a:t>Mazzucato</a:t>
            </a:r>
            <a:r>
              <a:rPr lang="en-US" sz="1200" dirty="0">
                <a:latin typeface="+mn-lt"/>
                <a:cs typeface="Times New Roman"/>
              </a:rPr>
              <a:t> et al., </a:t>
            </a:r>
            <a:r>
              <a:rPr lang="en-US" sz="1200" dirty="0" smtClean="0">
                <a:latin typeface="+mn-lt"/>
                <a:cs typeface="Times New Roman"/>
              </a:rPr>
              <a:t>NF </a:t>
            </a:r>
            <a:r>
              <a:rPr lang="en-US" sz="1200" dirty="0">
                <a:latin typeface="+mn-lt"/>
                <a:cs typeface="Times New Roman"/>
              </a:rPr>
              <a:t>(2009</a:t>
            </a:r>
            <a:r>
              <a:rPr lang="en-US" sz="1200" dirty="0" smtClean="0">
                <a:latin typeface="+mn-lt"/>
                <a:cs typeface="Times New Roman"/>
              </a:rPr>
              <a:t>)</a:t>
            </a:r>
            <a:endParaRPr lang="en-US" sz="1200" dirty="0">
              <a:latin typeface="+mn-lt"/>
              <a:cs typeface="Times New Roman"/>
            </a:endParaRPr>
          </a:p>
        </p:txBody>
      </p:sp>
      <p:cxnSp>
        <p:nvCxnSpPr>
          <p:cNvPr id="14" name="Straight Arrow Connector 13"/>
          <p:cNvCxnSpPr/>
          <p:nvPr/>
        </p:nvCxnSpPr>
        <p:spPr>
          <a:xfrm flipV="1">
            <a:off x="6934200" y="3810000"/>
            <a:ext cx="0" cy="56038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1"/>
          <p:cNvSpPr txBox="1">
            <a:spLocks/>
          </p:cNvSpPr>
          <p:nvPr/>
        </p:nvSpPr>
        <p:spPr bwMode="auto">
          <a:xfrm>
            <a:off x="76200" y="2362200"/>
            <a:ext cx="5105400" cy="4038600"/>
          </a:xfrm>
          <a:prstGeom prst="rect">
            <a:avLst/>
          </a:prstGeom>
          <a:solidFill>
            <a:schemeClr val="tx2">
              <a:lumMod val="20000"/>
              <a:lumOff val="80000"/>
            </a:schemeClr>
          </a:solidFill>
          <a:ln>
            <a:noFill/>
          </a:ln>
        </p:spPr>
        <p:txBody>
          <a:bodyPr/>
          <a:lstStyle>
            <a:lvl1pPr marL="228600" indent="-228600"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pitchFamily="34"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defRPr/>
            </a:pPr>
            <a:r>
              <a:rPr lang="en-US" altLang="en-US" sz="1800" dirty="0" smtClean="0"/>
              <a:t>Other trends </a:t>
            </a:r>
            <a:r>
              <a:rPr lang="en-US" altLang="en-US" sz="1800" dirty="0"/>
              <a:t>measured that are consistent with ETG </a:t>
            </a:r>
            <a:r>
              <a:rPr lang="en-US" altLang="en-US" sz="1800" dirty="0" smtClean="0"/>
              <a:t>expectations, e.g. r</a:t>
            </a:r>
            <a:r>
              <a:rPr lang="en-US" sz="1800" dirty="0" smtClean="0"/>
              <a:t>eduction of high-k scattering with</a:t>
            </a:r>
            <a:r>
              <a:rPr lang="en-US" sz="1800" b="1" dirty="0" smtClean="0"/>
              <a:t>:</a:t>
            </a:r>
          </a:p>
          <a:p>
            <a:pPr marL="342900" indent="-342900">
              <a:buFont typeface="+mj-lt"/>
              <a:buAutoNum type="arabicPeriod"/>
              <a:defRPr/>
            </a:pPr>
            <a:r>
              <a:rPr lang="en-US" sz="1800" dirty="0" smtClean="0"/>
              <a:t>Strongly </a:t>
            </a:r>
            <a:r>
              <a:rPr lang="en-US" sz="1800" dirty="0"/>
              <a:t>reversed magnetic shear (</a:t>
            </a:r>
            <a:r>
              <a:rPr lang="en-US" sz="1800" dirty="0" err="1"/>
              <a:t>Yuh</a:t>
            </a:r>
            <a:r>
              <a:rPr lang="en-US" sz="1800" dirty="0"/>
              <a:t>, PRL 2011)</a:t>
            </a:r>
          </a:p>
          <a:p>
            <a:pPr lvl="1">
              <a:defRPr/>
            </a:pPr>
            <a:r>
              <a:rPr lang="en-US" sz="1600" dirty="0"/>
              <a:t>Simulations predict comparable suppression (Peterson, </a:t>
            </a:r>
            <a:r>
              <a:rPr lang="en-US" sz="1600" dirty="0" err="1"/>
              <a:t>PoP</a:t>
            </a:r>
            <a:r>
              <a:rPr lang="en-US" sz="1600" dirty="0"/>
              <a:t> 2012</a:t>
            </a:r>
            <a:r>
              <a:rPr lang="en-US" sz="1600" dirty="0" smtClean="0"/>
              <a:t>)</a:t>
            </a:r>
          </a:p>
          <a:p>
            <a:pPr marL="342900" indent="-342900">
              <a:buFont typeface="+mj-lt"/>
              <a:buAutoNum type="arabicPeriod"/>
              <a:defRPr/>
            </a:pPr>
            <a:r>
              <a:rPr lang="en-US" sz="1800" dirty="0" smtClean="0"/>
              <a:t>Increasing </a:t>
            </a:r>
            <a:r>
              <a:rPr lang="en-US" sz="1800" dirty="0"/>
              <a:t>density gradient (Ren, PRL 2011)</a:t>
            </a:r>
          </a:p>
          <a:p>
            <a:pPr lvl="1">
              <a:defRPr/>
            </a:pPr>
            <a:r>
              <a:rPr lang="en-US" sz="1600" dirty="0"/>
              <a:t>Simulations predict comparable trend (Ren, </a:t>
            </a:r>
            <a:r>
              <a:rPr lang="en-US" sz="1600" dirty="0" err="1"/>
              <a:t>PoP</a:t>
            </a:r>
            <a:r>
              <a:rPr lang="en-US" sz="1600" dirty="0"/>
              <a:t> 2012, </a:t>
            </a:r>
            <a:r>
              <a:rPr lang="en-US" sz="1600" dirty="0" err="1"/>
              <a:t>Guttenfelder</a:t>
            </a:r>
            <a:r>
              <a:rPr lang="en-US" sz="1600" dirty="0"/>
              <a:t> NF, 2013, Ruiz </a:t>
            </a:r>
            <a:r>
              <a:rPr lang="en-US" sz="1600" dirty="0" err="1"/>
              <a:t>PoP</a:t>
            </a:r>
            <a:r>
              <a:rPr lang="en-US" sz="1600" dirty="0"/>
              <a:t> 2015</a:t>
            </a:r>
            <a:r>
              <a:rPr lang="en-US" sz="1600" dirty="0" smtClean="0"/>
              <a:t>)</a:t>
            </a:r>
          </a:p>
          <a:p>
            <a:pPr marL="342900" indent="-342900">
              <a:buFont typeface="+mj-lt"/>
              <a:buAutoNum type="arabicPeriod"/>
              <a:defRPr/>
            </a:pPr>
            <a:r>
              <a:rPr lang="en-US" altLang="en-US" sz="1800" dirty="0" smtClean="0"/>
              <a:t>Sufficiently </a:t>
            </a:r>
            <a:r>
              <a:rPr lang="en-US" altLang="en-US" sz="1800" dirty="0"/>
              <a:t>large E</a:t>
            </a:r>
            <a:r>
              <a:rPr lang="en-US" altLang="en-US" sz="1800" dirty="0">
                <a:sym typeface="Symbol"/>
              </a:rPr>
              <a:t></a:t>
            </a:r>
            <a:r>
              <a:rPr lang="en-US" altLang="en-US" sz="1800" dirty="0"/>
              <a:t>B shear (Smith, PRL </a:t>
            </a:r>
            <a:r>
              <a:rPr lang="en-US" altLang="en-US" sz="1800" dirty="0" smtClean="0"/>
              <a:t>2009)</a:t>
            </a:r>
          </a:p>
          <a:p>
            <a:pPr marL="514350" lvl="1" indent="-285750">
              <a:defRPr/>
            </a:pPr>
            <a:r>
              <a:rPr lang="en-US" altLang="en-US" sz="1600" dirty="0" smtClean="0"/>
              <a:t>Observed </a:t>
            </a:r>
            <a:r>
              <a:rPr lang="en-US" altLang="en-US" sz="1600" dirty="0"/>
              <a:t>in ETG simulations (Roach, PPCF 2009; </a:t>
            </a:r>
            <a:r>
              <a:rPr lang="en-US" altLang="en-US" sz="1600" dirty="0" err="1"/>
              <a:t>Guttenfelder</a:t>
            </a:r>
            <a:r>
              <a:rPr lang="en-US" altLang="en-US" sz="1600" dirty="0"/>
              <a:t>, </a:t>
            </a:r>
            <a:r>
              <a:rPr lang="en-US" altLang="en-US" sz="1600" dirty="0" err="1"/>
              <a:t>PoP</a:t>
            </a:r>
            <a:r>
              <a:rPr lang="en-US" altLang="en-US" sz="1600" dirty="0"/>
              <a:t> 2011)</a:t>
            </a:r>
            <a:endParaRPr lang="en-US" sz="1600" dirty="0" smtClean="0"/>
          </a:p>
          <a:p>
            <a:pPr marL="285750" indent="-285750">
              <a:defRPr/>
            </a:pPr>
            <a:endParaRPr lang="en-US" sz="1800" dirty="0"/>
          </a:p>
        </p:txBody>
      </p:sp>
    </p:spTree>
    <p:extLst>
      <p:ext uri="{BB962C8B-B14F-4D97-AF65-F5344CB8AC3E}">
        <p14:creationId xmlns:p14="http://schemas.microsoft.com/office/powerpoint/2010/main" val="359676461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4400" smtClean="0"/>
              <a:t>MULTI-SCALE TURBULENCE</a:t>
            </a:r>
            <a:br>
              <a:rPr lang="en-US" altLang="en-US" sz="4400" smtClean="0"/>
            </a:br>
            <a:r>
              <a:rPr lang="en-US" altLang="en-US" sz="4400" smtClean="0"/>
              <a:t>(FROM </a:t>
            </a:r>
            <a:r>
              <a:rPr lang="en-US" altLang="en-US" sz="4400" smtClean="0">
                <a:latin typeface="Symbol" pitchFamily="18" charset="2"/>
              </a:rPr>
              <a:t>r</a:t>
            </a:r>
            <a:r>
              <a:rPr lang="en-US" altLang="en-US" sz="4400" baseline="-25000" smtClean="0"/>
              <a:t>i</a:t>
            </a:r>
            <a:r>
              <a:rPr lang="en-US" altLang="en-US" sz="4400" smtClean="0"/>
              <a:t> TO </a:t>
            </a:r>
            <a:r>
              <a:rPr lang="en-US" altLang="en-US" sz="4400" smtClean="0">
                <a:latin typeface="Symbol" pitchFamily="18" charset="2"/>
              </a:rPr>
              <a:t>r</a:t>
            </a:r>
            <a:r>
              <a:rPr lang="en-US" altLang="en-US" sz="4400" baseline="-25000" smtClean="0"/>
              <a:t>e</a:t>
            </a:r>
            <a:r>
              <a:rPr lang="en-US" altLang="en-US" sz="4400" smtClean="0"/>
              <a:t> SCALES)</a:t>
            </a:r>
          </a:p>
        </p:txBody>
      </p:sp>
    </p:spTree>
    <p:extLst>
      <p:ext uri="{BB962C8B-B14F-4D97-AF65-F5344CB8AC3E}">
        <p14:creationId xmlns:p14="http://schemas.microsoft.com/office/powerpoint/2010/main" val="24343459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ETG-like “streamers predicted to exist on top of ion scale turbulence</a:t>
            </a:r>
          </a:p>
        </p:txBody>
      </p:sp>
      <p:sp>
        <p:nvSpPr>
          <p:cNvPr id="67587" name="Content Placeholder 2"/>
          <p:cNvSpPr>
            <a:spLocks noGrp="1"/>
          </p:cNvSpPr>
          <p:nvPr>
            <p:ph idx="1"/>
          </p:nvPr>
        </p:nvSpPr>
        <p:spPr/>
        <p:txBody>
          <a:bodyPr/>
          <a:lstStyle/>
          <a:p>
            <a:endParaRPr lang="en-US" altLang="en-US" smtClean="0"/>
          </a:p>
        </p:txBody>
      </p:sp>
      <p:pic>
        <p:nvPicPr>
          <p:cNvPr id="67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28675"/>
            <a:ext cx="451485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9" name="TextBox 5"/>
          <p:cNvSpPr txBox="1">
            <a:spLocks noChangeArrowheads="1"/>
          </p:cNvSpPr>
          <p:nvPr/>
        </p:nvSpPr>
        <p:spPr bwMode="auto">
          <a:xfrm>
            <a:off x="7072313" y="2085975"/>
            <a:ext cx="1614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Howard, PoP (2014)</a:t>
            </a:r>
          </a:p>
        </p:txBody>
      </p:sp>
    </p:spTree>
    <p:extLst>
      <p:ext uri="{BB962C8B-B14F-4D97-AF65-F5344CB8AC3E}">
        <p14:creationId xmlns:p14="http://schemas.microsoft.com/office/powerpoint/2010/main" val="227266739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Non-intuitive change in predicted transport due to cross-scale coupling between ~</a:t>
            </a:r>
            <a:r>
              <a:rPr lang="en-US" altLang="en-US" smtClean="0">
                <a:latin typeface="Symbol" pitchFamily="18" charset="2"/>
              </a:rPr>
              <a:t>r</a:t>
            </a:r>
            <a:r>
              <a:rPr lang="en-US" altLang="en-US" baseline="-25000" smtClean="0"/>
              <a:t>i</a:t>
            </a:r>
            <a:r>
              <a:rPr lang="en-US" altLang="en-US" smtClean="0"/>
              <a:t> and ~</a:t>
            </a:r>
            <a:r>
              <a:rPr lang="en-US" altLang="en-US" smtClean="0">
                <a:latin typeface="Symbol" pitchFamily="18" charset="2"/>
              </a:rPr>
              <a:t>r</a:t>
            </a:r>
            <a:r>
              <a:rPr lang="en-US" altLang="en-US" baseline="-25000" smtClean="0"/>
              <a:t>e</a:t>
            </a:r>
          </a:p>
        </p:txBody>
      </p:sp>
      <p:sp>
        <p:nvSpPr>
          <p:cNvPr id="3" name="Content Placeholder 2"/>
          <p:cNvSpPr>
            <a:spLocks noGrp="1"/>
          </p:cNvSpPr>
          <p:nvPr>
            <p:ph idx="1"/>
          </p:nvPr>
        </p:nvSpPr>
        <p:spPr>
          <a:xfrm>
            <a:off x="152400" y="1219200"/>
            <a:ext cx="8763000" cy="762000"/>
          </a:xfrm>
        </p:spPr>
        <p:txBody>
          <a:bodyPr/>
          <a:lstStyle/>
          <a:p>
            <a:pPr marL="342739" indent="-342739">
              <a:defRPr/>
            </a:pPr>
            <a:r>
              <a:rPr lang="en-US" dirty="0" smtClean="0"/>
              <a:t>As a/</a:t>
            </a:r>
            <a:r>
              <a:rPr lang="en-US" dirty="0" err="1" smtClean="0"/>
              <a:t>L</a:t>
            </a:r>
            <a:r>
              <a:rPr lang="en-US" baseline="-25000" dirty="0" err="1" smtClean="0"/>
              <a:t>Ti</a:t>
            </a:r>
            <a:r>
              <a:rPr lang="en-US" dirty="0" smtClean="0"/>
              <a:t> (=-</a:t>
            </a:r>
            <a:r>
              <a:rPr lang="en-US" dirty="0" err="1" smtClean="0"/>
              <a:t>R</a:t>
            </a:r>
            <a:r>
              <a:rPr lang="en-US" dirty="0" err="1" smtClean="0">
                <a:sym typeface="Symbol"/>
              </a:rPr>
              <a:t>T</a:t>
            </a:r>
            <a:r>
              <a:rPr lang="en-US" baseline="-25000" dirty="0" err="1" smtClean="0">
                <a:sym typeface="Symbol"/>
              </a:rPr>
              <a:t>i</a:t>
            </a:r>
            <a:r>
              <a:rPr lang="en-US" dirty="0" smtClean="0">
                <a:sym typeface="Symbol"/>
              </a:rPr>
              <a:t>/</a:t>
            </a:r>
            <a:r>
              <a:rPr lang="en-US" dirty="0" err="1" smtClean="0">
                <a:sym typeface="Symbol"/>
              </a:rPr>
              <a:t>T</a:t>
            </a:r>
            <a:r>
              <a:rPr lang="en-US" baseline="-25000" dirty="0" err="1" smtClean="0">
                <a:sym typeface="Symbol"/>
              </a:rPr>
              <a:t>i</a:t>
            </a:r>
            <a:r>
              <a:rPr lang="en-US" dirty="0" smtClean="0">
                <a:sym typeface="Symbol"/>
              </a:rPr>
              <a:t>) </a:t>
            </a:r>
            <a:r>
              <a:rPr lang="en-US" dirty="0" smtClean="0"/>
              <a:t>is reduced towards ITG threshold, Q</a:t>
            </a:r>
            <a:r>
              <a:rPr lang="en-US" baseline="-25000" dirty="0" smtClean="0"/>
              <a:t>i</a:t>
            </a:r>
            <a:r>
              <a:rPr lang="en-US" dirty="0" smtClean="0"/>
              <a:t> decreases while electron transport increases due to very small scale (</a:t>
            </a:r>
            <a:r>
              <a:rPr lang="en-US" dirty="0" err="1" smtClean="0"/>
              <a:t>k</a:t>
            </a:r>
            <a:r>
              <a:rPr lang="en-US" baseline="-25000" dirty="0" err="1" smtClean="0">
                <a:latin typeface="Symbol" panose="05050102010706020507" pitchFamily="18" charset="2"/>
              </a:rPr>
              <a:t>q</a:t>
            </a:r>
            <a:r>
              <a:rPr lang="en-US" dirty="0" err="1" smtClean="0">
                <a:latin typeface="Symbol" panose="05050102010706020507" pitchFamily="18" charset="2"/>
              </a:rPr>
              <a:t>r</a:t>
            </a:r>
            <a:r>
              <a:rPr lang="en-US" baseline="-25000" dirty="0" err="1" smtClean="0"/>
              <a:t>i</a:t>
            </a:r>
            <a:r>
              <a:rPr lang="en-US" dirty="0" smtClean="0"/>
              <a:t>&gt;1, </a:t>
            </a:r>
            <a:r>
              <a:rPr lang="en-US" dirty="0" err="1" smtClean="0"/>
              <a:t>k</a:t>
            </a:r>
            <a:r>
              <a:rPr lang="en-US" baseline="-25000" dirty="0" err="1" smtClean="0">
                <a:latin typeface="Symbol" panose="05050102010706020507" pitchFamily="18" charset="2"/>
              </a:rPr>
              <a:t>q</a:t>
            </a:r>
            <a:r>
              <a:rPr lang="en-US" dirty="0" err="1" smtClean="0">
                <a:latin typeface="Symbol" panose="05050102010706020507" pitchFamily="18" charset="2"/>
              </a:rPr>
              <a:t>r</a:t>
            </a:r>
            <a:r>
              <a:rPr lang="en-US" baseline="-25000" dirty="0" err="1" smtClean="0"/>
              <a:t>e</a:t>
            </a:r>
            <a:r>
              <a:rPr lang="en-US" dirty="0" smtClean="0"/>
              <a:t>&lt;1) turbulence</a:t>
            </a:r>
          </a:p>
          <a:p>
            <a:pPr marL="0" indent="0">
              <a:buFontTx/>
              <a:buNone/>
              <a:defRPr/>
            </a:pPr>
            <a:r>
              <a:rPr lang="en-US" dirty="0" smtClean="0">
                <a:sym typeface="Wingdings" panose="05000000000000000000" pitchFamily="2" charset="2"/>
              </a:rPr>
              <a:t> </a:t>
            </a:r>
            <a:r>
              <a:rPr lang="en-US" i="1" dirty="0" smtClean="0">
                <a:sym typeface="Wingdings" panose="05000000000000000000" pitchFamily="2" charset="2"/>
              </a:rPr>
              <a:t>can match experiment</a:t>
            </a:r>
            <a:endParaRPr lang="en-US" i="1" dirty="0" smtClean="0"/>
          </a:p>
        </p:txBody>
      </p:sp>
      <p:pic>
        <p:nvPicPr>
          <p:cNvPr id="665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7588"/>
            <a:ext cx="28194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75" y="3552825"/>
            <a:ext cx="28384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329113"/>
            <a:ext cx="23431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7" name="TextBox 5"/>
          <p:cNvSpPr txBox="1">
            <a:spLocks noChangeArrowheads="1"/>
          </p:cNvSpPr>
          <p:nvPr/>
        </p:nvSpPr>
        <p:spPr bwMode="auto">
          <a:xfrm>
            <a:off x="6858000" y="2895600"/>
            <a:ext cx="152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Howard, NF (2016)</a:t>
            </a:r>
          </a:p>
        </p:txBody>
      </p:sp>
    </p:spTree>
    <p:extLst>
      <p:ext uri="{BB962C8B-B14F-4D97-AF65-F5344CB8AC3E}">
        <p14:creationId xmlns:p14="http://schemas.microsoft.com/office/powerpoint/2010/main" val="8974347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slide summary of some turbulent transport concepts in magnetized fusion plasmas (1)</a:t>
            </a:r>
            <a:endParaRPr lang="en-US" dirty="0"/>
          </a:p>
        </p:txBody>
      </p:sp>
      <p:sp>
        <p:nvSpPr>
          <p:cNvPr id="3" name="Content Placeholder 2"/>
          <p:cNvSpPr>
            <a:spLocks noGrp="1"/>
          </p:cNvSpPr>
          <p:nvPr>
            <p:ph idx="1"/>
          </p:nvPr>
        </p:nvSpPr>
        <p:spPr>
          <a:xfrm>
            <a:off x="152400" y="914400"/>
            <a:ext cx="8839200" cy="4953000"/>
          </a:xfrm>
        </p:spPr>
        <p:txBody>
          <a:bodyPr/>
          <a:lstStyle/>
          <a:p>
            <a:r>
              <a:rPr lang="en-US" sz="1800" dirty="0" smtClean="0"/>
              <a:t>For fusion gain </a:t>
            </a:r>
            <a:r>
              <a:rPr lang="en-US" sz="1800" dirty="0" err="1" smtClean="0"/>
              <a:t>Q~nT</a:t>
            </a:r>
            <a:r>
              <a:rPr lang="en-US" sz="1800" dirty="0" err="1" smtClean="0">
                <a:latin typeface="Symbol" panose="05050102010706020507" pitchFamily="18" charset="2"/>
              </a:rPr>
              <a:t>t</a:t>
            </a:r>
            <a:r>
              <a:rPr lang="en-US" sz="1800" baseline="-25000" dirty="0" err="1" smtClean="0"/>
              <a:t>E</a:t>
            </a:r>
            <a:r>
              <a:rPr lang="en-US" sz="1800" dirty="0" smtClean="0"/>
              <a:t> (&amp; 100% non-inductive tokamak operation) we need excellent energy confinement, </a:t>
            </a:r>
            <a:r>
              <a:rPr lang="en-US" sz="1800" dirty="0" err="1" smtClean="0">
                <a:latin typeface="Symbol" panose="05050102010706020507" pitchFamily="18" charset="2"/>
              </a:rPr>
              <a:t>t</a:t>
            </a:r>
            <a:r>
              <a:rPr lang="en-US" sz="1800" baseline="-25000" dirty="0" err="1" smtClean="0"/>
              <a:t>E</a:t>
            </a:r>
            <a:endParaRPr lang="en-US" sz="1800" baseline="-25000" dirty="0" smtClean="0"/>
          </a:p>
          <a:p>
            <a:r>
              <a:rPr lang="en-US" sz="1800" dirty="0" smtClean="0"/>
              <a:t>Energy confinement depends on turbulence (</a:t>
            </a:r>
            <a:r>
              <a:rPr lang="en-US" sz="1800" dirty="0" smtClean="0">
                <a:latin typeface="Symbol" panose="05050102010706020507" pitchFamily="18" charset="2"/>
              </a:rPr>
              <a:t>t</a:t>
            </a:r>
            <a:r>
              <a:rPr lang="en-US" sz="1800" baseline="-25000" dirty="0" smtClean="0"/>
              <a:t>E</a:t>
            </a:r>
            <a:r>
              <a:rPr lang="en-US" sz="1800" dirty="0" smtClean="0"/>
              <a:t>~a</a:t>
            </a:r>
            <a:r>
              <a:rPr lang="en-US" sz="1800" baseline="30000" dirty="0" smtClean="0"/>
              <a:t>2</a:t>
            </a:r>
            <a:r>
              <a:rPr lang="en-US" sz="1800" dirty="0" smtClean="0"/>
              <a:t>/</a:t>
            </a:r>
            <a:r>
              <a:rPr lang="en-US" sz="1800" dirty="0" err="1" smtClean="0">
                <a:latin typeface="Symbol" panose="05050102010706020507" pitchFamily="18" charset="2"/>
              </a:rPr>
              <a:t>c</a:t>
            </a:r>
            <a:r>
              <a:rPr lang="en-US" sz="1800" baseline="-25000" dirty="0" err="1" smtClean="0"/>
              <a:t>turb</a:t>
            </a:r>
            <a:r>
              <a:rPr lang="en-US" sz="1800" dirty="0" smtClean="0"/>
              <a:t>)</a:t>
            </a:r>
          </a:p>
          <a:p>
            <a:pPr lvl="1"/>
            <a:r>
              <a:rPr lang="en-US" sz="1600" dirty="0" smtClean="0"/>
              <a:t>As does particle, impurity &amp; momentum transport</a:t>
            </a:r>
          </a:p>
          <a:p>
            <a:r>
              <a:rPr lang="en-US" sz="1800" dirty="0" smtClean="0"/>
              <a:t>Core turbulence generally accepted to be drift wave in nature</a:t>
            </a:r>
          </a:p>
          <a:p>
            <a:pPr lvl="1"/>
            <a:r>
              <a:rPr lang="en-US" sz="1600" dirty="0" smtClean="0"/>
              <a:t>Quasi-2D (L</a:t>
            </a:r>
            <a:r>
              <a:rPr lang="en-US" sz="1600" baseline="-25000" dirty="0" smtClean="0">
                <a:sym typeface="Symbol"/>
              </a:rPr>
              <a:t></a:t>
            </a:r>
            <a:r>
              <a:rPr lang="en-US" sz="1600" dirty="0" smtClean="0"/>
              <a:t>~</a:t>
            </a:r>
            <a:r>
              <a:rPr lang="en-US" sz="1600" dirty="0" err="1" smtClean="0">
                <a:latin typeface="Symbol" panose="05050102010706020507" pitchFamily="18" charset="2"/>
              </a:rPr>
              <a:t>r</a:t>
            </a:r>
            <a:r>
              <a:rPr lang="en-US" sz="1600" baseline="-25000" dirty="0" err="1" smtClean="0"/>
              <a:t>i</a:t>
            </a:r>
            <a:r>
              <a:rPr lang="en-US" sz="1600" dirty="0" smtClean="0"/>
              <a:t>, </a:t>
            </a:r>
            <a:r>
              <a:rPr lang="en-US" sz="1600" dirty="0" smtClean="0">
                <a:latin typeface="Symbol" panose="05050102010706020507" pitchFamily="18" charset="2"/>
              </a:rPr>
              <a:t>r</a:t>
            </a:r>
            <a:r>
              <a:rPr lang="en-US" sz="1600" baseline="-25000" dirty="0" smtClean="0"/>
              <a:t>e</a:t>
            </a:r>
            <a:r>
              <a:rPr lang="en-US" sz="1600" dirty="0" smtClean="0"/>
              <a:t> &lt;&lt; L</a:t>
            </a:r>
            <a:r>
              <a:rPr lang="en-US" sz="1600" baseline="-25000" dirty="0" smtClean="0"/>
              <a:t>||</a:t>
            </a:r>
            <a:r>
              <a:rPr lang="en-US" sz="1600" dirty="0" smtClean="0"/>
              <a:t>~</a:t>
            </a:r>
            <a:r>
              <a:rPr lang="en-US" sz="1600" dirty="0" err="1" smtClean="0"/>
              <a:t>qR</a:t>
            </a:r>
            <a:r>
              <a:rPr lang="en-US" sz="1600" dirty="0" smtClean="0"/>
              <a:t>)</a:t>
            </a:r>
          </a:p>
          <a:p>
            <a:pPr lvl="1"/>
            <a:r>
              <a:rPr lang="en-US" sz="1600" dirty="0"/>
              <a:t>D</a:t>
            </a:r>
            <a:r>
              <a:rPr lang="en-US" sz="1600" dirty="0" smtClean="0"/>
              <a:t>riven by </a:t>
            </a:r>
            <a:r>
              <a:rPr lang="en-US" sz="1600" dirty="0" smtClean="0">
                <a:sym typeface="Symbol"/>
              </a:rPr>
              <a:t></a:t>
            </a:r>
            <a:r>
              <a:rPr lang="en-US" sz="1600" dirty="0" smtClean="0"/>
              <a:t>T &amp; </a:t>
            </a:r>
            <a:r>
              <a:rPr lang="en-US" sz="1600" dirty="0" smtClean="0">
                <a:sym typeface="Symbol"/>
              </a:rPr>
              <a:t></a:t>
            </a:r>
            <a:r>
              <a:rPr lang="en-US" sz="1600" dirty="0" smtClean="0"/>
              <a:t>n</a:t>
            </a:r>
          </a:p>
          <a:p>
            <a:pPr lvl="1"/>
            <a:r>
              <a:rPr lang="en-US" sz="1600" dirty="0" smtClean="0"/>
              <a:t>Frequencies ~ diamagnetic drift frequency (</a:t>
            </a:r>
            <a:r>
              <a:rPr lang="en-US" sz="1600" dirty="0" smtClean="0">
                <a:latin typeface="Symbol" panose="05050102010706020507" pitchFamily="18" charset="2"/>
              </a:rPr>
              <a:t>w </a:t>
            </a:r>
            <a:r>
              <a:rPr lang="en-US" sz="1600" dirty="0" smtClean="0"/>
              <a:t>~ </a:t>
            </a:r>
            <a:r>
              <a:rPr lang="en-US" sz="1600" dirty="0" smtClean="0">
                <a:latin typeface="Symbol" panose="05050102010706020507" pitchFamily="18" charset="2"/>
              </a:rPr>
              <a:t>w</a:t>
            </a:r>
            <a:r>
              <a:rPr lang="en-US" sz="1600" baseline="-25000" dirty="0" smtClean="0"/>
              <a:t>*</a:t>
            </a:r>
            <a:r>
              <a:rPr lang="en-US" sz="1600" dirty="0" smtClean="0"/>
              <a:t> ~ </a:t>
            </a:r>
            <a:r>
              <a:rPr lang="en-US" sz="1600" dirty="0" err="1" smtClean="0"/>
              <a:t>k</a:t>
            </a:r>
            <a:r>
              <a:rPr lang="en-US" sz="1600" baseline="-25000" dirty="0" err="1" smtClean="0">
                <a:latin typeface="Symbol" panose="05050102010706020507" pitchFamily="18" charset="2"/>
              </a:rPr>
              <a:t>q</a:t>
            </a:r>
            <a:r>
              <a:rPr lang="en-US" sz="1600" dirty="0" err="1" smtClean="0">
                <a:latin typeface="Symbol" panose="05050102010706020507" pitchFamily="18" charset="2"/>
              </a:rPr>
              <a:t>r</a:t>
            </a:r>
            <a:r>
              <a:rPr lang="en-US" sz="1600" baseline="-25000" dirty="0" err="1" smtClean="0"/>
              <a:t>i</a:t>
            </a:r>
            <a:r>
              <a:rPr lang="en-US" sz="1600" dirty="0" smtClean="0"/>
              <a:t> </a:t>
            </a:r>
            <a:r>
              <a:rPr lang="en-US" sz="1600" dirty="0" smtClean="0">
                <a:sym typeface="Symbol"/>
              </a:rPr>
              <a:t></a:t>
            </a:r>
            <a:r>
              <a:rPr lang="en-US" sz="1600" dirty="0" smtClean="0"/>
              <a:t> </a:t>
            </a:r>
            <a:r>
              <a:rPr lang="en-US" sz="1600" dirty="0" err="1" smtClean="0"/>
              <a:t>c</a:t>
            </a:r>
            <a:r>
              <a:rPr lang="en-US" sz="1600" baseline="-25000" dirty="0" err="1" smtClean="0"/>
              <a:t>s</a:t>
            </a:r>
            <a:r>
              <a:rPr lang="en-US" sz="1600" dirty="0" smtClean="0"/>
              <a:t>/</a:t>
            </a:r>
            <a:r>
              <a:rPr lang="en-US" sz="1600" dirty="0" err="1" smtClean="0"/>
              <a:t>L</a:t>
            </a:r>
            <a:r>
              <a:rPr lang="en-US" sz="1600" baseline="-25000" dirty="0" err="1" smtClean="0"/>
              <a:t>n,T</a:t>
            </a:r>
            <a:r>
              <a:rPr lang="en-US" sz="1600" dirty="0" smtClean="0"/>
              <a:t>)</a:t>
            </a:r>
          </a:p>
          <a:p>
            <a:pPr lvl="1"/>
            <a:r>
              <a:rPr lang="en-US" sz="1600" dirty="0" smtClean="0"/>
              <a:t>Drift wave transport generally follows </a:t>
            </a:r>
            <a:r>
              <a:rPr lang="en-US" sz="1600" dirty="0" err="1" smtClean="0"/>
              <a:t>gyroBohm</a:t>
            </a:r>
            <a:r>
              <a:rPr lang="en-US" sz="1600" dirty="0" smtClean="0"/>
              <a:t> scaling </a:t>
            </a:r>
            <a:r>
              <a:rPr lang="en-US" sz="1600" dirty="0" err="1" smtClean="0">
                <a:latin typeface="Symbol" panose="05050102010706020507" pitchFamily="18" charset="2"/>
              </a:rPr>
              <a:t>c</a:t>
            </a:r>
            <a:r>
              <a:rPr lang="en-US" sz="1600" baseline="-25000" dirty="0" err="1" smtClean="0"/>
              <a:t>turb</a:t>
            </a:r>
            <a:r>
              <a:rPr lang="en-US" sz="1600" baseline="-25000" dirty="0" smtClean="0"/>
              <a:t> </a:t>
            </a:r>
            <a:r>
              <a:rPr lang="en-US" sz="1600" dirty="0" smtClean="0"/>
              <a:t>~ </a:t>
            </a:r>
            <a:r>
              <a:rPr lang="en-US" sz="1600" dirty="0" err="1" smtClean="0">
                <a:latin typeface="Symbol" panose="05050102010706020507" pitchFamily="18" charset="2"/>
              </a:rPr>
              <a:t>c</a:t>
            </a:r>
            <a:r>
              <a:rPr lang="en-US" sz="1600" baseline="-25000" dirty="0" err="1" smtClean="0"/>
              <a:t>GB</a:t>
            </a:r>
            <a:r>
              <a:rPr lang="en-US" sz="1600" baseline="-25000" dirty="0" smtClean="0"/>
              <a:t> </a:t>
            </a:r>
            <a:r>
              <a:rPr lang="en-US" sz="1600" dirty="0" smtClean="0"/>
              <a:t>~ </a:t>
            </a:r>
            <a:r>
              <a:rPr lang="en-US" sz="1600" dirty="0" smtClean="0">
                <a:latin typeface="Symbol" panose="05050102010706020507" pitchFamily="18" charset="2"/>
              </a:rPr>
              <a:t>r</a:t>
            </a:r>
            <a:r>
              <a:rPr lang="en-US" sz="1600" baseline="-25000" dirty="0" smtClean="0"/>
              <a:t>i</a:t>
            </a:r>
            <a:r>
              <a:rPr lang="en-US" sz="1600" baseline="30000" dirty="0" smtClean="0"/>
              <a:t>2</a:t>
            </a:r>
            <a:r>
              <a:rPr lang="en-US" sz="1600" dirty="0" smtClean="0"/>
              <a:t>v</a:t>
            </a:r>
            <a:r>
              <a:rPr lang="en-US" sz="1600" baseline="-25000" dirty="0" smtClean="0"/>
              <a:t>Ti</a:t>
            </a:r>
            <a:r>
              <a:rPr lang="en-US" sz="1600" dirty="0" smtClean="0"/>
              <a:t>/a, </a:t>
            </a:r>
            <a:r>
              <a:rPr lang="en-US" sz="1600" i="1" dirty="0" smtClean="0"/>
              <a:t>however…</a:t>
            </a:r>
          </a:p>
          <a:p>
            <a:pPr lvl="1"/>
            <a:r>
              <a:rPr lang="en-US" sz="1600" dirty="0" smtClean="0"/>
              <a:t>Thresholds and stiffness are critical, i.e. </a:t>
            </a:r>
            <a:r>
              <a:rPr lang="en-US" sz="1600" dirty="0" err="1" smtClean="0">
                <a:latin typeface="Symbol" panose="05050102010706020507" pitchFamily="18" charset="2"/>
              </a:rPr>
              <a:t>c</a:t>
            </a:r>
            <a:r>
              <a:rPr lang="en-US" sz="1600" baseline="-25000" dirty="0" err="1" smtClean="0"/>
              <a:t>turb</a:t>
            </a:r>
            <a:r>
              <a:rPr lang="en-US" sz="1600" dirty="0" err="1" smtClean="0"/>
              <a:t>~</a:t>
            </a:r>
            <a:r>
              <a:rPr lang="en-US" sz="1600" dirty="0" err="1" smtClean="0">
                <a:latin typeface="Symbol" panose="05050102010706020507" pitchFamily="18" charset="2"/>
              </a:rPr>
              <a:t>c</a:t>
            </a:r>
            <a:r>
              <a:rPr lang="en-US" sz="1600" baseline="-25000" dirty="0" err="1" smtClean="0"/>
              <a:t>GB</a:t>
            </a:r>
            <a:r>
              <a:rPr lang="en-US" sz="1600" dirty="0" err="1" smtClean="0">
                <a:sym typeface="Symbol"/>
              </a:rPr>
              <a:t></a:t>
            </a:r>
            <a:r>
              <a:rPr lang="en-US" sz="1600" dirty="0" err="1" smtClean="0"/>
              <a:t>F</a:t>
            </a:r>
            <a:r>
              <a:rPr lang="en-US" sz="1600" dirty="0" smtClean="0"/>
              <a:t>(…)</a:t>
            </a:r>
            <a:r>
              <a:rPr lang="en-US" sz="1600" dirty="0" smtClean="0">
                <a:sym typeface="Symbol"/>
              </a:rPr>
              <a:t></a:t>
            </a:r>
            <a:r>
              <a:rPr lang="en-US" sz="1600" dirty="0" smtClean="0"/>
              <a:t>(</a:t>
            </a:r>
            <a:r>
              <a:rPr lang="en-US" sz="1600" dirty="0" smtClean="0">
                <a:sym typeface="Symbol"/>
              </a:rPr>
              <a:t></a:t>
            </a:r>
            <a:r>
              <a:rPr lang="en-US" sz="1600" dirty="0" smtClean="0"/>
              <a:t>T-</a:t>
            </a:r>
            <a:r>
              <a:rPr lang="en-US" sz="1600" dirty="0" smtClean="0">
                <a:sym typeface="Symbol"/>
              </a:rPr>
              <a:t></a:t>
            </a:r>
            <a:r>
              <a:rPr lang="en-US" sz="1600" dirty="0" err="1" smtClean="0"/>
              <a:t>T</a:t>
            </a:r>
            <a:r>
              <a:rPr lang="en-US" sz="1600" baseline="-25000" dirty="0" err="1" smtClean="0"/>
              <a:t>crit</a:t>
            </a:r>
            <a:r>
              <a:rPr lang="en-US" sz="1600" dirty="0" smtClean="0"/>
              <a:t>)</a:t>
            </a:r>
          </a:p>
          <a:p>
            <a:r>
              <a:rPr lang="en-US" sz="1800" dirty="0" smtClean="0"/>
              <a:t>Toroidal ion temperature gradient (ITG) drift wave is a key instability for controlling confinement in current tokamaks</a:t>
            </a:r>
          </a:p>
          <a:p>
            <a:pPr lvl="1"/>
            <a:r>
              <a:rPr lang="en-US" sz="1600" dirty="0" smtClean="0"/>
              <a:t>Unstable due to interchange-like toroidal drifts, analogous to Rayleigh-Taylor instability</a:t>
            </a:r>
          </a:p>
          <a:p>
            <a:pPr lvl="1"/>
            <a:r>
              <a:rPr lang="en-US" sz="1600" dirty="0" smtClean="0"/>
              <a:t>Threshold influenced by magnetic equilibrium (q, s) and other parameters</a:t>
            </a:r>
          </a:p>
          <a:p>
            <a:pPr lvl="1"/>
            <a:r>
              <a:rPr lang="en-US" sz="1600" dirty="0" smtClean="0"/>
              <a:t>Nonlinear saturated transport depends on zonal flows &amp; perpendicular E×B sheared flow</a:t>
            </a:r>
          </a:p>
        </p:txBody>
      </p:sp>
    </p:spTree>
    <p:extLst>
      <p:ext uri="{BB962C8B-B14F-4D97-AF65-F5344CB8AC3E}">
        <p14:creationId xmlns:p14="http://schemas.microsoft.com/office/powerpoint/2010/main" val="32328556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slide summary of some turbulent transport concepts in magnetized fusion plasmas (2)</a:t>
            </a:r>
            <a:endParaRPr lang="en-US" dirty="0"/>
          </a:p>
        </p:txBody>
      </p:sp>
      <p:sp>
        <p:nvSpPr>
          <p:cNvPr id="3" name="Content Placeholder 2"/>
          <p:cNvSpPr>
            <a:spLocks noGrp="1"/>
          </p:cNvSpPr>
          <p:nvPr>
            <p:ph idx="1"/>
          </p:nvPr>
        </p:nvSpPr>
        <p:spPr>
          <a:xfrm>
            <a:off x="152400" y="914400"/>
            <a:ext cx="8839200" cy="4953000"/>
          </a:xfrm>
        </p:spPr>
        <p:txBody>
          <a:bodyPr/>
          <a:lstStyle/>
          <a:p>
            <a:r>
              <a:rPr lang="en-US" sz="1800" dirty="0" smtClean="0"/>
              <a:t>Many other flavors of turbulence exist (TEM, ETG, PVG, MTM, KBM)</a:t>
            </a:r>
          </a:p>
          <a:p>
            <a:pPr lvl="1"/>
            <a:r>
              <a:rPr lang="en-US" sz="1600" dirty="0" smtClean="0"/>
              <a:t> </a:t>
            </a:r>
            <a:r>
              <a:rPr lang="en-US" sz="1600" dirty="0" err="1" smtClean="0">
                <a:latin typeface="Symbol" panose="05050102010706020507" pitchFamily="18" charset="2"/>
              </a:rPr>
              <a:t>r</a:t>
            </a:r>
            <a:r>
              <a:rPr lang="en-US" sz="1600" baseline="-25000" dirty="0" err="1" smtClean="0"/>
              <a:t>i</a:t>
            </a:r>
            <a:r>
              <a:rPr lang="en-US" sz="1600" dirty="0" smtClean="0"/>
              <a:t> or </a:t>
            </a:r>
            <a:r>
              <a:rPr lang="en-US" sz="1600" dirty="0" smtClean="0">
                <a:latin typeface="Symbol" panose="05050102010706020507" pitchFamily="18" charset="2"/>
              </a:rPr>
              <a:t>r</a:t>
            </a:r>
            <a:r>
              <a:rPr lang="en-US" sz="1600" baseline="-25000" dirty="0" smtClean="0"/>
              <a:t>e</a:t>
            </a:r>
            <a:r>
              <a:rPr lang="en-US" sz="1600" dirty="0" smtClean="0"/>
              <a:t> scale</a:t>
            </a:r>
          </a:p>
          <a:p>
            <a:pPr lvl="1"/>
            <a:r>
              <a:rPr lang="en-US" sz="1600" dirty="0" smtClean="0"/>
              <a:t>Electrostatic or electromagnetic (at increasing beta)</a:t>
            </a:r>
          </a:p>
          <a:p>
            <a:pPr lvl="1"/>
            <a:r>
              <a:rPr lang="en-US" sz="1600" dirty="0"/>
              <a:t>D</a:t>
            </a:r>
            <a:r>
              <a:rPr lang="en-US" sz="1600" dirty="0" smtClean="0"/>
              <a:t>ifferent physical drives, parametric dependencies, &amp; influence on transport channels (</a:t>
            </a:r>
            <a:r>
              <a:rPr lang="en-US" sz="1600" dirty="0" smtClean="0">
                <a:latin typeface="Symbol" panose="05050102010706020507" pitchFamily="18" charset="2"/>
              </a:rPr>
              <a:t>G</a:t>
            </a:r>
            <a:r>
              <a:rPr lang="en-US" sz="1600" dirty="0"/>
              <a:t> </a:t>
            </a:r>
            <a:r>
              <a:rPr lang="en-US" sz="1600" dirty="0" smtClean="0"/>
              <a:t>vs. Q vs. </a:t>
            </a:r>
            <a:r>
              <a:rPr lang="en-US" sz="1600" dirty="0" smtClean="0">
                <a:latin typeface="Symbol" panose="05050102010706020507" pitchFamily="18" charset="2"/>
              </a:rPr>
              <a:t>P</a:t>
            </a:r>
            <a:r>
              <a:rPr lang="en-US" sz="1600" dirty="0" smtClean="0"/>
              <a:t>)</a:t>
            </a:r>
          </a:p>
          <a:p>
            <a:r>
              <a:rPr lang="en-US" sz="1800" dirty="0" smtClean="0"/>
              <a:t>Reduced models are constructed by quasi-linear calculations + “mixing-length” estimates for nonlinear saturation</a:t>
            </a:r>
          </a:p>
          <a:p>
            <a:pPr lvl="1"/>
            <a:r>
              <a:rPr lang="en-US" sz="1600" dirty="0" smtClean="0"/>
              <a:t>We rely heavily on direct numerical simulation using </a:t>
            </a:r>
            <a:r>
              <a:rPr lang="en-US" sz="1600" dirty="0" err="1" smtClean="0"/>
              <a:t>gyrokinetic</a:t>
            </a:r>
            <a:r>
              <a:rPr lang="en-US" sz="1600" dirty="0" smtClean="0"/>
              <a:t> codes to guide model development</a:t>
            </a:r>
          </a:p>
          <a:p>
            <a:pPr lvl="1"/>
            <a:r>
              <a:rPr lang="en-US" sz="1600" dirty="0" smtClean="0"/>
              <a:t>Reasonably predict confinement scaling and core profiles</a:t>
            </a:r>
          </a:p>
          <a:p>
            <a:r>
              <a:rPr lang="en-US" sz="1800" dirty="0" smtClean="0"/>
              <a:t>Things get more complicated for edge / boundary turbulence</a:t>
            </a:r>
          </a:p>
          <a:p>
            <a:pPr lvl="1"/>
            <a:r>
              <a:rPr lang="en-US" sz="1600" dirty="0" smtClean="0"/>
              <a:t>Changing topology (c</a:t>
            </a:r>
            <a:r>
              <a:rPr lang="en-US" sz="1600" dirty="0" smtClean="0">
                <a:sym typeface="Wingdings" panose="05000000000000000000" pitchFamily="2" charset="2"/>
              </a:rPr>
              <a:t>losed flux surfaces  X-point (poloidal field null)  open field lines &amp; sheaths at physical boundary)</a:t>
            </a:r>
            <a:endParaRPr lang="en-US" sz="1600" dirty="0" smtClean="0"/>
          </a:p>
          <a:p>
            <a:pPr lvl="1"/>
            <a:r>
              <a:rPr lang="en-US" sz="1600" dirty="0" smtClean="0"/>
              <a:t>Larger </a:t>
            </a:r>
            <a:r>
              <a:rPr lang="en-US" sz="1600" dirty="0" err="1" smtClean="0"/>
              <a:t>gyroradius</a:t>
            </a:r>
            <a:r>
              <a:rPr lang="en-US" sz="1600" dirty="0" smtClean="0"/>
              <a:t> / banana widths, </a:t>
            </a:r>
            <a:r>
              <a:rPr lang="en-US" sz="1600" dirty="0" err="1" smtClean="0">
                <a:latin typeface="Symbol" panose="05050102010706020507" pitchFamily="18" charset="2"/>
                <a:sym typeface="Wingdings" panose="05000000000000000000" pitchFamily="2" charset="2"/>
              </a:rPr>
              <a:t>r</a:t>
            </a:r>
            <a:r>
              <a:rPr lang="en-US" sz="1600" baseline="-25000" dirty="0" err="1" smtClean="0">
                <a:sym typeface="Wingdings" panose="05000000000000000000" pitchFamily="2" charset="2"/>
              </a:rPr>
              <a:t>banana</a:t>
            </a:r>
            <a:r>
              <a:rPr lang="en-US" sz="1600" dirty="0" smtClean="0">
                <a:sym typeface="Wingdings" panose="05000000000000000000" pitchFamily="2" charset="2"/>
              </a:rPr>
              <a:t>/</a:t>
            </a:r>
            <a:r>
              <a:rPr lang="en-US" sz="1600" dirty="0" smtClean="0">
                <a:latin typeface="Symbol" panose="05050102010706020507" pitchFamily="18" charset="2"/>
                <a:sym typeface="Wingdings" panose="05000000000000000000" pitchFamily="2" charset="2"/>
              </a:rPr>
              <a:t>D</a:t>
            </a:r>
            <a:r>
              <a:rPr lang="en-US" sz="1600" baseline="-25000" dirty="0" smtClean="0">
                <a:sym typeface="Wingdings" panose="05000000000000000000" pitchFamily="2" charset="2"/>
              </a:rPr>
              <a:t>ped</a:t>
            </a:r>
            <a:r>
              <a:rPr lang="en-US" sz="1600" dirty="0" smtClean="0">
                <a:sym typeface="Wingdings" panose="05000000000000000000" pitchFamily="2" charset="2"/>
              </a:rPr>
              <a:t>~1</a:t>
            </a:r>
            <a:r>
              <a:rPr lang="en-US" sz="1600" dirty="0" smtClean="0"/>
              <a:t> </a:t>
            </a:r>
            <a:r>
              <a:rPr lang="en-US" sz="1600" dirty="0" smtClean="0">
                <a:sym typeface="Wingdings" panose="05000000000000000000" pitchFamily="2" charset="2"/>
              </a:rPr>
              <a:t> orbit losses &amp; non-local effects</a:t>
            </a:r>
          </a:p>
          <a:p>
            <a:pPr lvl="1"/>
            <a:r>
              <a:rPr lang="en-US" sz="1600" dirty="0" smtClean="0">
                <a:sym typeface="Wingdings" panose="05000000000000000000" pitchFamily="2" charset="2"/>
              </a:rPr>
              <a:t>Large amplitude fluctuations, </a:t>
            </a:r>
            <a:r>
              <a:rPr lang="en-US" sz="1600" dirty="0" err="1" smtClean="0">
                <a:latin typeface="Symbol" panose="05050102010706020507" pitchFamily="18" charset="2"/>
                <a:sym typeface="Wingdings" panose="05000000000000000000" pitchFamily="2" charset="2"/>
              </a:rPr>
              <a:t>d</a:t>
            </a:r>
            <a:r>
              <a:rPr lang="en-US" sz="1600" dirty="0" err="1" smtClean="0">
                <a:sym typeface="Wingdings" panose="05000000000000000000" pitchFamily="2" charset="2"/>
              </a:rPr>
              <a:t>n</a:t>
            </a:r>
            <a:r>
              <a:rPr lang="en-US" sz="1600" dirty="0" smtClean="0">
                <a:sym typeface="Wingdings" panose="05000000000000000000" pitchFamily="2" charset="2"/>
              </a:rPr>
              <a:t>/n</a:t>
            </a:r>
            <a:r>
              <a:rPr lang="en-US" sz="1600" baseline="-25000" dirty="0" smtClean="0">
                <a:sym typeface="Wingdings" panose="05000000000000000000" pitchFamily="2" charset="2"/>
              </a:rPr>
              <a:t>0</a:t>
            </a:r>
            <a:r>
              <a:rPr lang="en-US" sz="1600" dirty="0" smtClean="0">
                <a:sym typeface="Wingdings" panose="05000000000000000000" pitchFamily="2" charset="2"/>
              </a:rPr>
              <a:t>~1 (delta-f  full-F simulations)</a:t>
            </a:r>
          </a:p>
          <a:p>
            <a:pPr lvl="1"/>
            <a:r>
              <a:rPr lang="en-US" sz="1600" dirty="0" smtClean="0">
                <a:sym typeface="Wingdings" panose="05000000000000000000" pitchFamily="2" charset="2"/>
              </a:rPr>
              <a:t>Neutral particles, radiation, other atomic physics…</a:t>
            </a:r>
            <a:endParaRPr lang="en-US" sz="1600" dirty="0" smtClean="0"/>
          </a:p>
        </p:txBody>
      </p:sp>
    </p:spTree>
    <p:extLst>
      <p:ext uri="{BB962C8B-B14F-4D97-AF65-F5344CB8AC3E}">
        <p14:creationId xmlns:p14="http://schemas.microsoft.com/office/powerpoint/2010/main" val="30582338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8000" dirty="0" smtClean="0"/>
              <a:t>THE END</a:t>
            </a:r>
          </a:p>
        </p:txBody>
      </p:sp>
    </p:spTree>
    <p:extLst>
      <p:ext uri="{BB962C8B-B14F-4D97-AF65-F5344CB8AC3E}">
        <p14:creationId xmlns:p14="http://schemas.microsoft.com/office/powerpoint/2010/main" val="190535494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28619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what we’re going to discuss, general phenomenology also important for </a:t>
            </a:r>
            <a:r>
              <a:rPr lang="en-US" dirty="0" err="1" smtClean="0"/>
              <a:t>stellarators</a:t>
            </a:r>
            <a:r>
              <a:rPr lang="en-US" dirty="0" smtClean="0"/>
              <a:t> or any toroidal B field</a:t>
            </a:r>
            <a:endParaRPr lang="en-US" dirty="0"/>
          </a:p>
        </p:txBody>
      </p:sp>
      <p:sp>
        <p:nvSpPr>
          <p:cNvPr id="3" name="Content Placeholder 2"/>
          <p:cNvSpPr>
            <a:spLocks noGrp="1"/>
          </p:cNvSpPr>
          <p:nvPr>
            <p:ph idx="1"/>
          </p:nvPr>
        </p:nvSpPr>
        <p:spPr>
          <a:xfrm>
            <a:off x="152400" y="6400800"/>
            <a:ext cx="8763000" cy="457200"/>
          </a:xfrm>
        </p:spPr>
        <p:txBody>
          <a:bodyPr/>
          <a:lstStyle/>
          <a:p>
            <a:endParaRPr lang="en-US" sz="1800" dirty="0"/>
          </a:p>
        </p:txBody>
      </p:sp>
      <p:pic>
        <p:nvPicPr>
          <p:cNvPr id="190476" name="Picture 12" descr="Image result for w7-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832" y="1348509"/>
            <a:ext cx="4709968" cy="23549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048000" y="914400"/>
            <a:ext cx="2528256" cy="461665"/>
          </a:xfrm>
          <a:prstGeom prst="rect">
            <a:avLst/>
          </a:prstGeom>
          <a:noFill/>
        </p:spPr>
        <p:txBody>
          <a:bodyPr wrap="none" rtlCol="0">
            <a:spAutoFit/>
          </a:bodyPr>
          <a:lstStyle/>
          <a:p>
            <a:r>
              <a:rPr lang="en-US" sz="2400" i="0" dirty="0" smtClean="0">
                <a:solidFill>
                  <a:schemeClr val="tx1"/>
                </a:solidFill>
              </a:rPr>
              <a:t>W7-X </a:t>
            </a:r>
            <a:r>
              <a:rPr lang="en-US" sz="2400" i="0" dirty="0" err="1" smtClean="0">
                <a:solidFill>
                  <a:schemeClr val="tx1"/>
                </a:solidFill>
              </a:rPr>
              <a:t>stellarator</a:t>
            </a:r>
            <a:endParaRPr lang="en-US" sz="2400" i="0" dirty="0">
              <a:solidFill>
                <a:schemeClr val="tx1"/>
              </a:solidFill>
            </a:endParaRPr>
          </a:p>
        </p:txBody>
      </p:sp>
      <p:pic>
        <p:nvPicPr>
          <p:cNvPr id="19048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242108" cy="249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86" name="Picture 22" descr="Image result for reversed field pi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74" y="4636193"/>
            <a:ext cx="3107026" cy="1840807"/>
          </a:xfrm>
          <a:prstGeom prst="rect">
            <a:avLst/>
          </a:prstGeom>
          <a:noFill/>
          <a:extLst>
            <a:ext uri="{909E8E84-426E-40DD-AFC4-6F175D3DCCD1}">
              <a14:hiddenFill xmlns:a14="http://schemas.microsoft.com/office/drawing/2010/main">
                <a:solidFill>
                  <a:srgbClr val="FFFFFF"/>
                </a:solidFill>
              </a14:hiddenFill>
            </a:ext>
          </a:extLst>
        </p:spPr>
      </p:pic>
      <p:pic>
        <p:nvPicPr>
          <p:cNvPr id="190490" name="Picture 26"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4343400"/>
            <a:ext cx="3140769" cy="23555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057400" y="3957935"/>
            <a:ext cx="4935967" cy="461665"/>
          </a:xfrm>
          <a:prstGeom prst="rect">
            <a:avLst/>
          </a:prstGeom>
          <a:noFill/>
        </p:spPr>
        <p:txBody>
          <a:bodyPr wrap="none" rtlCol="0">
            <a:spAutoFit/>
          </a:bodyPr>
          <a:lstStyle/>
          <a:p>
            <a:r>
              <a:rPr lang="en-US" sz="2400" i="0" dirty="0" smtClean="0">
                <a:solidFill>
                  <a:schemeClr val="tx1"/>
                </a:solidFill>
              </a:rPr>
              <a:t>MST Reversed Field Pinch (RFP)</a:t>
            </a:r>
            <a:endParaRPr lang="en-US" sz="2400" i="0" dirty="0">
              <a:solidFill>
                <a:schemeClr val="tx1"/>
              </a:solidFill>
            </a:endParaRPr>
          </a:p>
        </p:txBody>
      </p:sp>
    </p:spTree>
    <p:extLst>
      <p:ext uri="{BB962C8B-B14F-4D97-AF65-F5344CB8AC3E}">
        <p14:creationId xmlns:p14="http://schemas.microsoft.com/office/powerpoint/2010/main" val="256865968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913371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Tokamaks</a:t>
            </a:r>
          </a:p>
        </p:txBody>
      </p:sp>
      <p:sp>
        <p:nvSpPr>
          <p:cNvPr id="14339" name="Content Placeholder 2"/>
          <p:cNvSpPr>
            <a:spLocks noGrp="1"/>
          </p:cNvSpPr>
          <p:nvPr>
            <p:ph idx="1"/>
          </p:nvPr>
        </p:nvSpPr>
        <p:spPr>
          <a:xfrm>
            <a:off x="152400" y="914400"/>
            <a:ext cx="5181600" cy="990600"/>
          </a:xfrm>
        </p:spPr>
        <p:txBody>
          <a:bodyPr/>
          <a:lstStyle/>
          <a:p>
            <a:r>
              <a:rPr lang="en-US" altLang="en-US" smtClean="0"/>
              <a:t>Axisymmetric</a:t>
            </a:r>
          </a:p>
          <a:p>
            <a:r>
              <a:rPr lang="en-US" altLang="en-US" smtClean="0"/>
              <a:t>Helical field lines confine plasma</a:t>
            </a:r>
          </a:p>
        </p:txBody>
      </p:sp>
      <p:pic>
        <p:nvPicPr>
          <p:cNvPr id="14340" name="Picture 6" descr="http://magfuzio.hu/fuzio/kepek/magneses_osszetartas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51816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http://large.stanford.edu/courses/2010/ph240/nie2/images/f2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1066800"/>
            <a:ext cx="36353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Alcator C-MOD plasma (Copyright acknowledg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538" y="4083050"/>
            <a:ext cx="362426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6"/>
          <p:cNvSpPr txBox="1">
            <a:spLocks noChangeArrowheads="1"/>
          </p:cNvSpPr>
          <p:nvPr/>
        </p:nvSpPr>
        <p:spPr bwMode="auto">
          <a:xfrm>
            <a:off x="6858000" y="838200"/>
            <a:ext cx="833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JET (UK)</a:t>
            </a:r>
          </a:p>
        </p:txBody>
      </p:sp>
      <p:sp>
        <p:nvSpPr>
          <p:cNvPr id="14344" name="TextBox 8"/>
          <p:cNvSpPr txBox="1">
            <a:spLocks noChangeArrowheads="1"/>
          </p:cNvSpPr>
          <p:nvPr/>
        </p:nvSpPr>
        <p:spPr bwMode="auto">
          <a:xfrm>
            <a:off x="6553200" y="3838575"/>
            <a:ext cx="1647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Alcator C-Mod (MIT)</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Going to refer to different spatial regions in the tokamaks</a:t>
            </a:r>
          </a:p>
        </p:txBody>
      </p:sp>
      <p:sp>
        <p:nvSpPr>
          <p:cNvPr id="15363" name="Content Placeholder 2"/>
          <p:cNvSpPr>
            <a:spLocks noGrp="1"/>
          </p:cNvSpPr>
          <p:nvPr>
            <p:ph idx="1"/>
          </p:nvPr>
        </p:nvSpPr>
        <p:spPr>
          <a:xfrm>
            <a:off x="152400" y="838200"/>
            <a:ext cx="8763000" cy="609600"/>
          </a:xfrm>
        </p:spPr>
        <p:txBody>
          <a:bodyPr/>
          <a:lstStyle/>
          <a:p>
            <a:r>
              <a:rPr lang="en-US" altLang="en-US" sz="2000" smtClean="0"/>
              <a:t>Especially </a:t>
            </a:r>
            <a:r>
              <a:rPr lang="en-US" altLang="en-US" sz="2000" b="1" smtClean="0"/>
              <a:t>core</a:t>
            </a:r>
            <a:r>
              <a:rPr lang="en-US" altLang="en-US" sz="2000" smtClean="0"/>
              <a:t> (~100% ionized), </a:t>
            </a:r>
            <a:r>
              <a:rPr lang="en-US" altLang="en-US" sz="2000" b="1" smtClean="0"/>
              <a:t>edge</a:t>
            </a:r>
            <a:r>
              <a:rPr lang="en-US" altLang="en-US" sz="2000" smtClean="0"/>
              <a:t> (just inside separatrix), and </a:t>
            </a:r>
            <a:r>
              <a:rPr lang="en-US" altLang="en-US" sz="2000" b="1" smtClean="0"/>
              <a:t>scrape-off layer </a:t>
            </a:r>
            <a:r>
              <a:rPr lang="en-US" altLang="en-US" sz="2000" smtClean="0"/>
              <a:t>(SOL, just outside separatrix)</a:t>
            </a:r>
          </a:p>
        </p:txBody>
      </p:sp>
      <p:pic>
        <p:nvPicPr>
          <p:cNvPr id="15364" name="Picture 4" descr="http://www.efda.org/wpcms/wp-content/uploads/2011/07/fig05.jpg"/>
          <p:cNvPicPr>
            <a:picLocks noChangeAspect="1" noChangeArrowheads="1"/>
          </p:cNvPicPr>
          <p:nvPr/>
        </p:nvPicPr>
        <p:blipFill>
          <a:blip r:embed="rId2">
            <a:extLst>
              <a:ext uri="{28A0092B-C50C-407E-A947-70E740481C1C}">
                <a14:useLocalDpi xmlns:a14="http://schemas.microsoft.com/office/drawing/2010/main" val="0"/>
              </a:ext>
            </a:extLst>
          </a:blip>
          <a:srcRect l="4086"/>
          <a:stretch>
            <a:fillRect/>
          </a:stretch>
        </p:blipFill>
        <p:spPr bwMode="auto">
          <a:xfrm>
            <a:off x="0" y="1828800"/>
            <a:ext cx="58737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http://ej.iop.org/images/0029-5515/53/2/027003/Full/nf441334f01_on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3607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Going to refer to different spatial regions in the tokamaks</a:t>
            </a:r>
          </a:p>
        </p:txBody>
      </p:sp>
      <p:sp>
        <p:nvSpPr>
          <p:cNvPr id="16387" name="Content Placeholder 2"/>
          <p:cNvSpPr>
            <a:spLocks noGrp="1"/>
          </p:cNvSpPr>
          <p:nvPr>
            <p:ph idx="1"/>
          </p:nvPr>
        </p:nvSpPr>
        <p:spPr>
          <a:xfrm>
            <a:off x="152400" y="838200"/>
            <a:ext cx="8763000" cy="609600"/>
          </a:xfrm>
        </p:spPr>
        <p:txBody>
          <a:bodyPr/>
          <a:lstStyle/>
          <a:p>
            <a:r>
              <a:rPr lang="en-US" altLang="en-US" sz="2000" smtClean="0"/>
              <a:t>Especially </a:t>
            </a:r>
            <a:r>
              <a:rPr lang="en-US" altLang="en-US" sz="2000" b="1" smtClean="0">
                <a:solidFill>
                  <a:srgbClr val="FF0000"/>
                </a:solidFill>
              </a:rPr>
              <a:t>core</a:t>
            </a:r>
            <a:r>
              <a:rPr lang="en-US" altLang="en-US" sz="2000" smtClean="0">
                <a:solidFill>
                  <a:srgbClr val="FF0000"/>
                </a:solidFill>
              </a:rPr>
              <a:t> (~100% ionized)</a:t>
            </a:r>
            <a:r>
              <a:rPr lang="en-US" altLang="en-US" sz="2000" smtClean="0"/>
              <a:t>, </a:t>
            </a:r>
            <a:r>
              <a:rPr lang="en-US" altLang="en-US" sz="2000" b="1" smtClean="0"/>
              <a:t>edge</a:t>
            </a:r>
            <a:r>
              <a:rPr lang="en-US" altLang="en-US" sz="2000" smtClean="0"/>
              <a:t> (just inside separatrix), and </a:t>
            </a:r>
            <a:r>
              <a:rPr lang="en-US" altLang="en-US" sz="2000" b="1" smtClean="0"/>
              <a:t>scrape-off layer </a:t>
            </a:r>
            <a:r>
              <a:rPr lang="en-US" altLang="en-US" sz="2000" smtClean="0"/>
              <a:t>(SOL, just outside separatrix)</a:t>
            </a:r>
          </a:p>
        </p:txBody>
      </p:sp>
      <p:pic>
        <p:nvPicPr>
          <p:cNvPr id="16388" name="Picture 4" descr="http://www.efda.org/wpcms/wp-content/uploads/2011/07/fig05.jpg"/>
          <p:cNvPicPr>
            <a:picLocks noChangeAspect="1" noChangeArrowheads="1"/>
          </p:cNvPicPr>
          <p:nvPr/>
        </p:nvPicPr>
        <p:blipFill>
          <a:blip r:embed="rId2">
            <a:extLst>
              <a:ext uri="{28A0092B-C50C-407E-A947-70E740481C1C}">
                <a14:useLocalDpi xmlns:a14="http://schemas.microsoft.com/office/drawing/2010/main" val="0"/>
              </a:ext>
            </a:extLst>
          </a:blip>
          <a:srcRect l="4086"/>
          <a:stretch>
            <a:fillRect/>
          </a:stretch>
        </p:blipFill>
        <p:spPr bwMode="auto">
          <a:xfrm>
            <a:off x="0" y="1828800"/>
            <a:ext cx="58737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http://ej.iop.org/images/0029-5515/53/2/027003/Full/nf441334f01_on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3607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ltLang="en-US" smtClean="0"/>
          </a:p>
        </p:txBody>
      </p:sp>
      <p:sp>
        <p:nvSpPr>
          <p:cNvPr id="18435" name="Content Placeholder 2"/>
          <p:cNvSpPr>
            <a:spLocks noGrp="1"/>
          </p:cNvSpPr>
          <p:nvPr>
            <p:ph idx="1"/>
          </p:nvPr>
        </p:nvSpPr>
        <p:spPr/>
        <p:txBody>
          <a:bodyPr/>
          <a:lstStyle/>
          <a:p>
            <a:endParaRPr lang="en-US" altLang="en-US" smtClean="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smtClean="0"/>
          </a:p>
        </p:txBody>
      </p:sp>
      <p:sp>
        <p:nvSpPr>
          <p:cNvPr id="19459" name="Content Placeholder 2"/>
          <p:cNvSpPr>
            <a:spLocks noGrp="1"/>
          </p:cNvSpPr>
          <p:nvPr>
            <p:ph idx="1"/>
          </p:nvPr>
        </p:nvSpPr>
        <p:spPr/>
        <p:txBody>
          <a:bodyPr/>
          <a:lstStyle/>
          <a:p>
            <a:endParaRPr lang="en-US" alt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2362200"/>
            <a:ext cx="7696200" cy="3416300"/>
          </a:xfrm>
          <a:prstGeom prst="rect">
            <a:avLst/>
          </a:prstGeom>
          <a:solidFill>
            <a:srgbClr val="FFCC99"/>
          </a:solidFill>
          <a:ln>
            <a:solidFill>
              <a:srgbClr val="FF0000"/>
            </a:solidFill>
          </a:ln>
        </p:spPr>
        <p:txBody>
          <a:bodyPr>
            <a:spAutoFit/>
          </a:bodyPr>
          <a:lstStyle/>
          <a:p>
            <a:pPr marL="342900" indent="-342900">
              <a:buFont typeface="Arial" panose="020B0604020202020204" pitchFamily="34" charset="0"/>
              <a:buChar char="•"/>
              <a:defRPr/>
            </a:pPr>
            <a:r>
              <a:rPr lang="en-US" sz="2400" b="0" i="0" dirty="0">
                <a:solidFill>
                  <a:schemeClr val="tx1"/>
                </a:solidFill>
                <a:cs typeface="Arial" charset="0"/>
              </a:rPr>
              <a:t>Turbulence measurements in ~100 Million C plasma will always be challenging and incomplete</a:t>
            </a:r>
          </a:p>
          <a:p>
            <a:pPr marL="342900" indent="-342900">
              <a:buFont typeface="Arial" panose="020B0604020202020204" pitchFamily="34" charset="0"/>
              <a:buChar char="•"/>
              <a:defRPr/>
            </a:pPr>
            <a:endParaRPr lang="en-US" sz="2400" b="0" i="0" dirty="0">
              <a:solidFill>
                <a:schemeClr val="tx1"/>
              </a:solidFill>
              <a:latin typeface="+mn-lt"/>
              <a:cs typeface="Arial" charset="0"/>
            </a:endParaRPr>
          </a:p>
          <a:p>
            <a:pPr marL="342900" indent="-342900">
              <a:buFont typeface="Arial" panose="020B0604020202020204" pitchFamily="34" charset="0"/>
              <a:buChar char="•"/>
              <a:defRPr/>
            </a:pPr>
            <a:r>
              <a:rPr lang="en-US" sz="2400" b="0" i="0" dirty="0">
                <a:solidFill>
                  <a:schemeClr val="tx1"/>
                </a:solidFill>
                <a:latin typeface="+mn-lt"/>
                <a:cs typeface="Arial" charset="0"/>
              </a:rPr>
              <a:t>I’m going to show a lot of results from </a:t>
            </a:r>
            <a:r>
              <a:rPr lang="en-US" sz="2400" b="0" i="0" dirty="0" err="1">
                <a:solidFill>
                  <a:schemeClr val="tx1"/>
                </a:solidFill>
                <a:latin typeface="+mn-lt"/>
                <a:cs typeface="Arial" charset="0"/>
              </a:rPr>
              <a:t>gyrokinetic</a:t>
            </a:r>
            <a:r>
              <a:rPr lang="en-US" sz="2400" b="0" i="0" dirty="0">
                <a:solidFill>
                  <a:schemeClr val="tx1"/>
                </a:solidFill>
                <a:latin typeface="+mn-lt"/>
                <a:cs typeface="Arial" charset="0"/>
              </a:rPr>
              <a:t> turbulence simulations, as they help develop the physics basis to explain and predict</a:t>
            </a:r>
          </a:p>
          <a:p>
            <a:pPr marL="342900" indent="-342900">
              <a:buFont typeface="Arial" panose="020B0604020202020204" pitchFamily="34" charset="0"/>
              <a:buChar char="•"/>
              <a:defRPr/>
            </a:pPr>
            <a:endParaRPr lang="en-US" sz="2400" b="0" i="0" dirty="0">
              <a:solidFill>
                <a:schemeClr val="tx1"/>
              </a:solidFill>
              <a:latin typeface="+mn-lt"/>
              <a:cs typeface="Arial" charset="0"/>
            </a:endParaRPr>
          </a:p>
          <a:p>
            <a:pPr marL="342900" indent="-342900">
              <a:buFont typeface="Arial" panose="020B0604020202020204" pitchFamily="34" charset="0"/>
              <a:buChar char="•"/>
              <a:defRPr/>
            </a:pPr>
            <a:r>
              <a:rPr lang="en-US" sz="2400" b="0" i="0" dirty="0">
                <a:solidFill>
                  <a:schemeClr val="tx1"/>
                </a:solidFill>
                <a:latin typeface="+mn-lt"/>
                <a:cs typeface="Arial" charset="0"/>
              </a:rPr>
              <a:t>Such simulations are being used more frequently to predict first and guide experiments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971800"/>
            <a:ext cx="9144000" cy="914400"/>
          </a:xfrm>
        </p:spPr>
        <p:txBody>
          <a:bodyPr/>
          <a:lstStyle/>
          <a:p>
            <a:r>
              <a:rPr lang="en-US" altLang="en-US" sz="4400" smtClean="0"/>
              <a:t>GENERAL </a:t>
            </a:r>
            <a:r>
              <a:rPr lang="en-US" altLang="en-US" sz="4400" smtClean="0">
                <a:solidFill>
                  <a:srgbClr val="FF0000"/>
                </a:solidFill>
              </a:rPr>
              <a:t>CORE</a:t>
            </a:r>
            <a:r>
              <a:rPr lang="en-US" altLang="en-US" sz="4400" smtClean="0"/>
              <a:t> TURBULENCE CHARACTERISTICS</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40+ years of theory predicts turbulence in magnetized plasma should often be drift wave in nature</a:t>
            </a:r>
          </a:p>
        </p:txBody>
      </p:sp>
      <p:sp>
        <p:nvSpPr>
          <p:cNvPr id="7171" name="Content Placeholder 2"/>
          <p:cNvSpPr>
            <a:spLocks noGrp="1"/>
          </p:cNvSpPr>
          <p:nvPr>
            <p:ph idx="1"/>
          </p:nvPr>
        </p:nvSpPr>
        <p:spPr>
          <a:xfrm>
            <a:off x="152400" y="990600"/>
            <a:ext cx="8763000" cy="5867400"/>
          </a:xfrm>
        </p:spPr>
        <p:txBody>
          <a:bodyPr>
            <a:normAutofit fontScale="92500" lnSpcReduction="10000"/>
          </a:bodyPr>
          <a:lstStyle/>
          <a:p>
            <a:pPr marL="0" indent="0">
              <a:buFontTx/>
              <a:buNone/>
              <a:defRPr/>
            </a:pPr>
            <a:r>
              <a:rPr lang="en-US" altLang="en-US" u="sng" dirty="0" smtClean="0"/>
              <a:t>General predicted drift wave characteristics</a:t>
            </a:r>
          </a:p>
          <a:p>
            <a:pPr marL="342739" indent="-342739">
              <a:defRPr/>
            </a:pPr>
            <a:r>
              <a:rPr lang="en-US" altLang="en-US" dirty="0" smtClean="0"/>
              <a:t>Fluctuations in EM fields (</a:t>
            </a:r>
            <a:r>
              <a:rPr lang="en-US" altLang="en-US" dirty="0" smtClean="0">
                <a:latin typeface="Symbol" panose="05050102010706020507" pitchFamily="18" charset="2"/>
              </a:rPr>
              <a:t>j</a:t>
            </a:r>
            <a:r>
              <a:rPr lang="en-US" altLang="en-US" dirty="0" smtClean="0"/>
              <a:t>, B) and fluid quantities (</a:t>
            </a:r>
            <a:r>
              <a:rPr lang="en-US" altLang="en-US" dirty="0" err="1" smtClean="0"/>
              <a:t>n,v,T</a:t>
            </a:r>
            <a:r>
              <a:rPr lang="en-US" altLang="en-US" dirty="0" smtClean="0"/>
              <a:t>) (although really kinetic at high temperature/low </a:t>
            </a:r>
            <a:r>
              <a:rPr lang="en-US" altLang="en-US" dirty="0" err="1" smtClean="0"/>
              <a:t>collisionality</a:t>
            </a:r>
            <a:r>
              <a:rPr lang="en-US" altLang="en-US" dirty="0" smtClean="0"/>
              <a:t>)</a:t>
            </a:r>
          </a:p>
          <a:p>
            <a:pPr marL="342739" indent="-342739">
              <a:defRPr/>
            </a:pPr>
            <a:r>
              <a:rPr lang="en-US" altLang="en-US" dirty="0" smtClean="0"/>
              <a:t>Finite-frequency drifting waves, </a:t>
            </a:r>
            <a:r>
              <a:rPr lang="en-US" altLang="en-US" dirty="0" smtClean="0">
                <a:latin typeface="Symbol" panose="05050102010706020507" pitchFamily="18" charset="2"/>
              </a:rPr>
              <a:t>w</a:t>
            </a:r>
            <a:r>
              <a:rPr lang="en-US" altLang="en-US" dirty="0" smtClean="0"/>
              <a:t>(</a:t>
            </a:r>
            <a:r>
              <a:rPr lang="en-US" altLang="en-US" dirty="0" err="1" smtClean="0"/>
              <a:t>k</a:t>
            </a:r>
            <a:r>
              <a:rPr lang="en-US" altLang="en-US" baseline="-25000" dirty="0" err="1" smtClean="0">
                <a:latin typeface="Symbol" panose="05050102010706020507" pitchFamily="18" charset="2"/>
              </a:rPr>
              <a:t>q</a:t>
            </a:r>
            <a:r>
              <a:rPr lang="en-US" altLang="en-US" dirty="0" smtClean="0"/>
              <a:t>)~</a:t>
            </a:r>
            <a:r>
              <a:rPr lang="en-US" altLang="en-US" dirty="0" smtClean="0">
                <a:latin typeface="Symbol" panose="05050102010706020507" pitchFamily="18" charset="2"/>
              </a:rPr>
              <a:t>w</a:t>
            </a:r>
            <a:r>
              <a:rPr lang="en-US" altLang="en-US" baseline="-25000" dirty="0" smtClean="0"/>
              <a:t>*</a:t>
            </a:r>
            <a:r>
              <a:rPr lang="en-US" altLang="en-US" dirty="0" smtClean="0"/>
              <a:t>~(</a:t>
            </a:r>
            <a:r>
              <a:rPr lang="en-US" altLang="en-US" dirty="0" err="1" smtClean="0"/>
              <a:t>k</a:t>
            </a:r>
            <a:r>
              <a:rPr lang="en-US" altLang="en-US" baseline="-25000" dirty="0" err="1" smtClean="0">
                <a:latin typeface="Symbol" panose="05050102010706020507" pitchFamily="18" charset="2"/>
              </a:rPr>
              <a:t>q</a:t>
            </a:r>
            <a:r>
              <a:rPr lang="en-US" altLang="en-US" dirty="0" err="1" smtClean="0">
                <a:latin typeface="Symbol" panose="05050102010706020507" pitchFamily="18" charset="2"/>
              </a:rPr>
              <a:t>r</a:t>
            </a:r>
            <a:r>
              <a:rPr lang="en-US" altLang="en-US" dirty="0" smtClean="0"/>
              <a:t>)</a:t>
            </a:r>
            <a:r>
              <a:rPr lang="en-US" altLang="en-US" dirty="0" err="1" smtClean="0"/>
              <a:t>v</a:t>
            </a:r>
            <a:r>
              <a:rPr lang="en-US" altLang="en-US" baseline="-25000" dirty="0" err="1" smtClean="0"/>
              <a:t>T</a:t>
            </a:r>
            <a:r>
              <a:rPr lang="en-US" altLang="en-US" dirty="0" smtClean="0"/>
              <a:t>/L</a:t>
            </a:r>
          </a:p>
          <a:p>
            <a:pPr marL="742602" lvl="1" indent="-285616">
              <a:defRPr/>
            </a:pPr>
            <a:r>
              <a:rPr lang="en-US" altLang="en-US" dirty="0" smtClean="0"/>
              <a:t>Can propagate in ion or electron diamagnetic direction, depending on conditions/dominant gradients</a:t>
            </a:r>
          </a:p>
          <a:p>
            <a:pPr marL="342739" indent="-342739">
              <a:defRPr/>
            </a:pPr>
            <a:r>
              <a:rPr lang="en-US" altLang="en-US" dirty="0" smtClean="0"/>
              <a:t>Perpendicular sizes linked to local </a:t>
            </a:r>
            <a:r>
              <a:rPr lang="en-US" altLang="en-US" dirty="0" err="1" smtClean="0"/>
              <a:t>gyroradius</a:t>
            </a:r>
            <a:r>
              <a:rPr lang="en-US" altLang="en-US" dirty="0" smtClean="0"/>
              <a:t>, L</a:t>
            </a:r>
            <a:r>
              <a:rPr lang="en-US" altLang="en-US" baseline="-25000" dirty="0" smtClean="0">
                <a:sym typeface="Symbol"/>
              </a:rPr>
              <a:t></a:t>
            </a:r>
            <a:r>
              <a:rPr lang="en-US" altLang="en-US" dirty="0" smtClean="0">
                <a:sym typeface="Symbol"/>
              </a:rPr>
              <a:t>~</a:t>
            </a:r>
            <a:r>
              <a:rPr lang="en-US" altLang="en-US" dirty="0" err="1" smtClean="0">
                <a:latin typeface="Symbol" panose="05050102010706020507" pitchFamily="18" charset="2"/>
                <a:sym typeface="Symbol"/>
              </a:rPr>
              <a:t>r</a:t>
            </a:r>
            <a:r>
              <a:rPr lang="en-US" altLang="en-US" baseline="-25000" dirty="0" err="1" smtClean="0">
                <a:sym typeface="Symbol"/>
              </a:rPr>
              <a:t>i,e</a:t>
            </a:r>
            <a:r>
              <a:rPr lang="en-US" altLang="en-US" dirty="0" smtClean="0">
                <a:sym typeface="Symbol"/>
              </a:rPr>
              <a:t> or </a:t>
            </a:r>
            <a:r>
              <a:rPr lang="en-US" altLang="en-US" dirty="0" smtClean="0"/>
              <a:t>k</a:t>
            </a:r>
            <a:r>
              <a:rPr lang="en-US" altLang="en-US" baseline="-25000" dirty="0" smtClean="0">
                <a:sym typeface="Symbol"/>
              </a:rPr>
              <a:t> </a:t>
            </a:r>
            <a:r>
              <a:rPr lang="en-US" altLang="en-US" dirty="0" smtClean="0">
                <a:latin typeface="Symbol" panose="05050102010706020507" pitchFamily="18" charset="2"/>
                <a:sym typeface="Symbol"/>
              </a:rPr>
              <a:t>r</a:t>
            </a:r>
            <a:r>
              <a:rPr lang="en-US" altLang="en-US" baseline="-25000" dirty="0" smtClean="0">
                <a:sym typeface="Symbol"/>
              </a:rPr>
              <a:t>i,e</a:t>
            </a:r>
            <a:r>
              <a:rPr lang="en-US" altLang="en-US" dirty="0" smtClean="0">
                <a:sym typeface="Symbol"/>
              </a:rPr>
              <a:t>~1</a:t>
            </a:r>
            <a:endParaRPr lang="en-US" altLang="en-US" dirty="0" smtClean="0"/>
          </a:p>
          <a:p>
            <a:pPr marL="342739" indent="-342739">
              <a:defRPr/>
            </a:pPr>
            <a:r>
              <a:rPr lang="en-US" altLang="en-US" dirty="0" smtClean="0"/>
              <a:t>Correlation times linked to acoustic velocity, </a:t>
            </a:r>
            <a:r>
              <a:rPr lang="en-US" altLang="en-US" dirty="0" err="1" smtClean="0">
                <a:latin typeface="Symbol" panose="05050102010706020507" pitchFamily="18" charset="2"/>
              </a:rPr>
              <a:t>t</a:t>
            </a:r>
            <a:r>
              <a:rPr lang="en-US" altLang="en-US" baseline="-25000" dirty="0" err="1" smtClean="0"/>
              <a:t>cor</a:t>
            </a:r>
            <a:r>
              <a:rPr lang="en-US" altLang="en-US" dirty="0" err="1" smtClean="0"/>
              <a:t>~c</a:t>
            </a:r>
            <a:r>
              <a:rPr lang="en-US" altLang="en-US" baseline="-25000" dirty="0" err="1" smtClean="0"/>
              <a:t>s</a:t>
            </a:r>
            <a:r>
              <a:rPr lang="en-US" altLang="en-US" dirty="0" smtClean="0"/>
              <a:t>/R</a:t>
            </a:r>
          </a:p>
          <a:p>
            <a:pPr marL="342739" indent="-342739">
              <a:defRPr/>
            </a:pPr>
            <a:endParaRPr lang="en-US" altLang="en-US" dirty="0" smtClean="0"/>
          </a:p>
          <a:p>
            <a:pPr marL="342739" indent="-342739">
              <a:defRPr/>
            </a:pPr>
            <a:r>
              <a:rPr lang="en-US" altLang="en-US" dirty="0" smtClean="0"/>
              <a:t>Quasi-2D, elongated along the field lines (L</a:t>
            </a:r>
            <a:r>
              <a:rPr lang="en-US" altLang="en-US" baseline="-25000" dirty="0" smtClean="0"/>
              <a:t>||</a:t>
            </a:r>
            <a:r>
              <a:rPr lang="en-US" altLang="en-US" dirty="0" smtClean="0"/>
              <a:t>&gt;&gt;L</a:t>
            </a:r>
            <a:r>
              <a:rPr lang="en-US" altLang="en-US" baseline="-25000" dirty="0" smtClean="0">
                <a:sym typeface="Symbol"/>
              </a:rPr>
              <a:t></a:t>
            </a:r>
            <a:r>
              <a:rPr lang="en-US" altLang="en-US" dirty="0" smtClean="0"/>
              <a:t>, k</a:t>
            </a:r>
            <a:r>
              <a:rPr lang="en-US" altLang="en-US" baseline="-25000" dirty="0" smtClean="0"/>
              <a:t>||</a:t>
            </a:r>
            <a:r>
              <a:rPr lang="en-US" altLang="en-US" dirty="0" smtClean="0"/>
              <a:t> &lt;&lt; k</a:t>
            </a:r>
            <a:r>
              <a:rPr lang="en-US" altLang="en-US" baseline="-25000" dirty="0" smtClean="0">
                <a:sym typeface="Symbol"/>
              </a:rPr>
              <a:t> </a:t>
            </a:r>
            <a:r>
              <a:rPr lang="en-US" altLang="en-US" dirty="0" smtClean="0"/>
              <a:t>)</a:t>
            </a:r>
          </a:p>
          <a:p>
            <a:pPr marL="742602" lvl="1" indent="-285616">
              <a:defRPr/>
            </a:pPr>
            <a:r>
              <a:rPr lang="en-US" altLang="en-US" dirty="0" smtClean="0"/>
              <a:t>Particles can rapidly move along field lines to smooth out perturbations</a:t>
            </a:r>
          </a:p>
          <a:p>
            <a:pPr marL="342739" indent="-342739">
              <a:defRPr/>
            </a:pPr>
            <a:endParaRPr lang="en-US" altLang="en-US" dirty="0" smtClean="0"/>
          </a:p>
          <a:p>
            <a:pPr marL="342739" indent="-342739">
              <a:defRPr/>
            </a:pPr>
            <a:r>
              <a:rPr lang="en-US" altLang="en-US" dirty="0" smtClean="0"/>
              <a:t>in a tokamak expected to be “ballooning”, i.e. stronger on outboard side</a:t>
            </a:r>
          </a:p>
          <a:p>
            <a:pPr marL="742602" lvl="1" indent="-285616">
              <a:defRPr/>
            </a:pPr>
            <a:r>
              <a:rPr lang="en-US" altLang="en-US" dirty="0" smtClean="0"/>
              <a:t>Due to “bad curvature”/”effective gravity” pointing outwards from symmetry axis</a:t>
            </a:r>
          </a:p>
          <a:p>
            <a:pPr marL="742602" lvl="1" indent="-285616">
              <a:defRPr/>
            </a:pPr>
            <a:r>
              <a:rPr lang="en-US" altLang="en-US" dirty="0" smtClean="0"/>
              <a:t>Often only measured at one location (e.g. outboard </a:t>
            </a:r>
            <a:r>
              <a:rPr lang="en-US" altLang="en-US" dirty="0" err="1" smtClean="0"/>
              <a:t>midplane</a:t>
            </a:r>
            <a:r>
              <a:rPr lang="en-US" altLang="en-US" dirty="0" smtClean="0"/>
              <a:t>)</a:t>
            </a:r>
          </a:p>
          <a:p>
            <a:pPr marL="342739" indent="-342739">
              <a:defRPr/>
            </a:pPr>
            <a:endParaRPr lang="en-US" altLang="en-US" dirty="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Microwave &amp; far-infrared (FIR) scattering used extensively for density fluctuation measurements</a:t>
            </a:r>
          </a:p>
        </p:txBody>
      </p:sp>
      <p:sp>
        <p:nvSpPr>
          <p:cNvPr id="96259" name="Content Placeholder 2"/>
          <p:cNvSpPr>
            <a:spLocks noGrp="1"/>
          </p:cNvSpPr>
          <p:nvPr>
            <p:ph idx="1"/>
          </p:nvPr>
        </p:nvSpPr>
        <p:spPr>
          <a:xfrm>
            <a:off x="4872038" y="1295400"/>
            <a:ext cx="3581400" cy="381000"/>
          </a:xfrm>
        </p:spPr>
        <p:txBody>
          <a:bodyPr/>
          <a:lstStyle/>
          <a:p>
            <a:pPr marL="342739" indent="-342739">
              <a:defRPr/>
            </a:pPr>
            <a:r>
              <a:rPr lang="en-US" altLang="en-US" dirty="0" smtClean="0"/>
              <a:t>Geometry and frequency determine measureable </a:t>
            </a:r>
            <a:r>
              <a:rPr lang="en-US" altLang="en-US" dirty="0" smtClean="0">
                <a:latin typeface="Symbol" panose="05050102010706020507" pitchFamily="18" charset="2"/>
              </a:rPr>
              <a:t>w</a:t>
            </a:r>
            <a:r>
              <a:rPr lang="en-US" altLang="en-US" dirty="0" smtClean="0"/>
              <a:t>, k</a:t>
            </a:r>
          </a:p>
          <a:p>
            <a:pPr marL="342739" indent="-342739">
              <a:defRPr/>
            </a:pPr>
            <a:endParaRPr lang="en-US" altLang="en-US" dirty="0" smtClean="0"/>
          </a:p>
          <a:p>
            <a:pPr marL="0" indent="0">
              <a:buFontTx/>
              <a:buNone/>
              <a:defRPr/>
            </a:pPr>
            <a:r>
              <a:rPr lang="en-US" altLang="en-US" dirty="0" smtClean="0">
                <a:latin typeface="Symbol" panose="05050102010706020507" pitchFamily="18" charset="2"/>
              </a:rPr>
              <a:t>      </a:t>
            </a:r>
            <a:r>
              <a:rPr lang="en-US" altLang="en-US" dirty="0" err="1" smtClean="0">
                <a:latin typeface="Symbol" panose="05050102010706020507" pitchFamily="18" charset="2"/>
              </a:rPr>
              <a:t>w</a:t>
            </a:r>
            <a:r>
              <a:rPr lang="en-US" altLang="en-US" baseline="-25000" dirty="0" err="1" smtClean="0"/>
              <a:t>meas</a:t>
            </a:r>
            <a:r>
              <a:rPr lang="en-US" altLang="en-US" baseline="-25000" dirty="0" smtClean="0"/>
              <a:t> </a:t>
            </a:r>
            <a:r>
              <a:rPr lang="en-US" altLang="en-US" dirty="0" smtClean="0"/>
              <a:t>= </a:t>
            </a:r>
            <a:r>
              <a:rPr lang="en-US" altLang="en-US" dirty="0" err="1" smtClean="0">
                <a:latin typeface="Symbol" panose="05050102010706020507" pitchFamily="18" charset="2"/>
              </a:rPr>
              <a:t>w</a:t>
            </a:r>
            <a:r>
              <a:rPr lang="en-US" altLang="en-US" baseline="-25000" dirty="0" err="1" smtClean="0"/>
              <a:t>scat</a:t>
            </a:r>
            <a:r>
              <a:rPr lang="en-US" altLang="en-US" baseline="-25000" dirty="0" smtClean="0"/>
              <a:t> </a:t>
            </a:r>
            <a:r>
              <a:rPr lang="en-US" altLang="en-US" dirty="0" smtClean="0"/>
              <a:t>- </a:t>
            </a:r>
            <a:r>
              <a:rPr lang="en-US" altLang="en-US" dirty="0" err="1" smtClean="0">
                <a:latin typeface="Symbol" panose="05050102010706020507" pitchFamily="18" charset="2"/>
              </a:rPr>
              <a:t>w</a:t>
            </a:r>
            <a:r>
              <a:rPr lang="en-US" altLang="en-US" baseline="-25000" dirty="0" err="1" smtClean="0"/>
              <a:t>incident</a:t>
            </a:r>
            <a:endParaRPr lang="en-US" altLang="en-US" baseline="-25000" dirty="0" smtClean="0"/>
          </a:p>
          <a:p>
            <a:pPr marL="0" indent="0">
              <a:buFontTx/>
              <a:buNone/>
              <a:defRPr/>
            </a:pPr>
            <a:r>
              <a:rPr lang="en-US" altLang="en-US" dirty="0" smtClean="0">
                <a:latin typeface="+mj-lt"/>
              </a:rPr>
              <a:t>      </a:t>
            </a:r>
            <a:r>
              <a:rPr lang="en-US" altLang="en-US" dirty="0" err="1" smtClean="0">
                <a:latin typeface="+mj-lt"/>
              </a:rPr>
              <a:t>k</a:t>
            </a:r>
            <a:r>
              <a:rPr lang="en-US" altLang="en-US" baseline="-25000" dirty="0" err="1" smtClean="0"/>
              <a:t>meas</a:t>
            </a:r>
            <a:r>
              <a:rPr lang="en-US" altLang="en-US" baseline="-25000" dirty="0" smtClean="0"/>
              <a:t> </a:t>
            </a:r>
            <a:r>
              <a:rPr lang="en-US" altLang="en-US" dirty="0" smtClean="0"/>
              <a:t>= </a:t>
            </a:r>
            <a:r>
              <a:rPr lang="en-US" altLang="en-US" dirty="0" err="1" smtClean="0"/>
              <a:t>k</a:t>
            </a:r>
            <a:r>
              <a:rPr lang="en-US" altLang="en-US" baseline="-25000" dirty="0" err="1" smtClean="0"/>
              <a:t>scat</a:t>
            </a:r>
            <a:r>
              <a:rPr lang="en-US" altLang="en-US" baseline="-25000" dirty="0" smtClean="0"/>
              <a:t>  </a:t>
            </a:r>
            <a:r>
              <a:rPr lang="en-US" altLang="en-US" dirty="0" smtClean="0"/>
              <a:t>- </a:t>
            </a:r>
            <a:r>
              <a:rPr lang="en-US" altLang="en-US" dirty="0" err="1" smtClean="0"/>
              <a:t>k</a:t>
            </a:r>
            <a:r>
              <a:rPr lang="en-US" altLang="en-US" baseline="-25000" dirty="0" err="1" smtClean="0"/>
              <a:t>incident</a:t>
            </a:r>
            <a:endParaRPr lang="en-US" altLang="en-US" baseline="-25000" dirty="0" smtClean="0"/>
          </a:p>
          <a:p>
            <a:pPr marL="0" indent="0">
              <a:buFontTx/>
              <a:buNone/>
              <a:defRPr/>
            </a:pPr>
            <a:endParaRPr lang="en-US" altLang="en-US" baseline="-25000" dirty="0"/>
          </a:p>
          <a:p>
            <a:pPr marL="342739" indent="-342739">
              <a:defRPr/>
            </a:pPr>
            <a:endParaRPr lang="en-US" altLang="en-US" dirty="0" smtClean="0"/>
          </a:p>
          <a:p>
            <a:pPr marL="342739" indent="-342739">
              <a:defRPr/>
            </a:pPr>
            <a:r>
              <a:rPr lang="en-US" altLang="en-US" dirty="0" smtClean="0"/>
              <a:t>Can be configured for forward scattering, backscattering, </a:t>
            </a:r>
            <a:r>
              <a:rPr lang="en-US" altLang="en-US" dirty="0" err="1" smtClean="0"/>
              <a:t>reflectometery</a:t>
            </a:r>
            <a:r>
              <a:rPr lang="en-US" altLang="en-US" dirty="0" smtClean="0"/>
              <a:t>, …</a:t>
            </a: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062038"/>
            <a:ext cx="4416425"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TextBox 1"/>
          <p:cNvSpPr txBox="1">
            <a:spLocks noChangeArrowheads="1"/>
          </p:cNvSpPr>
          <p:nvPr/>
        </p:nvSpPr>
        <p:spPr bwMode="auto">
          <a:xfrm>
            <a:off x="1692275" y="1152525"/>
            <a:ext cx="1344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Park, RSI (1985)</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Broad frequency spectra measured for given scattering wavenumber</a:t>
            </a:r>
          </a:p>
        </p:txBody>
      </p:sp>
      <p:sp>
        <p:nvSpPr>
          <p:cNvPr id="26627" name="Content Placeholder 2"/>
          <p:cNvSpPr>
            <a:spLocks noGrp="1"/>
          </p:cNvSpPr>
          <p:nvPr>
            <p:ph idx="1"/>
          </p:nvPr>
        </p:nvSpPr>
        <p:spPr>
          <a:xfrm>
            <a:off x="152400" y="5105400"/>
            <a:ext cx="4678363" cy="1219200"/>
          </a:xfrm>
        </p:spPr>
        <p:txBody>
          <a:bodyPr/>
          <a:lstStyle/>
          <a:p>
            <a:r>
              <a:rPr lang="en-US" altLang="en-US" smtClean="0"/>
              <a:t>Different scattering angles measure different k, observe spectral decay in wavenumber</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l="35378"/>
          <a:stretch>
            <a:fillRect/>
          </a:stretch>
        </p:blipFill>
        <p:spPr bwMode="auto">
          <a:xfrm>
            <a:off x="381000" y="914400"/>
            <a:ext cx="4678363"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44600"/>
            <a:ext cx="34861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630" name="Straight Arrow Connector 4"/>
          <p:cNvCxnSpPr>
            <a:cxnSpLocks noChangeShapeType="1"/>
          </p:cNvCxnSpPr>
          <p:nvPr/>
        </p:nvCxnSpPr>
        <p:spPr bwMode="auto">
          <a:xfrm flipV="1">
            <a:off x="4419600" y="5029200"/>
            <a:ext cx="9906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1" name="TextBox 5"/>
          <p:cNvSpPr txBox="1">
            <a:spLocks noChangeArrowheads="1"/>
          </p:cNvSpPr>
          <p:nvPr/>
        </p:nvSpPr>
        <p:spPr bwMode="auto">
          <a:xfrm>
            <a:off x="3352800" y="914400"/>
            <a:ext cx="2525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Mazzucato, PRL (1982)</a:t>
            </a:r>
          </a:p>
          <a:p>
            <a:pPr eaLnBrk="1" hangingPunct="1">
              <a:spcBef>
                <a:spcPct val="0"/>
              </a:spcBef>
              <a:buFontTx/>
              <a:buNone/>
            </a:pPr>
            <a:r>
              <a:rPr lang="en-US" altLang="en-US" sz="1200">
                <a:solidFill>
                  <a:srgbClr val="1822CD"/>
                </a:solidFill>
                <a:latin typeface="Helvetica" pitchFamily="34" charset="0"/>
              </a:rPr>
              <a:t>Surko &amp; Slusher, Science (1983)</a:t>
            </a:r>
          </a:p>
        </p:txBody>
      </p:sp>
      <p:sp>
        <p:nvSpPr>
          <p:cNvPr id="26632" name="TextBox 6"/>
          <p:cNvSpPr txBox="1">
            <a:spLocks noChangeArrowheads="1"/>
          </p:cNvSpPr>
          <p:nvPr/>
        </p:nvSpPr>
        <p:spPr bwMode="auto">
          <a:xfrm>
            <a:off x="1447800" y="1554163"/>
            <a:ext cx="224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Princeton Large Torus (PLT)</a:t>
            </a:r>
          </a:p>
        </p:txBody>
      </p:sp>
      <p:sp>
        <p:nvSpPr>
          <p:cNvPr id="26633" name="TextBox 7"/>
          <p:cNvSpPr txBox="1">
            <a:spLocks noChangeArrowheads="1"/>
          </p:cNvSpPr>
          <p:nvPr/>
        </p:nvSpPr>
        <p:spPr bwMode="auto">
          <a:xfrm>
            <a:off x="3695700" y="25146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k~7 cm</a:t>
            </a:r>
            <a:r>
              <a:rPr lang="en-US" altLang="en-US" sz="1200" baseline="30000">
                <a:solidFill>
                  <a:srgbClr val="1822CD"/>
                </a:solidFill>
                <a:latin typeface="Helvetica" pitchFamily="34" charset="0"/>
              </a:rPr>
              <a:t>-1</a:t>
            </a:r>
          </a:p>
        </p:txBody>
      </p:sp>
    </p:spTree>
    <p:extLst>
      <p:ext uri="{BB962C8B-B14F-4D97-AF65-F5344CB8AC3E}">
        <p14:creationId xmlns:p14="http://schemas.microsoft.com/office/powerpoint/2010/main" val="26354709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We use 1D transport equations to interpret experiments</a:t>
            </a:r>
          </a:p>
        </p:txBody>
      </p:sp>
      <p:sp>
        <p:nvSpPr>
          <p:cNvPr id="19459" name="Content Placeholder 2"/>
          <p:cNvSpPr>
            <a:spLocks noGrp="1"/>
          </p:cNvSpPr>
          <p:nvPr>
            <p:ph idx="1"/>
          </p:nvPr>
        </p:nvSpPr>
        <p:spPr>
          <a:xfrm>
            <a:off x="152400" y="914400"/>
            <a:ext cx="8839200" cy="3581400"/>
          </a:xfrm>
        </p:spPr>
        <p:txBody>
          <a:bodyPr/>
          <a:lstStyle/>
          <a:p>
            <a:r>
              <a:rPr lang="en-US" altLang="en-US" sz="2200" dirty="0" smtClean="0"/>
              <a:t>Take moments of kinetic equation</a:t>
            </a:r>
          </a:p>
          <a:p>
            <a:r>
              <a:rPr lang="en-US" altLang="en-US" sz="2200" dirty="0" smtClean="0"/>
              <a:t>Flux surface average, i.e. everything depends only on flux surface label (</a:t>
            </a:r>
            <a:r>
              <a:rPr lang="en-US" altLang="en-US" sz="2200" dirty="0" smtClean="0">
                <a:latin typeface="Symbol" pitchFamily="18" charset="2"/>
              </a:rPr>
              <a:t>r</a:t>
            </a:r>
            <a:r>
              <a:rPr lang="en-US" altLang="en-US" sz="2200" dirty="0" smtClean="0"/>
              <a:t>)</a:t>
            </a:r>
          </a:p>
          <a:p>
            <a:endParaRPr lang="en-US" altLang="en-US" sz="2200" dirty="0" smtClean="0"/>
          </a:p>
          <a:p>
            <a:endParaRPr lang="en-US" altLang="en-US" sz="2200" dirty="0" smtClean="0"/>
          </a:p>
        </p:txBody>
      </p:sp>
      <p:sp>
        <p:nvSpPr>
          <p:cNvPr id="5" name="TextBox 4"/>
          <p:cNvSpPr txBox="1">
            <a:spLocks noRot="1" noChangeAspect="1" noMove="1" noResize="1" noEditPoints="1" noAdjustHandles="1" noChangeArrowheads="1" noChangeShapeType="1" noTextEdit="1"/>
          </p:cNvSpPr>
          <p:nvPr/>
        </p:nvSpPr>
        <p:spPr>
          <a:xfrm>
            <a:off x="76200" y="3567276"/>
            <a:ext cx="9042283" cy="928524"/>
          </a:xfrm>
          <a:prstGeom prst="rect">
            <a:avLst/>
          </a:prstGeom>
          <a:blipFill rotWithShape="1">
            <a:blip r:embed="rId2"/>
            <a:stretch>
              <a:fillRect/>
            </a:stretch>
          </a:blipFill>
        </p:spPr>
        <p:txBody>
          <a:bodyPr/>
          <a:lstStyle/>
          <a:p>
            <a:pPr>
              <a:defRPr/>
            </a:pPr>
            <a:r>
              <a:rPr lang="en-US">
                <a:noFill/>
              </a:rPr>
              <a:t> </a:t>
            </a:r>
          </a:p>
        </p:txBody>
      </p:sp>
    </p:spTree>
    <p:extLst>
      <p:ext uri="{BB962C8B-B14F-4D97-AF65-F5344CB8AC3E}">
        <p14:creationId xmlns:p14="http://schemas.microsoft.com/office/powerpoint/2010/main" val="38302142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Broad drift wave turbulent spectrum verified simultaneously with Langmuir probes and FIR scattering</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65238"/>
            <a:ext cx="5800725" cy="49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2" name="Content Placeholder 2"/>
          <p:cNvSpPr>
            <a:spLocks noGrp="1"/>
          </p:cNvSpPr>
          <p:nvPr>
            <p:ph idx="1"/>
          </p:nvPr>
        </p:nvSpPr>
        <p:spPr>
          <a:xfrm>
            <a:off x="4648200" y="1143000"/>
            <a:ext cx="4419600" cy="3810000"/>
          </a:xfrm>
        </p:spPr>
        <p:txBody>
          <a:bodyPr/>
          <a:lstStyle/>
          <a:p>
            <a:r>
              <a:rPr lang="en-US" altLang="en-US" smtClean="0"/>
              <a:t>Illustrates drift wave dispersion</a:t>
            </a:r>
          </a:p>
          <a:p>
            <a:r>
              <a:rPr lang="en-US" altLang="en-US" smtClean="0"/>
              <a:t>However, real frequency almost always dominated by Doppler shift</a:t>
            </a:r>
          </a:p>
          <a:p>
            <a:endParaRPr lang="en-US" altLang="en-US" smtClean="0"/>
          </a:p>
          <a:p>
            <a:endParaRPr lang="en-US" altLang="en-US" smtClean="0"/>
          </a:p>
          <a:p>
            <a:r>
              <a:rPr lang="en-US" altLang="en-US" smtClean="0"/>
              <a:t>Often challenging to determine mode frequency (in plasma frame) within uncertainties</a:t>
            </a:r>
          </a:p>
        </p:txBody>
      </p:sp>
      <p:sp>
        <p:nvSpPr>
          <p:cNvPr id="27653" name="TextBox 4"/>
          <p:cNvSpPr txBox="1">
            <a:spLocks noChangeArrowheads="1"/>
          </p:cNvSpPr>
          <p:nvPr/>
        </p:nvSpPr>
        <p:spPr bwMode="auto">
          <a:xfrm>
            <a:off x="1143000" y="3094038"/>
            <a:ext cx="1357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Langmuir probe</a:t>
            </a:r>
          </a:p>
        </p:txBody>
      </p:sp>
      <p:cxnSp>
        <p:nvCxnSpPr>
          <p:cNvPr id="27654" name="Straight Arrow Connector 6"/>
          <p:cNvCxnSpPr>
            <a:cxnSpLocks noChangeShapeType="1"/>
          </p:cNvCxnSpPr>
          <p:nvPr/>
        </p:nvCxnSpPr>
        <p:spPr bwMode="auto">
          <a:xfrm>
            <a:off x="2362200" y="3371850"/>
            <a:ext cx="381000" cy="255588"/>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55" name="TextBox 7"/>
          <p:cNvSpPr txBox="1">
            <a:spLocks noChangeArrowheads="1"/>
          </p:cNvSpPr>
          <p:nvPr/>
        </p:nvSpPr>
        <p:spPr bwMode="auto">
          <a:xfrm>
            <a:off x="2995613" y="1570038"/>
            <a:ext cx="433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FIR</a:t>
            </a:r>
          </a:p>
        </p:txBody>
      </p:sp>
      <p:cxnSp>
        <p:nvCxnSpPr>
          <p:cNvPr id="27656" name="Straight Arrow Connector 9"/>
          <p:cNvCxnSpPr>
            <a:cxnSpLocks noChangeShapeType="1"/>
          </p:cNvCxnSpPr>
          <p:nvPr/>
        </p:nvCxnSpPr>
        <p:spPr bwMode="auto">
          <a:xfrm>
            <a:off x="3352800" y="1847850"/>
            <a:ext cx="228600" cy="407988"/>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27657" name="Object 10"/>
          <p:cNvGraphicFramePr>
            <a:graphicFrameLocks noChangeAspect="1"/>
          </p:cNvGraphicFramePr>
          <p:nvPr/>
        </p:nvGraphicFramePr>
        <p:xfrm>
          <a:off x="5029200" y="3246438"/>
          <a:ext cx="3887788" cy="563562"/>
        </p:xfrm>
        <a:graphic>
          <a:graphicData uri="http://schemas.openxmlformats.org/presentationml/2006/ole">
            <mc:AlternateContent xmlns:mc="http://schemas.openxmlformats.org/markup-compatibility/2006">
              <mc:Choice xmlns:v="urn:schemas-microsoft-com:vml" Requires="v">
                <p:oleObj spid="_x0000_s174383" name="Equation" r:id="rId4" imgW="1663700" imgH="241300" progId="Equation.3">
                  <p:embed/>
                </p:oleObj>
              </mc:Choice>
              <mc:Fallback>
                <p:oleObj name="Equation" r:id="rId4" imgW="1663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46438"/>
                        <a:ext cx="38877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8" name="TextBox 11"/>
          <p:cNvSpPr txBox="1">
            <a:spLocks noChangeArrowheads="1"/>
          </p:cNvSpPr>
          <p:nvPr/>
        </p:nvSpPr>
        <p:spPr bwMode="auto">
          <a:xfrm>
            <a:off x="1371600" y="1019175"/>
            <a:ext cx="262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TEXT, Ritz, Nuclear Fusion (1987)</a:t>
            </a:r>
          </a:p>
          <a:p>
            <a:pPr eaLnBrk="1" hangingPunct="1">
              <a:spcBef>
                <a:spcPct val="0"/>
              </a:spcBef>
              <a:buFontTx/>
              <a:buNone/>
            </a:pPr>
            <a:r>
              <a:rPr lang="en-US" altLang="en-US" sz="1200">
                <a:solidFill>
                  <a:srgbClr val="1822CD"/>
                </a:solidFill>
                <a:latin typeface="Helvetica" pitchFamily="34" charset="0"/>
              </a:rPr>
              <a:t>Wooton, Phys. Fluids B (1990)</a:t>
            </a:r>
          </a:p>
        </p:txBody>
      </p:sp>
    </p:spTree>
    <p:extLst>
      <p:ext uri="{BB962C8B-B14F-4D97-AF65-F5344CB8AC3E}">
        <p14:creationId xmlns:p14="http://schemas.microsoft.com/office/powerpoint/2010/main" val="80990257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Small normalized fluctuations in core (</a:t>
            </a:r>
            <a:r>
              <a:rPr lang="en-US" altLang="en-US" smtClean="0">
                <a:sym typeface="Symbol" pitchFamily="18" charset="2"/>
              </a:rPr>
              <a:t></a:t>
            </a:r>
            <a:r>
              <a:rPr lang="en-US" altLang="en-US" smtClean="0"/>
              <a:t>1%) increasing to the edge</a:t>
            </a:r>
          </a:p>
        </p:txBody>
      </p:sp>
      <p:sp>
        <p:nvSpPr>
          <p:cNvPr id="28675" name="Content Placeholder 2"/>
          <p:cNvSpPr>
            <a:spLocks noGrp="1"/>
          </p:cNvSpPr>
          <p:nvPr>
            <p:ph idx="1"/>
          </p:nvPr>
        </p:nvSpPr>
        <p:spPr>
          <a:xfrm>
            <a:off x="152400" y="1219200"/>
            <a:ext cx="4267200" cy="1200150"/>
          </a:xfrm>
        </p:spPr>
        <p:txBody>
          <a:bodyPr/>
          <a:lstStyle/>
          <a:p>
            <a:r>
              <a:rPr lang="en-US" altLang="en-US" smtClean="0"/>
              <a:t>Combination of diagnostics used to measure fluctuation amplitudes</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06688"/>
            <a:ext cx="4430713" cy="343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19400"/>
            <a:ext cx="37719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8" name="TextBox 3"/>
          <p:cNvSpPr txBox="1">
            <a:spLocks noChangeArrowheads="1"/>
          </p:cNvSpPr>
          <p:nvPr/>
        </p:nvSpPr>
        <p:spPr bwMode="auto">
          <a:xfrm>
            <a:off x="604838" y="2543175"/>
            <a:ext cx="3586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ATF stellarator, Hanson, Nuclear Fusion (1992)</a:t>
            </a:r>
          </a:p>
        </p:txBody>
      </p:sp>
      <p:sp>
        <p:nvSpPr>
          <p:cNvPr id="28679" name="TextBox 10"/>
          <p:cNvSpPr txBox="1">
            <a:spLocks noChangeArrowheads="1"/>
          </p:cNvSpPr>
          <p:nvPr/>
        </p:nvSpPr>
        <p:spPr bwMode="auto">
          <a:xfrm>
            <a:off x="5502275" y="2478088"/>
            <a:ext cx="292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TEXT tokamak, Wooton, PoFB (1990) </a:t>
            </a:r>
          </a:p>
        </p:txBody>
      </p:sp>
      <p:sp>
        <p:nvSpPr>
          <p:cNvPr id="12" name="Content Placeholder 2"/>
          <p:cNvSpPr txBox="1">
            <a:spLocks/>
          </p:cNvSpPr>
          <p:nvPr/>
        </p:nvSpPr>
        <p:spPr bwMode="auto">
          <a:xfrm>
            <a:off x="4724400" y="1219200"/>
            <a:ext cx="4354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defRPr/>
            </a:pPr>
            <a:r>
              <a:rPr lang="en-US" b="0" i="0" kern="0" dirty="0" smtClean="0"/>
              <a:t>Measurements also often show </a:t>
            </a:r>
            <a:r>
              <a:rPr lang="en-US" b="0" i="0" kern="0" dirty="0" err="1" smtClean="0">
                <a:latin typeface="Symbol" panose="05050102010706020507" pitchFamily="18" charset="2"/>
              </a:rPr>
              <a:t>d</a:t>
            </a:r>
            <a:r>
              <a:rPr lang="en-US" b="0" i="0" kern="0" dirty="0" err="1" smtClean="0"/>
              <a:t>n</a:t>
            </a:r>
            <a:r>
              <a:rPr lang="en-US" b="0" i="0" kern="0" dirty="0" smtClean="0"/>
              <a:t>/n</a:t>
            </a:r>
            <a:r>
              <a:rPr lang="en-US" b="0" i="0" kern="0" baseline="-25000" dirty="0" smtClean="0"/>
              <a:t>0</a:t>
            </a:r>
            <a:r>
              <a:rPr lang="en-US" b="0" i="0" kern="0" dirty="0" smtClean="0"/>
              <a:t>~</a:t>
            </a:r>
            <a:r>
              <a:rPr lang="en-US" b="0" i="0" kern="0" dirty="0" smtClean="0">
                <a:latin typeface="Symbol" panose="05050102010706020507" pitchFamily="18" charset="2"/>
              </a:rPr>
              <a:t>dj</a:t>
            </a:r>
            <a:r>
              <a:rPr lang="en-US" b="0" i="0" kern="0" dirty="0" smtClean="0">
                <a:latin typeface="+mj-lt"/>
              </a:rPr>
              <a:t>/T</a:t>
            </a:r>
            <a:r>
              <a:rPr lang="en-US" b="0" i="0" kern="0" baseline="-25000" dirty="0" smtClean="0">
                <a:latin typeface="+mj-lt"/>
              </a:rPr>
              <a:t>0</a:t>
            </a:r>
            <a:r>
              <a:rPr lang="en-US" b="0" i="0" kern="0" dirty="0" smtClean="0"/>
              <a:t> (within factor ~2</a:t>
            </a:r>
            <a:r>
              <a:rPr lang="en-US" b="0" i="0" kern="0" smtClean="0"/>
              <a:t>), expected for </a:t>
            </a:r>
            <a:endParaRPr lang="en-US" b="0" i="0" kern="0" dirty="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Mixing length estimate for fluctuation amplitude</a:t>
            </a:r>
          </a:p>
        </p:txBody>
      </p:sp>
      <p:sp>
        <p:nvSpPr>
          <p:cNvPr id="29699" name="Content Placeholder 2"/>
          <p:cNvSpPr>
            <a:spLocks noGrp="1"/>
          </p:cNvSpPr>
          <p:nvPr>
            <p:ph idx="1"/>
          </p:nvPr>
        </p:nvSpPr>
        <p:spPr>
          <a:xfrm>
            <a:off x="381000" y="1066800"/>
            <a:ext cx="3657600" cy="5181600"/>
          </a:xfrm>
        </p:spPr>
        <p:txBody>
          <a:bodyPr/>
          <a:lstStyle/>
          <a:p>
            <a:r>
              <a:rPr lang="en-US" altLang="en-US" smtClean="0"/>
              <a:t>In the presence of an equilibrium gradient, </a:t>
            </a:r>
            <a:r>
              <a:rPr lang="en-US" altLang="en-US" smtClean="0">
                <a:sym typeface="Symbol" pitchFamily="18" charset="2"/>
              </a:rPr>
              <a:t></a:t>
            </a:r>
            <a:r>
              <a:rPr lang="en-US" altLang="en-US" smtClean="0"/>
              <a:t>n</a:t>
            </a:r>
            <a:r>
              <a:rPr lang="en-US" altLang="en-US" baseline="-25000" smtClean="0"/>
              <a:t>0</a:t>
            </a:r>
            <a:r>
              <a:rPr lang="en-US" altLang="en-US" smtClean="0"/>
              <a:t>, turbulence with radial correlation L</a:t>
            </a:r>
            <a:r>
              <a:rPr lang="en-US" altLang="en-US" baseline="-25000" smtClean="0"/>
              <a:t>r</a:t>
            </a:r>
            <a:r>
              <a:rPr lang="en-US" altLang="en-US" smtClean="0"/>
              <a:t> will mix regions of high and low density</a:t>
            </a:r>
          </a:p>
          <a:p>
            <a:endParaRPr lang="en-US" altLang="en-US" smtClean="0"/>
          </a:p>
          <a:p>
            <a:endParaRPr lang="en-US" altLang="en-US" smtClean="0"/>
          </a:p>
          <a:p>
            <a:endParaRPr lang="en-US" altLang="en-US" smtClean="0"/>
          </a:p>
          <a:p>
            <a:r>
              <a:rPr lang="en-US" altLang="en-US" smtClean="0"/>
              <a:t>Another interpretation: local, instantaneous gradient limited to equilibrium gradient</a:t>
            </a:r>
          </a:p>
        </p:txBody>
      </p:sp>
      <p:graphicFrame>
        <p:nvGraphicFramePr>
          <p:cNvPr id="29700" name="Object 5"/>
          <p:cNvGraphicFramePr>
            <a:graphicFrameLocks noChangeAspect="1"/>
          </p:cNvGraphicFramePr>
          <p:nvPr/>
        </p:nvGraphicFramePr>
        <p:xfrm>
          <a:off x="4724400" y="4800600"/>
          <a:ext cx="1100138" cy="762000"/>
        </p:xfrm>
        <a:graphic>
          <a:graphicData uri="http://schemas.openxmlformats.org/presentationml/2006/ole">
            <mc:AlternateContent xmlns:mc="http://schemas.openxmlformats.org/markup-compatibility/2006">
              <mc:Choice xmlns:v="urn:schemas-microsoft-com:vml" Requires="v">
                <p:oleObj spid="_x0000_s30325" name="Equation" r:id="rId3" imgW="660400" imgH="457200" progId="Equation.3">
                  <p:embed/>
                </p:oleObj>
              </mc:Choice>
              <mc:Fallback>
                <p:oleObj name="Equation" r:id="rId3" imgW="660400" imgH="4572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800600"/>
                        <a:ext cx="11001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1" name="Object 6"/>
          <p:cNvGraphicFramePr>
            <a:graphicFrameLocks noChangeAspect="1"/>
          </p:cNvGraphicFramePr>
          <p:nvPr/>
        </p:nvGraphicFramePr>
        <p:xfrm>
          <a:off x="4267200" y="1089025"/>
          <a:ext cx="4497388" cy="2470150"/>
        </p:xfrm>
        <a:graphic>
          <a:graphicData uri="http://schemas.openxmlformats.org/presentationml/2006/ole">
            <mc:AlternateContent xmlns:mc="http://schemas.openxmlformats.org/markup-compatibility/2006">
              <mc:Choice xmlns:v="urn:schemas-microsoft-com:vml" Requires="v">
                <p:oleObj spid="_x0000_s30326" name="Equation" r:id="rId5" imgW="2870200" imgH="1574800" progId="Equation.3">
                  <p:embed/>
                </p:oleObj>
              </mc:Choice>
              <mc:Fallback>
                <p:oleObj name="Equation" r:id="rId5" imgW="2870200" imgH="15748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089025"/>
                        <a:ext cx="4497388"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9702" name="Straight Connector 10"/>
          <p:cNvCxnSpPr>
            <a:cxnSpLocks noChangeShapeType="1"/>
          </p:cNvCxnSpPr>
          <p:nvPr/>
        </p:nvCxnSpPr>
        <p:spPr bwMode="auto">
          <a:xfrm>
            <a:off x="4267200" y="3657600"/>
            <a:ext cx="17526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9703" name="TextBox 13"/>
          <p:cNvSpPr txBox="1">
            <a:spLocks noChangeArrowheads="1"/>
          </p:cNvSpPr>
          <p:nvPr/>
        </p:nvSpPr>
        <p:spPr bwMode="auto">
          <a:xfrm>
            <a:off x="6477000" y="4013200"/>
            <a:ext cx="2459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IF turbulence scale length linked to </a:t>
            </a:r>
            <a:r>
              <a:rPr lang="en-US" altLang="en-US" sz="1800" i="0">
                <a:solidFill>
                  <a:srgbClr val="1822CD"/>
                </a:solidFill>
                <a:latin typeface="Symbol" pitchFamily="18" charset="2"/>
              </a:rPr>
              <a:t>r</a:t>
            </a:r>
            <a:r>
              <a:rPr lang="en-US" altLang="en-US" sz="1800" i="0" baseline="-25000">
                <a:solidFill>
                  <a:srgbClr val="1822CD"/>
                </a:solidFill>
                <a:latin typeface="Helvetica" pitchFamily="34" charset="0"/>
              </a:rPr>
              <a:t>s</a:t>
            </a:r>
            <a:r>
              <a:rPr lang="en-US" altLang="en-US" sz="1800" i="0">
                <a:solidFill>
                  <a:srgbClr val="1822CD"/>
                </a:solidFill>
                <a:latin typeface="Helvetica" pitchFamily="34" charset="0"/>
              </a:rPr>
              <a:t>, would loosely expect </a:t>
            </a:r>
            <a:r>
              <a:rPr lang="en-US" altLang="en-US" sz="1800" i="0">
                <a:solidFill>
                  <a:srgbClr val="1822CD"/>
                </a:solidFill>
                <a:latin typeface="Symbol" pitchFamily="18" charset="2"/>
              </a:rPr>
              <a:t>d</a:t>
            </a:r>
            <a:r>
              <a:rPr lang="en-US" altLang="en-US" sz="1800" i="0">
                <a:solidFill>
                  <a:srgbClr val="1822CD"/>
                </a:solidFill>
                <a:latin typeface="Helvetica" pitchFamily="34" charset="0"/>
              </a:rPr>
              <a:t>n/n</a:t>
            </a:r>
            <a:r>
              <a:rPr lang="en-US" altLang="en-US" sz="1800" i="0" baseline="-25000">
                <a:solidFill>
                  <a:srgbClr val="1822CD"/>
                </a:solidFill>
                <a:latin typeface="Helvetica" pitchFamily="34" charset="0"/>
              </a:rPr>
              <a:t>0</a:t>
            </a:r>
            <a:r>
              <a:rPr lang="en-US" altLang="en-US" sz="1800" i="0">
                <a:solidFill>
                  <a:srgbClr val="1822CD"/>
                </a:solidFill>
                <a:latin typeface="Helvetica" pitchFamily="34" charset="0"/>
              </a:rPr>
              <a:t>~</a:t>
            </a:r>
            <a:r>
              <a:rPr lang="en-US" altLang="en-US" sz="1800" i="0">
                <a:solidFill>
                  <a:srgbClr val="1822CD"/>
                </a:solidFill>
                <a:latin typeface="Symbol" pitchFamily="18" charset="2"/>
              </a:rPr>
              <a:t>r</a:t>
            </a:r>
            <a:r>
              <a:rPr lang="en-US" altLang="en-US" sz="1800" i="0" baseline="-25000">
                <a:solidFill>
                  <a:srgbClr val="1822CD"/>
                </a:solidFill>
                <a:latin typeface="Helvetica" pitchFamily="34" charset="0"/>
              </a:rPr>
              <a:t>s</a:t>
            </a:r>
            <a:r>
              <a:rPr lang="en-US" altLang="en-US" sz="1800" i="0">
                <a:solidFill>
                  <a:srgbClr val="1822CD"/>
                </a:solidFill>
                <a:latin typeface="Helvetica" pitchFamily="34" charset="0"/>
              </a:rPr>
              <a:t>/L</a:t>
            </a:r>
            <a:r>
              <a:rPr lang="en-US" altLang="en-US" sz="1800" i="0" baseline="-25000">
                <a:solidFill>
                  <a:srgbClr val="1822CD"/>
                </a:solidFill>
                <a:latin typeface="Helvetica" pitchFamily="34" charset="0"/>
              </a:rPr>
              <a:t>n</a:t>
            </a:r>
          </a:p>
        </p:txBody>
      </p:sp>
      <p:cxnSp>
        <p:nvCxnSpPr>
          <p:cNvPr id="29704" name="Straight Arrow Connector 15"/>
          <p:cNvCxnSpPr>
            <a:cxnSpLocks noChangeShapeType="1"/>
          </p:cNvCxnSpPr>
          <p:nvPr/>
        </p:nvCxnSpPr>
        <p:spPr bwMode="auto">
          <a:xfrm>
            <a:off x="6172200" y="3733800"/>
            <a:ext cx="304800" cy="279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Fluctuation intensity across machines loosely scales with mixing length estimate, reinforces local </a:t>
            </a:r>
            <a:r>
              <a:rPr lang="en-US" altLang="en-US" smtClean="0">
                <a:latin typeface="Symbol" pitchFamily="18" charset="2"/>
              </a:rPr>
              <a:t>r</a:t>
            </a:r>
            <a:r>
              <a:rPr lang="en-US" altLang="en-US" baseline="-25000" smtClean="0"/>
              <a:t>s</a:t>
            </a:r>
            <a:r>
              <a:rPr lang="en-US" altLang="en-US" smtClean="0"/>
              <a:t> drift nature</a:t>
            </a:r>
          </a:p>
        </p:txBody>
      </p:sp>
      <p:sp>
        <p:nvSpPr>
          <p:cNvPr id="30723" name="Content Placeholder 2"/>
          <p:cNvSpPr>
            <a:spLocks noGrp="1"/>
          </p:cNvSpPr>
          <p:nvPr>
            <p:ph idx="1"/>
          </p:nvPr>
        </p:nvSpPr>
        <p:spPr>
          <a:xfrm>
            <a:off x="4267200" y="4772025"/>
            <a:ext cx="4038600" cy="1628775"/>
          </a:xfrm>
        </p:spPr>
        <p:txBody>
          <a:bodyPr/>
          <a:lstStyle/>
          <a:p>
            <a:endParaRPr lang="en-US" altLang="en-U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39814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5" name="TextBox 3"/>
          <p:cNvSpPr txBox="1">
            <a:spLocks noChangeArrowheads="1"/>
          </p:cNvSpPr>
          <p:nvPr/>
        </p:nvSpPr>
        <p:spPr bwMode="auto">
          <a:xfrm>
            <a:off x="5410200" y="1066800"/>
            <a:ext cx="2552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Lechte, New J. of Physics (2002)</a:t>
            </a:r>
          </a:p>
        </p:txBody>
      </p:sp>
      <p:pic>
        <p:nvPicPr>
          <p:cNvPr id="307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3495675" cy="491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7" name="TextBox 4"/>
          <p:cNvSpPr txBox="1">
            <a:spLocks noChangeArrowheads="1"/>
          </p:cNvSpPr>
          <p:nvPr/>
        </p:nvSpPr>
        <p:spPr bwMode="auto">
          <a:xfrm>
            <a:off x="1600200" y="5649913"/>
            <a:ext cx="6651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b="0" i="0">
                <a:latin typeface="Symbol" pitchFamily="18" charset="2"/>
              </a:rPr>
              <a:t>r</a:t>
            </a:r>
            <a:r>
              <a:rPr lang="en-US" altLang="en-US" sz="1800" b="0" i="0" baseline="-25000">
                <a:latin typeface="Helvetica" pitchFamily="34" charset="0"/>
              </a:rPr>
              <a:t>s</a:t>
            </a:r>
            <a:r>
              <a:rPr lang="en-US" altLang="en-US" sz="1800" b="0" i="0">
                <a:latin typeface="Helvetica" pitchFamily="34" charset="0"/>
              </a:rPr>
              <a:t>/L</a:t>
            </a:r>
            <a:r>
              <a:rPr lang="en-US" altLang="en-US" sz="1800" b="0" i="0" baseline="-25000">
                <a:latin typeface="Helvetica" pitchFamily="34" charset="0"/>
              </a:rPr>
              <a:t>n</a:t>
            </a:r>
          </a:p>
        </p:txBody>
      </p:sp>
      <p:sp>
        <p:nvSpPr>
          <p:cNvPr id="30728" name="TextBox 8"/>
          <p:cNvSpPr txBox="1">
            <a:spLocks noChangeArrowheads="1"/>
          </p:cNvSpPr>
          <p:nvPr/>
        </p:nvSpPr>
        <p:spPr bwMode="auto">
          <a:xfrm>
            <a:off x="776288" y="1019175"/>
            <a:ext cx="2347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Liewer, Nuclear Fusion (1985)</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2D Langmuir probe array in TJ-K stellarator used to directly measure spatial and temporal structures</a:t>
            </a:r>
          </a:p>
        </p:txBody>
      </p:sp>
      <p:sp>
        <p:nvSpPr>
          <p:cNvPr id="3" name="Content Placeholder 2"/>
          <p:cNvSpPr>
            <a:spLocks noGrp="1"/>
          </p:cNvSpPr>
          <p:nvPr>
            <p:ph idx="1"/>
          </p:nvPr>
        </p:nvSpPr>
        <p:spPr>
          <a:xfrm>
            <a:off x="3657600" y="1219200"/>
            <a:ext cx="5257800" cy="1676400"/>
          </a:xfrm>
        </p:spPr>
        <p:txBody>
          <a:bodyPr>
            <a:normAutofit fontScale="85000" lnSpcReduction="20000"/>
          </a:bodyPr>
          <a:lstStyle/>
          <a:p>
            <a:pPr marL="342739" indent="-342739">
              <a:defRPr/>
            </a:pPr>
            <a:r>
              <a:rPr lang="en-US" dirty="0" smtClean="0"/>
              <a:t>Simultaneously acquiring 64 time signals – can directly calculate 2D correlation, with time</a:t>
            </a:r>
          </a:p>
          <a:p>
            <a:pPr marL="342739" indent="-342739">
              <a:defRPr/>
            </a:pPr>
            <a:r>
              <a:rPr lang="en-US" dirty="0" smtClean="0"/>
              <a:t>Caveat – relatively cool (T~10 eV) compared to fusion performance plasmas (T~10 </a:t>
            </a:r>
            <a:r>
              <a:rPr lang="en-US" dirty="0" err="1" smtClean="0"/>
              <a:t>keV</a:t>
            </a:r>
            <a:r>
              <a:rPr lang="en-US" dirty="0" smtClean="0"/>
              <a:t>)</a:t>
            </a: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15988"/>
            <a:ext cx="3316287" cy="576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138488"/>
            <a:ext cx="4108450" cy="305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0" name="TextBox 3"/>
          <p:cNvSpPr txBox="1">
            <a:spLocks noChangeArrowheads="1"/>
          </p:cNvSpPr>
          <p:nvPr/>
        </p:nvSpPr>
        <p:spPr bwMode="auto">
          <a:xfrm>
            <a:off x="4953000" y="6081713"/>
            <a:ext cx="217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TJ-K [Ramisch, PoP (2005)]</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Radial and poloidal correlation lengths scale with </a:t>
            </a:r>
            <a:r>
              <a:rPr lang="en-US" altLang="en-US" smtClean="0">
                <a:latin typeface="Symbol" pitchFamily="18" charset="2"/>
              </a:rPr>
              <a:t>r</a:t>
            </a:r>
            <a:r>
              <a:rPr lang="en-US" altLang="en-US" baseline="-25000" smtClean="0"/>
              <a:t>s</a:t>
            </a:r>
            <a:r>
              <a:rPr lang="en-US" altLang="en-US" smtClean="0"/>
              <a:t> reinforcing drift wave nature</a:t>
            </a:r>
          </a:p>
        </p:txBody>
      </p:sp>
      <p:sp>
        <p:nvSpPr>
          <p:cNvPr id="3" name="Content Placeholder 2"/>
          <p:cNvSpPr>
            <a:spLocks noGrp="1"/>
          </p:cNvSpPr>
          <p:nvPr>
            <p:ph idx="1"/>
          </p:nvPr>
        </p:nvSpPr>
        <p:spPr>
          <a:xfrm>
            <a:off x="228600" y="1524000"/>
            <a:ext cx="4724400" cy="685800"/>
          </a:xfrm>
        </p:spPr>
        <p:txBody>
          <a:bodyPr/>
          <a:lstStyle/>
          <a:p>
            <a:pPr marL="342739" indent="-342739">
              <a:defRPr/>
            </a:pPr>
            <a:r>
              <a:rPr lang="en-US" dirty="0" smtClean="0"/>
              <a:t>Turbulence close to isotropic</a:t>
            </a:r>
          </a:p>
          <a:p>
            <a:pPr marL="0" indent="0">
              <a:buFontTx/>
              <a:buNone/>
              <a:defRPr/>
            </a:pPr>
            <a:r>
              <a:rPr lang="en-US" dirty="0"/>
              <a:t>	</a:t>
            </a:r>
            <a:r>
              <a:rPr lang="en-US" dirty="0" smtClean="0"/>
              <a:t>	</a:t>
            </a:r>
            <a:r>
              <a:rPr lang="en-US" dirty="0" err="1" smtClean="0"/>
              <a:t>L</a:t>
            </a:r>
            <a:r>
              <a:rPr lang="en-US" baseline="-25000" dirty="0" err="1" smtClean="0"/>
              <a:t>r</a:t>
            </a:r>
            <a:r>
              <a:rPr lang="en-US" dirty="0" err="1" smtClean="0"/>
              <a:t>~L</a:t>
            </a:r>
            <a:r>
              <a:rPr lang="en-US" baseline="-25000" dirty="0" err="1" smtClean="0">
                <a:latin typeface="Symbol" panose="05050102010706020507" pitchFamily="18" charset="2"/>
              </a:rPr>
              <a:t>q</a:t>
            </a:r>
            <a:endParaRPr lang="en-US" baseline="-25000" dirty="0">
              <a:latin typeface="Symbol" panose="05050102010706020507" pitchFamily="18" charset="2"/>
            </a:endParaRP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46188"/>
            <a:ext cx="3581400" cy="5411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3" name="TextBox 3"/>
          <p:cNvSpPr txBox="1">
            <a:spLocks noChangeArrowheads="1"/>
          </p:cNvSpPr>
          <p:nvPr/>
        </p:nvSpPr>
        <p:spPr bwMode="auto">
          <a:xfrm>
            <a:off x="5943600" y="963613"/>
            <a:ext cx="217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TJ-K [Ramisch, PoP (2005)]</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Temporal scales loosely correlated with acoustic times c</a:t>
            </a:r>
            <a:r>
              <a:rPr lang="en-US" altLang="en-US" baseline="-25000" smtClean="0"/>
              <a:t>s</a:t>
            </a:r>
            <a:r>
              <a:rPr lang="en-US" altLang="en-US" smtClean="0"/>
              <a:t>/a</a:t>
            </a:r>
          </a:p>
        </p:txBody>
      </p:sp>
      <p:sp>
        <p:nvSpPr>
          <p:cNvPr id="33795" name="Content Placeholder 2"/>
          <p:cNvSpPr>
            <a:spLocks noGrp="1"/>
          </p:cNvSpPr>
          <p:nvPr>
            <p:ph idx="1"/>
          </p:nvPr>
        </p:nvSpPr>
        <p:spPr>
          <a:xfrm>
            <a:off x="152400" y="1219200"/>
            <a:ext cx="8763000" cy="685800"/>
          </a:xfrm>
        </p:spPr>
        <p:txBody>
          <a:bodyPr/>
          <a:lstStyle/>
          <a:p>
            <a:endParaRPr lang="en-US" altLang="en-US" smtClean="0"/>
          </a:p>
        </p:txBody>
      </p:sp>
      <p:pic>
        <p:nvPicPr>
          <p:cNvPr id="337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752600"/>
            <a:ext cx="4932363" cy="432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7" name="TextBox 3"/>
          <p:cNvSpPr txBox="1">
            <a:spLocks noChangeArrowheads="1"/>
          </p:cNvSpPr>
          <p:nvPr/>
        </p:nvSpPr>
        <p:spPr bwMode="auto">
          <a:xfrm>
            <a:off x="3505200" y="6324600"/>
            <a:ext cx="217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TJ-K [Ramisch, PoP (2005)]</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tLang="en-US" smtClean="0"/>
          </a:p>
        </p:txBody>
      </p:sp>
      <p:sp>
        <p:nvSpPr>
          <p:cNvPr id="34819" name="Content Placeholder 2"/>
          <p:cNvSpPr>
            <a:spLocks noGrp="1"/>
          </p:cNvSpPr>
          <p:nvPr>
            <p:ph idx="1"/>
          </p:nvPr>
        </p:nvSpPr>
        <p:spPr/>
        <p:txBody>
          <a:bodyPr/>
          <a:lstStyle/>
          <a:p>
            <a:endParaRPr lang="en-US" altLang="en-US" smtClean="0"/>
          </a:p>
        </p:txBody>
      </p:sp>
      <p:pic>
        <p:nvPicPr>
          <p:cNvPr id="34820" name="Picture 9"/>
          <p:cNvPicPr>
            <a:picLocks noChangeAspect="1" noChangeArrowheads="1"/>
          </p:cNvPicPr>
          <p:nvPr/>
        </p:nvPicPr>
        <p:blipFill>
          <a:blip r:embed="rId2">
            <a:extLst>
              <a:ext uri="{28A0092B-C50C-407E-A947-70E740481C1C}">
                <a14:useLocalDpi xmlns:a14="http://schemas.microsoft.com/office/drawing/2010/main" val="0"/>
              </a:ext>
            </a:extLst>
          </a:blip>
          <a:srcRect t="4433"/>
          <a:stretch>
            <a:fillRect/>
          </a:stretch>
        </p:blipFill>
        <p:spPr bwMode="auto">
          <a:xfrm>
            <a:off x="0" y="76200"/>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Spectroscopic imaging provides a 2D picture of turbulence in hot tokamak core: cm spatial scales, </a:t>
            </a:r>
            <a:r>
              <a:rPr lang="en-US" altLang="en-US" smtClean="0">
                <a:latin typeface="Symbol" pitchFamily="18" charset="2"/>
              </a:rPr>
              <a:t>m</a:t>
            </a:r>
            <a:r>
              <a:rPr lang="en-US" altLang="en-US" smtClean="0"/>
              <a:t>s time scales</a:t>
            </a:r>
          </a:p>
        </p:txBody>
      </p:sp>
      <p:sp>
        <p:nvSpPr>
          <p:cNvPr id="35843" name="Content Placeholder 2"/>
          <p:cNvSpPr>
            <a:spLocks noGrp="1"/>
          </p:cNvSpPr>
          <p:nvPr>
            <p:ph idx="1"/>
          </p:nvPr>
        </p:nvSpPr>
        <p:spPr>
          <a:xfrm>
            <a:off x="152400" y="990600"/>
            <a:ext cx="5638800" cy="457200"/>
          </a:xfrm>
        </p:spPr>
        <p:txBody>
          <a:bodyPr/>
          <a:lstStyle/>
          <a:p>
            <a:r>
              <a:rPr lang="en-US" altLang="en-US" sz="2000" smtClean="0"/>
              <a:t>Utilize interaction of neutral atoms with charged particles to measure density</a:t>
            </a:r>
          </a:p>
        </p:txBody>
      </p:sp>
      <p:pic>
        <p:nvPicPr>
          <p:cNvPr id="35844" name="Picture 18" descr="Screen shot 2011-01-17 at 1.49.0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28813"/>
            <a:ext cx="446722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5" name="Straight Arrow Connector 15"/>
          <p:cNvCxnSpPr>
            <a:cxnSpLocks noChangeShapeType="1"/>
          </p:cNvCxnSpPr>
          <p:nvPr/>
        </p:nvCxnSpPr>
        <p:spPr bwMode="auto">
          <a:xfrm flipV="1">
            <a:off x="4291013" y="3505200"/>
            <a:ext cx="1219200" cy="76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5846" name="TextBox 16"/>
          <p:cNvSpPr txBox="1">
            <a:spLocks noChangeArrowheads="1"/>
          </p:cNvSpPr>
          <p:nvPr/>
        </p:nvSpPr>
        <p:spPr bwMode="auto">
          <a:xfrm>
            <a:off x="706438" y="1828800"/>
            <a:ext cx="3255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DIII-D tokamak (General Atomics)</a:t>
            </a:r>
          </a:p>
        </p:txBody>
      </p:sp>
      <p:sp>
        <p:nvSpPr>
          <p:cNvPr id="35847" name="TextBox 11"/>
          <p:cNvSpPr txBox="1">
            <a:spLocks noChangeArrowheads="1"/>
          </p:cNvSpPr>
          <p:nvPr/>
        </p:nvSpPr>
        <p:spPr bwMode="auto">
          <a:xfrm>
            <a:off x="1992313" y="6505575"/>
            <a:ext cx="4256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a:solidFill>
                  <a:srgbClr val="1822CD"/>
                </a:solidFill>
                <a:latin typeface="Helvetica" pitchFamily="34" charset="0"/>
              </a:rPr>
              <a:t>Movies at: https://fusion.gat.com/global/BESMovies</a:t>
            </a:r>
          </a:p>
        </p:txBody>
      </p:sp>
      <p:pic>
        <p:nvPicPr>
          <p:cNvPr id="358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68388"/>
            <a:ext cx="2514600"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BES videos</a:t>
            </a:r>
          </a:p>
        </p:txBody>
      </p:sp>
      <p:sp>
        <p:nvSpPr>
          <p:cNvPr id="36867" name="Content Placeholder 2"/>
          <p:cNvSpPr>
            <a:spLocks noGrp="1"/>
          </p:cNvSpPr>
          <p:nvPr>
            <p:ph idx="1"/>
          </p:nvPr>
        </p:nvSpPr>
        <p:spPr>
          <a:xfrm>
            <a:off x="152400" y="1219200"/>
            <a:ext cx="8763000" cy="1981200"/>
          </a:xfrm>
        </p:spPr>
        <p:txBody>
          <a:bodyPr/>
          <a:lstStyle/>
          <a:p>
            <a:pPr>
              <a:buFontTx/>
              <a:buNone/>
            </a:pPr>
            <a:r>
              <a:rPr lang="en-US" altLang="en-US" smtClean="0"/>
              <a:t>https://fusion.gat.com/global/BESMovies</a:t>
            </a:r>
          </a:p>
          <a:p>
            <a:pPr>
              <a:buFontTx/>
              <a:buNone/>
            </a:pPr>
            <a:endParaRPr lang="en-US" altLang="en-US" smtClean="0"/>
          </a:p>
          <a:p>
            <a:pPr>
              <a:buFontTx/>
              <a:buNone/>
            </a:pPr>
            <a:r>
              <a:rPr lang="en-US" altLang="en-US" smtClean="0"/>
              <a:t>(University of Wisconsin; General Atomics)</a:t>
            </a:r>
          </a:p>
          <a:p>
            <a:endParaRPr lang="en-US" alt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We use 1D transport equations to interpret experiments</a:t>
            </a:r>
          </a:p>
        </p:txBody>
      </p:sp>
      <p:sp>
        <p:nvSpPr>
          <p:cNvPr id="19459" name="Content Placeholder 2"/>
          <p:cNvSpPr>
            <a:spLocks noGrp="1"/>
          </p:cNvSpPr>
          <p:nvPr>
            <p:ph idx="1"/>
          </p:nvPr>
        </p:nvSpPr>
        <p:spPr>
          <a:xfrm>
            <a:off x="152400" y="914400"/>
            <a:ext cx="8839200" cy="3581400"/>
          </a:xfrm>
        </p:spPr>
        <p:txBody>
          <a:bodyPr/>
          <a:lstStyle/>
          <a:p>
            <a:r>
              <a:rPr lang="en-US" altLang="en-US" sz="2200" dirty="0" smtClean="0"/>
              <a:t>Take moments of kinetic equation</a:t>
            </a:r>
          </a:p>
          <a:p>
            <a:r>
              <a:rPr lang="en-US" altLang="en-US" sz="2200" dirty="0" smtClean="0"/>
              <a:t>Flux surface average, i.e. everything depends only on flux surface label (</a:t>
            </a:r>
            <a:r>
              <a:rPr lang="en-US" altLang="en-US" sz="2200" dirty="0" smtClean="0">
                <a:latin typeface="Symbol" pitchFamily="18" charset="2"/>
              </a:rPr>
              <a:t>r</a:t>
            </a:r>
            <a:r>
              <a:rPr lang="en-US" altLang="en-US" sz="2200" dirty="0" smtClean="0"/>
              <a:t>)</a:t>
            </a:r>
          </a:p>
          <a:p>
            <a:r>
              <a:rPr lang="en-US" altLang="en-US" sz="2200" dirty="0"/>
              <a:t>A</a:t>
            </a:r>
            <a:r>
              <a:rPr lang="en-US" altLang="en-US" sz="2200" dirty="0" smtClean="0"/>
              <a:t>verage over short space and time scales of turbulence (assume sufficient scale separation, </a:t>
            </a:r>
            <a:r>
              <a:rPr lang="en-US" altLang="en-US" sz="2200" dirty="0" err="1" smtClean="0"/>
              <a:t>e.g</a:t>
            </a:r>
            <a:r>
              <a:rPr lang="en-US" altLang="en-US" sz="2200" dirty="0" smtClean="0"/>
              <a:t> </a:t>
            </a:r>
            <a:r>
              <a:rPr lang="en-US" altLang="en-US" sz="2200" dirty="0" err="1" smtClean="0">
                <a:latin typeface="Symbol" pitchFamily="18" charset="2"/>
              </a:rPr>
              <a:t>t</a:t>
            </a:r>
            <a:r>
              <a:rPr lang="en-US" altLang="en-US" sz="2200" baseline="-25000" dirty="0" err="1" smtClean="0"/>
              <a:t>turb</a:t>
            </a:r>
            <a:r>
              <a:rPr lang="en-US" altLang="en-US" sz="2200" dirty="0" smtClean="0"/>
              <a:t> &lt;&lt; </a:t>
            </a:r>
            <a:r>
              <a:rPr lang="en-US" altLang="en-US" sz="2200" dirty="0" err="1" smtClean="0">
                <a:latin typeface="Symbol" pitchFamily="18" charset="2"/>
              </a:rPr>
              <a:t>t</a:t>
            </a:r>
            <a:r>
              <a:rPr lang="en-US" altLang="en-US" sz="2200" baseline="-25000" dirty="0" err="1" smtClean="0"/>
              <a:t>transport</a:t>
            </a:r>
            <a:r>
              <a:rPr lang="en-US" altLang="en-US" sz="2200" dirty="0" smtClean="0"/>
              <a:t>, </a:t>
            </a:r>
            <a:r>
              <a:rPr lang="en-US" altLang="en-US" sz="2200" dirty="0" err="1" smtClean="0"/>
              <a:t>L</a:t>
            </a:r>
            <a:r>
              <a:rPr lang="en-US" altLang="en-US" sz="2200" baseline="-25000" dirty="0" err="1" smtClean="0"/>
              <a:t>turb</a:t>
            </a:r>
            <a:r>
              <a:rPr lang="en-US" altLang="en-US" sz="2200" dirty="0" smtClean="0"/>
              <a:t> &lt;&lt; </a:t>
            </a:r>
            <a:r>
              <a:rPr lang="en-US" altLang="en-US" sz="2200" dirty="0" err="1" smtClean="0"/>
              <a:t>L</a:t>
            </a:r>
            <a:r>
              <a:rPr lang="en-US" altLang="en-US" sz="2200" baseline="-25000" dirty="0" err="1" smtClean="0"/>
              <a:t>machine</a:t>
            </a:r>
            <a:r>
              <a:rPr lang="en-US" altLang="en-US" sz="2200" dirty="0" smtClean="0"/>
              <a:t>) </a:t>
            </a:r>
            <a:r>
              <a:rPr lang="en-US" altLang="en-US" sz="2200" dirty="0" smtClean="0">
                <a:sym typeface="Wingdings" pitchFamily="2" charset="2"/>
              </a:rPr>
              <a:t> macroscopic transport</a:t>
            </a:r>
            <a:r>
              <a:rPr lang="en-US" altLang="en-US" sz="2200" dirty="0" smtClean="0"/>
              <a:t> equation for evolution of equilibrium (non-turbulent) plasma state</a:t>
            </a:r>
          </a:p>
          <a:p>
            <a:endParaRPr lang="en-US" altLang="en-US" sz="2200" dirty="0" smtClean="0"/>
          </a:p>
          <a:p>
            <a:endParaRPr lang="en-US" altLang="en-US" sz="2200" dirty="0" smtClean="0"/>
          </a:p>
          <a:p>
            <a:endParaRPr lang="en-US" altLang="en-US" sz="2200" dirty="0" smtClean="0"/>
          </a:p>
          <a:p>
            <a:r>
              <a:rPr lang="en-US" altLang="en-US" sz="2200" dirty="0" smtClean="0"/>
              <a:t>To infer experimental transport, </a:t>
            </a:r>
            <a:r>
              <a:rPr lang="en-US" altLang="en-US" sz="2200" dirty="0" err="1" smtClean="0"/>
              <a:t>Q</a:t>
            </a:r>
            <a:r>
              <a:rPr lang="en-US" altLang="en-US" sz="2200" baseline="-25000" dirty="0" err="1" smtClean="0"/>
              <a:t>exp</a:t>
            </a:r>
            <a:r>
              <a:rPr lang="en-US" altLang="en-US" sz="2200" dirty="0" smtClean="0"/>
              <a:t>:</a:t>
            </a:r>
          </a:p>
          <a:p>
            <a:pPr lvl="1"/>
            <a:r>
              <a:rPr lang="en-US" altLang="en-US" sz="2200" dirty="0" smtClean="0"/>
              <a:t>Measure profiles (Thomson Scattering, CHERS)</a:t>
            </a:r>
          </a:p>
          <a:p>
            <a:pPr lvl="1"/>
            <a:r>
              <a:rPr lang="en-US" altLang="en-US" sz="2200" dirty="0" smtClean="0"/>
              <a:t>Measure / calculate sources (NBI, RF)</a:t>
            </a:r>
          </a:p>
          <a:p>
            <a:pPr lvl="1"/>
            <a:r>
              <a:rPr lang="en-US" altLang="en-US" sz="2200" dirty="0" smtClean="0"/>
              <a:t>Measure / calculate losses (</a:t>
            </a:r>
            <a:r>
              <a:rPr lang="en-US" altLang="en-US" sz="2200" dirty="0" err="1" smtClean="0"/>
              <a:t>P</a:t>
            </a:r>
            <a:r>
              <a:rPr lang="en-US" altLang="en-US" sz="2200" baseline="-25000" dirty="0" err="1" smtClean="0"/>
              <a:t>rad</a:t>
            </a:r>
            <a:r>
              <a:rPr lang="en-US" altLang="en-US" sz="2200" dirty="0" smtClean="0"/>
              <a:t>)</a:t>
            </a:r>
          </a:p>
        </p:txBody>
      </p:sp>
      <p:sp>
        <p:nvSpPr>
          <p:cNvPr id="5" name="TextBox 4"/>
          <p:cNvSpPr txBox="1">
            <a:spLocks noRot="1" noChangeAspect="1" noMove="1" noResize="1" noEditPoints="1" noAdjustHandles="1" noChangeArrowheads="1" noChangeShapeType="1" noTextEdit="1"/>
          </p:cNvSpPr>
          <p:nvPr/>
        </p:nvSpPr>
        <p:spPr>
          <a:xfrm>
            <a:off x="76200" y="3567276"/>
            <a:ext cx="9042283" cy="928524"/>
          </a:xfrm>
          <a:prstGeom prst="rect">
            <a:avLst/>
          </a:prstGeom>
          <a:blipFill rotWithShape="1">
            <a:blip r:embed="rId2"/>
            <a:stretch>
              <a:fillRect/>
            </a:stretch>
          </a:blipFill>
        </p:spPr>
        <p:txBody>
          <a:bodyPr/>
          <a:lstStyle/>
          <a:p>
            <a:pPr>
              <a:defRPr/>
            </a:pPr>
            <a:r>
              <a:rPr lang="en-US">
                <a:noFill/>
              </a:rPr>
              <a:t> </a:t>
            </a:r>
          </a:p>
        </p:txBody>
      </p:sp>
    </p:spTree>
    <p:extLst>
      <p:ext uri="{BB962C8B-B14F-4D97-AF65-F5344CB8AC3E}">
        <p14:creationId xmlns:p14="http://schemas.microsoft.com/office/powerpoint/2010/main" val="33392289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Radial and poloidal correlation lengths scale with </a:t>
            </a:r>
            <a:r>
              <a:rPr lang="en-US" altLang="en-US" smtClean="0">
                <a:latin typeface="Symbol" pitchFamily="18" charset="2"/>
              </a:rPr>
              <a:t>r</a:t>
            </a:r>
            <a:r>
              <a:rPr lang="en-US" altLang="en-US" baseline="-25000" smtClean="0"/>
              <a:t>s</a:t>
            </a:r>
            <a:r>
              <a:rPr lang="en-US" altLang="en-US" smtClean="0"/>
              <a:t> in core imaging, reinforcing local drift wave nature</a:t>
            </a:r>
          </a:p>
        </p:txBody>
      </p:sp>
      <p:sp>
        <p:nvSpPr>
          <p:cNvPr id="3" name="Content Placeholder 2"/>
          <p:cNvSpPr>
            <a:spLocks noGrp="1"/>
          </p:cNvSpPr>
          <p:nvPr>
            <p:ph idx="1"/>
          </p:nvPr>
        </p:nvSpPr>
        <p:spPr>
          <a:xfrm>
            <a:off x="5816600" y="1371600"/>
            <a:ext cx="3175000" cy="2667000"/>
          </a:xfrm>
        </p:spPr>
        <p:txBody>
          <a:bodyPr/>
          <a:lstStyle/>
          <a:p>
            <a:pPr marL="342739" indent="-342739">
              <a:defRPr/>
            </a:pPr>
            <a:r>
              <a:rPr lang="en-US" sz="2000" dirty="0"/>
              <a:t>Correlation length increases with local </a:t>
            </a:r>
            <a:r>
              <a:rPr lang="en-US" sz="2000" dirty="0" err="1"/>
              <a:t>gyroradius</a:t>
            </a:r>
            <a:r>
              <a:rPr lang="en-US" sz="2000" dirty="0"/>
              <a:t> </a:t>
            </a:r>
            <a:r>
              <a:rPr lang="en-US" sz="2000" dirty="0">
                <a:latin typeface="Symbol" panose="05050102010706020507" pitchFamily="18" charset="2"/>
              </a:rPr>
              <a:t>r (r</a:t>
            </a:r>
            <a:r>
              <a:rPr lang="en-US" sz="2000" baseline="-25000" dirty="0">
                <a:latin typeface="+mj-lt"/>
              </a:rPr>
              <a:t>*</a:t>
            </a:r>
            <a:r>
              <a:rPr lang="en-US" sz="2000" dirty="0">
                <a:latin typeface="+mj-lt"/>
              </a:rPr>
              <a:t>=</a:t>
            </a:r>
            <a:r>
              <a:rPr lang="en-US" sz="2000" dirty="0">
                <a:latin typeface="Symbol" panose="05050102010706020507" pitchFamily="18" charset="2"/>
              </a:rPr>
              <a:t>r</a:t>
            </a:r>
            <a:r>
              <a:rPr lang="en-US" sz="2000" dirty="0">
                <a:latin typeface="+mj-lt"/>
              </a:rPr>
              <a:t>/a</a:t>
            </a:r>
            <a:r>
              <a:rPr lang="en-US" sz="2000" dirty="0">
                <a:latin typeface="Symbol" panose="05050102010706020507" pitchFamily="18" charset="2"/>
              </a:rPr>
              <a:t>)</a:t>
            </a:r>
          </a:p>
          <a:p>
            <a:pPr marL="342739" indent="-342739">
              <a:defRPr/>
            </a:pPr>
            <a:endParaRPr lang="en-US" sz="2000" dirty="0"/>
          </a:p>
          <a:p>
            <a:pPr marL="342739" indent="-342739">
              <a:defRPr/>
            </a:pPr>
            <a:endParaRPr lang="en-US" sz="2000" dirty="0"/>
          </a:p>
          <a:p>
            <a:pPr marL="342739" indent="-342739">
              <a:defRPr/>
            </a:pPr>
            <a:endParaRPr lang="en-US" sz="2000" dirty="0"/>
          </a:p>
          <a:p>
            <a:pPr marL="342739" indent="-342739">
              <a:defRPr/>
            </a:pPr>
            <a:endParaRPr lang="en-US" sz="2000" dirty="0"/>
          </a:p>
          <a:p>
            <a:pPr marL="342739" indent="-342739">
              <a:defRPr/>
            </a:pPr>
            <a:endParaRPr lang="en-US" sz="2000" dirty="0"/>
          </a:p>
          <a:p>
            <a:pPr marL="342739" indent="-342739">
              <a:defRPr/>
            </a:pPr>
            <a:endParaRPr lang="en-US" sz="2000" dirty="0"/>
          </a:p>
          <a:p>
            <a:pPr marL="342739" indent="-342739">
              <a:defRPr/>
            </a:pPr>
            <a:endParaRPr lang="en-US" sz="2000" dirty="0"/>
          </a:p>
          <a:p>
            <a:pPr marL="342739" indent="-342739">
              <a:defRPr/>
            </a:pPr>
            <a:r>
              <a:rPr lang="en-US" sz="2000" dirty="0"/>
              <a:t>Ratio of </a:t>
            </a:r>
            <a:r>
              <a:rPr lang="en-US" sz="2000" dirty="0" err="1"/>
              <a:t>L</a:t>
            </a:r>
            <a:r>
              <a:rPr lang="en-US" sz="2000" baseline="-25000" dirty="0" err="1"/>
              <a:t>r</a:t>
            </a:r>
            <a:r>
              <a:rPr lang="en-US" sz="2000" dirty="0"/>
              <a:t>/</a:t>
            </a:r>
            <a:r>
              <a:rPr lang="en-US" sz="2000" dirty="0">
                <a:latin typeface="Symbol" panose="05050102010706020507" pitchFamily="18" charset="2"/>
              </a:rPr>
              <a:t>r</a:t>
            </a:r>
            <a:r>
              <a:rPr lang="en-US" sz="2000" dirty="0"/>
              <a:t> relatively constant in radius, for the two different </a:t>
            </a:r>
            <a:r>
              <a:rPr lang="en-US" sz="2000" dirty="0">
                <a:latin typeface="Symbol" panose="05050102010706020507" pitchFamily="18" charset="2"/>
              </a:rPr>
              <a:t>r</a:t>
            </a:r>
            <a:r>
              <a:rPr lang="en-US" sz="2000" baseline="-25000" dirty="0">
                <a:latin typeface="Symbol" panose="05050102010706020507" pitchFamily="18" charset="2"/>
              </a:rPr>
              <a:t>*</a:t>
            </a:r>
            <a:r>
              <a:rPr lang="en-US" sz="2000" dirty="0"/>
              <a:t> discharges</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1066800"/>
            <a:ext cx="3759200" cy="574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3" name="TextBox 3"/>
          <p:cNvSpPr txBox="1">
            <a:spLocks noChangeArrowheads="1"/>
          </p:cNvSpPr>
          <p:nvPr/>
        </p:nvSpPr>
        <p:spPr bwMode="auto">
          <a:xfrm>
            <a:off x="228600" y="1295400"/>
            <a:ext cx="2151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a:t>
            </a:r>
          </a:p>
          <a:p>
            <a:pPr eaLnBrk="1" hangingPunct="1">
              <a:spcBef>
                <a:spcPct val="0"/>
              </a:spcBef>
              <a:buFontTx/>
              <a:buNone/>
            </a:pPr>
            <a:r>
              <a:rPr lang="en-US" altLang="en-US" sz="1200">
                <a:solidFill>
                  <a:srgbClr val="1822CD"/>
                </a:solidFill>
                <a:latin typeface="Helvetica" pitchFamily="34" charset="0"/>
              </a:rPr>
              <a:t>Mckee, Nucl. Fusion (2001)</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Example of stronger turbulence measured on outboard side, “ballooning” in nature</a:t>
            </a:r>
          </a:p>
        </p:txBody>
      </p:sp>
      <p:sp>
        <p:nvSpPr>
          <p:cNvPr id="38915" name="Content Placeholder 2"/>
          <p:cNvSpPr>
            <a:spLocks noGrp="1"/>
          </p:cNvSpPr>
          <p:nvPr>
            <p:ph idx="1"/>
          </p:nvPr>
        </p:nvSpPr>
        <p:spPr>
          <a:xfrm>
            <a:off x="152400" y="990600"/>
            <a:ext cx="8763000" cy="609600"/>
          </a:xfrm>
        </p:spPr>
        <p:txBody>
          <a:bodyPr/>
          <a:lstStyle/>
          <a:p>
            <a:r>
              <a:rPr lang="en-US" altLang="en-US" smtClean="0"/>
              <a:t>Consistent with bad curvature drive </a:t>
            </a: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105025"/>
            <a:ext cx="466725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581150"/>
            <a:ext cx="323850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3076575"/>
            <a:ext cx="3248025" cy="362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9" name="TextBox 3"/>
          <p:cNvSpPr txBox="1">
            <a:spLocks noChangeArrowheads="1"/>
          </p:cNvSpPr>
          <p:nvPr/>
        </p:nvSpPr>
        <p:spPr bwMode="auto">
          <a:xfrm>
            <a:off x="1295400" y="1612900"/>
            <a:ext cx="223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ISSTOK [Silva, PPCF (2011)]</a:t>
            </a:r>
          </a:p>
        </p:txBody>
      </p:sp>
      <p:cxnSp>
        <p:nvCxnSpPr>
          <p:cNvPr id="38920" name="Straight Arrow Connector 5"/>
          <p:cNvCxnSpPr>
            <a:cxnSpLocks noChangeShapeType="1"/>
          </p:cNvCxnSpPr>
          <p:nvPr/>
        </p:nvCxnSpPr>
        <p:spPr bwMode="auto">
          <a:xfrm>
            <a:off x="152400" y="5867400"/>
            <a:ext cx="3276600" cy="0"/>
          </a:xfrm>
          <a:prstGeom prst="straightConnector1">
            <a:avLst/>
          </a:prstGeom>
          <a:noFill/>
          <a:ln w="3810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38921" name="TextBox 6"/>
          <p:cNvSpPr txBox="1">
            <a:spLocks noChangeArrowheads="1"/>
          </p:cNvSpPr>
          <p:nvPr/>
        </p:nvSpPr>
        <p:spPr bwMode="auto">
          <a:xfrm>
            <a:off x="457200" y="60166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Curvature, “effective gravity”</a:t>
            </a:r>
          </a:p>
        </p:txBody>
      </p:sp>
      <p:sp>
        <p:nvSpPr>
          <p:cNvPr id="38922" name="TextBox 7"/>
          <p:cNvSpPr txBox="1">
            <a:spLocks noChangeArrowheads="1"/>
          </p:cNvSpPr>
          <p:nvPr/>
        </p:nvSpPr>
        <p:spPr bwMode="auto">
          <a:xfrm>
            <a:off x="1600200" y="5562600"/>
            <a:ext cx="7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R</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Evidence for quasi-2D (L</a:t>
            </a:r>
            <a:r>
              <a:rPr lang="en-US" altLang="en-US" baseline="-25000" smtClean="0"/>
              <a:t>||</a:t>
            </a:r>
            <a:r>
              <a:rPr lang="en-US" altLang="en-US" smtClean="0"/>
              <a:t> &gt;&gt; L</a:t>
            </a:r>
            <a:r>
              <a:rPr lang="en-US" altLang="en-US" baseline="-25000" smtClean="0">
                <a:sym typeface="Symbol" pitchFamily="18" charset="2"/>
              </a:rPr>
              <a:t></a:t>
            </a:r>
            <a:r>
              <a:rPr lang="en-US" altLang="en-US" smtClean="0"/>
              <a:t>)</a:t>
            </a:r>
          </a:p>
        </p:txBody>
      </p:sp>
      <p:sp>
        <p:nvSpPr>
          <p:cNvPr id="3" name="Content Placeholder 2"/>
          <p:cNvSpPr>
            <a:spLocks noGrp="1"/>
          </p:cNvSpPr>
          <p:nvPr>
            <p:ph idx="1"/>
          </p:nvPr>
        </p:nvSpPr>
        <p:spPr>
          <a:xfrm>
            <a:off x="152400" y="838200"/>
            <a:ext cx="4648200" cy="5943600"/>
          </a:xfrm>
        </p:spPr>
        <p:txBody>
          <a:bodyPr>
            <a:normAutofit/>
          </a:bodyPr>
          <a:lstStyle/>
          <a:p>
            <a:pPr marL="342739" indent="-342739">
              <a:defRPr/>
            </a:pPr>
            <a:r>
              <a:rPr lang="en-US" dirty="0" smtClean="0"/>
              <a:t>Assume an exponential or Gaussian correlation function</a:t>
            </a:r>
            <a:endParaRPr lang="en-US" dirty="0"/>
          </a:p>
          <a:p>
            <a:pPr marL="342739" indent="-342739">
              <a:defRPr/>
            </a:pPr>
            <a:endParaRPr lang="en-US" dirty="0" smtClean="0"/>
          </a:p>
          <a:p>
            <a:pPr marL="342739" indent="-342739">
              <a:defRPr/>
            </a:pPr>
            <a:endParaRPr lang="en-US" dirty="0"/>
          </a:p>
          <a:p>
            <a:pPr marL="342739" indent="-342739">
              <a:defRPr/>
            </a:pPr>
            <a:endParaRPr lang="en-US" dirty="0" smtClean="0"/>
          </a:p>
          <a:p>
            <a:pPr marL="342739" indent="-342739">
              <a:defRPr/>
            </a:pPr>
            <a:r>
              <a:rPr lang="en-US" dirty="0" smtClean="0"/>
              <a:t>Measure correlation between two probes “on the same field line” (</a:t>
            </a:r>
            <a:r>
              <a:rPr lang="en-US" dirty="0" smtClean="0">
                <a:sym typeface="Symbol"/>
              </a:rPr>
              <a:t></a:t>
            </a:r>
            <a:r>
              <a:rPr lang="en-US" baseline="-25000" dirty="0" smtClean="0">
                <a:sym typeface="Symbol"/>
              </a:rPr>
              <a:t></a:t>
            </a:r>
            <a:r>
              <a:rPr lang="en-US" dirty="0" smtClean="0">
                <a:sym typeface="Symbol"/>
              </a:rPr>
              <a:t>0</a:t>
            </a:r>
            <a:r>
              <a:rPr lang="en-US" dirty="0" smtClean="0"/>
              <a:t>) separated a large distance </a:t>
            </a:r>
            <a:r>
              <a:rPr lang="en-US" dirty="0" smtClean="0">
                <a:sym typeface="Symbol"/>
              </a:rPr>
              <a:t></a:t>
            </a:r>
            <a:r>
              <a:rPr lang="en-US" baseline="-25000" dirty="0" smtClean="0">
                <a:sym typeface="Symbol"/>
              </a:rPr>
              <a:t>||</a:t>
            </a:r>
            <a:r>
              <a:rPr lang="en-US" dirty="0" smtClean="0">
                <a:sym typeface="Symbol"/>
              </a:rPr>
              <a:t>&gt;&gt;0</a:t>
            </a:r>
          </a:p>
          <a:p>
            <a:pPr marL="0" indent="0">
              <a:buFontTx/>
              <a:buNone/>
              <a:defRPr/>
            </a:pPr>
            <a:r>
              <a:rPr lang="en-US" dirty="0" smtClean="0"/>
              <a:t>	</a:t>
            </a:r>
            <a:r>
              <a:rPr lang="en-US" u="sng" dirty="0" smtClean="0"/>
              <a:t>JET edge plasma</a:t>
            </a:r>
          </a:p>
          <a:p>
            <a:pPr marL="0" indent="0">
              <a:buFontTx/>
              <a:buNone/>
              <a:defRPr/>
            </a:pPr>
            <a:r>
              <a:rPr lang="en-US" dirty="0" smtClean="0"/>
              <a:t>	</a:t>
            </a:r>
            <a:r>
              <a:rPr lang="en-US" dirty="0" smtClean="0">
                <a:solidFill>
                  <a:srgbClr val="FF0000"/>
                </a:solidFill>
              </a:rPr>
              <a:t>L</a:t>
            </a:r>
            <a:r>
              <a:rPr lang="en-US" baseline="-25000" dirty="0" smtClean="0">
                <a:solidFill>
                  <a:srgbClr val="FF0000"/>
                </a:solidFill>
              </a:rPr>
              <a:t>||</a:t>
            </a:r>
            <a:r>
              <a:rPr lang="en-US" dirty="0" smtClean="0">
                <a:solidFill>
                  <a:srgbClr val="FF0000"/>
                </a:solidFill>
              </a:rPr>
              <a:t> ~ many meters</a:t>
            </a:r>
          </a:p>
          <a:p>
            <a:pPr marL="0" indent="0">
              <a:buFontTx/>
              <a:buNone/>
              <a:defRPr/>
            </a:pPr>
            <a:r>
              <a:rPr lang="en-US" dirty="0">
                <a:solidFill>
                  <a:srgbClr val="FF0000"/>
                </a:solidFill>
              </a:rPr>
              <a:t>	</a:t>
            </a:r>
            <a:r>
              <a:rPr lang="en-US" dirty="0" smtClean="0">
                <a:solidFill>
                  <a:srgbClr val="FF0000"/>
                </a:solidFill>
              </a:rPr>
              <a:t>L</a:t>
            </a:r>
            <a:r>
              <a:rPr lang="en-US" baseline="-25000" dirty="0" smtClean="0">
                <a:solidFill>
                  <a:srgbClr val="FF0000"/>
                </a:solidFill>
                <a:sym typeface="Symbol"/>
              </a:rPr>
              <a:t></a:t>
            </a:r>
            <a:r>
              <a:rPr lang="en-US" dirty="0" smtClean="0">
                <a:solidFill>
                  <a:srgbClr val="FF0000"/>
                </a:solidFill>
                <a:sym typeface="Symbol"/>
              </a:rPr>
              <a:t> </a:t>
            </a:r>
            <a:r>
              <a:rPr lang="en-US" dirty="0" smtClean="0">
                <a:solidFill>
                  <a:srgbClr val="FF0000"/>
                </a:solidFill>
              </a:rPr>
              <a:t>~ mm-cm</a:t>
            </a:r>
            <a:endParaRPr lang="en-US" dirty="0">
              <a:solidFill>
                <a:srgbClr val="FF0000"/>
              </a:solidFill>
            </a:endParaRPr>
          </a:p>
          <a:p>
            <a:pPr marL="342739" indent="-342739">
              <a:defRPr/>
            </a:pPr>
            <a:endParaRPr lang="en-US" dirty="0" smtClean="0"/>
          </a:p>
        </p:txBody>
      </p:sp>
      <p:pic>
        <p:nvPicPr>
          <p:cNvPr id="399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76600"/>
            <a:ext cx="358140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75" y="990600"/>
            <a:ext cx="343852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9942" name="Object 5"/>
          <p:cNvGraphicFramePr>
            <a:graphicFrameLocks noChangeAspect="1"/>
          </p:cNvGraphicFramePr>
          <p:nvPr/>
        </p:nvGraphicFramePr>
        <p:xfrm>
          <a:off x="412750" y="1676400"/>
          <a:ext cx="4235450" cy="414338"/>
        </p:xfrm>
        <a:graphic>
          <a:graphicData uri="http://schemas.openxmlformats.org/presentationml/2006/ole">
            <mc:AlternateContent xmlns:mc="http://schemas.openxmlformats.org/markup-compatibility/2006">
              <mc:Choice xmlns:v="urn:schemas-microsoft-com:vml" Requires="v">
                <p:oleObj spid="_x0000_s40254" name="Equation" r:id="rId5" imgW="2463800" imgH="241300" progId="Equation.3">
                  <p:embed/>
                </p:oleObj>
              </mc:Choice>
              <mc:Fallback>
                <p:oleObj name="Equation" r:id="rId5" imgW="2463800" imgH="2413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750" y="1676400"/>
                        <a:ext cx="42354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3" name="TextBox 7"/>
          <p:cNvSpPr txBox="1">
            <a:spLocks noChangeArrowheads="1"/>
          </p:cNvSpPr>
          <p:nvPr/>
        </p:nvSpPr>
        <p:spPr bwMode="auto">
          <a:xfrm>
            <a:off x="4872038" y="914400"/>
            <a:ext cx="3897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JET edge [Thomsen, Contrib. Plasma Phys. (2001)]</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334000" y="0"/>
            <a:ext cx="3810000" cy="914400"/>
          </a:xfrm>
        </p:spPr>
        <p:txBody>
          <a:bodyPr/>
          <a:lstStyle/>
          <a:p>
            <a:r>
              <a:rPr lang="en-US" altLang="en-US" sz="2200" smtClean="0"/>
              <a:t>More direct measurement in TJ-K plasmas</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48300" cy="688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3"/>
          <p:cNvPicPr>
            <a:picLocks noChangeAspect="1" noChangeArrowheads="1"/>
          </p:cNvPicPr>
          <p:nvPr/>
        </p:nvPicPr>
        <p:blipFill>
          <a:blip r:embed="rId3">
            <a:extLst>
              <a:ext uri="{28A0092B-C50C-407E-A947-70E740481C1C}">
                <a14:useLocalDpi xmlns:a14="http://schemas.microsoft.com/office/drawing/2010/main" val="0"/>
              </a:ext>
            </a:extLst>
          </a:blip>
          <a:srcRect b="55458"/>
          <a:stretch>
            <a:fillRect/>
          </a:stretch>
        </p:blipFill>
        <p:spPr bwMode="auto">
          <a:xfrm>
            <a:off x="5637213" y="1524000"/>
            <a:ext cx="2913062"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4"/>
          <p:cNvPicPr>
            <a:picLocks noChangeAspect="1" noChangeArrowheads="1"/>
          </p:cNvPicPr>
          <p:nvPr/>
        </p:nvPicPr>
        <p:blipFill>
          <a:blip r:embed="rId4">
            <a:extLst>
              <a:ext uri="{28A0092B-C50C-407E-A947-70E740481C1C}">
                <a14:useLocalDpi xmlns:a14="http://schemas.microsoft.com/office/drawing/2010/main" val="0"/>
              </a:ext>
            </a:extLst>
          </a:blip>
          <a:srcRect t="6737"/>
          <a:stretch>
            <a:fillRect/>
          </a:stretch>
        </p:blipFill>
        <p:spPr bwMode="auto">
          <a:xfrm>
            <a:off x="5657850" y="3236913"/>
            <a:ext cx="3409950" cy="354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6" name="TextBox 6"/>
          <p:cNvSpPr txBox="1">
            <a:spLocks noChangeArrowheads="1"/>
          </p:cNvSpPr>
          <p:nvPr/>
        </p:nvSpPr>
        <p:spPr bwMode="auto">
          <a:xfrm>
            <a:off x="6078538" y="1219200"/>
            <a:ext cx="2532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TJ-K [Birkenmeier, PPCF (2012)]</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General turbulence characteristics are useful for testing theory predictions, but we mostly care about </a:t>
            </a:r>
            <a:r>
              <a:rPr lang="en-US" altLang="en-US" u="sng" smtClean="0"/>
              <a:t>transport</a:t>
            </a:r>
          </a:p>
        </p:txBody>
      </p:sp>
      <p:sp>
        <p:nvSpPr>
          <p:cNvPr id="6147" name="Content Placeholder 2"/>
          <p:cNvSpPr>
            <a:spLocks noGrp="1"/>
          </p:cNvSpPr>
          <p:nvPr>
            <p:ph idx="1"/>
          </p:nvPr>
        </p:nvSpPr>
        <p:spPr>
          <a:xfrm>
            <a:off x="152400" y="1066800"/>
            <a:ext cx="8763000" cy="5562600"/>
          </a:xfrm>
        </p:spPr>
        <p:txBody>
          <a:bodyPr>
            <a:normAutofit/>
          </a:bodyPr>
          <a:lstStyle/>
          <a:p>
            <a:pPr marL="342739" indent="-342739">
              <a:defRPr/>
            </a:pPr>
            <a:r>
              <a:rPr lang="en-US" altLang="en-US" dirty="0" smtClean="0"/>
              <a:t>Transport a result of finite average correlation between perturbed drift velocity (</a:t>
            </a:r>
            <a:r>
              <a:rPr lang="en-US" altLang="en-US" dirty="0" smtClean="0">
                <a:latin typeface="Symbol" panose="05050102010706020507" pitchFamily="18" charset="2"/>
              </a:rPr>
              <a:t>d</a:t>
            </a:r>
            <a:r>
              <a:rPr lang="en-US" altLang="en-US" dirty="0" smtClean="0"/>
              <a:t>v) and perturbed fluid moments (</a:t>
            </a:r>
            <a:r>
              <a:rPr lang="en-US" altLang="en-US" dirty="0" err="1" smtClean="0">
                <a:latin typeface="Symbol" panose="05050102010706020507" pitchFamily="18" charset="2"/>
              </a:rPr>
              <a:t>d</a:t>
            </a:r>
            <a:r>
              <a:rPr lang="en-US" altLang="en-US" dirty="0" err="1" smtClean="0"/>
              <a:t>n</a:t>
            </a:r>
            <a:r>
              <a:rPr lang="en-US" altLang="en-US" dirty="0" smtClean="0"/>
              <a:t>, </a:t>
            </a:r>
            <a:r>
              <a:rPr lang="en-US" altLang="en-US" dirty="0" err="1" smtClean="0">
                <a:latin typeface="Symbol" panose="05050102010706020507" pitchFamily="18" charset="2"/>
              </a:rPr>
              <a:t>d</a:t>
            </a:r>
            <a:r>
              <a:rPr lang="en-US" altLang="en-US" dirty="0" err="1" smtClean="0"/>
              <a:t>T</a:t>
            </a:r>
            <a:r>
              <a:rPr lang="en-US" altLang="en-US" dirty="0" smtClean="0"/>
              <a:t>, </a:t>
            </a:r>
            <a:r>
              <a:rPr lang="en-US" altLang="en-US" dirty="0" smtClean="0">
                <a:latin typeface="Symbol" panose="05050102010706020507" pitchFamily="18" charset="2"/>
              </a:rPr>
              <a:t>d</a:t>
            </a:r>
            <a:r>
              <a:rPr lang="en-US" altLang="en-US" dirty="0" smtClean="0"/>
              <a:t>v)</a:t>
            </a:r>
          </a:p>
          <a:p>
            <a:pPr marL="742602" lvl="1" indent="-285616">
              <a:defRPr/>
            </a:pPr>
            <a:r>
              <a:rPr lang="en-US" altLang="en-US" dirty="0" smtClean="0"/>
              <a:t>Particle flux, </a:t>
            </a:r>
            <a:r>
              <a:rPr lang="en-US" altLang="en-US" dirty="0" smtClean="0">
                <a:latin typeface="Symbol" panose="05050102010706020507" pitchFamily="18" charset="2"/>
              </a:rPr>
              <a:t>G </a:t>
            </a:r>
            <a:r>
              <a:rPr lang="en-US" altLang="en-US" dirty="0" smtClean="0"/>
              <a:t>= </a:t>
            </a:r>
            <a:r>
              <a:rPr lang="en-US" altLang="en-US" dirty="0" smtClean="0">
                <a:sym typeface="Symbol"/>
              </a:rPr>
              <a:t></a:t>
            </a:r>
            <a:r>
              <a:rPr lang="en-US" altLang="en-US" dirty="0" err="1" smtClean="0">
                <a:latin typeface="Symbol" panose="05050102010706020507" pitchFamily="18" charset="2"/>
              </a:rPr>
              <a:t>d</a:t>
            </a:r>
            <a:r>
              <a:rPr lang="en-US" altLang="en-US" dirty="0" err="1" smtClean="0"/>
              <a:t>v</a:t>
            </a:r>
            <a:r>
              <a:rPr lang="en-US" altLang="en-US" dirty="0" err="1" smtClean="0">
                <a:latin typeface="Symbol" panose="05050102010706020507" pitchFamily="18" charset="2"/>
              </a:rPr>
              <a:t>d</a:t>
            </a:r>
            <a:r>
              <a:rPr lang="en-US" altLang="en-US" dirty="0" err="1" smtClean="0"/>
              <a:t>n</a:t>
            </a:r>
            <a:r>
              <a:rPr lang="en-US" altLang="en-US" dirty="0" smtClean="0">
                <a:sym typeface="Symbol"/>
              </a:rPr>
              <a:t></a:t>
            </a:r>
          </a:p>
          <a:p>
            <a:pPr marL="742602" lvl="1" indent="-285616">
              <a:defRPr/>
            </a:pPr>
            <a:r>
              <a:rPr lang="en-US" altLang="en-US" dirty="0" smtClean="0">
                <a:sym typeface="Symbol"/>
              </a:rPr>
              <a:t>Heat flux, Q = 3/2n</a:t>
            </a:r>
            <a:r>
              <a:rPr lang="en-US" altLang="en-US" baseline="-25000" dirty="0" smtClean="0">
                <a:sym typeface="Symbol"/>
              </a:rPr>
              <a:t>0</a:t>
            </a:r>
            <a:r>
              <a:rPr lang="en-US" altLang="en-US" dirty="0" smtClean="0">
                <a:sym typeface="Symbol"/>
              </a:rPr>
              <a:t></a:t>
            </a:r>
            <a:r>
              <a:rPr lang="en-US" altLang="en-US" dirty="0" smtClean="0">
                <a:latin typeface="Symbol" panose="05050102010706020507" pitchFamily="18" charset="2"/>
              </a:rPr>
              <a:t>d</a:t>
            </a:r>
            <a:r>
              <a:rPr lang="en-US" altLang="en-US" dirty="0" smtClean="0"/>
              <a:t>v</a:t>
            </a:r>
            <a:r>
              <a:rPr lang="en-US" altLang="en-US" dirty="0" smtClean="0">
                <a:latin typeface="Symbol" panose="05050102010706020507" pitchFamily="18" charset="2"/>
              </a:rPr>
              <a:t>d</a:t>
            </a:r>
            <a:r>
              <a:rPr lang="en-US" altLang="en-US" dirty="0" smtClean="0"/>
              <a:t>T</a:t>
            </a:r>
            <a:r>
              <a:rPr lang="en-US" altLang="en-US" dirty="0" smtClean="0">
                <a:sym typeface="Symbol"/>
              </a:rPr>
              <a:t> + 3/2T</a:t>
            </a:r>
            <a:r>
              <a:rPr lang="en-US" altLang="en-US" baseline="-25000" dirty="0" smtClean="0">
                <a:sym typeface="Symbol"/>
              </a:rPr>
              <a:t>0</a:t>
            </a:r>
            <a:r>
              <a:rPr lang="en-US" altLang="en-US" dirty="0" smtClean="0">
                <a:sym typeface="Symbol"/>
              </a:rPr>
              <a:t></a:t>
            </a:r>
            <a:r>
              <a:rPr lang="en-US" altLang="en-US" dirty="0" smtClean="0">
                <a:latin typeface="Symbol" panose="05050102010706020507" pitchFamily="18" charset="2"/>
              </a:rPr>
              <a:t>d</a:t>
            </a:r>
            <a:r>
              <a:rPr lang="en-US" altLang="en-US" dirty="0" smtClean="0"/>
              <a:t>v</a:t>
            </a:r>
            <a:r>
              <a:rPr lang="en-US" altLang="en-US" dirty="0" smtClean="0">
                <a:latin typeface="Symbol" panose="05050102010706020507" pitchFamily="18" charset="2"/>
              </a:rPr>
              <a:t>d</a:t>
            </a:r>
            <a:r>
              <a:rPr lang="en-US" altLang="en-US" dirty="0" smtClean="0"/>
              <a:t>n</a:t>
            </a:r>
            <a:r>
              <a:rPr lang="en-US" altLang="en-US" dirty="0" smtClean="0">
                <a:sym typeface="Symbol"/>
              </a:rPr>
              <a:t></a:t>
            </a:r>
          </a:p>
          <a:p>
            <a:pPr marL="742602" lvl="1" indent="-285616">
              <a:defRPr/>
            </a:pPr>
            <a:r>
              <a:rPr lang="en-US" altLang="en-US" dirty="0" smtClean="0">
                <a:sym typeface="Symbol"/>
              </a:rPr>
              <a:t>Momentum flux, </a:t>
            </a:r>
            <a:r>
              <a:rPr lang="en-US" altLang="en-US" dirty="0" smtClean="0">
                <a:latin typeface="Symbol" panose="05050102010706020507" pitchFamily="18" charset="2"/>
                <a:sym typeface="Symbol"/>
              </a:rPr>
              <a:t>P </a:t>
            </a:r>
            <a:r>
              <a:rPr lang="en-US" altLang="en-US" dirty="0" smtClean="0">
                <a:sym typeface="Symbol"/>
              </a:rPr>
              <a:t>~ </a:t>
            </a:r>
            <a:r>
              <a:rPr lang="en-US" altLang="en-US" dirty="0" err="1" smtClean="0">
                <a:latin typeface="Symbol" panose="05050102010706020507" pitchFamily="18" charset="2"/>
              </a:rPr>
              <a:t>d</a:t>
            </a:r>
            <a:r>
              <a:rPr lang="en-US" altLang="en-US" dirty="0" err="1" smtClean="0"/>
              <a:t>v</a:t>
            </a:r>
            <a:r>
              <a:rPr lang="en-US" altLang="en-US" dirty="0" err="1" smtClean="0">
                <a:latin typeface="Symbol" panose="05050102010706020507" pitchFamily="18" charset="2"/>
              </a:rPr>
              <a:t>d</a:t>
            </a:r>
            <a:r>
              <a:rPr lang="en-US" altLang="en-US" dirty="0" err="1" smtClean="0"/>
              <a:t>v</a:t>
            </a:r>
            <a:r>
              <a:rPr lang="en-US" altLang="en-US" dirty="0" smtClean="0">
                <a:sym typeface="Symbol"/>
              </a:rPr>
              <a:t> (Reynolds stress, just like </a:t>
            </a:r>
            <a:r>
              <a:rPr lang="en-US" altLang="en-US" dirty="0" err="1" smtClean="0">
                <a:sym typeface="Symbol"/>
              </a:rPr>
              <a:t>Navier</a:t>
            </a:r>
            <a:r>
              <a:rPr lang="en-US" altLang="en-US" dirty="0" smtClean="0">
                <a:sym typeface="Symbol"/>
              </a:rPr>
              <a:t> Stokes)</a:t>
            </a:r>
            <a:endParaRPr lang="en-US" altLang="en-US" dirty="0"/>
          </a:p>
          <a:p>
            <a:pPr marL="342739" indent="-342739">
              <a:defRPr/>
            </a:pPr>
            <a:endParaRPr lang="en-US" altLang="en-US" dirty="0" smtClean="0"/>
          </a:p>
          <a:p>
            <a:pPr marL="342739" indent="-342739">
              <a:defRPr/>
            </a:pPr>
            <a:r>
              <a:rPr lang="en-US" altLang="en-US" dirty="0" smtClean="0"/>
              <a:t>Electrostatic turbulence often most relevant </a:t>
            </a:r>
            <a:r>
              <a:rPr lang="en-US" altLang="en-US" dirty="0" smtClean="0">
                <a:sym typeface="Symbol"/>
              </a:rPr>
              <a:t> </a:t>
            </a:r>
            <a:r>
              <a:rPr lang="en-US" altLang="en-US" dirty="0" smtClean="0"/>
              <a:t>E</a:t>
            </a:r>
            <a:r>
              <a:rPr lang="en-US" altLang="en-US" dirty="0" smtClean="0">
                <a:sym typeface="Symbol"/>
              </a:rPr>
              <a:t></a:t>
            </a:r>
            <a:r>
              <a:rPr lang="en-US" altLang="en-US" dirty="0" smtClean="0"/>
              <a:t>B drift from potential perturbations: </a:t>
            </a:r>
            <a:r>
              <a:rPr lang="en-US" altLang="en-US" dirty="0" err="1" smtClean="0">
                <a:latin typeface="Symbol" panose="05050102010706020507" pitchFamily="18" charset="2"/>
              </a:rPr>
              <a:t>d</a:t>
            </a:r>
            <a:r>
              <a:rPr lang="en-US" altLang="en-US" dirty="0" err="1" smtClean="0"/>
              <a:t>v</a:t>
            </a:r>
            <a:r>
              <a:rPr lang="en-US" altLang="en-US" baseline="-25000" dirty="0" err="1" smtClean="0"/>
              <a:t>E</a:t>
            </a:r>
            <a:r>
              <a:rPr lang="en-US" altLang="en-US" dirty="0" smtClean="0"/>
              <a:t>=B</a:t>
            </a:r>
            <a:r>
              <a:rPr lang="en-US" altLang="en-US" dirty="0" smtClean="0">
                <a:sym typeface="Symbol"/>
              </a:rPr>
              <a:t>(</a:t>
            </a:r>
            <a:r>
              <a:rPr lang="en-US" altLang="en-US" dirty="0" err="1" smtClean="0">
                <a:latin typeface="Symbol" panose="05050102010706020507" pitchFamily="18" charset="2"/>
              </a:rPr>
              <a:t>dj</a:t>
            </a:r>
            <a:r>
              <a:rPr lang="en-US" altLang="en-US" dirty="0" smtClean="0">
                <a:latin typeface="Symbol" panose="05050102010706020507" pitchFamily="18" charset="2"/>
              </a:rPr>
              <a:t>)</a:t>
            </a:r>
            <a:r>
              <a:rPr lang="en-US" altLang="en-US" dirty="0" smtClean="0"/>
              <a:t>/B</a:t>
            </a:r>
            <a:r>
              <a:rPr lang="en-US" altLang="en-US" baseline="30000" dirty="0" smtClean="0"/>
              <a:t>2 </a:t>
            </a:r>
            <a:r>
              <a:rPr lang="en-US" altLang="en-US" dirty="0" smtClean="0"/>
              <a:t>~ </a:t>
            </a:r>
            <a:r>
              <a:rPr lang="en-US" altLang="en-US" dirty="0" err="1" smtClean="0"/>
              <a:t>k</a:t>
            </a:r>
            <a:r>
              <a:rPr lang="en-US" altLang="en-US" baseline="-25000" dirty="0" err="1" smtClean="0">
                <a:latin typeface="Symbol" panose="05050102010706020507" pitchFamily="18" charset="2"/>
              </a:rPr>
              <a:t>q</a:t>
            </a:r>
            <a:r>
              <a:rPr lang="en-US" altLang="en-US" dirty="0" smtClean="0">
                <a:latin typeface="Symbol" panose="05050102010706020507" pitchFamily="18" charset="2"/>
              </a:rPr>
              <a:t>(</a:t>
            </a:r>
            <a:r>
              <a:rPr lang="en-US" altLang="en-US" dirty="0" err="1" smtClean="0">
                <a:latin typeface="Symbol" panose="05050102010706020507" pitchFamily="18" charset="2"/>
              </a:rPr>
              <a:t>dj</a:t>
            </a:r>
            <a:r>
              <a:rPr lang="en-US" altLang="en-US" dirty="0" smtClean="0">
                <a:latin typeface="+mj-lt"/>
              </a:rPr>
              <a:t>)/B</a:t>
            </a:r>
          </a:p>
          <a:p>
            <a:pPr marL="342739" indent="-342739">
              <a:defRPr/>
            </a:pPr>
            <a:endParaRPr lang="en-US" altLang="en-US" dirty="0" smtClean="0"/>
          </a:p>
          <a:p>
            <a:pPr marL="342739" indent="-342739">
              <a:defRPr/>
            </a:pPr>
            <a:r>
              <a:rPr lang="en-US" altLang="en-US" dirty="0" smtClean="0"/>
              <a:t>Can also have magnetic contributions at high beta, </a:t>
            </a:r>
            <a:r>
              <a:rPr lang="en-US" altLang="en-US" dirty="0" err="1" smtClean="0">
                <a:latin typeface="Symbol" panose="05050102010706020507" pitchFamily="18" charset="2"/>
              </a:rPr>
              <a:t>d</a:t>
            </a:r>
            <a:r>
              <a:rPr lang="en-US" altLang="en-US" dirty="0" err="1" smtClean="0"/>
              <a:t>v</a:t>
            </a:r>
            <a:r>
              <a:rPr lang="en-US" altLang="en-US" baseline="-25000" dirty="0" err="1" smtClean="0"/>
              <a:t>B</a:t>
            </a:r>
            <a:r>
              <a:rPr lang="en-US" altLang="en-US" dirty="0" err="1" smtClean="0"/>
              <a:t>~v</a:t>
            </a:r>
            <a:r>
              <a:rPr lang="en-US" altLang="en-US" baseline="-25000" dirty="0" smtClean="0"/>
              <a:t>||</a:t>
            </a:r>
            <a:r>
              <a:rPr lang="en-US" altLang="en-US" dirty="0" smtClean="0"/>
              <a:t>(</a:t>
            </a:r>
            <a:r>
              <a:rPr lang="en-US" altLang="en-US" dirty="0" err="1" smtClean="0">
                <a:latin typeface="Symbol" panose="05050102010706020507" pitchFamily="18" charset="2"/>
              </a:rPr>
              <a:t>d</a:t>
            </a:r>
            <a:r>
              <a:rPr lang="en-US" altLang="en-US" dirty="0" err="1" smtClean="0"/>
              <a:t>B</a:t>
            </a:r>
            <a:r>
              <a:rPr lang="en-US" altLang="en-US" baseline="-25000" dirty="0" err="1">
                <a:sym typeface="Symbol"/>
              </a:rPr>
              <a:t>r</a:t>
            </a:r>
            <a:r>
              <a:rPr lang="en-US" altLang="en-US" dirty="0" smtClean="0"/>
              <a:t>/B) (magnetic “flutter” transport – more later)</a:t>
            </a:r>
          </a:p>
          <a:p>
            <a:pPr marL="342739" indent="-342739">
              <a:defRPr/>
            </a:pPr>
            <a:endParaRPr lang="en-US" altLang="en-US" dirty="0"/>
          </a:p>
          <a:p>
            <a:pPr marL="342739" indent="-342739">
              <a:defRPr/>
            </a:pPr>
            <a:endParaRPr lang="en-US" altLang="en-US" dirty="0" smtClean="0"/>
          </a:p>
          <a:p>
            <a:pPr marL="342739" indent="-342739">
              <a:defRPr/>
            </a:pPr>
            <a:endParaRPr lang="en-US" altLang="en-US" dirty="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Measuring turbulent particle and heat fluxes using Langmuir probes</a:t>
            </a:r>
          </a:p>
        </p:txBody>
      </p:sp>
      <p:sp>
        <p:nvSpPr>
          <p:cNvPr id="43011" name="Content Placeholder 2"/>
          <p:cNvSpPr>
            <a:spLocks noGrp="1"/>
          </p:cNvSpPr>
          <p:nvPr>
            <p:ph idx="1"/>
          </p:nvPr>
        </p:nvSpPr>
        <p:spPr>
          <a:xfrm>
            <a:off x="152400" y="1066800"/>
            <a:ext cx="8686800" cy="838200"/>
          </a:xfrm>
        </p:spPr>
        <p:txBody>
          <a:bodyPr/>
          <a:lstStyle/>
          <a:p>
            <a:r>
              <a:rPr lang="en-US" altLang="en-US" sz="2000" smtClean="0"/>
              <a:t>Illustrates that turbulent transport can account for inferred anomalous transport (only possible in edge region)</a:t>
            </a:r>
          </a:p>
        </p:txBody>
      </p:sp>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00288"/>
            <a:ext cx="5029200" cy="438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2300288"/>
            <a:ext cx="4406900" cy="32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4" name="TextBox 3"/>
          <p:cNvSpPr txBox="1">
            <a:spLocks noChangeArrowheads="1"/>
          </p:cNvSpPr>
          <p:nvPr/>
        </p:nvSpPr>
        <p:spPr bwMode="auto">
          <a:xfrm>
            <a:off x="3810000" y="1828800"/>
            <a:ext cx="2201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TEXT, Wooton, PoFB (1990)</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Useful to Fourier decompose transport contributions, especially for theory comparisons</a:t>
            </a:r>
          </a:p>
        </p:txBody>
      </p:sp>
      <p:sp>
        <p:nvSpPr>
          <p:cNvPr id="44035" name="Content Placeholder 2"/>
          <p:cNvSpPr>
            <a:spLocks noGrp="1"/>
          </p:cNvSpPr>
          <p:nvPr>
            <p:ph idx="1"/>
          </p:nvPr>
        </p:nvSpPr>
        <p:spPr>
          <a:xfrm>
            <a:off x="152400" y="1066800"/>
            <a:ext cx="8763000" cy="5029200"/>
          </a:xfrm>
        </p:spPr>
        <p:txBody>
          <a:bodyPr/>
          <a:lstStyle/>
          <a:p>
            <a:r>
              <a:rPr lang="en-US" altLang="en-US" smtClean="0"/>
              <a:t>E.g. particle flux from electrostatic perturbations: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r>
              <a:rPr lang="en-US" altLang="en-US" smtClean="0"/>
              <a:t>Everything is a function of wavenumber</a:t>
            </a:r>
          </a:p>
          <a:p>
            <a:endParaRPr lang="en-US" altLang="en-US" smtClean="0"/>
          </a:p>
        </p:txBody>
      </p:sp>
      <p:graphicFrame>
        <p:nvGraphicFramePr>
          <p:cNvPr id="44036" name="Object 2"/>
          <p:cNvGraphicFramePr>
            <a:graphicFrameLocks noChangeAspect="1"/>
          </p:cNvGraphicFramePr>
          <p:nvPr/>
        </p:nvGraphicFramePr>
        <p:xfrm>
          <a:off x="914400" y="2057400"/>
          <a:ext cx="6442075" cy="952500"/>
        </p:xfrm>
        <a:graphic>
          <a:graphicData uri="http://schemas.openxmlformats.org/presentationml/2006/ole">
            <mc:AlternateContent xmlns:mc="http://schemas.openxmlformats.org/markup-compatibility/2006">
              <mc:Choice xmlns:v="urn:schemas-microsoft-com:vml" Requires="v">
                <p:oleObj spid="_x0000_s44354" name="Equation" r:id="rId3" imgW="3263900" imgH="482600" progId="Equation.3">
                  <p:embed/>
                </p:oleObj>
              </mc:Choice>
              <mc:Fallback>
                <p:oleObj name="Equation" r:id="rId3" imgW="3263900" imgH="482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64420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7" name="TextBox 4"/>
          <p:cNvSpPr txBox="1">
            <a:spLocks noChangeArrowheads="1"/>
          </p:cNvSpPr>
          <p:nvPr/>
        </p:nvSpPr>
        <p:spPr bwMode="auto">
          <a:xfrm>
            <a:off x="4572000" y="3373438"/>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coherence</a:t>
            </a:r>
          </a:p>
        </p:txBody>
      </p:sp>
      <p:cxnSp>
        <p:nvCxnSpPr>
          <p:cNvPr id="44038" name="Straight Arrow Connector 6"/>
          <p:cNvCxnSpPr>
            <a:cxnSpLocks noChangeShapeType="1"/>
          </p:cNvCxnSpPr>
          <p:nvPr/>
        </p:nvCxnSpPr>
        <p:spPr bwMode="auto">
          <a:xfrm flipV="1">
            <a:off x="5181600" y="2819400"/>
            <a:ext cx="76200" cy="533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4039" name="TextBox 9"/>
          <p:cNvSpPr txBox="1">
            <a:spLocks noChangeArrowheads="1"/>
          </p:cNvSpPr>
          <p:nvPr/>
        </p:nvSpPr>
        <p:spPr bwMode="auto">
          <a:xfrm>
            <a:off x="6208713" y="3336925"/>
            <a:ext cx="1258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Cross phase</a:t>
            </a:r>
          </a:p>
        </p:txBody>
      </p:sp>
      <p:cxnSp>
        <p:nvCxnSpPr>
          <p:cNvPr id="44040" name="Straight Arrow Connector 10"/>
          <p:cNvCxnSpPr>
            <a:cxnSpLocks noChangeShapeType="1"/>
            <a:stCxn id="44039" idx="0"/>
          </p:cNvCxnSpPr>
          <p:nvPr/>
        </p:nvCxnSpPr>
        <p:spPr bwMode="auto">
          <a:xfrm flipH="1" flipV="1">
            <a:off x="6426200" y="2819400"/>
            <a:ext cx="412750" cy="517525"/>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4041" name="TextBox 13"/>
          <p:cNvSpPr txBox="1">
            <a:spLocks noChangeArrowheads="1"/>
          </p:cNvSpPr>
          <p:nvPr/>
        </p:nvSpPr>
        <p:spPr bwMode="auto">
          <a:xfrm>
            <a:off x="2819400" y="3609975"/>
            <a:ext cx="174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Amplitude spectra</a:t>
            </a:r>
          </a:p>
        </p:txBody>
      </p:sp>
      <p:cxnSp>
        <p:nvCxnSpPr>
          <p:cNvPr id="44042" name="Straight Arrow Connector 14"/>
          <p:cNvCxnSpPr>
            <a:cxnSpLocks noChangeShapeType="1"/>
          </p:cNvCxnSpPr>
          <p:nvPr/>
        </p:nvCxnSpPr>
        <p:spPr bwMode="auto">
          <a:xfrm flipV="1">
            <a:off x="3733800" y="3055938"/>
            <a:ext cx="76200" cy="533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4043" name="Straight Arrow Connector 15"/>
          <p:cNvCxnSpPr>
            <a:cxnSpLocks noChangeShapeType="1"/>
          </p:cNvCxnSpPr>
          <p:nvPr/>
        </p:nvCxnSpPr>
        <p:spPr bwMode="auto">
          <a:xfrm flipV="1">
            <a:off x="3733800" y="3048000"/>
            <a:ext cx="685800" cy="533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0"/>
            <a:ext cx="6604000" cy="914400"/>
          </a:xfrm>
        </p:spPr>
        <p:txBody>
          <a:bodyPr/>
          <a:lstStyle/>
          <a:p>
            <a:r>
              <a:rPr lang="en-US" altLang="en-US" smtClean="0"/>
              <a:t>Edge Langmuir probe arrays used to decompose turbulent fluxes in k</a:t>
            </a:r>
            <a:r>
              <a:rPr lang="en-US" altLang="en-US" baseline="-25000" smtClean="0">
                <a:latin typeface="Symbol" pitchFamily="18" charset="2"/>
              </a:rPr>
              <a:t>q</a:t>
            </a:r>
          </a:p>
        </p:txBody>
      </p:sp>
      <p:sp>
        <p:nvSpPr>
          <p:cNvPr id="3" name="Content Placeholder 2"/>
          <p:cNvSpPr>
            <a:spLocks noGrp="1"/>
          </p:cNvSpPr>
          <p:nvPr>
            <p:ph idx="1"/>
          </p:nvPr>
        </p:nvSpPr>
        <p:spPr>
          <a:xfrm>
            <a:off x="228600" y="4343400"/>
            <a:ext cx="6172200" cy="2209800"/>
          </a:xfrm>
        </p:spPr>
        <p:txBody>
          <a:bodyPr>
            <a:normAutofit fontScale="92500" lnSpcReduction="10000"/>
          </a:bodyPr>
          <a:lstStyle/>
          <a:p>
            <a:pPr marL="342739" indent="-342739">
              <a:defRPr/>
            </a:pPr>
            <a:r>
              <a:rPr lang="en-US" dirty="0" smtClean="0"/>
              <a:t>Very rare to measure this comprehensively!</a:t>
            </a:r>
          </a:p>
          <a:p>
            <a:pPr marL="342739" indent="-342739">
              <a:defRPr/>
            </a:pPr>
            <a:r>
              <a:rPr lang="en-US" dirty="0" smtClean="0"/>
              <a:t>Useful for challenging theory calculations</a:t>
            </a:r>
          </a:p>
          <a:p>
            <a:pPr marL="342739" indent="-342739">
              <a:defRPr/>
            </a:pPr>
            <a:r>
              <a:rPr lang="en-US" dirty="0" smtClean="0"/>
              <a:t>Yet to be done this thoroughly for hot </a:t>
            </a:r>
            <a:r>
              <a:rPr lang="en-US" dirty="0" err="1" smtClean="0"/>
              <a:t>tokamak</a:t>
            </a:r>
            <a:r>
              <a:rPr lang="en-US" dirty="0" smtClean="0"/>
              <a:t> core, where comprehensive </a:t>
            </a:r>
            <a:r>
              <a:rPr lang="en-US" dirty="0" err="1" smtClean="0"/>
              <a:t>gyrokinetic</a:t>
            </a:r>
            <a:r>
              <a:rPr lang="en-US" dirty="0" smtClean="0"/>
              <a:t> simulations available for comparison</a:t>
            </a:r>
            <a:endParaRPr lang="en-US" dirty="0"/>
          </a:p>
          <a:p>
            <a:pPr marL="342739" indent="-342739">
              <a:defRPr/>
            </a:pPr>
            <a:endParaRPr lang="en-US" dirty="0"/>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66800"/>
            <a:ext cx="46196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0"/>
            <a:ext cx="2463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2" name="TextBox 5"/>
          <p:cNvSpPr txBox="1">
            <a:spLocks noChangeArrowheads="1"/>
          </p:cNvSpPr>
          <p:nvPr/>
        </p:nvSpPr>
        <p:spPr bwMode="auto">
          <a:xfrm>
            <a:off x="1752600" y="990600"/>
            <a:ext cx="2532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TJ-K [Birkenmeier, PPCF (2012)]</a:t>
            </a:r>
          </a:p>
        </p:txBody>
      </p:sp>
      <p:pic>
        <p:nvPicPr>
          <p:cNvPr id="45063" name="Picture 2"/>
          <p:cNvPicPr>
            <a:picLocks noChangeAspect="1" noChangeArrowheads="1"/>
          </p:cNvPicPr>
          <p:nvPr/>
        </p:nvPicPr>
        <p:blipFill>
          <a:blip r:embed="rId4">
            <a:extLst>
              <a:ext uri="{28A0092B-C50C-407E-A947-70E740481C1C}">
                <a14:useLocalDpi xmlns:a14="http://schemas.microsoft.com/office/drawing/2010/main" val="0"/>
              </a:ext>
            </a:extLst>
          </a:blip>
          <a:srcRect l="52586" t="66104" r="11241"/>
          <a:stretch>
            <a:fillRect/>
          </a:stretch>
        </p:blipFill>
        <p:spPr bwMode="auto">
          <a:xfrm>
            <a:off x="381000" y="1362075"/>
            <a:ext cx="1970088" cy="233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Beyond general characteristics, there are many theoretical “flavors” of drift waves possible in tokamak core &amp; edge</a:t>
            </a:r>
          </a:p>
        </p:txBody>
      </p:sp>
      <p:sp>
        <p:nvSpPr>
          <p:cNvPr id="46083" name="Content Placeholder 2"/>
          <p:cNvSpPr>
            <a:spLocks noGrp="1"/>
          </p:cNvSpPr>
          <p:nvPr>
            <p:ph idx="1"/>
          </p:nvPr>
        </p:nvSpPr>
        <p:spPr>
          <a:xfrm>
            <a:off x="152400" y="1143000"/>
            <a:ext cx="8763000" cy="5410200"/>
          </a:xfrm>
        </p:spPr>
        <p:txBody>
          <a:bodyPr/>
          <a:lstStyle/>
          <a:p>
            <a:r>
              <a:rPr lang="en-US" altLang="en-US" smtClean="0"/>
              <a:t>Usually think of drift waves as gradient driven (</a:t>
            </a:r>
            <a:r>
              <a:rPr lang="en-US" altLang="en-US" smtClean="0">
                <a:sym typeface="Symbol" pitchFamily="18" charset="2"/>
              </a:rPr>
              <a:t></a:t>
            </a:r>
            <a:r>
              <a:rPr lang="en-US" altLang="en-US" smtClean="0"/>
              <a:t>T</a:t>
            </a:r>
            <a:r>
              <a:rPr lang="en-US" altLang="en-US" baseline="-25000" smtClean="0"/>
              <a:t>i</a:t>
            </a:r>
            <a:r>
              <a:rPr lang="en-US" altLang="en-US" smtClean="0"/>
              <a:t>, </a:t>
            </a:r>
            <a:r>
              <a:rPr lang="en-US" altLang="en-US" smtClean="0">
                <a:sym typeface="Symbol" pitchFamily="18" charset="2"/>
              </a:rPr>
              <a:t></a:t>
            </a:r>
            <a:r>
              <a:rPr lang="en-US" altLang="en-US" smtClean="0"/>
              <a:t>T</a:t>
            </a:r>
            <a:r>
              <a:rPr lang="en-US" altLang="en-US" baseline="-25000" smtClean="0"/>
              <a:t>e</a:t>
            </a:r>
            <a:r>
              <a:rPr lang="en-US" altLang="en-US" smtClean="0"/>
              <a:t>, </a:t>
            </a:r>
            <a:r>
              <a:rPr lang="en-US" altLang="en-US" smtClean="0">
                <a:sym typeface="Symbol" pitchFamily="18" charset="2"/>
              </a:rPr>
              <a:t></a:t>
            </a:r>
            <a:r>
              <a:rPr lang="en-US" altLang="en-US" smtClean="0"/>
              <a:t>n)</a:t>
            </a:r>
          </a:p>
          <a:p>
            <a:pPr lvl="1"/>
            <a:r>
              <a:rPr lang="en-US" altLang="en-US" smtClean="0"/>
              <a:t>Often exhibit threshold in one or more of these parameters</a:t>
            </a:r>
          </a:p>
          <a:p>
            <a:r>
              <a:rPr lang="en-US" altLang="en-US" smtClean="0"/>
              <a:t>Different theoretical “flavors” exhibit different parametric dependencies, predicted in various limits, depending on gradients, T</a:t>
            </a:r>
            <a:r>
              <a:rPr lang="en-US" altLang="en-US" baseline="-25000" smtClean="0"/>
              <a:t>e</a:t>
            </a:r>
            <a:r>
              <a:rPr lang="en-US" altLang="en-US" smtClean="0"/>
              <a:t>/T</a:t>
            </a:r>
            <a:r>
              <a:rPr lang="en-US" altLang="en-US" baseline="-25000" smtClean="0"/>
              <a:t>i</a:t>
            </a:r>
            <a:r>
              <a:rPr lang="en-US" altLang="en-US" smtClean="0"/>
              <a:t>, </a:t>
            </a:r>
            <a:r>
              <a:rPr lang="en-US" altLang="en-US" smtClean="0">
                <a:latin typeface="Symbol" pitchFamily="18" charset="2"/>
              </a:rPr>
              <a:t>n</a:t>
            </a:r>
            <a:r>
              <a:rPr lang="en-US" altLang="en-US" smtClean="0"/>
              <a:t>, </a:t>
            </a:r>
            <a:r>
              <a:rPr lang="en-US" altLang="en-US" smtClean="0">
                <a:latin typeface="Symbol" pitchFamily="18" charset="2"/>
              </a:rPr>
              <a:t>b</a:t>
            </a:r>
            <a:r>
              <a:rPr lang="en-US" altLang="en-US" smtClean="0"/>
              <a:t>, geometry, location in plasma…</a:t>
            </a:r>
          </a:p>
          <a:p>
            <a:pPr lvl="1"/>
            <a:r>
              <a:rPr lang="en-US" altLang="en-US" smtClean="0"/>
              <a:t>Electrostatic, ion scale (k</a:t>
            </a:r>
            <a:r>
              <a:rPr lang="en-US" altLang="en-US" baseline="-25000" smtClean="0">
                <a:latin typeface="Symbol" pitchFamily="18" charset="2"/>
              </a:rPr>
              <a:t>q</a:t>
            </a:r>
            <a:r>
              <a:rPr lang="en-US" altLang="en-US" smtClean="0">
                <a:latin typeface="Symbol" pitchFamily="18" charset="2"/>
              </a:rPr>
              <a:t>r</a:t>
            </a:r>
            <a:r>
              <a:rPr lang="en-US" altLang="en-US" baseline="-25000" smtClean="0"/>
              <a:t>i</a:t>
            </a:r>
            <a:r>
              <a:rPr lang="en-US" altLang="en-US" smtClean="0">
                <a:sym typeface="Symbol" pitchFamily="18" charset="2"/>
              </a:rPr>
              <a:t>1)</a:t>
            </a:r>
            <a:endParaRPr lang="en-US" altLang="en-US" smtClean="0"/>
          </a:p>
          <a:p>
            <a:pPr lvl="2"/>
            <a:r>
              <a:rPr lang="en-US" altLang="en-US" smtClean="0"/>
              <a:t>Ion temperature gradient (ITG) – driven by </a:t>
            </a:r>
            <a:r>
              <a:rPr lang="en-US" altLang="en-US" smtClean="0">
                <a:sym typeface="Symbol" pitchFamily="18" charset="2"/>
              </a:rPr>
              <a:t></a:t>
            </a:r>
            <a:r>
              <a:rPr lang="en-US" altLang="en-US" smtClean="0"/>
              <a:t>T</a:t>
            </a:r>
            <a:r>
              <a:rPr lang="en-US" altLang="en-US" baseline="-25000" smtClean="0"/>
              <a:t>i</a:t>
            </a:r>
            <a:r>
              <a:rPr lang="en-US" altLang="en-US" smtClean="0"/>
              <a:t>, weakened by </a:t>
            </a:r>
            <a:r>
              <a:rPr lang="en-US" altLang="en-US" smtClean="0">
                <a:sym typeface="Symbol" pitchFamily="18" charset="2"/>
              </a:rPr>
              <a:t>n</a:t>
            </a:r>
            <a:endParaRPr lang="en-US" altLang="en-US" baseline="-25000" smtClean="0"/>
          </a:p>
          <a:p>
            <a:pPr lvl="2"/>
            <a:r>
              <a:rPr lang="en-US" altLang="en-US" smtClean="0"/>
              <a:t>Trapped electron mode (TEM) – driven by </a:t>
            </a:r>
            <a:r>
              <a:rPr lang="en-US" altLang="en-US" smtClean="0">
                <a:sym typeface="Symbol" pitchFamily="18" charset="2"/>
              </a:rPr>
              <a:t></a:t>
            </a:r>
            <a:r>
              <a:rPr lang="en-US" altLang="en-US" smtClean="0"/>
              <a:t>T</a:t>
            </a:r>
            <a:r>
              <a:rPr lang="en-US" altLang="en-US" baseline="-25000" smtClean="0"/>
              <a:t>e</a:t>
            </a:r>
            <a:r>
              <a:rPr lang="en-US" altLang="en-US" smtClean="0"/>
              <a:t> &amp; </a:t>
            </a:r>
            <a:r>
              <a:rPr lang="en-US" altLang="en-US" smtClean="0">
                <a:sym typeface="Symbol" pitchFamily="18" charset="2"/>
              </a:rPr>
              <a:t>n</a:t>
            </a:r>
            <a:r>
              <a:rPr lang="en-US" altLang="en-US" baseline="-25000" smtClean="0">
                <a:sym typeface="Symbol" pitchFamily="18" charset="2"/>
              </a:rPr>
              <a:t>e</a:t>
            </a:r>
            <a:r>
              <a:rPr lang="en-US" altLang="en-US" smtClean="0"/>
              <a:t>, weakened by </a:t>
            </a:r>
            <a:r>
              <a:rPr lang="en-US" altLang="en-US" smtClean="0">
                <a:latin typeface="Symbol" pitchFamily="18" charset="2"/>
              </a:rPr>
              <a:t>n</a:t>
            </a:r>
            <a:r>
              <a:rPr lang="en-US" altLang="en-US" baseline="-25000" smtClean="0"/>
              <a:t>e</a:t>
            </a:r>
          </a:p>
          <a:p>
            <a:pPr lvl="1"/>
            <a:r>
              <a:rPr lang="en-US" altLang="en-US" smtClean="0"/>
              <a:t>Electrostatic, electron scale (k</a:t>
            </a:r>
            <a:r>
              <a:rPr lang="en-US" altLang="en-US" baseline="-25000" smtClean="0">
                <a:latin typeface="Symbol" pitchFamily="18" charset="2"/>
              </a:rPr>
              <a:t>q</a:t>
            </a:r>
            <a:r>
              <a:rPr lang="en-US" altLang="en-US" smtClean="0">
                <a:latin typeface="Symbol" pitchFamily="18" charset="2"/>
              </a:rPr>
              <a:t>r</a:t>
            </a:r>
            <a:r>
              <a:rPr lang="en-US" altLang="en-US" baseline="-25000" smtClean="0"/>
              <a:t>e</a:t>
            </a:r>
            <a:r>
              <a:rPr lang="en-US" altLang="en-US" smtClean="0">
                <a:sym typeface="Symbol" pitchFamily="18" charset="2"/>
              </a:rPr>
              <a:t>1)</a:t>
            </a:r>
            <a:endParaRPr lang="en-US" altLang="en-US" smtClean="0"/>
          </a:p>
          <a:p>
            <a:pPr lvl="2"/>
            <a:r>
              <a:rPr lang="en-US" altLang="en-US" smtClean="0"/>
              <a:t>Electron temperature gradient (ETG) - driven by </a:t>
            </a:r>
            <a:r>
              <a:rPr lang="en-US" altLang="en-US" smtClean="0">
                <a:sym typeface="Symbol" pitchFamily="18" charset="2"/>
              </a:rPr>
              <a:t></a:t>
            </a:r>
            <a:r>
              <a:rPr lang="en-US" altLang="en-US" smtClean="0"/>
              <a:t>T</a:t>
            </a:r>
            <a:r>
              <a:rPr lang="en-US" altLang="en-US" baseline="-25000" smtClean="0"/>
              <a:t>e</a:t>
            </a:r>
            <a:r>
              <a:rPr lang="en-US" altLang="en-US" smtClean="0"/>
              <a:t>, weakened by </a:t>
            </a:r>
            <a:r>
              <a:rPr lang="en-US" altLang="en-US" smtClean="0">
                <a:sym typeface="Symbol" pitchFamily="18" charset="2"/>
              </a:rPr>
              <a:t>n</a:t>
            </a:r>
            <a:endParaRPr lang="en-US" altLang="en-US" smtClean="0"/>
          </a:p>
          <a:p>
            <a:pPr lvl="1"/>
            <a:r>
              <a:rPr lang="en-US" altLang="en-US" smtClean="0"/>
              <a:t>Electromagnetic, ion scale (k</a:t>
            </a:r>
            <a:r>
              <a:rPr lang="en-US" altLang="en-US" baseline="-25000" smtClean="0">
                <a:latin typeface="Symbol" pitchFamily="18" charset="2"/>
              </a:rPr>
              <a:t>q</a:t>
            </a:r>
            <a:r>
              <a:rPr lang="en-US" altLang="en-US" smtClean="0">
                <a:latin typeface="Symbol" pitchFamily="18" charset="2"/>
              </a:rPr>
              <a:t>r</a:t>
            </a:r>
            <a:r>
              <a:rPr lang="en-US" altLang="en-US" baseline="-25000" smtClean="0"/>
              <a:t>i</a:t>
            </a:r>
            <a:r>
              <a:rPr lang="en-US" altLang="en-US" smtClean="0">
                <a:sym typeface="Symbol" pitchFamily="18" charset="2"/>
              </a:rPr>
              <a:t>1)</a:t>
            </a:r>
            <a:endParaRPr lang="en-US" altLang="en-US" smtClean="0"/>
          </a:p>
          <a:p>
            <a:pPr lvl="2"/>
            <a:r>
              <a:rPr lang="en-US" altLang="en-US" smtClean="0"/>
              <a:t>Kinetic ballooning mode (KBM) - driven by </a:t>
            </a:r>
            <a:r>
              <a:rPr lang="en-US" altLang="en-US" smtClean="0">
                <a:sym typeface="Symbol" pitchFamily="18" charset="2"/>
              </a:rPr>
              <a:t></a:t>
            </a:r>
            <a:r>
              <a:rPr lang="en-US" altLang="en-US" smtClean="0">
                <a:latin typeface="Symbol" pitchFamily="18" charset="2"/>
                <a:sym typeface="Symbol" pitchFamily="18" charset="2"/>
              </a:rPr>
              <a:t>b</a:t>
            </a:r>
            <a:r>
              <a:rPr lang="en-US" altLang="en-US" baseline="-25000" smtClean="0">
                <a:sym typeface="Symbol" pitchFamily="18" charset="2"/>
              </a:rPr>
              <a:t>pol</a:t>
            </a:r>
          </a:p>
          <a:p>
            <a:pPr lvl="2"/>
            <a:r>
              <a:rPr lang="en-US" altLang="en-US" smtClean="0">
                <a:sym typeface="Symbol" pitchFamily="18" charset="2"/>
              </a:rPr>
              <a:t>Microtearing mode (MTM) – driven by </a:t>
            </a:r>
            <a:r>
              <a:rPr lang="en-US" altLang="en-US" smtClean="0"/>
              <a:t>T</a:t>
            </a:r>
            <a:r>
              <a:rPr lang="en-US" altLang="en-US" baseline="-25000" smtClean="0"/>
              <a:t>e</a:t>
            </a:r>
            <a:r>
              <a:rPr lang="en-US" altLang="en-US" smtClean="0"/>
              <a:t>, at sufficient </a:t>
            </a:r>
            <a:r>
              <a:rPr lang="en-US" altLang="en-US" smtClean="0">
                <a:latin typeface="Symbol" pitchFamily="18" charset="2"/>
              </a:rPr>
              <a:t>b</a:t>
            </a:r>
            <a:r>
              <a:rPr lang="en-US" altLang="en-US" baseline="-25000" smtClean="0"/>
              <a:t>e</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Challenging to definitively identify a particular theoretical turbulent transport mechanism</a:t>
            </a:r>
          </a:p>
        </p:txBody>
      </p:sp>
      <p:sp>
        <p:nvSpPr>
          <p:cNvPr id="47107" name="Content Placeholder 2"/>
          <p:cNvSpPr>
            <a:spLocks noGrp="1"/>
          </p:cNvSpPr>
          <p:nvPr>
            <p:ph idx="1"/>
          </p:nvPr>
        </p:nvSpPr>
        <p:spPr>
          <a:xfrm>
            <a:off x="152400" y="1295400"/>
            <a:ext cx="8763000" cy="2743200"/>
          </a:xfrm>
        </p:spPr>
        <p:txBody>
          <a:bodyPr/>
          <a:lstStyle/>
          <a:p>
            <a:r>
              <a:rPr lang="en-US" altLang="en-US" smtClean="0"/>
              <a:t>Best we can do:</a:t>
            </a:r>
          </a:p>
          <a:p>
            <a:pPr lvl="1"/>
            <a:r>
              <a:rPr lang="en-US" altLang="en-US" smtClean="0"/>
              <a:t>Measure as many turbulence quantities as possible (amplitude spectra, cross-phases, transport</a:t>
            </a:r>
          </a:p>
          <a:p>
            <a:pPr lvl="1"/>
            <a:r>
              <a:rPr lang="en-US" altLang="en-US" smtClean="0"/>
              <a:t>Compare with theory (simulation) predictions</a:t>
            </a:r>
          </a:p>
          <a:p>
            <a:pPr lvl="1"/>
            <a:r>
              <a:rPr lang="en-US" altLang="en-US" smtClean="0"/>
              <a:t>Scaling equilibrium parameters to investigate trends/sensitivities</a:t>
            </a:r>
          </a:p>
          <a:p>
            <a:endParaRPr lang="en-US" altLang="en-US" smtClean="0"/>
          </a:p>
          <a:p>
            <a:endParaRPr lang="en-US" altLang="en-US" smtClean="0"/>
          </a:p>
          <a:p>
            <a:endParaRPr lang="en-US" alt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Inferred experimental transport larger than collisional (neoclassical) theory – extra “anomalous” contribution</a:t>
            </a:r>
          </a:p>
        </p:txBody>
      </p:sp>
      <p:sp>
        <p:nvSpPr>
          <p:cNvPr id="20483" name="Content Placeholder 2"/>
          <p:cNvSpPr>
            <a:spLocks noGrp="1"/>
          </p:cNvSpPr>
          <p:nvPr>
            <p:ph idx="1"/>
          </p:nvPr>
        </p:nvSpPr>
        <p:spPr>
          <a:xfrm>
            <a:off x="-12700" y="4002088"/>
            <a:ext cx="2451100" cy="2703512"/>
          </a:xfrm>
        </p:spPr>
        <p:txBody>
          <a:bodyPr/>
          <a:lstStyle/>
          <a:p>
            <a:r>
              <a:rPr lang="en-US" altLang="en-US" sz="2000" smtClean="0">
                <a:solidFill>
                  <a:srgbClr val="FF0000"/>
                </a:solidFill>
              </a:rPr>
              <a:t>Reporting transport as diffusivities – does not mean the transport processes are collisionally diffusive!</a:t>
            </a:r>
          </a:p>
        </p:txBody>
      </p:sp>
      <p:pic>
        <p:nvPicPr>
          <p:cNvPr id="20484" name="Picture 5"/>
          <p:cNvPicPr>
            <a:picLocks noChangeAspect="1" noChangeArrowheads="1"/>
          </p:cNvPicPr>
          <p:nvPr/>
        </p:nvPicPr>
        <p:blipFill>
          <a:blip r:embed="rId2">
            <a:extLst>
              <a:ext uri="{28A0092B-C50C-407E-A947-70E740481C1C}">
                <a14:useLocalDpi xmlns:a14="http://schemas.microsoft.com/office/drawing/2010/main" val="0"/>
              </a:ext>
            </a:extLst>
          </a:blip>
          <a:srcRect r="29984"/>
          <a:stretch>
            <a:fillRect/>
          </a:stretch>
        </p:blipFill>
        <p:spPr bwMode="auto">
          <a:xfrm>
            <a:off x="2298700" y="1676400"/>
            <a:ext cx="6616700" cy="506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5" name="TextBox 12"/>
          <p:cNvSpPr txBox="1">
            <a:spLocks noChangeArrowheads="1"/>
          </p:cNvSpPr>
          <p:nvPr/>
        </p:nvSpPr>
        <p:spPr bwMode="auto">
          <a:xfrm>
            <a:off x="4648200" y="1295400"/>
            <a:ext cx="2900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TFTR</a:t>
            </a:r>
          </a:p>
          <a:p>
            <a:pPr eaLnBrk="1" hangingPunct="1">
              <a:spcBef>
                <a:spcPct val="0"/>
              </a:spcBef>
              <a:buFontTx/>
              <a:buNone/>
            </a:pPr>
            <a:r>
              <a:rPr lang="en-US" altLang="en-US" sz="1400">
                <a:solidFill>
                  <a:srgbClr val="1822CD"/>
                </a:solidFill>
                <a:latin typeface="Helvetica" pitchFamily="34" charset="0"/>
              </a:rPr>
              <a:t>Hawryluk, Phys. Plasmas (1998)</a:t>
            </a:r>
          </a:p>
        </p:txBody>
      </p:sp>
      <p:sp>
        <p:nvSpPr>
          <p:cNvPr id="2" name="TextBox 1"/>
          <p:cNvSpPr txBox="1">
            <a:spLocks noRot="1" noChangeAspect="1" noMove="1" noResize="1" noEditPoints="1" noAdjustHandles="1" noChangeArrowheads="1" noChangeShapeType="1" noTextEdit="1"/>
          </p:cNvSpPr>
          <p:nvPr/>
        </p:nvSpPr>
        <p:spPr>
          <a:xfrm>
            <a:off x="334108" y="1676400"/>
            <a:ext cx="1686359" cy="1847814"/>
          </a:xfrm>
          <a:prstGeom prst="rect">
            <a:avLst/>
          </a:prstGeom>
          <a:blipFill rotWithShape="1">
            <a:blip r:embed="rId3"/>
            <a:stretch>
              <a:fillRect/>
            </a:stretch>
          </a:blipFill>
        </p:spPr>
        <p:txBody>
          <a:bodyPr/>
          <a:lstStyle/>
          <a:p>
            <a:pPr>
              <a:defRPr/>
            </a:pPr>
            <a:r>
              <a:rPr lang="en-US">
                <a:noFill/>
              </a:rPr>
              <a:t> </a:t>
            </a:r>
          </a:p>
        </p:txBody>
      </p:sp>
      <p:sp>
        <p:nvSpPr>
          <p:cNvPr id="20487" name="TextBox 2"/>
          <p:cNvSpPr txBox="1">
            <a:spLocks noChangeArrowheads="1"/>
          </p:cNvSpPr>
          <p:nvPr/>
        </p:nvSpPr>
        <p:spPr bwMode="auto">
          <a:xfrm>
            <a:off x="7315200" y="3849688"/>
            <a:ext cx="152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Collisional theory</a:t>
            </a:r>
          </a:p>
        </p:txBody>
      </p:sp>
      <p:sp>
        <p:nvSpPr>
          <p:cNvPr id="20488" name="TextBox 11"/>
          <p:cNvSpPr txBox="1">
            <a:spLocks noChangeArrowheads="1"/>
          </p:cNvSpPr>
          <p:nvPr/>
        </p:nvSpPr>
        <p:spPr bwMode="auto">
          <a:xfrm>
            <a:off x="4572000" y="196215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Exp.</a:t>
            </a:r>
          </a:p>
        </p:txBody>
      </p:sp>
    </p:spTree>
    <p:extLst>
      <p:ext uri="{BB962C8B-B14F-4D97-AF65-F5344CB8AC3E}">
        <p14:creationId xmlns:p14="http://schemas.microsoft.com/office/powerpoint/2010/main" val="313045055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2971800"/>
            <a:ext cx="9144000" cy="914400"/>
          </a:xfrm>
        </p:spPr>
        <p:txBody>
          <a:bodyPr/>
          <a:lstStyle/>
          <a:p>
            <a:r>
              <a:rPr lang="en-US" altLang="en-US" sz="4400" smtClean="0"/>
              <a:t>CORE ION SCALE TURBULENCE</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2000" smtClean="0"/>
              <a:t>Transport, density fluctuation amplitude (from reflectometry) and spectral characteristics all consistent with nonlinear ITG simulations in Tore Supra</a:t>
            </a:r>
          </a:p>
        </p:txBody>
      </p:sp>
      <p:sp>
        <p:nvSpPr>
          <p:cNvPr id="49155" name="Content Placeholder 2"/>
          <p:cNvSpPr>
            <a:spLocks noGrp="1"/>
          </p:cNvSpPr>
          <p:nvPr>
            <p:ph idx="1"/>
          </p:nvPr>
        </p:nvSpPr>
        <p:spPr>
          <a:xfrm>
            <a:off x="152400" y="914400"/>
            <a:ext cx="8763000" cy="609600"/>
          </a:xfrm>
        </p:spPr>
        <p:txBody>
          <a:bodyPr/>
          <a:lstStyle/>
          <a:p>
            <a:r>
              <a:rPr lang="en-US" altLang="en-US" sz="1800" smtClean="0"/>
              <a:t>Provides confidence in interpretation of transport in conditions when ITG instability/turbulence predicted to be most important</a:t>
            </a:r>
          </a:p>
        </p:txBody>
      </p:sp>
      <p:pic>
        <p:nvPicPr>
          <p:cNvPr id="49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1676400"/>
            <a:ext cx="3200400" cy="253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08463"/>
            <a:ext cx="3294063"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5738" y="4148138"/>
            <a:ext cx="3149600"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595438"/>
            <a:ext cx="2971800" cy="259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60" name="TextBox 3"/>
          <p:cNvSpPr txBox="1">
            <a:spLocks noChangeArrowheads="1"/>
          </p:cNvSpPr>
          <p:nvPr/>
        </p:nvSpPr>
        <p:spPr bwMode="auto">
          <a:xfrm>
            <a:off x="3963988" y="3603625"/>
            <a:ext cx="1522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Casati, PRL (2009)</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Measurement of both electron density and temperature fluctuations at overlapping locations (DIII-D) </a:t>
            </a:r>
          </a:p>
        </p:txBody>
      </p:sp>
      <p:sp>
        <p:nvSpPr>
          <p:cNvPr id="50179" name="Content Placeholder 2"/>
          <p:cNvSpPr>
            <a:spLocks noGrp="1"/>
          </p:cNvSpPr>
          <p:nvPr>
            <p:ph idx="1"/>
          </p:nvPr>
        </p:nvSpPr>
        <p:spPr>
          <a:xfrm>
            <a:off x="152400" y="1066800"/>
            <a:ext cx="8839200" cy="742950"/>
          </a:xfrm>
        </p:spPr>
        <p:txBody>
          <a:bodyPr/>
          <a:lstStyle/>
          <a:p>
            <a:r>
              <a:rPr lang="en-US" altLang="en-US" smtClean="0"/>
              <a:t>Using electron cyclotron emission (ECE) to measure </a:t>
            </a:r>
            <a:r>
              <a:rPr lang="en-US" altLang="en-US" smtClean="0">
                <a:latin typeface="Symbol" pitchFamily="18" charset="2"/>
              </a:rPr>
              <a:t>d</a:t>
            </a:r>
            <a:r>
              <a:rPr lang="en-US" altLang="en-US" smtClean="0"/>
              <a:t>T</a:t>
            </a:r>
            <a:r>
              <a:rPr lang="en-US" altLang="en-US" baseline="-25000" smtClean="0"/>
              <a:t>e</a:t>
            </a:r>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09750"/>
            <a:ext cx="70866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4"/>
          <p:cNvSpPr txBox="1">
            <a:spLocks noChangeArrowheads="1"/>
          </p:cNvSpPr>
          <p:nvPr/>
        </p:nvSpPr>
        <p:spPr bwMode="auto">
          <a:xfrm>
            <a:off x="7567613" y="4419600"/>
            <a:ext cx="1471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a:t>
            </a:r>
          </a:p>
          <a:p>
            <a:pPr eaLnBrk="1" hangingPunct="1">
              <a:spcBef>
                <a:spcPct val="0"/>
              </a:spcBef>
              <a:buFontTx/>
              <a:buNone/>
            </a:pPr>
            <a:r>
              <a:rPr lang="en-US" altLang="en-US" sz="1200">
                <a:solidFill>
                  <a:srgbClr val="1822CD"/>
                </a:solidFill>
                <a:latin typeface="Helvetica" pitchFamily="34" charset="0"/>
              </a:rPr>
              <a:t>White, PoP (2008)</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Normalized density and temperature fluctuations are very similar in amplitude</a:t>
            </a:r>
          </a:p>
        </p:txBody>
      </p:sp>
      <p:sp>
        <p:nvSpPr>
          <p:cNvPr id="51203" name="Content Placeholder 2"/>
          <p:cNvSpPr>
            <a:spLocks noGrp="1"/>
          </p:cNvSpPr>
          <p:nvPr>
            <p:ph idx="1"/>
          </p:nvPr>
        </p:nvSpPr>
        <p:spPr>
          <a:xfrm>
            <a:off x="228600" y="914400"/>
            <a:ext cx="8686800" cy="1905000"/>
          </a:xfrm>
        </p:spPr>
        <p:txBody>
          <a:bodyPr/>
          <a:lstStyle/>
          <a:p>
            <a:endParaRPr lang="en-US" altLang="en-US" smtClean="0"/>
          </a:p>
        </p:txBody>
      </p:sp>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95475"/>
            <a:ext cx="362902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47863"/>
            <a:ext cx="358140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6" name="TextBox 7"/>
          <p:cNvSpPr txBox="1">
            <a:spLocks noChangeArrowheads="1"/>
          </p:cNvSpPr>
          <p:nvPr/>
        </p:nvSpPr>
        <p:spPr bwMode="auto">
          <a:xfrm>
            <a:off x="6831013" y="5715000"/>
            <a:ext cx="1471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a:t>
            </a:r>
          </a:p>
          <a:p>
            <a:pPr eaLnBrk="1" hangingPunct="1">
              <a:spcBef>
                <a:spcPct val="0"/>
              </a:spcBef>
              <a:buFontTx/>
              <a:buNone/>
            </a:pPr>
            <a:r>
              <a:rPr lang="en-US" altLang="en-US" sz="1200">
                <a:solidFill>
                  <a:srgbClr val="1822CD"/>
                </a:solidFill>
                <a:latin typeface="Helvetica" pitchFamily="34" charset="0"/>
              </a:rPr>
              <a:t>White, PoP (2008)</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Comparing </a:t>
            </a:r>
            <a:r>
              <a:rPr lang="en-US" altLang="en-US" smtClean="0">
                <a:latin typeface="Symbol" pitchFamily="18" charset="2"/>
              </a:rPr>
              <a:t>d</a:t>
            </a:r>
            <a:r>
              <a:rPr lang="en-US" altLang="en-US" smtClean="0"/>
              <a:t>n</a:t>
            </a:r>
            <a:r>
              <a:rPr lang="en-US" altLang="en-US" baseline="-25000" smtClean="0"/>
              <a:t>e</a:t>
            </a:r>
            <a:r>
              <a:rPr lang="en-US" altLang="en-US" smtClean="0"/>
              <a:t>, </a:t>
            </a:r>
            <a:r>
              <a:rPr lang="en-US" altLang="en-US" smtClean="0">
                <a:latin typeface="Symbol" pitchFamily="18" charset="2"/>
              </a:rPr>
              <a:t>d</a:t>
            </a:r>
            <a:r>
              <a:rPr lang="en-US" altLang="en-US" smtClean="0"/>
              <a:t>T</a:t>
            </a:r>
            <a:r>
              <a:rPr lang="en-US" altLang="en-US" baseline="-25000" smtClean="0"/>
              <a:t>e</a:t>
            </a:r>
            <a:r>
              <a:rPr lang="en-US" altLang="en-US" smtClean="0"/>
              <a:t> fluctuation spectra with simulations using synthetic diagnostic</a:t>
            </a:r>
          </a:p>
        </p:txBody>
      </p:sp>
      <p:sp>
        <p:nvSpPr>
          <p:cNvPr id="52227" name="Content Placeholder 2"/>
          <p:cNvSpPr>
            <a:spLocks noGrp="1"/>
          </p:cNvSpPr>
          <p:nvPr>
            <p:ph idx="1"/>
          </p:nvPr>
        </p:nvSpPr>
        <p:spPr>
          <a:xfrm>
            <a:off x="4038600" y="933450"/>
            <a:ext cx="4876800" cy="514350"/>
          </a:xfrm>
        </p:spPr>
        <p:txBody>
          <a:bodyPr/>
          <a:lstStyle/>
          <a:p>
            <a:r>
              <a:rPr lang="en-US" altLang="en-US" sz="1800" smtClean="0"/>
              <a:t>Level of agreement sensitive to accounting for realistic instrument function</a:t>
            </a:r>
          </a:p>
        </p:txBody>
      </p:sp>
      <p:pic>
        <p:nvPicPr>
          <p:cNvPr id="522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358140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9" name="TextBox 4"/>
          <p:cNvSpPr txBox="1">
            <a:spLocks noChangeArrowheads="1"/>
          </p:cNvSpPr>
          <p:nvPr/>
        </p:nvSpPr>
        <p:spPr bwMode="auto">
          <a:xfrm>
            <a:off x="6089650" y="6507163"/>
            <a:ext cx="1814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 Holland, PoP (2009)</a:t>
            </a:r>
          </a:p>
        </p:txBody>
      </p:sp>
      <p:pic>
        <p:nvPicPr>
          <p:cNvPr id="522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1781175"/>
            <a:ext cx="3970337"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31" name="TextBox 5"/>
          <p:cNvSpPr txBox="1">
            <a:spLocks noChangeArrowheads="1"/>
          </p:cNvSpPr>
          <p:nvPr/>
        </p:nvSpPr>
        <p:spPr bwMode="auto">
          <a:xfrm>
            <a:off x="5899150" y="1600200"/>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Symbol" pitchFamily="18" charset="2"/>
              </a:rPr>
              <a:t>r</a:t>
            </a:r>
            <a:r>
              <a:rPr lang="en-US" altLang="en-US" sz="1400" i="0">
                <a:solidFill>
                  <a:srgbClr val="1822CD"/>
                </a:solidFill>
                <a:latin typeface="Helvetica" pitchFamily="34" charset="0"/>
              </a:rPr>
              <a:t>=0.5 (mid-radius)</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Agreement worse further out (</a:t>
            </a:r>
            <a:r>
              <a:rPr lang="en-US" altLang="en-US" smtClean="0">
                <a:latin typeface="Symbol" pitchFamily="18" charset="2"/>
              </a:rPr>
              <a:t>r</a:t>
            </a:r>
            <a:r>
              <a:rPr lang="en-US" altLang="en-US" smtClean="0"/>
              <a:t>=0.75)</a:t>
            </a:r>
          </a:p>
        </p:txBody>
      </p:sp>
      <p:sp>
        <p:nvSpPr>
          <p:cNvPr id="53251" name="Content Placeholder 2"/>
          <p:cNvSpPr>
            <a:spLocks noGrp="1"/>
          </p:cNvSpPr>
          <p:nvPr>
            <p:ph idx="1"/>
          </p:nvPr>
        </p:nvSpPr>
        <p:spPr>
          <a:xfrm>
            <a:off x="152400" y="685800"/>
            <a:ext cx="8763000" cy="304800"/>
          </a:xfrm>
        </p:spPr>
        <p:txBody>
          <a:bodyPr/>
          <a:lstStyle/>
          <a:p>
            <a:r>
              <a:rPr lang="en-US" altLang="en-US" sz="2000" smtClean="0"/>
              <a:t>Measured intensity larger than simulations (as is transport), so called </a:t>
            </a:r>
            <a:r>
              <a:rPr lang="en-US" altLang="en-US" sz="2000" b="1" smtClean="0"/>
              <a:t>“edge shortfall” </a:t>
            </a:r>
            <a:r>
              <a:rPr lang="en-US" altLang="en-US" sz="2000" smtClean="0"/>
              <a:t>problem challenging gyrokinetic simulations</a:t>
            </a: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4267200" cy="449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1781175"/>
            <a:ext cx="3970337"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4" name="TextBox 10"/>
          <p:cNvSpPr txBox="1">
            <a:spLocks noChangeArrowheads="1"/>
          </p:cNvSpPr>
          <p:nvPr/>
        </p:nvSpPr>
        <p:spPr bwMode="auto">
          <a:xfrm>
            <a:off x="1752600" y="1600200"/>
            <a:ext cx="1719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Symbol" pitchFamily="18" charset="2"/>
              </a:rPr>
              <a:t>r</a:t>
            </a:r>
            <a:r>
              <a:rPr lang="en-US" altLang="en-US" sz="1400" i="0">
                <a:solidFill>
                  <a:srgbClr val="1822CD"/>
                </a:solidFill>
                <a:latin typeface="Helvetica" pitchFamily="34" charset="0"/>
              </a:rPr>
              <a:t>=0.75 (outer half)</a:t>
            </a:r>
          </a:p>
        </p:txBody>
      </p:sp>
      <p:sp>
        <p:nvSpPr>
          <p:cNvPr id="53255" name="TextBox 11"/>
          <p:cNvSpPr txBox="1">
            <a:spLocks noChangeArrowheads="1"/>
          </p:cNvSpPr>
          <p:nvPr/>
        </p:nvSpPr>
        <p:spPr bwMode="auto">
          <a:xfrm>
            <a:off x="5899150" y="1600200"/>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Symbol" pitchFamily="18" charset="2"/>
              </a:rPr>
              <a:t>r</a:t>
            </a:r>
            <a:r>
              <a:rPr lang="en-US" altLang="en-US" sz="1400" i="0">
                <a:solidFill>
                  <a:srgbClr val="1822CD"/>
                </a:solidFill>
                <a:latin typeface="Helvetica" pitchFamily="34" charset="0"/>
              </a:rPr>
              <a:t>=0.5 (mid-radius)</a:t>
            </a:r>
          </a:p>
        </p:txBody>
      </p:sp>
      <p:sp>
        <p:nvSpPr>
          <p:cNvPr id="53256" name="TextBox 12"/>
          <p:cNvSpPr txBox="1">
            <a:spLocks noChangeArrowheads="1"/>
          </p:cNvSpPr>
          <p:nvPr/>
        </p:nvSpPr>
        <p:spPr bwMode="auto">
          <a:xfrm>
            <a:off x="6089650" y="6507163"/>
            <a:ext cx="161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Holland, PoP (2009)</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Can also compare 2D correlation functions for additional validation, try to understand “shortfall” discrepancy</a:t>
            </a:r>
          </a:p>
        </p:txBody>
      </p:sp>
      <p:sp>
        <p:nvSpPr>
          <p:cNvPr id="54275" name="Content Placeholder 2"/>
          <p:cNvSpPr>
            <a:spLocks noGrp="1"/>
          </p:cNvSpPr>
          <p:nvPr>
            <p:ph idx="1"/>
          </p:nvPr>
        </p:nvSpPr>
        <p:spPr>
          <a:xfrm>
            <a:off x="152400" y="914400"/>
            <a:ext cx="8610600" cy="963613"/>
          </a:xfrm>
        </p:spPr>
        <p:txBody>
          <a:bodyPr/>
          <a:lstStyle/>
          <a:p>
            <a:r>
              <a:rPr lang="en-US" altLang="en-US" sz="2000" smtClean="0"/>
              <a:t>Comparing 2D correlation/spectra reveals that simulated &lt;k</a:t>
            </a:r>
            <a:r>
              <a:rPr lang="en-US" altLang="en-US" sz="2000" baseline="-25000" smtClean="0"/>
              <a:t>r</a:t>
            </a:r>
            <a:r>
              <a:rPr lang="en-US" altLang="en-US" sz="2000" smtClean="0"/>
              <a:t>&gt; is larger than </a:t>
            </a:r>
            <a:r>
              <a:rPr lang="en-US" altLang="en-US" sz="2000" smtClean="0">
                <a:solidFill>
                  <a:srgbClr val="FF0000"/>
                </a:solidFill>
              </a:rPr>
              <a:t>experiment</a:t>
            </a:r>
            <a:r>
              <a:rPr lang="en-US" altLang="en-US" sz="2000" smtClean="0"/>
              <a:t> at </a:t>
            </a:r>
            <a:r>
              <a:rPr lang="en-US" altLang="en-US" sz="2000" smtClean="0">
                <a:latin typeface="Symbol" pitchFamily="18" charset="2"/>
              </a:rPr>
              <a:t>r</a:t>
            </a:r>
            <a:r>
              <a:rPr lang="en-US" altLang="en-US" sz="2000" smtClean="0"/>
              <a:t>=0.75</a:t>
            </a: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t="50000" r="50000"/>
          <a:stretch>
            <a:fillRect/>
          </a:stretch>
        </p:blipFill>
        <p:spPr bwMode="auto">
          <a:xfrm>
            <a:off x="4552950" y="2009775"/>
            <a:ext cx="33718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2"/>
          <p:cNvPicPr>
            <a:picLocks noChangeAspect="1" noChangeArrowheads="1"/>
          </p:cNvPicPr>
          <p:nvPr/>
        </p:nvPicPr>
        <p:blipFill>
          <a:blip r:embed="rId2">
            <a:extLst>
              <a:ext uri="{28A0092B-C50C-407E-A947-70E740481C1C}">
                <a14:useLocalDpi xmlns:a14="http://schemas.microsoft.com/office/drawing/2010/main" val="0"/>
              </a:ext>
            </a:extLst>
          </a:blip>
          <a:srcRect l="52322" t="50000"/>
          <a:stretch>
            <a:fillRect/>
          </a:stretch>
        </p:blipFill>
        <p:spPr bwMode="auto">
          <a:xfrm>
            <a:off x="1066800" y="2009775"/>
            <a:ext cx="3214688"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25" y="4191000"/>
            <a:ext cx="13208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713" y="4318000"/>
            <a:ext cx="1462087"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10"/>
          <p:cNvSpPr txBox="1">
            <a:spLocks noChangeArrowheads="1"/>
          </p:cNvSpPr>
          <p:nvPr/>
        </p:nvSpPr>
        <p:spPr bwMode="auto">
          <a:xfrm>
            <a:off x="1752600" y="1676400"/>
            <a:ext cx="1719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Symbol" pitchFamily="18" charset="2"/>
              </a:rPr>
              <a:t>r</a:t>
            </a:r>
            <a:r>
              <a:rPr lang="en-US" altLang="en-US" sz="1400" i="0">
                <a:solidFill>
                  <a:srgbClr val="1822CD"/>
                </a:solidFill>
                <a:latin typeface="Helvetica" pitchFamily="34" charset="0"/>
              </a:rPr>
              <a:t>=0.75 (outer half)</a:t>
            </a:r>
          </a:p>
        </p:txBody>
      </p:sp>
      <p:sp>
        <p:nvSpPr>
          <p:cNvPr id="54281" name="TextBox 11"/>
          <p:cNvSpPr txBox="1">
            <a:spLocks noChangeArrowheads="1"/>
          </p:cNvSpPr>
          <p:nvPr/>
        </p:nvSpPr>
        <p:spPr bwMode="auto">
          <a:xfrm>
            <a:off x="5486400" y="1676400"/>
            <a:ext cx="172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Symbol" pitchFamily="18" charset="2"/>
              </a:rPr>
              <a:t>r</a:t>
            </a:r>
            <a:r>
              <a:rPr lang="en-US" altLang="en-US" sz="1400" i="0">
                <a:solidFill>
                  <a:srgbClr val="1822CD"/>
                </a:solidFill>
                <a:latin typeface="Helvetica" pitchFamily="34" charset="0"/>
              </a:rPr>
              <a:t>=0.5 (mid-radius)</a:t>
            </a:r>
          </a:p>
        </p:txBody>
      </p:sp>
      <p:sp>
        <p:nvSpPr>
          <p:cNvPr id="13" name="Content Placeholder 2"/>
          <p:cNvSpPr txBox="1">
            <a:spLocks/>
          </p:cNvSpPr>
          <p:nvPr/>
        </p:nvSpPr>
        <p:spPr bwMode="auto">
          <a:xfrm>
            <a:off x="228600" y="4267200"/>
            <a:ext cx="54895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lstStyle>
            <a:lvl1pPr marL="342739" indent="-342739" algn="l" rtl="0" eaLnBrk="0" fontAlgn="base" hangingPunct="0">
              <a:spcBef>
                <a:spcPct val="20000"/>
              </a:spcBef>
              <a:spcAft>
                <a:spcPct val="0"/>
              </a:spcAft>
              <a:buChar char="•"/>
              <a:defRPr sz="2400">
                <a:solidFill>
                  <a:schemeClr val="tx1"/>
                </a:solidFill>
                <a:latin typeface="+mn-lt"/>
                <a:ea typeface="+mn-ea"/>
                <a:cs typeface="+mn-cs"/>
              </a:defRPr>
            </a:lvl1pPr>
            <a:lvl2pPr marL="742602" indent="-285616" algn="l" rtl="0" eaLnBrk="0" fontAlgn="base" hangingPunct="0">
              <a:spcBef>
                <a:spcPct val="20000"/>
              </a:spcBef>
              <a:spcAft>
                <a:spcPct val="0"/>
              </a:spcAft>
              <a:buChar char="–"/>
              <a:defRPr sz="2000">
                <a:solidFill>
                  <a:schemeClr val="accent2"/>
                </a:solidFill>
                <a:latin typeface="+mn-lt"/>
              </a:defRPr>
            </a:lvl2pPr>
            <a:lvl3pPr marL="1142466" indent="-228492" algn="l" rtl="0" eaLnBrk="0" fontAlgn="base" hangingPunct="0">
              <a:spcBef>
                <a:spcPct val="20000"/>
              </a:spcBef>
              <a:spcAft>
                <a:spcPct val="0"/>
              </a:spcAft>
              <a:buChar char="•"/>
              <a:defRPr>
                <a:solidFill>
                  <a:srgbClr val="FF0000"/>
                </a:solidFill>
                <a:latin typeface="+mn-lt"/>
              </a:defRPr>
            </a:lvl3pPr>
            <a:lvl4pPr marL="1599451" indent="-228492" algn="l" rtl="0" eaLnBrk="0" fontAlgn="base" hangingPunct="0">
              <a:spcBef>
                <a:spcPct val="20000"/>
              </a:spcBef>
              <a:spcAft>
                <a:spcPct val="0"/>
              </a:spcAft>
              <a:buChar char="–"/>
              <a:defRPr sz="1600">
                <a:solidFill>
                  <a:srgbClr val="009999"/>
                </a:solidFill>
                <a:latin typeface="+mn-lt"/>
              </a:defRPr>
            </a:lvl4pPr>
            <a:lvl5pPr marL="2056438" indent="-228492" algn="l" rtl="0" eaLnBrk="0" fontAlgn="base" hangingPunct="0">
              <a:spcBef>
                <a:spcPct val="20000"/>
              </a:spcBef>
              <a:spcAft>
                <a:spcPct val="0"/>
              </a:spcAft>
              <a:buChar char="»"/>
              <a:defRPr sz="1600">
                <a:solidFill>
                  <a:schemeClr val="tx1"/>
                </a:solidFill>
                <a:latin typeface="+mn-lt"/>
              </a:defRPr>
            </a:lvl5pPr>
            <a:lvl6pPr marL="2513424" indent="-228492" algn="l" rtl="0" eaLnBrk="0" fontAlgn="base" hangingPunct="0">
              <a:spcBef>
                <a:spcPct val="20000"/>
              </a:spcBef>
              <a:spcAft>
                <a:spcPct val="0"/>
              </a:spcAft>
              <a:buChar char="»"/>
              <a:defRPr sz="1600">
                <a:solidFill>
                  <a:schemeClr val="tx1"/>
                </a:solidFill>
                <a:latin typeface="+mn-lt"/>
              </a:defRPr>
            </a:lvl6pPr>
            <a:lvl7pPr marL="2970411" indent="-228492" algn="l" rtl="0" eaLnBrk="0" fontAlgn="base" hangingPunct="0">
              <a:spcBef>
                <a:spcPct val="20000"/>
              </a:spcBef>
              <a:spcAft>
                <a:spcPct val="0"/>
              </a:spcAft>
              <a:buChar char="»"/>
              <a:defRPr sz="1600">
                <a:solidFill>
                  <a:schemeClr val="tx1"/>
                </a:solidFill>
                <a:latin typeface="+mn-lt"/>
              </a:defRPr>
            </a:lvl7pPr>
            <a:lvl8pPr marL="3427396" indent="-228492" algn="l" rtl="0" eaLnBrk="0" fontAlgn="base" hangingPunct="0">
              <a:spcBef>
                <a:spcPct val="20000"/>
              </a:spcBef>
              <a:spcAft>
                <a:spcPct val="0"/>
              </a:spcAft>
              <a:buChar char="»"/>
              <a:defRPr sz="1600">
                <a:solidFill>
                  <a:schemeClr val="tx1"/>
                </a:solidFill>
                <a:latin typeface="+mn-lt"/>
              </a:defRPr>
            </a:lvl8pPr>
            <a:lvl9pPr marL="3884382" indent="-228492" algn="l" rtl="0" eaLnBrk="0" fontAlgn="base" hangingPunct="0">
              <a:spcBef>
                <a:spcPct val="20000"/>
              </a:spcBef>
              <a:spcAft>
                <a:spcPct val="0"/>
              </a:spcAft>
              <a:buChar char="»"/>
              <a:defRPr sz="1600">
                <a:solidFill>
                  <a:schemeClr val="tx1"/>
                </a:solidFill>
                <a:latin typeface="+mn-lt"/>
              </a:defRPr>
            </a:lvl9pPr>
          </a:lstStyle>
          <a:p>
            <a:pPr>
              <a:defRPr/>
            </a:pPr>
            <a:r>
              <a:rPr lang="en-US" sz="2000" b="0" i="0" kern="0" dirty="0" smtClean="0"/>
              <a:t>Larger &lt;</a:t>
            </a:r>
            <a:r>
              <a:rPr lang="en-US" sz="2000" b="0" i="0" kern="0" dirty="0" err="1" smtClean="0"/>
              <a:t>k</a:t>
            </a:r>
            <a:r>
              <a:rPr lang="en-US" sz="2000" b="0" i="0" kern="0" baseline="-25000" dirty="0" err="1" smtClean="0"/>
              <a:t>r</a:t>
            </a:r>
            <a:r>
              <a:rPr lang="en-US" sz="2000" b="0" i="0" kern="0" dirty="0" smtClean="0"/>
              <a:t>&gt; in simulations possibly from tilting due to sheared equilibrium E</a:t>
            </a:r>
            <a:r>
              <a:rPr lang="en-US" sz="2000" b="0" i="0" kern="0" dirty="0" smtClean="0">
                <a:sym typeface="Symbol"/>
              </a:rPr>
              <a:t></a:t>
            </a:r>
            <a:r>
              <a:rPr lang="en-US" sz="2000" b="0" i="0" kern="0" dirty="0" smtClean="0"/>
              <a:t>B flows being too strongly represented </a:t>
            </a:r>
            <a:r>
              <a:rPr lang="en-US" sz="2000" b="0" i="0" kern="0" dirty="0" smtClean="0">
                <a:sym typeface="Wingdings" panose="05000000000000000000" pitchFamily="2" charset="2"/>
              </a:rPr>
              <a:t> also consistent with small predicted transport (more later)</a:t>
            </a:r>
          </a:p>
          <a:p>
            <a:pPr>
              <a:defRPr/>
            </a:pPr>
            <a:r>
              <a:rPr lang="en-US" sz="2000" b="0" i="0" kern="0" dirty="0" smtClean="0">
                <a:sym typeface="Wingdings" panose="05000000000000000000" pitchFamily="2" charset="2"/>
              </a:rPr>
              <a:t>Has sparked a huge international code benchmarking &amp; validation effort</a:t>
            </a:r>
            <a:endParaRPr lang="en-US" sz="2000" b="0" i="0" kern="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Simultaneous measurement of n</a:t>
            </a:r>
            <a:r>
              <a:rPr lang="en-US" altLang="en-US" baseline="-25000" smtClean="0"/>
              <a:t>e</a:t>
            </a:r>
            <a:r>
              <a:rPr lang="en-US" altLang="en-US" smtClean="0"/>
              <a:t> and T</a:t>
            </a:r>
            <a:r>
              <a:rPr lang="en-US" altLang="en-US" baseline="-25000" smtClean="0"/>
              <a:t>e</a:t>
            </a:r>
            <a:r>
              <a:rPr lang="en-US" altLang="en-US" smtClean="0"/>
              <a:t> using same beam path allows for cross-phase measurement</a:t>
            </a:r>
          </a:p>
        </p:txBody>
      </p:sp>
      <p:sp>
        <p:nvSpPr>
          <p:cNvPr id="55299" name="Content Placeholder 2"/>
          <p:cNvSpPr>
            <a:spLocks noGrp="1"/>
          </p:cNvSpPr>
          <p:nvPr>
            <p:ph idx="1"/>
          </p:nvPr>
        </p:nvSpPr>
        <p:spPr>
          <a:xfrm>
            <a:off x="152400" y="990600"/>
            <a:ext cx="5562600" cy="762000"/>
          </a:xfrm>
        </p:spPr>
        <p:txBody>
          <a:bodyPr/>
          <a:lstStyle/>
          <a:p>
            <a:endParaRPr lang="en-US" altLang="en-US" smtClean="0"/>
          </a:p>
        </p:txBody>
      </p:sp>
      <p:pic>
        <p:nvPicPr>
          <p:cNvPr id="553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587216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796925"/>
            <a:ext cx="3200400" cy="606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5791200"/>
            <a:ext cx="19431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3" name="TextBox 6"/>
          <p:cNvSpPr txBox="1">
            <a:spLocks noChangeArrowheads="1"/>
          </p:cNvSpPr>
          <p:nvPr/>
        </p:nvSpPr>
        <p:spPr bwMode="auto">
          <a:xfrm>
            <a:off x="4114800" y="6230938"/>
            <a:ext cx="147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a:t>
            </a:r>
          </a:p>
          <a:p>
            <a:pPr eaLnBrk="1" hangingPunct="1">
              <a:spcBef>
                <a:spcPct val="0"/>
              </a:spcBef>
              <a:buFontTx/>
              <a:buNone/>
            </a:pPr>
            <a:r>
              <a:rPr lang="en-US" altLang="en-US" sz="1200">
                <a:solidFill>
                  <a:srgbClr val="1822CD"/>
                </a:solidFill>
                <a:latin typeface="Helvetica" pitchFamily="34" charset="0"/>
              </a:rPr>
              <a:t>White, PoP (2010)</a:t>
            </a:r>
          </a:p>
        </p:txBody>
      </p:sp>
      <p:sp>
        <p:nvSpPr>
          <p:cNvPr id="55304" name="Oval 3"/>
          <p:cNvSpPr>
            <a:spLocks noChangeArrowheads="1"/>
          </p:cNvSpPr>
          <p:nvPr/>
        </p:nvSpPr>
        <p:spPr bwMode="auto">
          <a:xfrm>
            <a:off x="5791200" y="5029200"/>
            <a:ext cx="604838" cy="1431925"/>
          </a:xfrm>
          <a:prstGeom prst="ellipse">
            <a:avLst/>
          </a:prstGeom>
          <a:noFill/>
          <a:ln w="381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400">
              <a:solidFill>
                <a:srgbClr val="1822CD"/>
              </a:solidFill>
              <a:latin typeface="Helvetica" pitchFamily="34"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ne-Te cross phases agree well with simulations</a:t>
            </a:r>
          </a:p>
        </p:txBody>
      </p:sp>
      <p:sp>
        <p:nvSpPr>
          <p:cNvPr id="56323" name="Content Placeholder 2"/>
          <p:cNvSpPr>
            <a:spLocks noGrp="1"/>
          </p:cNvSpPr>
          <p:nvPr>
            <p:ph idx="1"/>
          </p:nvPr>
        </p:nvSpPr>
        <p:spPr>
          <a:xfrm>
            <a:off x="152400" y="1219200"/>
            <a:ext cx="8763000" cy="457200"/>
          </a:xfrm>
        </p:spPr>
        <p:txBody>
          <a:bodyPr/>
          <a:lstStyle/>
          <a:p>
            <a:r>
              <a:rPr lang="en-US" altLang="en-US" smtClean="0"/>
              <a:t>Amplitude spectra and transport fluxes still off by 2-3</a:t>
            </a:r>
          </a:p>
        </p:txBody>
      </p:sp>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514600"/>
            <a:ext cx="423545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3348038"/>
            <a:ext cx="45243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Measured changes of </a:t>
            </a:r>
            <a:r>
              <a:rPr lang="en-US" altLang="en-US" smtClean="0">
                <a:latin typeface="Symbol" pitchFamily="18" charset="2"/>
              </a:rPr>
              <a:t>d</a:t>
            </a:r>
            <a:r>
              <a:rPr lang="en-US" altLang="en-US" smtClean="0"/>
              <a:t>T</a:t>
            </a:r>
            <a:r>
              <a:rPr lang="en-US" altLang="en-US" baseline="-25000" smtClean="0"/>
              <a:t>e</a:t>
            </a:r>
            <a:r>
              <a:rPr lang="en-US" altLang="en-US" smtClean="0"/>
              <a:t>, n</a:t>
            </a:r>
            <a:r>
              <a:rPr lang="en-US" altLang="en-US" baseline="-25000" smtClean="0"/>
              <a:t>e</a:t>
            </a:r>
            <a:r>
              <a:rPr lang="en-US" altLang="en-US" smtClean="0"/>
              <a:t>-T</a:t>
            </a:r>
            <a:r>
              <a:rPr lang="en-US" altLang="en-US" baseline="-25000" smtClean="0"/>
              <a:t>e</a:t>
            </a:r>
            <a:r>
              <a:rPr lang="en-US" altLang="en-US" smtClean="0"/>
              <a:t> crossphase and transport with increasing </a:t>
            </a:r>
            <a:r>
              <a:rPr lang="en-US" altLang="en-US" smtClean="0">
                <a:sym typeface="Symbol" pitchFamily="18" charset="2"/>
              </a:rPr>
              <a:t></a:t>
            </a:r>
            <a:r>
              <a:rPr lang="en-US" altLang="en-US" smtClean="0"/>
              <a:t>T</a:t>
            </a:r>
            <a:r>
              <a:rPr lang="en-US" altLang="en-US" baseline="-25000" smtClean="0"/>
              <a:t>e </a:t>
            </a:r>
            <a:r>
              <a:rPr lang="en-US" altLang="en-US" smtClean="0"/>
              <a:t>provides constraint for simulations</a:t>
            </a:r>
          </a:p>
        </p:txBody>
      </p:sp>
      <p:sp>
        <p:nvSpPr>
          <p:cNvPr id="57347" name="Content Placeholder 2"/>
          <p:cNvSpPr>
            <a:spLocks noGrp="1"/>
          </p:cNvSpPr>
          <p:nvPr>
            <p:ph idx="1"/>
          </p:nvPr>
        </p:nvSpPr>
        <p:spPr>
          <a:xfrm>
            <a:off x="4648200" y="990600"/>
            <a:ext cx="4191000" cy="1676400"/>
          </a:xfrm>
        </p:spPr>
        <p:txBody>
          <a:bodyPr/>
          <a:lstStyle/>
          <a:p>
            <a:r>
              <a:rPr lang="en-US" altLang="en-US" sz="2000" smtClean="0"/>
              <a:t>Increasing fluctuations and transport with a/L</a:t>
            </a:r>
            <a:r>
              <a:rPr lang="en-US" altLang="en-US" sz="2000" baseline="-25000" smtClean="0"/>
              <a:t>Te</a:t>
            </a:r>
            <a:r>
              <a:rPr lang="en-US" altLang="en-US" sz="2000" smtClean="0"/>
              <a:t> consistent with enhanced TEM turbulence (</a:t>
            </a:r>
            <a:r>
              <a:rPr lang="en-US" altLang="en-US" sz="2000" smtClean="0">
                <a:sym typeface="Symbol" pitchFamily="18" charset="2"/>
              </a:rPr>
              <a:t></a:t>
            </a:r>
            <a:r>
              <a:rPr lang="en-US" altLang="en-US" sz="2000" smtClean="0"/>
              <a:t>T</a:t>
            </a:r>
            <a:r>
              <a:rPr lang="en-US" altLang="en-US" sz="2000" baseline="-25000" smtClean="0"/>
              <a:t>e</a:t>
            </a:r>
            <a:r>
              <a:rPr lang="en-US" altLang="en-US" sz="2000" smtClean="0"/>
              <a:t> driven TEM)</a:t>
            </a:r>
          </a:p>
        </p:txBody>
      </p:sp>
      <p:pic>
        <p:nvPicPr>
          <p:cNvPr id="573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100" y="4038600"/>
            <a:ext cx="39433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9088"/>
            <a:ext cx="4038600" cy="526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50" name="TextBox 11"/>
          <p:cNvSpPr txBox="1">
            <a:spLocks noChangeArrowheads="1"/>
          </p:cNvSpPr>
          <p:nvPr/>
        </p:nvSpPr>
        <p:spPr bwMode="auto">
          <a:xfrm>
            <a:off x="5105400" y="2814638"/>
            <a:ext cx="2171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a:t>
            </a:r>
          </a:p>
          <a:p>
            <a:pPr eaLnBrk="1" hangingPunct="1">
              <a:spcBef>
                <a:spcPct val="0"/>
              </a:spcBef>
              <a:buFontTx/>
              <a:buNone/>
            </a:pPr>
            <a:r>
              <a:rPr lang="en-US" altLang="en-US" sz="1200">
                <a:solidFill>
                  <a:srgbClr val="1822CD"/>
                </a:solidFill>
                <a:latin typeface="Helvetica" pitchFamily="34" charset="0"/>
              </a:rPr>
              <a:t>Hillesheim, PRL,PoP (2013)</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t>Correlation between local transport and density fluctuations hints at turbulence as source of anomalous transport</a:t>
            </a:r>
          </a:p>
        </p:txBody>
      </p:sp>
      <p:sp>
        <p:nvSpPr>
          <p:cNvPr id="21507" name="Content Placeholder 2"/>
          <p:cNvSpPr>
            <a:spLocks noGrp="1"/>
          </p:cNvSpPr>
          <p:nvPr>
            <p:ph idx="1"/>
          </p:nvPr>
        </p:nvSpPr>
        <p:spPr>
          <a:xfrm>
            <a:off x="177800" y="1220788"/>
            <a:ext cx="3098800" cy="477837"/>
          </a:xfrm>
        </p:spPr>
        <p:txBody>
          <a:bodyPr/>
          <a:lstStyle/>
          <a:p>
            <a:endParaRPr lang="en-US"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352107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9" name="TextBox 17"/>
          <p:cNvSpPr txBox="1">
            <a:spLocks noChangeArrowheads="1"/>
          </p:cNvSpPr>
          <p:nvPr/>
        </p:nvSpPr>
        <p:spPr bwMode="auto">
          <a:xfrm>
            <a:off x="2743200" y="838200"/>
            <a:ext cx="2365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Garbet, Nuclear Fusion (1992)</a:t>
            </a:r>
          </a:p>
          <a:p>
            <a:pPr eaLnBrk="1" hangingPunct="1">
              <a:spcBef>
                <a:spcPct val="0"/>
              </a:spcBef>
              <a:buFontTx/>
              <a:buNone/>
            </a:pPr>
            <a:r>
              <a:rPr lang="en-US" altLang="en-US" sz="1200">
                <a:solidFill>
                  <a:srgbClr val="1822CD"/>
                </a:solidFill>
                <a:latin typeface="Helvetica" pitchFamily="34" charset="0"/>
              </a:rPr>
              <a:t>Tynan, PPCF (2009)</a:t>
            </a:r>
          </a:p>
        </p:txBody>
      </p:sp>
      <p:sp>
        <p:nvSpPr>
          <p:cNvPr id="2" name="TextBox 1"/>
          <p:cNvSpPr txBox="1">
            <a:spLocks noRot="1" noChangeAspect="1" noMove="1" noResize="1" noEditPoints="1" noAdjustHandles="1" noChangeArrowheads="1" noChangeShapeType="1" noTextEdit="1"/>
          </p:cNvSpPr>
          <p:nvPr/>
        </p:nvSpPr>
        <p:spPr>
          <a:xfrm>
            <a:off x="170027" y="2236324"/>
            <a:ext cx="1636409" cy="786241"/>
          </a:xfrm>
          <a:prstGeom prst="rect">
            <a:avLst/>
          </a:prstGeom>
          <a:blipFill rotWithShape="1">
            <a:blip r:embed="rId3"/>
            <a:stretch>
              <a:fillRect/>
            </a:stretch>
          </a:blipFill>
        </p:spPr>
        <p:txBody>
          <a:bodyPr/>
          <a:lstStyle/>
          <a:p>
            <a:pPr>
              <a:defRPr/>
            </a:pPr>
            <a:r>
              <a:rPr lang="en-US">
                <a:noFill/>
              </a:rPr>
              <a:t> </a:t>
            </a:r>
          </a:p>
        </p:txBody>
      </p:sp>
      <p:sp>
        <p:nvSpPr>
          <p:cNvPr id="11" name="TextBox 10"/>
          <p:cNvSpPr txBox="1">
            <a:spLocks noRot="1" noChangeAspect="1" noMove="1" noResize="1" noEditPoints="1" noAdjustHandles="1" noChangeArrowheads="1" noChangeShapeType="1" noTextEdit="1"/>
          </p:cNvSpPr>
          <p:nvPr/>
        </p:nvSpPr>
        <p:spPr>
          <a:xfrm>
            <a:off x="947233" y="4851400"/>
            <a:ext cx="966868" cy="883768"/>
          </a:xfrm>
          <a:prstGeom prst="rect">
            <a:avLst/>
          </a:prstGeom>
          <a:blipFill rotWithShape="1">
            <a:blip r:embed="rId4"/>
            <a:stretch>
              <a:fillRect/>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5519902" y="1858575"/>
            <a:ext cx="3631379" cy="427425"/>
          </a:xfrm>
          <a:prstGeom prst="rect">
            <a:avLst/>
          </a:prstGeom>
          <a:blipFill rotWithShape="1">
            <a:blip r:embed="rId5"/>
            <a:stretch>
              <a:fillRect b="-5714"/>
            </a:stretch>
          </a:blipFill>
        </p:spPr>
        <p:txBody>
          <a:bodyPr/>
          <a:lstStyle/>
          <a:p>
            <a:pPr>
              <a:defRPr/>
            </a:pPr>
            <a:r>
              <a:rPr lang="en-US">
                <a:noFill/>
              </a:rPr>
              <a:t> </a:t>
            </a:r>
          </a:p>
        </p:txBody>
      </p:sp>
      <p:sp>
        <p:nvSpPr>
          <p:cNvPr id="21513" name="TextBox 2"/>
          <p:cNvSpPr txBox="1">
            <a:spLocks noChangeArrowheads="1"/>
          </p:cNvSpPr>
          <p:nvPr/>
        </p:nvSpPr>
        <p:spPr bwMode="auto">
          <a:xfrm>
            <a:off x="6629400" y="2974975"/>
            <a:ext cx="2379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Our goal is to understand this</a:t>
            </a:r>
          </a:p>
        </p:txBody>
      </p:sp>
      <p:cxnSp>
        <p:nvCxnSpPr>
          <p:cNvPr id="21514" name="Straight Arrow Connector 4"/>
          <p:cNvCxnSpPr>
            <a:cxnSpLocks noChangeShapeType="1"/>
          </p:cNvCxnSpPr>
          <p:nvPr/>
        </p:nvCxnSpPr>
        <p:spPr bwMode="auto">
          <a:xfrm flipV="1">
            <a:off x="8077200" y="2286000"/>
            <a:ext cx="76200" cy="6096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778488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Simulations can reproduce transport for some observations</a:t>
            </a:r>
          </a:p>
        </p:txBody>
      </p:sp>
      <p:sp>
        <p:nvSpPr>
          <p:cNvPr id="58371" name="Content Placeholder 2"/>
          <p:cNvSpPr>
            <a:spLocks noGrp="1"/>
          </p:cNvSpPr>
          <p:nvPr>
            <p:ph idx="1"/>
          </p:nvPr>
        </p:nvSpPr>
        <p:spPr>
          <a:xfrm>
            <a:off x="152400" y="914400"/>
            <a:ext cx="8763000" cy="1066800"/>
          </a:xfrm>
        </p:spPr>
        <p:txBody>
          <a:bodyPr/>
          <a:lstStyle/>
          <a:p>
            <a:r>
              <a:rPr lang="en-US" altLang="en-US" sz="2000" smtClean="0"/>
              <a:t>Predicted turbulence levels always too small, even when accounting for sensitivity to </a:t>
            </a:r>
            <a:r>
              <a:rPr lang="en-US" altLang="en-US" sz="2000" smtClean="0">
                <a:sym typeface="Symbol" pitchFamily="18" charset="2"/>
              </a:rPr>
              <a:t></a:t>
            </a:r>
            <a:r>
              <a:rPr lang="en-US" altLang="en-US" sz="2000" smtClean="0"/>
              <a:t>Te</a:t>
            </a:r>
          </a:p>
          <a:p>
            <a:r>
              <a:rPr lang="en-US" altLang="en-US" sz="2000" smtClean="0"/>
              <a:t>Discrepancies point to missing physics in theory/simulation  </a:t>
            </a:r>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514600"/>
            <a:ext cx="359092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81275"/>
            <a:ext cx="350520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4" name="TextBox 5"/>
          <p:cNvSpPr txBox="1">
            <a:spLocks noChangeArrowheads="1"/>
          </p:cNvSpPr>
          <p:nvPr/>
        </p:nvSpPr>
        <p:spPr bwMode="auto">
          <a:xfrm>
            <a:off x="3657600" y="6276975"/>
            <a:ext cx="161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Holland, PoP (2013)</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JET core ITG stiffness results (Mantica, PRL 2011)</a:t>
            </a:r>
          </a:p>
        </p:txBody>
      </p:sp>
      <p:sp>
        <p:nvSpPr>
          <p:cNvPr id="59395" name="Content Placeholder 2"/>
          <p:cNvSpPr>
            <a:spLocks noGrp="1"/>
          </p:cNvSpPr>
          <p:nvPr>
            <p:ph idx="1"/>
          </p:nvPr>
        </p:nvSpPr>
        <p:spPr/>
        <p:txBody>
          <a:bodyPr/>
          <a:lstStyle/>
          <a:p>
            <a:endParaRPr lang="en-US" altLang="en-US" smtClean="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9718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chor="ctr"/>
          <a:lst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a:lstStyle>
          <a:p>
            <a:pPr>
              <a:defRPr/>
            </a:pPr>
            <a:r>
              <a:rPr lang="en-US" sz="4400" i="0" kern="0" dirty="0" smtClean="0">
                <a:solidFill>
                  <a:srgbClr val="3333CC"/>
                </a:solidFill>
              </a:rPr>
              <a:t>ADDITIONAL EVIDENCE FOR TRAPPED </a:t>
            </a:r>
            <a:r>
              <a:rPr lang="en-US" sz="4400" i="0" kern="0" dirty="0">
                <a:solidFill>
                  <a:srgbClr val="3333CC"/>
                </a:solidFill>
              </a:rPr>
              <a:t>ELECTRON MODE (TEM) TURBULENCE</a:t>
            </a:r>
            <a:endParaRPr lang="en-US" sz="4000" i="0" kern="0" dirty="0">
              <a:solidFill>
                <a:srgbClr val="3333CC"/>
              </a:solidFill>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Quasi-coherent modes observed in the deep core of Tore Supra, TEXTOR and JET tokamaks</a:t>
            </a:r>
          </a:p>
        </p:txBody>
      </p:sp>
      <p:sp>
        <p:nvSpPr>
          <p:cNvPr id="61443" name="Content Placeholder 2"/>
          <p:cNvSpPr>
            <a:spLocks noGrp="1"/>
          </p:cNvSpPr>
          <p:nvPr>
            <p:ph idx="1"/>
          </p:nvPr>
        </p:nvSpPr>
        <p:spPr>
          <a:xfrm>
            <a:off x="152400" y="1219200"/>
            <a:ext cx="8763000" cy="838200"/>
          </a:xfrm>
        </p:spPr>
        <p:txBody>
          <a:bodyPr/>
          <a:lstStyle/>
          <a:p>
            <a:r>
              <a:rPr lang="en-US" altLang="en-US" smtClean="0"/>
              <a:t>Measured with reflectometers</a:t>
            </a:r>
          </a:p>
          <a:p>
            <a:r>
              <a:rPr lang="en-US" altLang="en-US" smtClean="0"/>
              <a:t>Amplitudes large at low collisionality (enhanced TEM growth rates) via low density (below), ECRH heating, …</a:t>
            </a:r>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59100"/>
            <a:ext cx="3581400" cy="27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5" name="TextBox 3"/>
          <p:cNvSpPr txBox="1">
            <a:spLocks noChangeArrowheads="1"/>
          </p:cNvSpPr>
          <p:nvPr/>
        </p:nvSpPr>
        <p:spPr bwMode="auto">
          <a:xfrm>
            <a:off x="3709988" y="6391275"/>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1822CD"/>
                </a:solidFill>
                <a:latin typeface="Helvetica" pitchFamily="34" charset="0"/>
              </a:rPr>
              <a:t>Arnichand, NF (2015)</a:t>
            </a:r>
          </a:p>
        </p:txBody>
      </p:sp>
      <p:pic>
        <p:nvPicPr>
          <p:cNvPr id="614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52713"/>
            <a:ext cx="3657600" cy="374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Similar coherent modes observed in the core of ECH heated DIII-D QH-modes, reproduced with nonlinear gyrokinetics</a:t>
            </a:r>
          </a:p>
        </p:txBody>
      </p:sp>
      <p:sp>
        <p:nvSpPr>
          <p:cNvPr id="62467" name="Content Placeholder 2"/>
          <p:cNvSpPr>
            <a:spLocks noGrp="1"/>
          </p:cNvSpPr>
          <p:nvPr>
            <p:ph idx="1"/>
          </p:nvPr>
        </p:nvSpPr>
        <p:spPr/>
        <p:txBody>
          <a:bodyPr/>
          <a:lstStyle/>
          <a:p>
            <a:endParaRPr lang="en-US" altLang="en-US" smtClean="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2363"/>
            <a:ext cx="9144000" cy="512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9" name="TextBox 3"/>
          <p:cNvSpPr txBox="1">
            <a:spLocks noChangeArrowheads="1"/>
          </p:cNvSpPr>
          <p:nvPr/>
        </p:nvSpPr>
        <p:spPr bwMode="auto">
          <a:xfrm>
            <a:off x="3471863" y="6324600"/>
            <a:ext cx="2379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1822CD"/>
                </a:solidFill>
                <a:latin typeface="Helvetica" pitchFamily="34" charset="0"/>
              </a:rPr>
              <a:t>Ernst, IAEA (2014), PoP (2016)</a:t>
            </a:r>
          </a:p>
          <a:p>
            <a:pPr algn="ctr" eaLnBrk="1" hangingPunct="1">
              <a:spcBef>
                <a:spcPct val="0"/>
              </a:spcBef>
              <a:buFontTx/>
              <a:buNone/>
            </a:pPr>
            <a:r>
              <a:rPr lang="en-US" altLang="en-US" sz="1200" i="0">
                <a:solidFill>
                  <a:srgbClr val="1822CD"/>
                </a:solidFill>
                <a:latin typeface="Helvetica" pitchFamily="34" charset="0"/>
              </a:rPr>
              <a:t>Guttenfelder, APS (2015)</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188" y="1111250"/>
            <a:ext cx="2009775" cy="574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111250"/>
            <a:ext cx="2476500" cy="574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44450"/>
            <a:ext cx="9144000" cy="762000"/>
          </a:xfrm>
        </p:spPr>
        <p:txBody>
          <a:bodyPr/>
          <a:lstStyle/>
          <a:p>
            <a:pPr eaLnBrk="1" hangingPunct="1">
              <a:defRPr/>
            </a:pPr>
            <a:r>
              <a:rPr lang="en-US" dirty="0" smtClean="0"/>
              <a:t>Nonlinear </a:t>
            </a:r>
            <a:r>
              <a:rPr lang="en-US" dirty="0" err="1" smtClean="0"/>
              <a:t>gyrokinetics</a:t>
            </a:r>
            <a:r>
              <a:rPr lang="en-US" dirty="0" smtClean="0"/>
              <a:t> of </a:t>
            </a:r>
            <a:r>
              <a:rPr lang="en-US" u="sng" dirty="0" smtClean="0"/>
              <a:t>density-gradient</a:t>
            </a:r>
            <a:r>
              <a:rPr lang="en-US" dirty="0" smtClean="0"/>
              <a:t> driven TEM reproduces change in transport and turbulence with addition of ECH</a:t>
            </a:r>
            <a:endParaRPr lang="en-US" dirty="0"/>
          </a:p>
        </p:txBody>
      </p:sp>
      <p:sp>
        <p:nvSpPr>
          <p:cNvPr id="3" name="Content Placeholder 2"/>
          <p:cNvSpPr>
            <a:spLocks noGrp="1"/>
          </p:cNvSpPr>
          <p:nvPr>
            <p:ph idx="1"/>
          </p:nvPr>
        </p:nvSpPr>
        <p:spPr>
          <a:xfrm>
            <a:off x="4779963" y="1044575"/>
            <a:ext cx="4156075" cy="1914525"/>
          </a:xfrm>
        </p:spPr>
        <p:txBody>
          <a:bodyPr/>
          <a:lstStyle/>
          <a:p>
            <a:pPr marL="256192" indent="-256192" eaLnBrk="1" hangingPunct="1">
              <a:buFont typeface="Arial"/>
              <a:buChar char="•"/>
              <a:defRPr/>
            </a:pPr>
            <a:r>
              <a:rPr lang="en-US" dirty="0" smtClean="0"/>
              <a:t>Nonlinear GYRO simulations illustrate presence of </a:t>
            </a:r>
            <a:r>
              <a:rPr lang="en-US" dirty="0" smtClean="0">
                <a:sym typeface="Symbol"/>
              </a:rPr>
              <a:t></a:t>
            </a:r>
            <a:r>
              <a:rPr lang="en-US" dirty="0" smtClean="0"/>
              <a:t>n-driven TEM at </a:t>
            </a:r>
            <a:r>
              <a:rPr lang="en-US" dirty="0" smtClean="0">
                <a:latin typeface="Symbol" panose="05050102010706020507" pitchFamily="18" charset="2"/>
              </a:rPr>
              <a:t>r</a:t>
            </a:r>
            <a:r>
              <a:rPr lang="en-US" dirty="0" smtClean="0"/>
              <a:t>=0.3</a:t>
            </a:r>
          </a:p>
          <a:p>
            <a:pPr marL="256192" indent="-256192" eaLnBrk="1" hangingPunct="1">
              <a:buFont typeface="Arial"/>
              <a:buChar char="•"/>
              <a:defRPr/>
            </a:pPr>
            <a:r>
              <a:rPr lang="en-US" dirty="0" smtClean="0"/>
              <a:t>Simulations reproduce magnitude of transport (Q</a:t>
            </a:r>
            <a:r>
              <a:rPr lang="en-US" baseline="-25000" dirty="0" smtClean="0"/>
              <a:t>i</a:t>
            </a:r>
            <a:r>
              <a:rPr lang="en-US" dirty="0" smtClean="0"/>
              <a:t>, </a:t>
            </a:r>
            <a:r>
              <a:rPr lang="en-US" dirty="0" err="1" smtClean="0"/>
              <a:t>Q</a:t>
            </a:r>
            <a:r>
              <a:rPr lang="en-US" baseline="-25000" dirty="0" err="1" smtClean="0"/>
              <a:t>e</a:t>
            </a:r>
            <a:r>
              <a:rPr lang="en-US" dirty="0" smtClean="0"/>
              <a:t>, </a:t>
            </a:r>
            <a:r>
              <a:rPr lang="en-US" dirty="0" smtClean="0">
                <a:latin typeface="Symbol" panose="05050102010706020507" pitchFamily="18" charset="2"/>
              </a:rPr>
              <a:t>G</a:t>
            </a:r>
            <a:r>
              <a:rPr lang="en-US" baseline="-25000" dirty="0" smtClean="0"/>
              <a:t>e</a:t>
            </a:r>
            <a:r>
              <a:rPr lang="en-US" dirty="0" smtClean="0"/>
              <a:t>, </a:t>
            </a:r>
            <a:r>
              <a:rPr lang="en-US" dirty="0" err="1" smtClean="0">
                <a:latin typeface="Symbol" panose="05050102010706020507" pitchFamily="18" charset="2"/>
              </a:rPr>
              <a:t>G</a:t>
            </a:r>
            <a:r>
              <a:rPr lang="en-US" baseline="-25000" dirty="0" err="1" smtClean="0"/>
              <a:t>c</a:t>
            </a:r>
            <a:r>
              <a:rPr lang="en-US" dirty="0" smtClean="0"/>
              <a:t>, </a:t>
            </a:r>
            <a:r>
              <a:rPr lang="en-US" dirty="0" err="1" smtClean="0">
                <a:latin typeface="Symbol" panose="05050102010706020507" pitchFamily="18" charset="2"/>
              </a:rPr>
              <a:t>P</a:t>
            </a:r>
            <a:r>
              <a:rPr lang="en-US" baseline="-25000" dirty="0" err="1" smtClean="0">
                <a:latin typeface="Symbol" panose="05050102010706020507" pitchFamily="18" charset="2"/>
              </a:rPr>
              <a:t>j</a:t>
            </a:r>
            <a:r>
              <a:rPr lang="en-US" dirty="0" smtClean="0"/>
              <a:t>) and DBS spectra using synthetic diagnostic</a:t>
            </a:r>
          </a:p>
          <a:p>
            <a:pPr marL="741299" lvl="1" indent="-285114" eaLnBrk="1" hangingPunct="1">
              <a:defRPr/>
            </a:pPr>
            <a:r>
              <a:rPr lang="en-US" b="0" dirty="0" smtClean="0"/>
              <a:t>Also reproduces changes of transport and DBS with </a:t>
            </a:r>
            <a:r>
              <a:rPr lang="en-US" b="0" dirty="0" smtClean="0">
                <a:solidFill>
                  <a:srgbClr val="FF0000"/>
                </a:solidFill>
              </a:rPr>
              <a:t>addition of ECH</a:t>
            </a:r>
            <a:endParaRPr lang="en-US" b="0" dirty="0"/>
          </a:p>
        </p:txBody>
      </p:sp>
      <p:sp>
        <p:nvSpPr>
          <p:cNvPr id="63494" name="TextBox 6"/>
          <p:cNvSpPr txBox="1">
            <a:spLocks noChangeArrowheads="1"/>
          </p:cNvSpPr>
          <p:nvPr/>
        </p:nvSpPr>
        <p:spPr bwMode="auto">
          <a:xfrm>
            <a:off x="5341938" y="5586413"/>
            <a:ext cx="3448050" cy="1052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44" tIns="45672" rIns="91344" bIns="45672">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sz="1300" i="0">
                <a:solidFill>
                  <a:srgbClr val="0000FF"/>
                </a:solidFill>
              </a:rPr>
              <a:t>DND QH-mode 155161 [Ernst, PoP (2016)]</a:t>
            </a:r>
          </a:p>
          <a:p>
            <a:pPr>
              <a:lnSpc>
                <a:spcPct val="120000"/>
              </a:lnSpc>
              <a:spcBef>
                <a:spcPct val="0"/>
              </a:spcBef>
              <a:buClrTx/>
              <a:buFontTx/>
              <a:buNone/>
            </a:pPr>
            <a:r>
              <a:rPr lang="en-US" altLang="en-US" sz="1300" i="0">
                <a:solidFill>
                  <a:srgbClr val="0000FF"/>
                </a:solidFill>
              </a:rPr>
              <a:t>B</a:t>
            </a:r>
            <a:r>
              <a:rPr lang="en-US" altLang="en-US" sz="1300" i="0" baseline="-25000">
                <a:solidFill>
                  <a:srgbClr val="0000FF"/>
                </a:solidFill>
              </a:rPr>
              <a:t>T</a:t>
            </a:r>
            <a:r>
              <a:rPr lang="en-US" altLang="en-US" sz="1300" i="0">
                <a:solidFill>
                  <a:srgbClr val="0000FF"/>
                </a:solidFill>
              </a:rPr>
              <a:t>=2.05 T, I</a:t>
            </a:r>
            <a:r>
              <a:rPr lang="en-US" altLang="en-US" sz="1300" i="0" baseline="-25000">
                <a:solidFill>
                  <a:srgbClr val="0000FF"/>
                </a:solidFill>
              </a:rPr>
              <a:t>p</a:t>
            </a:r>
            <a:r>
              <a:rPr lang="en-US" altLang="en-US" sz="1300" i="0">
                <a:solidFill>
                  <a:srgbClr val="0000FF"/>
                </a:solidFill>
              </a:rPr>
              <a:t>=1.2 MA</a:t>
            </a:r>
          </a:p>
          <a:p>
            <a:pPr>
              <a:lnSpc>
                <a:spcPct val="120000"/>
              </a:lnSpc>
              <a:spcBef>
                <a:spcPct val="0"/>
              </a:spcBef>
              <a:buClrTx/>
              <a:buFontTx/>
              <a:buNone/>
            </a:pPr>
            <a:r>
              <a:rPr lang="en-US" altLang="en-US" sz="1300" i="0">
                <a:solidFill>
                  <a:srgbClr val="0000FF"/>
                </a:solidFill>
              </a:rPr>
              <a:t>P</a:t>
            </a:r>
            <a:r>
              <a:rPr lang="en-US" altLang="en-US" sz="1300" i="0" baseline="-25000">
                <a:solidFill>
                  <a:srgbClr val="0000FF"/>
                </a:solidFill>
              </a:rPr>
              <a:t>NBI</a:t>
            </a:r>
            <a:r>
              <a:rPr lang="en-US" altLang="en-US" sz="1300" i="0">
                <a:solidFill>
                  <a:srgbClr val="0000FF"/>
                </a:solidFill>
              </a:rPr>
              <a:t>=5.5 MW (ctr-Ip), </a:t>
            </a:r>
            <a:r>
              <a:rPr lang="en-US" altLang="en-US" sz="1300" i="0">
                <a:solidFill>
                  <a:srgbClr val="FF0000"/>
                </a:solidFill>
              </a:rPr>
              <a:t>P</a:t>
            </a:r>
            <a:r>
              <a:rPr lang="en-US" altLang="en-US" sz="1300" i="0" baseline="-25000">
                <a:solidFill>
                  <a:srgbClr val="FF0000"/>
                </a:solidFill>
              </a:rPr>
              <a:t>ECH</a:t>
            </a:r>
            <a:r>
              <a:rPr lang="en-US" altLang="en-US" sz="1300" i="0">
                <a:solidFill>
                  <a:srgbClr val="FF0000"/>
                </a:solidFill>
              </a:rPr>
              <a:t>=3.4 MW</a:t>
            </a:r>
            <a:endParaRPr lang="en-US" altLang="en-US" sz="1300" i="0">
              <a:solidFill>
                <a:srgbClr val="0000FF"/>
              </a:solidFill>
            </a:endParaRPr>
          </a:p>
          <a:p>
            <a:pPr>
              <a:lnSpc>
                <a:spcPct val="120000"/>
              </a:lnSpc>
              <a:spcBef>
                <a:spcPct val="0"/>
              </a:spcBef>
              <a:buClrTx/>
              <a:buFontTx/>
              <a:buNone/>
            </a:pPr>
            <a:r>
              <a:rPr lang="en-US" altLang="en-US" sz="1300" i="0">
                <a:solidFill>
                  <a:srgbClr val="0000FF"/>
                </a:solidFill>
                <a:latin typeface="Symbol" pitchFamily="18" charset="2"/>
              </a:rPr>
              <a:t>b</a:t>
            </a:r>
            <a:r>
              <a:rPr lang="en-US" altLang="en-US" sz="1300" i="0" baseline="-25000">
                <a:solidFill>
                  <a:srgbClr val="0000FF"/>
                </a:solidFill>
              </a:rPr>
              <a:t>N</a:t>
            </a:r>
            <a:r>
              <a:rPr lang="en-US" altLang="en-US" sz="1300" i="0">
                <a:solidFill>
                  <a:srgbClr val="0000FF"/>
                </a:solidFill>
              </a:rPr>
              <a:t>=1.5, q</a:t>
            </a:r>
            <a:r>
              <a:rPr lang="en-US" altLang="en-US" sz="1300" i="0" baseline="-25000">
                <a:solidFill>
                  <a:srgbClr val="0000FF"/>
                </a:solidFill>
              </a:rPr>
              <a:t>95</a:t>
            </a:r>
            <a:r>
              <a:rPr lang="en-US" altLang="en-US" sz="1300" i="0">
                <a:solidFill>
                  <a:srgbClr val="0000FF"/>
                </a:solidFill>
              </a:rPr>
              <a:t>=5.2</a:t>
            </a:r>
          </a:p>
        </p:txBody>
      </p:sp>
      <p:pic>
        <p:nvPicPr>
          <p:cNvPr id="634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3294063"/>
            <a:ext cx="318611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6" name="TextBox 3"/>
          <p:cNvSpPr txBox="1">
            <a:spLocks noChangeArrowheads="1"/>
          </p:cNvSpPr>
          <p:nvPr/>
        </p:nvSpPr>
        <p:spPr bwMode="auto">
          <a:xfrm>
            <a:off x="593725" y="874713"/>
            <a:ext cx="16224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sz="1300" i="0">
                <a:solidFill>
                  <a:srgbClr val="0000FF"/>
                </a:solidFill>
              </a:rPr>
              <a:t>Measured profiles</a:t>
            </a:r>
          </a:p>
        </p:txBody>
      </p:sp>
      <p:sp>
        <p:nvSpPr>
          <p:cNvPr id="63497" name="TextBox 8"/>
          <p:cNvSpPr txBox="1">
            <a:spLocks noChangeArrowheads="1"/>
          </p:cNvSpPr>
          <p:nvPr/>
        </p:nvSpPr>
        <p:spPr bwMode="auto">
          <a:xfrm>
            <a:off x="2563813" y="874713"/>
            <a:ext cx="23828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sz="1300" i="0">
                <a:solidFill>
                  <a:srgbClr val="0000FF"/>
                </a:solidFill>
              </a:rPr>
              <a:t>Transport fluxes (exp &amp; sim)</a:t>
            </a:r>
          </a:p>
        </p:txBody>
      </p:sp>
      <p:sp>
        <p:nvSpPr>
          <p:cNvPr id="63498" name="TextBox 9"/>
          <p:cNvSpPr txBox="1">
            <a:spLocks noChangeArrowheads="1"/>
          </p:cNvSpPr>
          <p:nvPr/>
        </p:nvSpPr>
        <p:spPr bwMode="auto">
          <a:xfrm>
            <a:off x="5629275" y="3103563"/>
            <a:ext cx="30257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4" tIns="45672" rIns="91344" bIns="45672">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sz="1300" i="0">
                <a:solidFill>
                  <a:srgbClr val="0000FF"/>
                </a:solidFill>
              </a:rPr>
              <a:t>DBS turbulence spectra (exp &amp; sim)</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2971800"/>
            <a:ext cx="9144000" cy="914400"/>
          </a:xfrm>
        </p:spPr>
        <p:txBody>
          <a:bodyPr/>
          <a:lstStyle/>
          <a:p>
            <a:r>
              <a:rPr lang="en-US" altLang="en-US" sz="4400" smtClean="0"/>
              <a:t>MULTI-SCALE TURBULENCE</a:t>
            </a:r>
            <a:br>
              <a:rPr lang="en-US" altLang="en-US" sz="4400" smtClean="0"/>
            </a:br>
            <a:r>
              <a:rPr lang="en-US" altLang="en-US" sz="4400" smtClean="0"/>
              <a:t>(FROM </a:t>
            </a:r>
            <a:r>
              <a:rPr lang="en-US" altLang="en-US" sz="4400" smtClean="0">
                <a:latin typeface="Symbol" pitchFamily="18" charset="2"/>
              </a:rPr>
              <a:t>r</a:t>
            </a:r>
            <a:r>
              <a:rPr lang="en-US" altLang="en-US" sz="4400" baseline="-25000" smtClean="0"/>
              <a:t>i</a:t>
            </a:r>
            <a:r>
              <a:rPr lang="en-US" altLang="en-US" sz="4400" smtClean="0"/>
              <a:t> TO </a:t>
            </a:r>
            <a:r>
              <a:rPr lang="en-US" altLang="en-US" sz="4400" smtClean="0">
                <a:latin typeface="Symbol" pitchFamily="18" charset="2"/>
              </a:rPr>
              <a:t>r</a:t>
            </a:r>
            <a:r>
              <a:rPr lang="en-US" altLang="en-US" sz="4400" baseline="-25000" smtClean="0"/>
              <a:t>e</a:t>
            </a:r>
            <a:r>
              <a:rPr lang="en-US" altLang="en-US" sz="4400" smtClean="0"/>
              <a:t> SCALES)</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In some instances simulations can account for ion transport, but predicts too small electron transport</a:t>
            </a:r>
          </a:p>
        </p:txBody>
      </p:sp>
      <p:sp>
        <p:nvSpPr>
          <p:cNvPr id="65539" name="Content Placeholder 2"/>
          <p:cNvSpPr>
            <a:spLocks noGrp="1"/>
          </p:cNvSpPr>
          <p:nvPr>
            <p:ph idx="1"/>
          </p:nvPr>
        </p:nvSpPr>
        <p:spPr>
          <a:xfrm>
            <a:off x="412750" y="4572000"/>
            <a:ext cx="8763000" cy="1066800"/>
          </a:xfrm>
        </p:spPr>
        <p:txBody>
          <a:bodyPr/>
          <a:lstStyle/>
          <a:p>
            <a:r>
              <a:rPr lang="en-US" altLang="en-US" sz="2000" smtClean="0"/>
              <a:t>Requires self-consistent multi-scale simulations to account for Q</a:t>
            </a:r>
            <a:r>
              <a:rPr lang="en-US" altLang="en-US" sz="2000" baseline="-25000" smtClean="0"/>
              <a:t>e</a:t>
            </a:r>
            <a:r>
              <a:rPr lang="en-US" altLang="en-US" sz="2000" smtClean="0"/>
              <a:t> &amp; Q</a:t>
            </a:r>
            <a:r>
              <a:rPr lang="en-US" altLang="en-US" sz="2000" baseline="-25000" smtClean="0"/>
              <a:t>i</a:t>
            </a:r>
            <a:r>
              <a:rPr lang="en-US" altLang="en-US" sz="2000" smtClean="0"/>
              <a:t> together</a:t>
            </a:r>
          </a:p>
          <a:p>
            <a:endParaRPr lang="en-US" altLang="en-US" sz="2000" smtClean="0"/>
          </a:p>
          <a:p>
            <a:r>
              <a:rPr lang="en-US" altLang="en-US" sz="2000" smtClean="0"/>
              <a:t>Numerous examples (DIII-D, ITER, C-Mod, NSTX) where this might be important </a:t>
            </a:r>
            <a:r>
              <a:rPr lang="en-US" altLang="en-US" sz="2000" smtClean="0">
                <a:sym typeface="Wingdings" pitchFamily="2" charset="2"/>
              </a:rPr>
              <a:t> very expensive computationally </a:t>
            </a:r>
            <a:r>
              <a:rPr lang="en-US" altLang="en-US" sz="2000" smtClean="0"/>
              <a:t>~ 20 M cpu-hrs/sim</a:t>
            </a:r>
          </a:p>
          <a:p>
            <a:endParaRPr lang="en-US" altLang="en-US" sz="2000" smtClean="0"/>
          </a:p>
          <a:p>
            <a:endParaRPr lang="en-US" altLang="en-US" sz="2000" smtClean="0"/>
          </a:p>
          <a:p>
            <a:endParaRPr lang="en-US" altLang="en-US" sz="2000" smtClean="0"/>
          </a:p>
        </p:txBody>
      </p:sp>
      <p:sp>
        <p:nvSpPr>
          <p:cNvPr id="65540" name="TextBox 5"/>
          <p:cNvSpPr txBox="1">
            <a:spLocks noChangeArrowheads="1"/>
          </p:cNvSpPr>
          <p:nvPr/>
        </p:nvSpPr>
        <p:spPr bwMode="auto">
          <a:xfrm>
            <a:off x="6778625" y="2009775"/>
            <a:ext cx="21367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Alcator C-Mod (MIT)</a:t>
            </a:r>
          </a:p>
          <a:p>
            <a:pPr eaLnBrk="1" hangingPunct="1">
              <a:spcBef>
                <a:spcPct val="0"/>
              </a:spcBef>
              <a:buFontTx/>
              <a:buNone/>
            </a:pPr>
            <a:endParaRPr lang="en-US" altLang="en-US" sz="1200">
              <a:solidFill>
                <a:srgbClr val="1822CD"/>
              </a:solidFill>
              <a:latin typeface="Helvetica" pitchFamily="34" charset="0"/>
            </a:endParaRPr>
          </a:p>
          <a:p>
            <a:pPr eaLnBrk="1" hangingPunct="1">
              <a:spcBef>
                <a:spcPct val="0"/>
              </a:spcBef>
              <a:buFontTx/>
              <a:buNone/>
            </a:pPr>
            <a:r>
              <a:rPr lang="en-US" altLang="en-US" sz="1200">
                <a:solidFill>
                  <a:srgbClr val="1822CD"/>
                </a:solidFill>
                <a:latin typeface="Helvetica" pitchFamily="34" charset="0"/>
              </a:rPr>
              <a:t>Howard, PoP (2014)</a:t>
            </a:r>
          </a:p>
        </p:txBody>
      </p:sp>
      <p:pic>
        <p:nvPicPr>
          <p:cNvPr id="6554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093788"/>
            <a:ext cx="67278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Non-intuitive change in predicted transport due to cross-scale coupling between ~</a:t>
            </a:r>
            <a:r>
              <a:rPr lang="en-US" altLang="en-US" smtClean="0">
                <a:latin typeface="Symbol" pitchFamily="18" charset="2"/>
              </a:rPr>
              <a:t>r</a:t>
            </a:r>
            <a:r>
              <a:rPr lang="en-US" altLang="en-US" baseline="-25000" smtClean="0"/>
              <a:t>i</a:t>
            </a:r>
            <a:r>
              <a:rPr lang="en-US" altLang="en-US" smtClean="0"/>
              <a:t> and ~</a:t>
            </a:r>
            <a:r>
              <a:rPr lang="en-US" altLang="en-US" smtClean="0">
                <a:latin typeface="Symbol" pitchFamily="18" charset="2"/>
              </a:rPr>
              <a:t>r</a:t>
            </a:r>
            <a:r>
              <a:rPr lang="en-US" altLang="en-US" baseline="-25000" smtClean="0"/>
              <a:t>e</a:t>
            </a:r>
          </a:p>
        </p:txBody>
      </p:sp>
      <p:sp>
        <p:nvSpPr>
          <p:cNvPr id="3" name="Content Placeholder 2"/>
          <p:cNvSpPr>
            <a:spLocks noGrp="1"/>
          </p:cNvSpPr>
          <p:nvPr>
            <p:ph idx="1"/>
          </p:nvPr>
        </p:nvSpPr>
        <p:spPr>
          <a:xfrm>
            <a:off x="152400" y="1219200"/>
            <a:ext cx="8763000" cy="762000"/>
          </a:xfrm>
        </p:spPr>
        <p:txBody>
          <a:bodyPr/>
          <a:lstStyle/>
          <a:p>
            <a:pPr marL="342739" indent="-342739">
              <a:defRPr/>
            </a:pPr>
            <a:r>
              <a:rPr lang="en-US" dirty="0" smtClean="0"/>
              <a:t>As a/</a:t>
            </a:r>
            <a:r>
              <a:rPr lang="en-US" dirty="0" err="1" smtClean="0"/>
              <a:t>L</a:t>
            </a:r>
            <a:r>
              <a:rPr lang="en-US" baseline="-25000" dirty="0" err="1" smtClean="0"/>
              <a:t>Ti</a:t>
            </a:r>
            <a:r>
              <a:rPr lang="en-US" dirty="0" smtClean="0"/>
              <a:t> (=-</a:t>
            </a:r>
            <a:r>
              <a:rPr lang="en-US" dirty="0" err="1" smtClean="0"/>
              <a:t>R</a:t>
            </a:r>
            <a:r>
              <a:rPr lang="en-US" dirty="0" err="1" smtClean="0">
                <a:sym typeface="Symbol"/>
              </a:rPr>
              <a:t>T</a:t>
            </a:r>
            <a:r>
              <a:rPr lang="en-US" baseline="-25000" dirty="0" err="1" smtClean="0">
                <a:sym typeface="Symbol"/>
              </a:rPr>
              <a:t>i</a:t>
            </a:r>
            <a:r>
              <a:rPr lang="en-US" dirty="0" smtClean="0">
                <a:sym typeface="Symbol"/>
              </a:rPr>
              <a:t>/</a:t>
            </a:r>
            <a:r>
              <a:rPr lang="en-US" dirty="0" err="1" smtClean="0">
                <a:sym typeface="Symbol"/>
              </a:rPr>
              <a:t>T</a:t>
            </a:r>
            <a:r>
              <a:rPr lang="en-US" baseline="-25000" dirty="0" err="1" smtClean="0">
                <a:sym typeface="Symbol"/>
              </a:rPr>
              <a:t>i</a:t>
            </a:r>
            <a:r>
              <a:rPr lang="en-US" dirty="0" smtClean="0">
                <a:sym typeface="Symbol"/>
              </a:rPr>
              <a:t>) </a:t>
            </a:r>
            <a:r>
              <a:rPr lang="en-US" dirty="0" smtClean="0"/>
              <a:t>is reduced towards ITG threshold, Q</a:t>
            </a:r>
            <a:r>
              <a:rPr lang="en-US" baseline="-25000" dirty="0" smtClean="0"/>
              <a:t>i</a:t>
            </a:r>
            <a:r>
              <a:rPr lang="en-US" dirty="0" smtClean="0"/>
              <a:t> decreases while electron transport increases due to very small scale (</a:t>
            </a:r>
            <a:r>
              <a:rPr lang="en-US" dirty="0" err="1" smtClean="0"/>
              <a:t>k</a:t>
            </a:r>
            <a:r>
              <a:rPr lang="en-US" baseline="-25000" dirty="0" err="1" smtClean="0">
                <a:latin typeface="Symbol" panose="05050102010706020507" pitchFamily="18" charset="2"/>
              </a:rPr>
              <a:t>q</a:t>
            </a:r>
            <a:r>
              <a:rPr lang="en-US" dirty="0" err="1" smtClean="0">
                <a:latin typeface="Symbol" panose="05050102010706020507" pitchFamily="18" charset="2"/>
              </a:rPr>
              <a:t>r</a:t>
            </a:r>
            <a:r>
              <a:rPr lang="en-US" baseline="-25000" dirty="0" err="1" smtClean="0"/>
              <a:t>i</a:t>
            </a:r>
            <a:r>
              <a:rPr lang="en-US" dirty="0" smtClean="0"/>
              <a:t>&gt;1, </a:t>
            </a:r>
            <a:r>
              <a:rPr lang="en-US" dirty="0" err="1" smtClean="0"/>
              <a:t>k</a:t>
            </a:r>
            <a:r>
              <a:rPr lang="en-US" baseline="-25000" dirty="0" err="1" smtClean="0">
                <a:latin typeface="Symbol" panose="05050102010706020507" pitchFamily="18" charset="2"/>
              </a:rPr>
              <a:t>q</a:t>
            </a:r>
            <a:r>
              <a:rPr lang="en-US" dirty="0" err="1" smtClean="0">
                <a:latin typeface="Symbol" panose="05050102010706020507" pitchFamily="18" charset="2"/>
              </a:rPr>
              <a:t>r</a:t>
            </a:r>
            <a:r>
              <a:rPr lang="en-US" baseline="-25000" dirty="0" err="1" smtClean="0"/>
              <a:t>e</a:t>
            </a:r>
            <a:r>
              <a:rPr lang="en-US" dirty="0" smtClean="0"/>
              <a:t>&lt;1) turbulence</a:t>
            </a:r>
          </a:p>
          <a:p>
            <a:pPr marL="0" indent="0">
              <a:buFontTx/>
              <a:buNone/>
              <a:defRPr/>
            </a:pPr>
            <a:r>
              <a:rPr lang="en-US" dirty="0" smtClean="0">
                <a:sym typeface="Wingdings" panose="05000000000000000000" pitchFamily="2" charset="2"/>
              </a:rPr>
              <a:t> </a:t>
            </a:r>
            <a:r>
              <a:rPr lang="en-US" i="1" dirty="0" smtClean="0">
                <a:sym typeface="Wingdings" panose="05000000000000000000" pitchFamily="2" charset="2"/>
              </a:rPr>
              <a:t>can match experiment</a:t>
            </a:r>
            <a:endParaRPr lang="en-US" i="1" dirty="0" smtClean="0"/>
          </a:p>
        </p:txBody>
      </p:sp>
      <p:pic>
        <p:nvPicPr>
          <p:cNvPr id="665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7588"/>
            <a:ext cx="28194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075" y="3552825"/>
            <a:ext cx="28384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329113"/>
            <a:ext cx="234315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7" name="TextBox 5"/>
          <p:cNvSpPr txBox="1">
            <a:spLocks noChangeArrowheads="1"/>
          </p:cNvSpPr>
          <p:nvPr/>
        </p:nvSpPr>
        <p:spPr bwMode="auto">
          <a:xfrm>
            <a:off x="6858000" y="2895600"/>
            <a:ext cx="1525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Howard, NF (2016)</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ETG-like “streamers predicted to exist on top of ion scale turbulence</a:t>
            </a:r>
          </a:p>
        </p:txBody>
      </p:sp>
      <p:sp>
        <p:nvSpPr>
          <p:cNvPr id="67587" name="Content Placeholder 2"/>
          <p:cNvSpPr>
            <a:spLocks noGrp="1"/>
          </p:cNvSpPr>
          <p:nvPr>
            <p:ph idx="1"/>
          </p:nvPr>
        </p:nvSpPr>
        <p:spPr/>
        <p:txBody>
          <a:bodyPr/>
          <a:lstStyle/>
          <a:p>
            <a:endParaRPr lang="en-US" altLang="en-US" smtClean="0"/>
          </a:p>
        </p:txBody>
      </p:sp>
      <p:pic>
        <p:nvPicPr>
          <p:cNvPr id="67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28675"/>
            <a:ext cx="451485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9" name="TextBox 5"/>
          <p:cNvSpPr txBox="1">
            <a:spLocks noChangeArrowheads="1"/>
          </p:cNvSpPr>
          <p:nvPr/>
        </p:nvSpPr>
        <p:spPr bwMode="auto">
          <a:xfrm>
            <a:off x="7072313" y="2085975"/>
            <a:ext cx="1614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Howard, PoP (2014)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2743200"/>
            <a:ext cx="9144000" cy="914400"/>
          </a:xfrm>
        </p:spPr>
        <p:txBody>
          <a:bodyPr/>
          <a:lstStyle/>
          <a:p>
            <a:r>
              <a:rPr lang="en-US" altLang="en-US" sz="4800" dirty="0" smtClean="0"/>
              <a:t>What is turbulence?</a:t>
            </a:r>
          </a:p>
        </p:txBody>
      </p:sp>
    </p:spTree>
    <p:extLst>
      <p:ext uri="{BB962C8B-B14F-4D97-AF65-F5344CB8AC3E}">
        <p14:creationId xmlns:p14="http://schemas.microsoft.com/office/powerpoint/2010/main" val="161193676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z="2800" smtClean="0">
                <a:solidFill>
                  <a:srgbClr val="FF33CC"/>
                </a:solidFill>
              </a:rPr>
              <a:t>Hot topic: measure change in turbulence spectrum consistent with multi-scale effects</a:t>
            </a:r>
          </a:p>
        </p:txBody>
      </p:sp>
      <p:sp>
        <p:nvSpPr>
          <p:cNvPr id="68611" name="Content Placeholder 2"/>
          <p:cNvSpPr>
            <a:spLocks noGrp="1"/>
          </p:cNvSpPr>
          <p:nvPr>
            <p:ph idx="1"/>
          </p:nvPr>
        </p:nvSpPr>
        <p:spPr>
          <a:xfrm>
            <a:off x="152400" y="5334000"/>
            <a:ext cx="8763000" cy="762000"/>
          </a:xfrm>
        </p:spPr>
        <p:txBody>
          <a:bodyPr/>
          <a:lstStyle/>
          <a:p>
            <a:r>
              <a:rPr lang="en-US" altLang="en-US" sz="2000" smtClean="0"/>
              <a:t>Proposal to use Phase Contrast Imaging (PCI) on C-Mod (don’t think it was done before 2016 end-of-life?)</a:t>
            </a:r>
          </a:p>
          <a:p>
            <a:r>
              <a:rPr lang="en-US" altLang="en-US" sz="2000" smtClean="0"/>
              <a:t>Some “multi-scale” turbulence measurements in L. Schmitz, NF (2012)</a:t>
            </a:r>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0290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28750"/>
            <a:ext cx="43815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4" name="TextBox 5"/>
          <p:cNvSpPr txBox="1">
            <a:spLocks noChangeArrowheads="1"/>
          </p:cNvSpPr>
          <p:nvPr/>
        </p:nvSpPr>
        <p:spPr bwMode="auto">
          <a:xfrm>
            <a:off x="6248400" y="1290638"/>
            <a:ext cx="1614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Howard, PoP (2016)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Stronger electron stiffness also predicted and consequences observed in experiments</a:t>
            </a:r>
          </a:p>
        </p:txBody>
      </p:sp>
      <p:sp>
        <p:nvSpPr>
          <p:cNvPr id="69635" name="Content Placeholder 2"/>
          <p:cNvSpPr>
            <a:spLocks noGrp="1"/>
          </p:cNvSpPr>
          <p:nvPr>
            <p:ph idx="1"/>
          </p:nvPr>
        </p:nvSpPr>
        <p:spPr>
          <a:xfrm>
            <a:off x="152400" y="5334000"/>
            <a:ext cx="8763000" cy="533400"/>
          </a:xfrm>
        </p:spPr>
        <p:txBody>
          <a:bodyPr/>
          <a:lstStyle/>
          <a:p>
            <a:r>
              <a:rPr lang="en-US" altLang="en-US" sz="2000" smtClean="0"/>
              <a:t>Transport modeling including above multi-scale effects (Staebler, PoP 2016; Pablo-Fernandez, PRL 2018) reproduces observed fast perturbative transport (e.g. introduce a local cold spot and watch Te, </a:t>
            </a:r>
            <a:r>
              <a:rPr lang="en-US" altLang="en-US" sz="2000" smtClean="0">
                <a:sym typeface="Symbol" pitchFamily="18" charset="2"/>
              </a:rPr>
              <a:t>Te propagate, )</a:t>
            </a:r>
            <a:endParaRPr lang="en-US" altLang="en-US" sz="2000" smtClean="0"/>
          </a:p>
          <a:p>
            <a:pPr lvl="1"/>
            <a:endParaRPr lang="en-US" altLang="en-US" sz="1800" smtClean="0"/>
          </a:p>
        </p:txBody>
      </p:sp>
      <p:pic>
        <p:nvPicPr>
          <p:cNvPr id="696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990600"/>
            <a:ext cx="7905750"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7" name="TextBox 5"/>
          <p:cNvSpPr txBox="1">
            <a:spLocks noChangeArrowheads="1"/>
          </p:cNvSpPr>
          <p:nvPr/>
        </p:nvSpPr>
        <p:spPr bwMode="auto">
          <a:xfrm>
            <a:off x="3835400" y="4800600"/>
            <a:ext cx="1616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Howard, PoP (2016)</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0" y="2971800"/>
            <a:ext cx="9144000" cy="914400"/>
          </a:xfrm>
        </p:spPr>
        <p:txBody>
          <a:bodyPr/>
          <a:lstStyle/>
          <a:p>
            <a:r>
              <a:rPr lang="en-US" altLang="en-US" sz="4400" smtClean="0"/>
              <a:t>SUPPRESSION OF ION SCALE TURBULENCE BY SHEARED E</a:t>
            </a:r>
            <a:r>
              <a:rPr lang="en-US" altLang="en-US" sz="4400" smtClean="0">
                <a:sym typeface="Symbol" pitchFamily="18" charset="2"/>
              </a:rPr>
              <a:t></a:t>
            </a:r>
            <a:r>
              <a:rPr lang="en-US" altLang="en-US" sz="4400" smtClean="0"/>
              <a:t>B FLOWS</a:t>
            </a: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mtClean="0"/>
              <a:t>Large scale sheared flows can tear apart turbulent eddies, reduce turbulence </a:t>
            </a:r>
            <a:r>
              <a:rPr lang="en-US" altLang="en-US" smtClean="0">
                <a:sym typeface="Symbol" pitchFamily="18" charset="2"/>
              </a:rPr>
              <a:t></a:t>
            </a:r>
            <a:r>
              <a:rPr lang="en-US" altLang="en-US" smtClean="0"/>
              <a:t> improve confinement</a:t>
            </a:r>
          </a:p>
        </p:txBody>
      </p:sp>
      <p:sp>
        <p:nvSpPr>
          <p:cNvPr id="71683" name="Rectangle 3"/>
          <p:cNvSpPr>
            <a:spLocks noGrp="1" noChangeArrowheads="1"/>
          </p:cNvSpPr>
          <p:nvPr>
            <p:ph type="body" idx="1"/>
          </p:nvPr>
        </p:nvSpPr>
        <p:spPr>
          <a:xfrm>
            <a:off x="1752600" y="1143000"/>
            <a:ext cx="6335713" cy="457200"/>
          </a:xfrm>
        </p:spPr>
        <p:txBody>
          <a:bodyPr/>
          <a:lstStyle/>
          <a:p>
            <a:pPr algn="ctr">
              <a:buClr>
                <a:srgbClr val="010000"/>
              </a:buClr>
              <a:buFontTx/>
              <a:buNone/>
            </a:pPr>
            <a:r>
              <a:rPr lang="en-US" altLang="en-US" sz="1800" smtClean="0"/>
              <a:t>Simulations for NSTX (PPPL) – a low aspect ratio tokamak</a:t>
            </a:r>
          </a:p>
        </p:txBody>
      </p:sp>
      <p:cxnSp>
        <p:nvCxnSpPr>
          <p:cNvPr id="71684"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71685" name="Picture 8" descr="ne_xy_exb0_exb1_Q_vs_gammaE_1x3.jpeg"/>
          <p:cNvPicPr>
            <a:picLocks noChangeAspect="1"/>
          </p:cNvPicPr>
          <p:nvPr/>
        </p:nvPicPr>
        <p:blipFill>
          <a:blip r:embed="rId3">
            <a:extLst>
              <a:ext uri="{28A0092B-C50C-407E-A947-70E740481C1C}">
                <a14:useLocalDpi xmlns:a14="http://schemas.microsoft.com/office/drawing/2010/main" val="0"/>
              </a:ext>
            </a:extLst>
          </a:blip>
          <a:srcRect l="12798" t="13142" r="64819" b="16768"/>
          <a:stretch>
            <a:fillRect/>
          </a:stretch>
        </p:blipFill>
        <p:spPr bwMode="auto">
          <a:xfrm>
            <a:off x="609600" y="1989138"/>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Box 6"/>
          <p:cNvSpPr txBox="1">
            <a:spLocks noChangeArrowheads="1"/>
          </p:cNvSpPr>
          <p:nvPr/>
        </p:nvSpPr>
        <p:spPr bwMode="auto">
          <a:xfrm>
            <a:off x="581025" y="1635125"/>
            <a:ext cx="3686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Snapshot of density without flow shear</a:t>
            </a:r>
          </a:p>
        </p:txBody>
      </p:sp>
      <p:sp>
        <p:nvSpPr>
          <p:cNvPr id="71687" name="TextBox 7"/>
          <p:cNvSpPr txBox="1">
            <a:spLocks noChangeArrowheads="1"/>
          </p:cNvSpPr>
          <p:nvPr/>
        </p:nvSpPr>
        <p:spPr bwMode="auto">
          <a:xfrm>
            <a:off x="5286375" y="1649413"/>
            <a:ext cx="3400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Snapshot of density with flow shear</a:t>
            </a:r>
          </a:p>
        </p:txBody>
      </p:sp>
      <p:pic>
        <p:nvPicPr>
          <p:cNvPr id="71688" name="Picture 9" descr="kavli_shear_profile.eps"/>
          <p:cNvPicPr>
            <a:picLocks noChangeAspect="1"/>
          </p:cNvPicPr>
          <p:nvPr/>
        </p:nvPicPr>
        <p:blipFill>
          <a:blip r:embed="rId4" cstate="print">
            <a:extLst>
              <a:ext uri="{28A0092B-C50C-407E-A947-70E740481C1C}">
                <a14:useLocalDpi xmlns:a14="http://schemas.microsoft.com/office/drawing/2010/main" val="0"/>
              </a:ext>
            </a:extLst>
          </a:blip>
          <a:srcRect l="5086" t="14725" r="6779" b="16563"/>
          <a:stretch>
            <a:fillRect/>
          </a:stretch>
        </p:blipFill>
        <p:spPr bwMode="auto">
          <a:xfrm>
            <a:off x="5105400" y="5486400"/>
            <a:ext cx="36798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Box 10"/>
          <p:cNvSpPr txBox="1">
            <a:spLocks noChangeArrowheads="1"/>
          </p:cNvSpPr>
          <p:nvPr/>
        </p:nvSpPr>
        <p:spPr bwMode="auto">
          <a:xfrm>
            <a:off x="5105400" y="6096000"/>
            <a:ext cx="2474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mean flow velocity profile</a:t>
            </a:r>
          </a:p>
        </p:txBody>
      </p:sp>
      <p:sp>
        <p:nvSpPr>
          <p:cNvPr id="71690" name="TextBox 24"/>
          <p:cNvSpPr txBox="1">
            <a:spLocks noChangeArrowheads="1"/>
          </p:cNvSpPr>
          <p:nvPr/>
        </p:nvSpPr>
        <p:spPr bwMode="auto">
          <a:xfrm>
            <a:off x="1323975" y="5646738"/>
            <a:ext cx="208756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100 ion radii</a:t>
            </a:r>
          </a:p>
          <a:p>
            <a:pPr algn="ctr" eaLnBrk="1" hangingPunct="1">
              <a:spcBef>
                <a:spcPct val="0"/>
              </a:spcBef>
              <a:buFontTx/>
              <a:buNone/>
            </a:pPr>
            <a:r>
              <a:rPr lang="en-US" altLang="en-US" sz="1600" i="0">
                <a:latin typeface="Helvetica" pitchFamily="34" charset="0"/>
              </a:rPr>
              <a:t>6,000 electron radii</a:t>
            </a:r>
          </a:p>
          <a:p>
            <a:pPr algn="ctr" eaLnBrk="1" hangingPunct="1">
              <a:spcBef>
                <a:spcPct val="0"/>
              </a:spcBef>
              <a:buFontTx/>
              <a:buNone/>
            </a:pPr>
            <a:r>
              <a:rPr lang="en-US" altLang="en-US" sz="1600" i="0">
                <a:latin typeface="Helvetica" pitchFamily="34" charset="0"/>
              </a:rPr>
              <a:t>~50 cm</a:t>
            </a:r>
          </a:p>
        </p:txBody>
      </p:sp>
      <p:pic>
        <p:nvPicPr>
          <p:cNvPr id="71691" name="Picture 25" descr="ne_xy_exb0_exb1_Q_vs_gammaE_1x3.jpeg"/>
          <p:cNvPicPr>
            <a:picLocks noChangeAspect="1"/>
          </p:cNvPicPr>
          <p:nvPr/>
        </p:nvPicPr>
        <p:blipFill>
          <a:blip r:embed="rId3">
            <a:extLst>
              <a:ext uri="{28A0092B-C50C-407E-A947-70E740481C1C}">
                <a14:useLocalDpi xmlns:a14="http://schemas.microsoft.com/office/drawing/2010/main" val="0"/>
              </a:ext>
            </a:extLst>
          </a:blip>
          <a:srcRect l="40775" t="13142" r="36377" b="16768"/>
          <a:stretch>
            <a:fillRect/>
          </a:stretch>
        </p:blipFill>
        <p:spPr bwMode="auto">
          <a:xfrm>
            <a:off x="5181600" y="1989138"/>
            <a:ext cx="3733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1692" name="Straight Arrow Connector 39"/>
          <p:cNvCxnSpPr>
            <a:cxnSpLocks noChangeShapeType="1"/>
          </p:cNvCxnSpPr>
          <p:nvPr/>
        </p:nvCxnSpPr>
        <p:spPr bwMode="auto">
          <a:xfrm flipH="1">
            <a:off x="609600" y="6027738"/>
            <a:ext cx="7620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1693" name="Straight Arrow Connector 40"/>
          <p:cNvCxnSpPr>
            <a:cxnSpLocks noChangeShapeType="1"/>
          </p:cNvCxnSpPr>
          <p:nvPr/>
        </p:nvCxnSpPr>
        <p:spPr bwMode="auto">
          <a:xfrm flipH="1">
            <a:off x="3352800" y="6027738"/>
            <a:ext cx="7620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71694" name="TextBox 45"/>
          <p:cNvSpPr txBox="1">
            <a:spLocks noChangeArrowheads="1"/>
          </p:cNvSpPr>
          <p:nvPr/>
        </p:nvSpPr>
        <p:spPr bwMode="auto">
          <a:xfrm>
            <a:off x="6519863" y="4738688"/>
            <a:ext cx="2216150" cy="823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latin typeface="Helvetica" pitchFamily="34" charset="0"/>
              </a:rPr>
              <a:t>Lower amplitude</a:t>
            </a:r>
          </a:p>
          <a:p>
            <a:pPr eaLnBrk="1" hangingPunct="1">
              <a:spcBef>
                <a:spcPct val="0"/>
              </a:spcBef>
              <a:buFontTx/>
              <a:buNone/>
            </a:pPr>
            <a:r>
              <a:rPr lang="en-US" altLang="en-US" sz="1600" b="0" i="0">
                <a:latin typeface="Helvetica" pitchFamily="34" charset="0"/>
              </a:rPr>
              <a:t>Smaller (titled) eddies</a:t>
            </a:r>
          </a:p>
          <a:p>
            <a:pPr eaLnBrk="1" hangingPunct="1">
              <a:spcBef>
                <a:spcPct val="0"/>
              </a:spcBef>
              <a:buFontTx/>
              <a:buNone/>
            </a:pPr>
            <a:r>
              <a:rPr lang="en-US" altLang="en-US" sz="1600" b="0" i="0">
                <a:latin typeface="Helvetica" pitchFamily="34" charset="0"/>
              </a:rPr>
              <a:t>Reduced transport</a:t>
            </a:r>
          </a:p>
        </p:txBody>
      </p:sp>
      <p:sp>
        <p:nvSpPr>
          <p:cNvPr id="71695" name="Right Arrow 46"/>
          <p:cNvSpPr>
            <a:spLocks noChangeArrowheads="1"/>
          </p:cNvSpPr>
          <p:nvPr/>
        </p:nvSpPr>
        <p:spPr bwMode="auto">
          <a:xfrm>
            <a:off x="2438400" y="2141538"/>
            <a:ext cx="1600200" cy="990600"/>
          </a:xfrm>
          <a:prstGeom prst="rightArrow">
            <a:avLst>
              <a:gd name="adj1" fmla="val 50000"/>
              <a:gd name="adj2" fmla="val 50002"/>
            </a:avLst>
          </a:prstGeom>
          <a:solidFill>
            <a:srgbClr val="FF0000"/>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71696" name="TextBox 47"/>
          <p:cNvSpPr txBox="1">
            <a:spLocks noChangeArrowheads="1"/>
          </p:cNvSpPr>
          <p:nvPr/>
        </p:nvSpPr>
        <p:spPr bwMode="auto">
          <a:xfrm>
            <a:off x="2590800" y="2446338"/>
            <a:ext cx="993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chemeClr val="bg1"/>
                </a:solidFill>
                <a:latin typeface="Helvetica" pitchFamily="34" charset="0"/>
              </a:rPr>
              <a:t>Heat flux</a:t>
            </a:r>
          </a:p>
        </p:txBody>
      </p:sp>
      <p:sp>
        <p:nvSpPr>
          <p:cNvPr id="71697" name="Right Arrow 51"/>
          <p:cNvSpPr>
            <a:spLocks noChangeArrowheads="1"/>
          </p:cNvSpPr>
          <p:nvPr/>
        </p:nvSpPr>
        <p:spPr bwMode="auto">
          <a:xfrm>
            <a:off x="7467600" y="2293938"/>
            <a:ext cx="1143000" cy="685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71698" name="TextBox 52"/>
          <p:cNvSpPr txBox="1">
            <a:spLocks noChangeArrowheads="1"/>
          </p:cNvSpPr>
          <p:nvPr/>
        </p:nvSpPr>
        <p:spPr bwMode="auto">
          <a:xfrm>
            <a:off x="7464425" y="2446338"/>
            <a:ext cx="993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chemeClr val="bg1"/>
                </a:solidFill>
                <a:latin typeface="Helvetica" pitchFamily="34" charset="0"/>
              </a:rPr>
              <a:t>Heat flux</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0"/>
            <a:ext cx="9144000" cy="838200"/>
          </a:xfrm>
        </p:spPr>
        <p:txBody>
          <a:bodyPr/>
          <a:lstStyle/>
          <a:p>
            <a:r>
              <a:rPr lang="en-US" altLang="en-US" smtClean="0"/>
              <a:t>Equilibrium background (E</a:t>
            </a:r>
            <a:r>
              <a:rPr lang="en-US" altLang="en-US" smtClean="0">
                <a:sym typeface="Symbol" pitchFamily="18" charset="2"/>
              </a:rPr>
              <a:t></a:t>
            </a:r>
            <a:r>
              <a:rPr lang="en-US" altLang="en-US" smtClean="0"/>
              <a:t>B) flows can suppress turbulence</a:t>
            </a:r>
          </a:p>
        </p:txBody>
      </p:sp>
      <p:sp>
        <p:nvSpPr>
          <p:cNvPr id="72707" name="Content Placeholder 2"/>
          <p:cNvSpPr>
            <a:spLocks noGrp="1"/>
          </p:cNvSpPr>
          <p:nvPr>
            <p:ph idx="1"/>
          </p:nvPr>
        </p:nvSpPr>
        <p:spPr>
          <a:xfrm>
            <a:off x="152400" y="3810000"/>
            <a:ext cx="8763000" cy="838200"/>
          </a:xfrm>
        </p:spPr>
        <p:txBody>
          <a:bodyPr/>
          <a:lstStyle/>
          <a:p>
            <a:r>
              <a:rPr lang="en-US" altLang="en-US" sz="2000" smtClean="0"/>
              <a:t>Shear flow in neutral (3D) fluids is a source of free-energy, how does it stabilize turbulence in magnetized plasmas?</a:t>
            </a:r>
          </a:p>
          <a:p>
            <a:r>
              <a:rPr lang="en-US" altLang="en-US" sz="2000" smtClean="0"/>
              <a:t>Three conditions for sheared flow suppression of turbulence (Terry, RMP 2000):</a:t>
            </a:r>
          </a:p>
          <a:p>
            <a:pPr lvl="1"/>
            <a:r>
              <a:rPr lang="en-US" altLang="en-US" sz="1800" smtClean="0"/>
              <a:t>Shear flow should be stable (</a:t>
            </a:r>
            <a:r>
              <a:rPr lang="en-US" altLang="en-US" sz="1800" smtClean="0">
                <a:sym typeface="Wingdings" pitchFamily="2" charset="2"/>
              </a:rPr>
              <a:t></a:t>
            </a:r>
            <a:r>
              <a:rPr lang="en-US" altLang="en-US" sz="1800" smtClean="0"/>
              <a:t>Kelvin-Helmholtz threshold different in 2D)</a:t>
            </a:r>
          </a:p>
          <a:p>
            <a:pPr lvl="1"/>
            <a:r>
              <a:rPr lang="en-US" altLang="en-US" sz="1800" smtClean="0"/>
              <a:t>Turbulence must reside in region of shear flow for longer than an eddy-turnover time/decorrelation time (</a:t>
            </a:r>
            <a:r>
              <a:rPr lang="en-US" altLang="en-US" sz="1800" smtClean="0">
                <a:sym typeface="Wingdings" pitchFamily="2" charset="2"/>
              </a:rPr>
              <a:t></a:t>
            </a:r>
            <a:r>
              <a:rPr lang="en-US" altLang="en-US" sz="1800" smtClean="0"/>
              <a:t>tokamak is a periodic system)</a:t>
            </a:r>
          </a:p>
          <a:p>
            <a:pPr lvl="1"/>
            <a:r>
              <a:rPr lang="en-US" altLang="en-US" sz="1800" smtClean="0"/>
              <a:t>Dynamics should be 2D (</a:t>
            </a:r>
            <a:r>
              <a:rPr lang="en-US" altLang="en-US" sz="1800" smtClean="0">
                <a:sym typeface="Wingdings" pitchFamily="2" charset="2"/>
              </a:rPr>
              <a:t></a:t>
            </a:r>
            <a:r>
              <a:rPr lang="en-US" altLang="en-US" sz="1800" smtClean="0"/>
              <a:t>strong guide magnetic field)</a:t>
            </a:r>
          </a:p>
        </p:txBody>
      </p:sp>
      <p:sp>
        <p:nvSpPr>
          <p:cNvPr id="72708" name="TextBox 10"/>
          <p:cNvSpPr txBox="1">
            <a:spLocks noChangeArrowheads="1"/>
          </p:cNvSpPr>
          <p:nvPr/>
        </p:nvSpPr>
        <p:spPr bwMode="auto">
          <a:xfrm>
            <a:off x="609600" y="6550025"/>
            <a:ext cx="640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336699"/>
                </a:solidFill>
                <a:latin typeface="Helvetica" pitchFamily="34" charset="0"/>
              </a:rPr>
              <a:t>K.H. Burrell, PoP (1997,1999); Biglari, Diamond, Terry,  PoFB (1990)</a:t>
            </a:r>
          </a:p>
        </p:txBody>
      </p:sp>
      <p:pic>
        <p:nvPicPr>
          <p:cNvPr id="72709" name="Picture 6"/>
          <p:cNvPicPr>
            <a:picLocks noChangeAspect="1" noChangeArrowheads="1"/>
          </p:cNvPicPr>
          <p:nvPr/>
        </p:nvPicPr>
        <p:blipFill>
          <a:blip r:embed="rId2">
            <a:extLst>
              <a:ext uri="{28A0092B-C50C-407E-A947-70E740481C1C}">
                <a14:useLocalDpi xmlns:a14="http://schemas.microsoft.com/office/drawing/2010/main" val="0"/>
              </a:ext>
            </a:extLst>
          </a:blip>
          <a:srcRect b="6808"/>
          <a:stretch>
            <a:fillRect/>
          </a:stretch>
        </p:blipFill>
        <p:spPr bwMode="auto">
          <a:xfrm>
            <a:off x="533400" y="762000"/>
            <a:ext cx="5862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3"/>
          <p:cNvSpPr txBox="1">
            <a:spLocks noChangeArrowheads="1"/>
          </p:cNvSpPr>
          <p:nvPr/>
        </p:nvSpPr>
        <p:spPr bwMode="auto">
          <a:xfrm>
            <a:off x="6629400" y="1295400"/>
            <a:ext cx="1736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Loosely need:</a:t>
            </a:r>
          </a:p>
          <a:p>
            <a:pPr eaLnBrk="1" hangingPunct="1">
              <a:spcBef>
                <a:spcPct val="0"/>
              </a:spcBef>
              <a:buFontTx/>
              <a:buNone/>
            </a:pPr>
            <a:r>
              <a:rPr lang="en-US" altLang="en-US" sz="1800" i="0">
                <a:solidFill>
                  <a:srgbClr val="1822CD"/>
                </a:solidFill>
                <a:latin typeface="Helvetica" pitchFamily="34" charset="0"/>
              </a:rPr>
              <a:t>dU/dy &gt; </a:t>
            </a:r>
            <a:r>
              <a:rPr lang="en-US" altLang="en-US" sz="1800" i="0">
                <a:solidFill>
                  <a:srgbClr val="1822CD"/>
                </a:solidFill>
                <a:latin typeface="Symbol" pitchFamily="18" charset="2"/>
              </a:rPr>
              <a:t>t</a:t>
            </a:r>
            <a:r>
              <a:rPr lang="en-US" altLang="en-US" sz="1800" i="0" baseline="-25000">
                <a:solidFill>
                  <a:srgbClr val="1822CD"/>
                </a:solidFill>
                <a:latin typeface="Helvetica" pitchFamily="34" charset="0"/>
              </a:rPr>
              <a:t>c</a:t>
            </a:r>
            <a:r>
              <a:rPr lang="en-US" altLang="en-US" sz="1800" i="0" baseline="30000">
                <a:solidFill>
                  <a:srgbClr val="1822CD"/>
                </a:solidFill>
                <a:latin typeface="Helvetica" pitchFamily="34" charset="0"/>
              </a:rPr>
              <a:t>-1</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Experimental turbulence and transport measurements of ExB shear suppression</a:t>
            </a:r>
          </a:p>
        </p:txBody>
      </p:sp>
      <p:sp>
        <p:nvSpPr>
          <p:cNvPr id="73731" name="Content Placeholder 2"/>
          <p:cNvSpPr>
            <a:spLocks noGrp="1"/>
          </p:cNvSpPr>
          <p:nvPr>
            <p:ph idx="1"/>
          </p:nvPr>
        </p:nvSpPr>
        <p:spPr/>
        <p:txBody>
          <a:bodyPr/>
          <a:lstStyle/>
          <a:p>
            <a:r>
              <a:rPr lang="en-US" altLang="en-US" smtClean="0"/>
              <a:t>(I’ll show this in section on L-H transition)</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smtClean="0"/>
              <a:t>There are also examples of turbulence suppression via sheared flows in neutral fluids</a:t>
            </a:r>
          </a:p>
        </p:txBody>
      </p:sp>
      <p:sp>
        <p:nvSpPr>
          <p:cNvPr id="14342" name="Rectangle 3"/>
          <p:cNvSpPr>
            <a:spLocks noGrp="1" noChangeArrowheads="1"/>
          </p:cNvSpPr>
          <p:nvPr>
            <p:ph type="body" idx="1"/>
          </p:nvPr>
        </p:nvSpPr>
        <p:spPr>
          <a:xfrm>
            <a:off x="152400" y="1066800"/>
            <a:ext cx="8153400" cy="1600200"/>
          </a:xfrm>
        </p:spPr>
        <p:txBody>
          <a:bodyPr>
            <a:normAutofit fontScale="92500" lnSpcReduction="10000"/>
          </a:bodyPr>
          <a:lstStyle/>
          <a:p>
            <a:pPr marL="342739" indent="-342739">
              <a:buClr>
                <a:srgbClr val="010000"/>
              </a:buClr>
              <a:defRPr/>
            </a:pPr>
            <a:r>
              <a:rPr lang="en-US" sz="2000" dirty="0" smtClean="0"/>
              <a:t>Thin (quasi-2D) atmosphere in axisymmetric geometry of rotating planets similar to tokamak plasma turbulence</a:t>
            </a:r>
          </a:p>
          <a:p>
            <a:pPr marL="342739" indent="-342739">
              <a:buClr>
                <a:srgbClr val="010000"/>
              </a:buClr>
              <a:defRPr/>
            </a:pPr>
            <a:endParaRPr lang="en-US" sz="2000" dirty="0" smtClean="0"/>
          </a:p>
          <a:p>
            <a:pPr marL="342739" indent="-342739">
              <a:buClr>
                <a:srgbClr val="010000"/>
              </a:buClr>
              <a:defRPr/>
            </a:pPr>
            <a:r>
              <a:rPr lang="en-US" sz="2000" dirty="0" smtClean="0"/>
              <a:t>Stratospheric </a:t>
            </a:r>
            <a:r>
              <a:rPr lang="en-US" sz="2000" dirty="0"/>
              <a:t>ash from Mt. Pinatubo eruption (1991) spread rapidly around equator, </a:t>
            </a:r>
            <a:r>
              <a:rPr lang="en-US" sz="2000" b="1" dirty="0"/>
              <a:t>but confined in latitude by flow shear</a:t>
            </a:r>
          </a:p>
        </p:txBody>
      </p:sp>
      <p:cxnSp>
        <p:nvCxnSpPr>
          <p:cNvPr id="74756" name="Straight Connector 9"/>
          <p:cNvCxnSpPr>
            <a:cxnSpLocks noChangeShapeType="1"/>
          </p:cNvCxnSpPr>
          <p:nvPr/>
        </p:nvCxnSpPr>
        <p:spPr bwMode="auto">
          <a:xfrm>
            <a:off x="0" y="0"/>
            <a:ext cx="0" cy="457200"/>
          </a:xfrm>
          <a:prstGeom prst="line">
            <a:avLst/>
          </a:prstGeom>
          <a:noFill/>
          <a:ln w="0" algn="ctr">
            <a:solidFill>
              <a:srgbClr val="FDFFFF"/>
            </a:solidFill>
            <a:round/>
            <a:headEnd/>
            <a:tailEnd/>
          </a:ln>
          <a:extLst>
            <a:ext uri="{909E8E84-426E-40DD-AFC4-6F175D3DCCD1}">
              <a14:hiddenFill xmlns:a14="http://schemas.microsoft.com/office/drawing/2010/main">
                <a:noFill/>
              </a14:hiddenFill>
            </a:ext>
          </a:extLst>
        </p:spPr>
      </p:cxn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b="20811"/>
          <a:stretch>
            <a:fillRect/>
          </a:stretch>
        </p:blipFill>
        <p:spPr bwMode="auto">
          <a:xfrm>
            <a:off x="762000" y="3302000"/>
            <a:ext cx="6858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Oval 6"/>
          <p:cNvSpPr>
            <a:spLocks noChangeArrowheads="1"/>
          </p:cNvSpPr>
          <p:nvPr/>
        </p:nvSpPr>
        <p:spPr bwMode="auto">
          <a:xfrm>
            <a:off x="6019800" y="4368800"/>
            <a:ext cx="228600" cy="228600"/>
          </a:xfrm>
          <a:prstGeom prst="ellipse">
            <a:avLst/>
          </a:prstGeom>
          <a:solidFill>
            <a:srgbClr val="00FF00"/>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74759" name="TextBox 8"/>
          <p:cNvSpPr txBox="1">
            <a:spLocks noChangeArrowheads="1"/>
          </p:cNvSpPr>
          <p:nvPr/>
        </p:nvSpPr>
        <p:spPr bwMode="auto">
          <a:xfrm>
            <a:off x="7086600" y="3200400"/>
            <a:ext cx="420688"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1822CD"/>
                </a:solidFill>
                <a:latin typeface="Helvetica" pitchFamily="34" charset="0"/>
              </a:rPr>
              <a:t>  </a:t>
            </a: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endParaRPr lang="en-US" altLang="en-US" sz="1600">
              <a:solidFill>
                <a:srgbClr val="1822CD"/>
              </a:solidFill>
              <a:latin typeface="Helvetica" pitchFamily="34" charset="0"/>
            </a:endParaRPr>
          </a:p>
          <a:p>
            <a:pPr eaLnBrk="1" hangingPunct="1">
              <a:spcBef>
                <a:spcPct val="0"/>
              </a:spcBef>
              <a:buFontTx/>
              <a:buNone/>
            </a:pPr>
            <a:r>
              <a:rPr lang="en-US" altLang="en-US" sz="1600">
                <a:solidFill>
                  <a:srgbClr val="1822CD"/>
                </a:solidFill>
                <a:latin typeface="Helvetica" pitchFamily="34" charset="0"/>
              </a:rPr>
              <a:t>    </a:t>
            </a:r>
          </a:p>
        </p:txBody>
      </p:sp>
      <p:sp>
        <p:nvSpPr>
          <p:cNvPr id="74760" name="TextBox 7"/>
          <p:cNvSpPr txBox="1">
            <a:spLocks noChangeArrowheads="1"/>
          </p:cNvSpPr>
          <p:nvPr/>
        </p:nvSpPr>
        <p:spPr bwMode="auto">
          <a:xfrm>
            <a:off x="7239000" y="4359275"/>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b="0" i="0">
                <a:solidFill>
                  <a:srgbClr val="1822CD"/>
                </a:solidFill>
                <a:latin typeface="Helvetica" pitchFamily="34" charset="0"/>
              </a:rPr>
              <a:t>Large shear in stratospheric equatorial jet</a:t>
            </a:r>
          </a:p>
        </p:txBody>
      </p:sp>
      <p:cxnSp>
        <p:nvCxnSpPr>
          <p:cNvPr id="74761" name="Straight Connector 15"/>
          <p:cNvCxnSpPr>
            <a:cxnSpLocks noChangeShapeType="1"/>
          </p:cNvCxnSpPr>
          <p:nvPr/>
        </p:nvCxnSpPr>
        <p:spPr bwMode="auto">
          <a:xfrm>
            <a:off x="7086600" y="5359400"/>
            <a:ext cx="685800" cy="0"/>
          </a:xfrm>
          <a:prstGeom prst="line">
            <a:avLst/>
          </a:prstGeom>
          <a:noFill/>
          <a:ln w="95250" algn="ctr">
            <a:solidFill>
              <a:schemeClr val="accent2"/>
            </a:solidFill>
            <a:round/>
            <a:headEnd type="triangle" w="med" len="med"/>
            <a:tailEnd/>
          </a:ln>
          <a:extLst>
            <a:ext uri="{909E8E84-426E-40DD-AFC4-6F175D3DCCD1}">
              <a14:hiddenFill xmlns:a14="http://schemas.microsoft.com/office/drawing/2010/main">
                <a:noFill/>
              </a14:hiddenFill>
            </a:ext>
          </a:extLst>
        </p:spPr>
      </p:cxnSp>
      <p:cxnSp>
        <p:nvCxnSpPr>
          <p:cNvPr id="74762" name="Straight Connector 16"/>
          <p:cNvCxnSpPr>
            <a:cxnSpLocks noChangeShapeType="1"/>
          </p:cNvCxnSpPr>
          <p:nvPr/>
        </p:nvCxnSpPr>
        <p:spPr bwMode="auto">
          <a:xfrm>
            <a:off x="7086600" y="4292600"/>
            <a:ext cx="685800" cy="0"/>
          </a:xfrm>
          <a:prstGeom prst="line">
            <a:avLst/>
          </a:prstGeom>
          <a:noFill/>
          <a:ln w="95250" algn="ctr">
            <a:solidFill>
              <a:schemeClr val="accent2"/>
            </a:solidFill>
            <a:round/>
            <a:headEnd type="triangle" w="med" len="med"/>
            <a:tailEnd/>
          </a:ln>
          <a:extLst>
            <a:ext uri="{909E8E84-426E-40DD-AFC4-6F175D3DCCD1}">
              <a14:hiddenFill xmlns:a14="http://schemas.microsoft.com/office/drawing/2010/main">
                <a:noFill/>
              </a14:hiddenFill>
            </a:ext>
          </a:extLst>
        </p:spPr>
      </p:cxnSp>
      <p:pic>
        <p:nvPicPr>
          <p:cNvPr id="74763" name="Picture 2" descr="File:Pinatubo91eruption clark air ba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311400"/>
            <a:ext cx="16002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764" name="Straight Arrow Connector 20"/>
          <p:cNvCxnSpPr>
            <a:cxnSpLocks noChangeShapeType="1"/>
            <a:endCxn id="74758" idx="7"/>
          </p:cNvCxnSpPr>
          <p:nvPr/>
        </p:nvCxnSpPr>
        <p:spPr bwMode="auto">
          <a:xfrm flipH="1">
            <a:off x="6215063" y="3835400"/>
            <a:ext cx="1176337" cy="566738"/>
          </a:xfrm>
          <a:prstGeom prst="straightConnector1">
            <a:avLst/>
          </a:prstGeom>
          <a:noFill/>
          <a:ln w="38100"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74765" name="TextBox 21"/>
          <p:cNvSpPr txBox="1">
            <a:spLocks noChangeArrowheads="1"/>
          </p:cNvSpPr>
          <p:nvPr/>
        </p:nvSpPr>
        <p:spPr bwMode="auto">
          <a:xfrm>
            <a:off x="2992438" y="3059113"/>
            <a:ext cx="2633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i="0">
                <a:solidFill>
                  <a:srgbClr val="1822CD"/>
                </a:solidFill>
                <a:latin typeface="Helvetica" pitchFamily="34" charset="0"/>
              </a:rPr>
              <a:t>Aerosol concentration</a:t>
            </a:r>
          </a:p>
        </p:txBody>
      </p:sp>
      <p:sp>
        <p:nvSpPr>
          <p:cNvPr id="74766" name="TextBox 15"/>
          <p:cNvSpPr txBox="1">
            <a:spLocks noChangeArrowheads="1"/>
          </p:cNvSpPr>
          <p:nvPr/>
        </p:nvSpPr>
        <p:spPr bwMode="auto">
          <a:xfrm>
            <a:off x="7543800" y="5867400"/>
            <a:ext cx="118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b="0" i="0">
                <a:solidFill>
                  <a:srgbClr val="1822CD"/>
                </a:solidFill>
                <a:latin typeface="Helvetica" pitchFamily="34" charset="0"/>
              </a:rPr>
              <a:t>(Trepte, 1993)</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2971800"/>
            <a:ext cx="9144000" cy="914400"/>
          </a:xfrm>
        </p:spPr>
        <p:txBody>
          <a:bodyPr/>
          <a:lstStyle/>
          <a:p>
            <a:r>
              <a:rPr lang="en-US" altLang="en-US" sz="4400" smtClean="0"/>
              <a:t>“PURE” ELECTRON SCALE TURBULENCE (not multiscale)</a:t>
            </a: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z="3200" b="1" smtClean="0"/>
              <a:t>Microwave scattering used to detect high-k</a:t>
            </a:r>
            <a:r>
              <a:rPr lang="en-US" altLang="en-US" sz="3200" b="1" baseline="-25000" smtClean="0">
                <a:sym typeface="Symbol" pitchFamily="18" charset="2"/>
              </a:rPr>
              <a:t></a:t>
            </a:r>
            <a:r>
              <a:rPr lang="en-US" altLang="en-US" sz="3200" b="1" smtClean="0"/>
              <a:t> (~mm) fluctuations</a:t>
            </a:r>
          </a:p>
        </p:txBody>
      </p:sp>
      <p:pic>
        <p:nvPicPr>
          <p:cNvPr id="76803" name="Picture 2"/>
          <p:cNvPicPr>
            <a:picLocks noChangeAspect="1" noChangeArrowheads="1"/>
          </p:cNvPicPr>
          <p:nvPr/>
        </p:nvPicPr>
        <p:blipFill>
          <a:blip r:embed="rId3">
            <a:extLst>
              <a:ext uri="{28A0092B-C50C-407E-A947-70E740481C1C}">
                <a14:useLocalDpi xmlns:a14="http://schemas.microsoft.com/office/drawing/2010/main" val="0"/>
              </a:ext>
            </a:extLst>
          </a:blip>
          <a:srcRect l="12247" b="15111"/>
          <a:stretch>
            <a:fillRect/>
          </a:stretch>
        </p:blipFill>
        <p:spPr bwMode="auto">
          <a:xfrm>
            <a:off x="5257800" y="1328738"/>
            <a:ext cx="3784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9"/>
          <p:cNvSpPr txBox="1">
            <a:spLocks noChangeArrowheads="1"/>
          </p:cNvSpPr>
          <p:nvPr/>
        </p:nvSpPr>
        <p:spPr bwMode="auto">
          <a:xfrm>
            <a:off x="6143625" y="4224338"/>
            <a:ext cx="19113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a:solidFill>
                  <a:srgbClr val="000000"/>
                </a:solidFill>
                <a:latin typeface="Helvetica" pitchFamily="34" charset="0"/>
              </a:rPr>
              <a:t>6 ion radii</a:t>
            </a:r>
          </a:p>
          <a:p>
            <a:pPr algn="ctr" eaLnBrk="1" hangingPunct="1">
              <a:spcBef>
                <a:spcPct val="0"/>
              </a:spcBef>
              <a:buFontTx/>
              <a:buNone/>
            </a:pPr>
            <a:r>
              <a:rPr lang="en-US" altLang="en-US" sz="1600" i="0">
                <a:solidFill>
                  <a:srgbClr val="000000"/>
                </a:solidFill>
                <a:latin typeface="Helvetica" pitchFamily="34" charset="0"/>
              </a:rPr>
              <a:t>360 electron radii</a:t>
            </a:r>
          </a:p>
          <a:p>
            <a:pPr algn="ctr" eaLnBrk="1" hangingPunct="1">
              <a:spcBef>
                <a:spcPct val="0"/>
              </a:spcBef>
              <a:buFontTx/>
              <a:buNone/>
            </a:pPr>
            <a:r>
              <a:rPr lang="en-US" altLang="en-US" sz="1600" i="0">
                <a:solidFill>
                  <a:srgbClr val="FF0000"/>
                </a:solidFill>
                <a:latin typeface="Helvetica" pitchFamily="34" charset="0"/>
              </a:rPr>
              <a:t>~2 cm</a:t>
            </a:r>
          </a:p>
        </p:txBody>
      </p:sp>
      <p:cxnSp>
        <p:nvCxnSpPr>
          <p:cNvPr id="76805" name="Straight Arrow Connector 21"/>
          <p:cNvCxnSpPr>
            <a:cxnSpLocks noChangeShapeType="1"/>
          </p:cNvCxnSpPr>
          <p:nvPr/>
        </p:nvCxnSpPr>
        <p:spPr bwMode="auto">
          <a:xfrm flipH="1">
            <a:off x="5334000" y="4605338"/>
            <a:ext cx="8382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6806" name="Straight Arrow Connector 22"/>
          <p:cNvCxnSpPr>
            <a:cxnSpLocks noChangeShapeType="1"/>
          </p:cNvCxnSpPr>
          <p:nvPr/>
        </p:nvCxnSpPr>
        <p:spPr bwMode="auto">
          <a:xfrm flipH="1">
            <a:off x="8001000" y="4605338"/>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83975" name="Content Placeholder 22"/>
          <p:cNvSpPr>
            <a:spLocks noGrp="1"/>
          </p:cNvSpPr>
          <p:nvPr>
            <p:ph idx="1"/>
          </p:nvPr>
        </p:nvSpPr>
        <p:spPr>
          <a:xfrm>
            <a:off x="152400" y="1066800"/>
            <a:ext cx="8763000" cy="381000"/>
          </a:xfrm>
        </p:spPr>
        <p:txBody>
          <a:bodyPr>
            <a:normAutofit lnSpcReduction="10000"/>
          </a:bodyPr>
          <a:lstStyle/>
          <a:p>
            <a:pPr marL="228492" indent="-228492">
              <a:defRPr/>
            </a:pPr>
            <a:endParaRPr lang="en-US" altLang="en-US" sz="2000"/>
          </a:p>
        </p:txBody>
      </p:sp>
      <p:sp>
        <p:nvSpPr>
          <p:cNvPr id="76808" name="TextBox 20"/>
          <p:cNvSpPr txBox="1">
            <a:spLocks noChangeArrowheads="1"/>
          </p:cNvSpPr>
          <p:nvPr/>
        </p:nvSpPr>
        <p:spPr bwMode="auto">
          <a:xfrm>
            <a:off x="638175" y="5172075"/>
            <a:ext cx="304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000000"/>
                </a:solidFill>
              </a:rPr>
              <a:t>    </a:t>
            </a:r>
          </a:p>
        </p:txBody>
      </p:sp>
      <p:pic>
        <p:nvPicPr>
          <p:cNvPr id="7680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175" y="1295400"/>
            <a:ext cx="2555875"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lgn="ctr">
                <a:solidFill>
                  <a:srgbClr val="000000"/>
                </a:solidFill>
                <a:miter lim="800000"/>
                <a:headEnd/>
                <a:tailEnd/>
              </a14:hiddenLine>
            </a:ext>
          </a:extLst>
        </p:spPr>
      </p:pic>
      <p:cxnSp>
        <p:nvCxnSpPr>
          <p:cNvPr id="76810" name="Straight Arrow Connector 21"/>
          <p:cNvCxnSpPr>
            <a:cxnSpLocks noChangeShapeType="1"/>
          </p:cNvCxnSpPr>
          <p:nvPr/>
        </p:nvCxnSpPr>
        <p:spPr bwMode="auto">
          <a:xfrm rot="5400000" flipH="1" flipV="1">
            <a:off x="3095625" y="3257550"/>
            <a:ext cx="1000125" cy="257175"/>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6811" name="Straight Arrow Connector 22"/>
          <p:cNvCxnSpPr>
            <a:cxnSpLocks noChangeShapeType="1"/>
          </p:cNvCxnSpPr>
          <p:nvPr/>
        </p:nvCxnSpPr>
        <p:spPr bwMode="auto">
          <a:xfrm rot="16200000" flipV="1">
            <a:off x="2795588" y="3233737"/>
            <a:ext cx="971550" cy="314325"/>
          </a:xfrm>
          <a:prstGeom prst="straightConnector1">
            <a:avLst/>
          </a:prstGeom>
          <a:noFill/>
          <a:ln w="317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76812" name="Straight Arrow Connector 23"/>
          <p:cNvCxnSpPr>
            <a:cxnSpLocks noChangeShapeType="1"/>
          </p:cNvCxnSpPr>
          <p:nvPr/>
        </p:nvCxnSpPr>
        <p:spPr bwMode="auto">
          <a:xfrm rot="10800000" flipV="1">
            <a:off x="3124200" y="2895600"/>
            <a:ext cx="590550" cy="19050"/>
          </a:xfrm>
          <a:prstGeom prst="straightConnector1">
            <a:avLst/>
          </a:prstGeom>
          <a:noFill/>
          <a:ln w="31750" algn="ctr">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25" name="Arc 24"/>
          <p:cNvSpPr/>
          <p:nvPr/>
        </p:nvSpPr>
        <p:spPr bwMode="auto">
          <a:xfrm rot="18066413">
            <a:off x="1400175" y="4568825"/>
            <a:ext cx="323850" cy="304800"/>
          </a:xfrm>
          <a:prstGeom prst="arc">
            <a:avLst>
              <a:gd name="adj1" fmla="val 13763922"/>
              <a:gd name="adj2" fmla="val 0"/>
            </a:avLst>
          </a:prstGeom>
          <a:noFill/>
          <a:ln w="31750" cap="flat" cmpd="sng" algn="ctr">
            <a:solidFill>
              <a:schemeClr val="tx1"/>
            </a:solidFill>
            <a:prstDash val="solid"/>
            <a:round/>
            <a:headEnd type="triangle" w="lg" len="med"/>
            <a:tailEnd type="none" w="lg" len="med"/>
          </a:ln>
          <a:effectLst/>
        </p:spPr>
        <p:txBody>
          <a:bodyPr lIns="0" tIns="0" rIns="0" bIns="0"/>
          <a:lstStyle/>
          <a:p>
            <a:pPr>
              <a:spcBef>
                <a:spcPct val="20000"/>
              </a:spcBef>
              <a:buFontTx/>
              <a:buChar char="•"/>
              <a:defRPr/>
            </a:pPr>
            <a:endParaRPr lang="en-US">
              <a:latin typeface="Helvetica" pitchFamily="-29" charset="0"/>
            </a:endParaRPr>
          </a:p>
        </p:txBody>
      </p:sp>
      <p:sp>
        <p:nvSpPr>
          <p:cNvPr id="76814" name="TextBox 25"/>
          <p:cNvSpPr txBox="1">
            <a:spLocks noChangeArrowheads="1"/>
          </p:cNvSpPr>
          <p:nvPr/>
        </p:nvSpPr>
        <p:spPr bwMode="auto">
          <a:xfrm>
            <a:off x="3171825" y="2524125"/>
            <a:ext cx="714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000000"/>
                </a:solidFill>
              </a:rPr>
              <a:t>k</a:t>
            </a:r>
            <a:r>
              <a:rPr lang="en-US" altLang="en-US" sz="1600" b="0" i="0" baseline="-25000">
                <a:solidFill>
                  <a:srgbClr val="000000"/>
                </a:solidFill>
              </a:rPr>
              <a:t>p</a:t>
            </a:r>
          </a:p>
        </p:txBody>
      </p:sp>
      <p:cxnSp>
        <p:nvCxnSpPr>
          <p:cNvPr id="76815" name="Straight Arrow Connector 26"/>
          <p:cNvCxnSpPr>
            <a:cxnSpLocks noChangeShapeType="1"/>
          </p:cNvCxnSpPr>
          <p:nvPr/>
        </p:nvCxnSpPr>
        <p:spPr bwMode="auto">
          <a:xfrm>
            <a:off x="3257550" y="2571750"/>
            <a:ext cx="219075" cy="1588"/>
          </a:xfrm>
          <a:prstGeom prst="straightConnector1">
            <a:avLst/>
          </a:prstGeom>
          <a:noFill/>
          <a:ln w="15875" algn="ctr">
            <a:solidFill>
              <a:schemeClr val="accent2"/>
            </a:solidFill>
            <a:round/>
            <a:headEnd/>
            <a:tailEnd type="arrow" w="sm" len="sm"/>
          </a:ln>
          <a:extLst>
            <a:ext uri="{909E8E84-426E-40DD-AFC4-6F175D3DCCD1}">
              <a14:hiddenFill xmlns:a14="http://schemas.microsoft.com/office/drawing/2010/main">
                <a:noFill/>
              </a14:hiddenFill>
            </a:ext>
          </a:extLst>
        </p:spPr>
      </p:cxnSp>
      <p:grpSp>
        <p:nvGrpSpPr>
          <p:cNvPr id="76816" name="Group 56"/>
          <p:cNvGrpSpPr>
            <a:grpSpLocks/>
          </p:cNvGrpSpPr>
          <p:nvPr/>
        </p:nvGrpSpPr>
        <p:grpSpPr bwMode="auto">
          <a:xfrm>
            <a:off x="2914650" y="3390900"/>
            <a:ext cx="714375" cy="338138"/>
            <a:chOff x="3876675" y="4210050"/>
            <a:chExt cx="714375" cy="338554"/>
          </a:xfrm>
        </p:grpSpPr>
        <p:sp>
          <p:nvSpPr>
            <p:cNvPr id="76831" name="TextBox 30"/>
            <p:cNvSpPr txBox="1">
              <a:spLocks noChangeArrowheads="1"/>
            </p:cNvSpPr>
            <p:nvPr/>
          </p:nvSpPr>
          <p:spPr bwMode="auto">
            <a:xfrm>
              <a:off x="3876675" y="4210050"/>
              <a:ext cx="714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FF0000"/>
                  </a:solidFill>
                </a:rPr>
                <a:t>k</a:t>
              </a:r>
              <a:r>
                <a:rPr lang="en-US" altLang="en-US" sz="1600" b="0" i="0" baseline="-25000">
                  <a:solidFill>
                    <a:srgbClr val="FF0000"/>
                  </a:solidFill>
                </a:rPr>
                <a:t>s</a:t>
              </a:r>
            </a:p>
          </p:txBody>
        </p:sp>
        <p:cxnSp>
          <p:nvCxnSpPr>
            <p:cNvPr id="76832" name="Straight Arrow Connector 31"/>
            <p:cNvCxnSpPr>
              <a:cxnSpLocks noChangeShapeType="1"/>
            </p:cNvCxnSpPr>
            <p:nvPr/>
          </p:nvCxnSpPr>
          <p:spPr bwMode="auto">
            <a:xfrm>
              <a:off x="3943350" y="4267200"/>
              <a:ext cx="219075" cy="1588"/>
            </a:xfrm>
            <a:prstGeom prst="straightConnector1">
              <a:avLst/>
            </a:prstGeom>
            <a:noFill/>
            <a:ln w="15875" algn="ctr">
              <a:solidFill>
                <a:srgbClr val="FF0000"/>
              </a:solidFill>
              <a:round/>
              <a:headEnd/>
              <a:tailEnd type="arrow" w="sm" len="sm"/>
            </a:ln>
            <a:extLst>
              <a:ext uri="{909E8E84-426E-40DD-AFC4-6F175D3DCCD1}">
                <a14:hiddenFill xmlns:a14="http://schemas.microsoft.com/office/drawing/2010/main">
                  <a:noFill/>
                </a14:hiddenFill>
              </a:ext>
            </a:extLst>
          </p:spPr>
        </p:cxnSp>
      </p:grpSp>
      <p:sp>
        <p:nvSpPr>
          <p:cNvPr id="33" name="Rectangle 32"/>
          <p:cNvSpPr/>
          <p:nvPr/>
        </p:nvSpPr>
        <p:spPr bwMode="auto">
          <a:xfrm>
            <a:off x="3162300" y="3886204"/>
            <a:ext cx="123825" cy="2066925"/>
          </a:xfrm>
          <a:prstGeom prst="rect">
            <a:avLst/>
          </a:prstGeom>
          <a:solidFill>
            <a:schemeClr val="accent1"/>
          </a:solidFill>
          <a:ln w="31750" cap="flat" cmpd="sng" algn="ctr">
            <a:noFill/>
            <a:prstDash val="solid"/>
            <a:round/>
            <a:headEnd type="none" w="med" len="med"/>
            <a:tailEnd type="none" w="med" len="med"/>
          </a:ln>
          <a:effectLst/>
          <a:scene3d>
            <a:camera prst="orthographicFront">
              <a:rot lat="0" lon="0" rev="20760000"/>
            </a:camera>
            <a:lightRig rig="threePt" dir="t"/>
          </a:scene3d>
        </p:spPr>
        <p:txBody>
          <a:bodyPr lIns="0" tIns="0" rIns="0" bIns="0"/>
          <a:lstStyle/>
          <a:p>
            <a:pPr>
              <a:spcBef>
                <a:spcPct val="20000"/>
              </a:spcBef>
              <a:buFontTx/>
              <a:buChar char="•"/>
              <a:defRPr/>
            </a:pPr>
            <a:endParaRPr lang="en-US">
              <a:latin typeface="Helvetica" pitchFamily="-29" charset="0"/>
            </a:endParaRPr>
          </a:p>
        </p:txBody>
      </p:sp>
      <p:cxnSp>
        <p:nvCxnSpPr>
          <p:cNvPr id="76818" name="Straight Arrow Connector 33"/>
          <p:cNvCxnSpPr>
            <a:cxnSpLocks noChangeShapeType="1"/>
          </p:cNvCxnSpPr>
          <p:nvPr/>
        </p:nvCxnSpPr>
        <p:spPr bwMode="auto">
          <a:xfrm>
            <a:off x="3086100" y="4276725"/>
            <a:ext cx="200025" cy="57150"/>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6819" name="Straight Arrow Connector 34"/>
          <p:cNvCxnSpPr>
            <a:cxnSpLocks noChangeShapeType="1"/>
          </p:cNvCxnSpPr>
          <p:nvPr/>
        </p:nvCxnSpPr>
        <p:spPr bwMode="auto">
          <a:xfrm rot="10800000">
            <a:off x="3409950" y="4371975"/>
            <a:ext cx="190500" cy="47625"/>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76820" name="TextBox 35"/>
          <p:cNvSpPr txBox="1">
            <a:spLocks noChangeArrowheads="1"/>
          </p:cNvSpPr>
          <p:nvPr/>
        </p:nvSpPr>
        <p:spPr bwMode="auto">
          <a:xfrm>
            <a:off x="2876550" y="401955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000000"/>
                </a:solidFill>
              </a:rPr>
              <a:t>2a</a:t>
            </a:r>
          </a:p>
        </p:txBody>
      </p:sp>
      <p:sp>
        <p:nvSpPr>
          <p:cNvPr id="76821" name="TextBox 36"/>
          <p:cNvSpPr txBox="1">
            <a:spLocks noChangeArrowheads="1"/>
          </p:cNvSpPr>
          <p:nvPr/>
        </p:nvSpPr>
        <p:spPr bwMode="auto">
          <a:xfrm>
            <a:off x="3162300" y="5334000"/>
            <a:ext cx="1638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000000"/>
                </a:solidFill>
              </a:rPr>
              <a:t>280 GHz probe beam</a:t>
            </a:r>
          </a:p>
        </p:txBody>
      </p:sp>
      <p:sp>
        <p:nvSpPr>
          <p:cNvPr id="38" name="Arc 37"/>
          <p:cNvSpPr/>
          <p:nvPr/>
        </p:nvSpPr>
        <p:spPr bwMode="auto">
          <a:xfrm>
            <a:off x="3181350" y="3448050"/>
            <a:ext cx="381000" cy="46038"/>
          </a:xfrm>
          <a:prstGeom prst="arc">
            <a:avLst/>
          </a:prstGeom>
          <a:noFill/>
          <a:ln w="31750" cap="flat" cmpd="sng" algn="ctr">
            <a:solidFill>
              <a:schemeClr val="tx1"/>
            </a:solidFill>
            <a:prstDash val="solid"/>
            <a:round/>
            <a:headEnd type="triangle" w="med" len="med"/>
            <a:tailEnd type="none" w="med" len="med"/>
          </a:ln>
          <a:effectLst/>
        </p:spPr>
        <p:txBody>
          <a:bodyPr lIns="0" tIns="0" rIns="0" bIns="0"/>
          <a:lstStyle/>
          <a:p>
            <a:pPr>
              <a:spcBef>
                <a:spcPct val="20000"/>
              </a:spcBef>
              <a:buFontTx/>
              <a:buChar char="•"/>
              <a:defRPr/>
            </a:pPr>
            <a:endParaRPr lang="en-US">
              <a:latin typeface="Helvetica" pitchFamily="-29" charset="0"/>
            </a:endParaRPr>
          </a:p>
        </p:txBody>
      </p:sp>
      <p:sp>
        <p:nvSpPr>
          <p:cNvPr id="76823" name="TextBox 38"/>
          <p:cNvSpPr txBox="1">
            <a:spLocks noChangeArrowheads="1"/>
          </p:cNvSpPr>
          <p:nvPr/>
        </p:nvSpPr>
        <p:spPr bwMode="auto">
          <a:xfrm>
            <a:off x="3286125" y="3124200"/>
            <a:ext cx="81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l-GR" altLang="en-US" sz="1800" b="0" i="0">
                <a:solidFill>
                  <a:srgbClr val="000000"/>
                </a:solidFill>
              </a:rPr>
              <a:t>θ</a:t>
            </a:r>
            <a:r>
              <a:rPr lang="en-US" altLang="en-US" sz="1800" b="0" i="0" baseline="-25000">
                <a:solidFill>
                  <a:srgbClr val="000000"/>
                </a:solidFill>
              </a:rPr>
              <a:t>s</a:t>
            </a:r>
          </a:p>
        </p:txBody>
      </p:sp>
      <p:grpSp>
        <p:nvGrpSpPr>
          <p:cNvPr id="76824" name="Group 85"/>
          <p:cNvGrpSpPr>
            <a:grpSpLocks/>
          </p:cNvGrpSpPr>
          <p:nvPr/>
        </p:nvGrpSpPr>
        <p:grpSpPr bwMode="auto">
          <a:xfrm>
            <a:off x="3552825" y="3533775"/>
            <a:ext cx="714375" cy="338138"/>
            <a:chOff x="3200400" y="6343650"/>
            <a:chExt cx="714375" cy="338554"/>
          </a:xfrm>
        </p:grpSpPr>
        <p:sp>
          <p:nvSpPr>
            <p:cNvPr id="76829" name="TextBox 40"/>
            <p:cNvSpPr txBox="1">
              <a:spLocks noChangeArrowheads="1"/>
            </p:cNvSpPr>
            <p:nvPr/>
          </p:nvSpPr>
          <p:spPr bwMode="auto">
            <a:xfrm>
              <a:off x="3200400" y="6343650"/>
              <a:ext cx="714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000000"/>
                  </a:solidFill>
                </a:rPr>
                <a:t>k</a:t>
              </a:r>
              <a:r>
                <a:rPr lang="en-US" altLang="en-US" sz="1600" b="0" i="0" baseline="-25000">
                  <a:solidFill>
                    <a:srgbClr val="000000"/>
                  </a:solidFill>
                </a:rPr>
                <a:t>i</a:t>
              </a:r>
            </a:p>
          </p:txBody>
        </p:sp>
        <p:cxnSp>
          <p:nvCxnSpPr>
            <p:cNvPr id="76830" name="Straight Arrow Connector 41"/>
            <p:cNvCxnSpPr>
              <a:cxnSpLocks noChangeShapeType="1"/>
            </p:cNvCxnSpPr>
            <p:nvPr/>
          </p:nvCxnSpPr>
          <p:spPr bwMode="auto">
            <a:xfrm>
              <a:off x="3286125" y="6391275"/>
              <a:ext cx="219075" cy="1588"/>
            </a:xfrm>
            <a:prstGeom prst="straightConnector1">
              <a:avLst/>
            </a:prstGeom>
            <a:noFill/>
            <a:ln w="15875" algn="ctr">
              <a:solidFill>
                <a:schemeClr val="tx1"/>
              </a:solidFill>
              <a:round/>
              <a:headEnd/>
              <a:tailEnd type="arrow" w="sm" len="sm"/>
            </a:ln>
            <a:extLst>
              <a:ext uri="{909E8E84-426E-40DD-AFC4-6F175D3DCCD1}">
                <a14:hiddenFill xmlns:a14="http://schemas.microsoft.com/office/drawing/2010/main">
                  <a:noFill/>
                </a14:hiddenFill>
              </a:ext>
            </a:extLst>
          </p:spPr>
        </p:cxnSp>
      </p:grpSp>
      <p:sp>
        <p:nvSpPr>
          <p:cNvPr id="76825" name="TextBox 1"/>
          <p:cNvSpPr txBox="1">
            <a:spLocks noChangeArrowheads="1"/>
          </p:cNvSpPr>
          <p:nvPr/>
        </p:nvSpPr>
        <p:spPr bwMode="auto">
          <a:xfrm>
            <a:off x="862013" y="6019800"/>
            <a:ext cx="1839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i="0">
                <a:solidFill>
                  <a:srgbClr val="0000FF"/>
                </a:solidFill>
              </a:rPr>
              <a:t>Mazzucato, PRL (2008)</a:t>
            </a:r>
          </a:p>
          <a:p>
            <a:pPr eaLnBrk="1" hangingPunct="1">
              <a:spcBef>
                <a:spcPct val="0"/>
              </a:spcBef>
              <a:buFontTx/>
              <a:buNone/>
            </a:pPr>
            <a:r>
              <a:rPr lang="en-US" altLang="en-US" sz="1200" i="0">
                <a:solidFill>
                  <a:srgbClr val="0000FF"/>
                </a:solidFill>
              </a:rPr>
              <a:t>Smith, RSI (2008)</a:t>
            </a:r>
          </a:p>
        </p:txBody>
      </p:sp>
      <p:sp>
        <p:nvSpPr>
          <p:cNvPr id="76826" name="TextBox 30"/>
          <p:cNvSpPr txBox="1">
            <a:spLocks noChangeArrowheads="1"/>
          </p:cNvSpPr>
          <p:nvPr/>
        </p:nvSpPr>
        <p:spPr bwMode="auto">
          <a:xfrm>
            <a:off x="5181600" y="1066800"/>
            <a:ext cx="3857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density fluctuations from ETG simulation</a:t>
            </a:r>
          </a:p>
        </p:txBody>
      </p:sp>
      <p:sp>
        <p:nvSpPr>
          <p:cNvPr id="76827" name="TextBox 1"/>
          <p:cNvSpPr txBox="1">
            <a:spLocks noChangeArrowheads="1"/>
          </p:cNvSpPr>
          <p:nvPr/>
        </p:nvSpPr>
        <p:spPr bwMode="auto">
          <a:xfrm>
            <a:off x="6143625" y="5186363"/>
            <a:ext cx="19510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i="0">
                <a:solidFill>
                  <a:srgbClr val="0000FF"/>
                </a:solidFill>
              </a:rPr>
              <a:t>Guttenfelder, PoP (2011)</a:t>
            </a:r>
          </a:p>
        </p:txBody>
      </p:sp>
      <p:sp>
        <p:nvSpPr>
          <p:cNvPr id="76828" name="TextBox 33"/>
          <p:cNvSpPr txBox="1">
            <a:spLocks noChangeArrowheads="1"/>
          </p:cNvSpPr>
          <p:nvPr/>
        </p:nvSpPr>
        <p:spPr bwMode="auto">
          <a:xfrm>
            <a:off x="6783388" y="5791200"/>
            <a:ext cx="1141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i="0">
                <a:solidFill>
                  <a:srgbClr val="0000FF"/>
                </a:solidFill>
              </a:rPr>
              <a:t>NSTX</a:t>
            </a: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43000"/>
            <a:ext cx="4876800" cy="1000125"/>
          </a:xfrm>
        </p:spPr>
        <p:txBody>
          <a:bodyPr>
            <a:normAutofit fontScale="77500" lnSpcReduction="20000"/>
          </a:bodyPr>
          <a:lstStyle/>
          <a:p>
            <a:pPr marL="228492" indent="-228492">
              <a:defRPr/>
            </a:pPr>
            <a:r>
              <a:rPr lang="en-US" dirty="0" smtClean="0"/>
              <a:t>Applying RF heating to increase </a:t>
            </a:r>
            <a:r>
              <a:rPr lang="en-US" dirty="0" err="1" smtClean="0"/>
              <a:t>Te</a:t>
            </a:r>
            <a:endParaRPr lang="en-US" dirty="0" smtClean="0"/>
          </a:p>
          <a:p>
            <a:pPr marL="228492" indent="-228492">
              <a:defRPr/>
            </a:pPr>
            <a:r>
              <a:rPr lang="en-US" dirty="0" smtClean="0"/>
              <a:t>Fluctuations increase as expected for ETG turbulence </a:t>
            </a:r>
            <a:r>
              <a:rPr lang="en-US" dirty="0"/>
              <a:t>(R/</a:t>
            </a:r>
            <a:r>
              <a:rPr lang="en-US" dirty="0" err="1"/>
              <a:t>L</a:t>
            </a:r>
            <a:r>
              <a:rPr lang="en-US" baseline="-25000" dirty="0" err="1"/>
              <a:t>Te</a:t>
            </a:r>
            <a:r>
              <a:rPr lang="en-US" dirty="0"/>
              <a:t>&gt;R/</a:t>
            </a:r>
            <a:r>
              <a:rPr lang="en-US" dirty="0" err="1"/>
              <a:t>L</a:t>
            </a:r>
            <a:r>
              <a:rPr lang="en-US" baseline="-25000" dirty="0" err="1"/>
              <a:t>Te,crit</a:t>
            </a:r>
            <a:r>
              <a:rPr lang="en-US" dirty="0"/>
              <a:t>)</a:t>
            </a:r>
          </a:p>
        </p:txBody>
      </p:sp>
      <p:sp>
        <p:nvSpPr>
          <p:cNvPr id="77827" name="Title 2"/>
          <p:cNvSpPr>
            <a:spLocks noGrp="1"/>
          </p:cNvSpPr>
          <p:nvPr>
            <p:ph type="title"/>
          </p:nvPr>
        </p:nvSpPr>
        <p:spPr/>
        <p:txBody>
          <a:bodyPr/>
          <a:lstStyle/>
          <a:p>
            <a:pPr>
              <a:lnSpc>
                <a:spcPts val="2875"/>
              </a:lnSpc>
            </a:pPr>
            <a:r>
              <a:rPr lang="en-US" altLang="en-US" sz="3200" b="1" smtClean="0"/>
              <a:t>Correlation observed between high-k scattering fluctuations and </a:t>
            </a:r>
            <a:r>
              <a:rPr lang="en-US" altLang="en-US" sz="3200" b="1" smtClean="0">
                <a:sym typeface="Symbol" pitchFamily="18" charset="2"/>
              </a:rPr>
              <a:t>T</a:t>
            </a:r>
            <a:r>
              <a:rPr lang="en-US" altLang="en-US" sz="3200" b="1" baseline="-25000" smtClean="0">
                <a:sym typeface="Symbol" pitchFamily="18" charset="2"/>
              </a:rPr>
              <a:t>e</a:t>
            </a:r>
            <a:endParaRPr lang="en-US" altLang="en-US" sz="3200" b="1" baseline="-25000" smtClean="0"/>
          </a:p>
        </p:txBody>
      </p:sp>
      <p:pic>
        <p:nvPicPr>
          <p:cNvPr id="7782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3175" y="1066800"/>
            <a:ext cx="3908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4"/>
          <p:cNvSpPr txBox="1">
            <a:spLocks noChangeArrowheads="1"/>
          </p:cNvSpPr>
          <p:nvPr/>
        </p:nvSpPr>
        <p:spPr bwMode="auto">
          <a:xfrm>
            <a:off x="5715000" y="4962525"/>
            <a:ext cx="3276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91397" rIns="91397" bIns="91397"/>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indent="-227013"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684213" indent="-227013"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855663" indent="-169863" eaLnBrk="0" hangingPunct="0">
              <a:spcBef>
                <a:spcPct val="20000"/>
              </a:spcBef>
              <a:buFont typeface="Arial" pitchFamily="34" charset="0"/>
              <a:buChar char="•"/>
              <a:defRPr>
                <a:solidFill>
                  <a:srgbClr val="008080"/>
                </a:solidFill>
                <a:latin typeface="Arial" pitchFamily="34" charset="0"/>
                <a:cs typeface="Arial" pitchFamily="34" charset="0"/>
              </a:defRPr>
            </a:lvl4pPr>
            <a:lvl5pPr marL="1027113" indent="-169863"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1484313" indent="-169863"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1941513" indent="-169863"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2398713" indent="-169863"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2855913" indent="-169863"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i="0">
                <a:solidFill>
                  <a:srgbClr val="0000FF"/>
                </a:solidFill>
                <a:ea typeface="ＭＳ Ｐゴシック" pitchFamily="34" charset="-128"/>
                <a:cs typeface="Times New Roman" pitchFamily="18" charset="0"/>
              </a:rPr>
              <a:t>E. Mazzucato et al., NF (2009)</a:t>
            </a:r>
          </a:p>
        </p:txBody>
      </p:sp>
      <p:cxnSp>
        <p:nvCxnSpPr>
          <p:cNvPr id="14" name="Straight Arrow Connector 13"/>
          <p:cNvCxnSpPr/>
          <p:nvPr/>
        </p:nvCxnSpPr>
        <p:spPr>
          <a:xfrm flipV="1">
            <a:off x="6934200" y="3810000"/>
            <a:ext cx="0" cy="56038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Content Placeholder 1"/>
          <p:cNvSpPr txBox="1">
            <a:spLocks/>
          </p:cNvSpPr>
          <p:nvPr/>
        </p:nvSpPr>
        <p:spPr bwMode="auto">
          <a:xfrm>
            <a:off x="76200" y="2362200"/>
            <a:ext cx="5105400" cy="4038600"/>
          </a:xfrm>
          <a:prstGeom prst="rect">
            <a:avLst/>
          </a:prstGeom>
          <a:solidFill>
            <a:schemeClr val="tx2">
              <a:lumMod val="20000"/>
              <a:lumOff val="80000"/>
            </a:schemeClr>
          </a:solidFill>
          <a:ln>
            <a:noFill/>
          </a:ln>
        </p:spPr>
        <p:txBody>
          <a:bodyPr lIns="91397" tIns="45698" rIns="91397" bIns="45698"/>
          <a:lstStyle>
            <a:lvl1pPr marL="228600" indent="-228600"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pitchFamily="34"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616" indent="-285616">
              <a:defRPr/>
            </a:pPr>
            <a:r>
              <a:rPr lang="en-US" altLang="en-US" sz="1800" b="0" i="0" dirty="0">
                <a:solidFill>
                  <a:prstClr val="black"/>
                </a:solidFill>
              </a:rPr>
              <a:t>Other trends measured that are consistent with ETG expectations, e.g. r</a:t>
            </a:r>
            <a:r>
              <a:rPr lang="en-US" sz="1800" b="0" i="0" dirty="0">
                <a:solidFill>
                  <a:prstClr val="black"/>
                </a:solidFill>
              </a:rPr>
              <a:t>eduction of high-k scattering fluctuations with</a:t>
            </a:r>
            <a:r>
              <a:rPr lang="en-US" sz="1800" i="0" dirty="0">
                <a:solidFill>
                  <a:prstClr val="black"/>
                </a:solidFill>
              </a:rPr>
              <a:t>:</a:t>
            </a:r>
          </a:p>
          <a:p>
            <a:pPr marL="342739" indent="-342739">
              <a:buFont typeface="+mj-lt"/>
              <a:buAutoNum type="arabicPeriod"/>
              <a:defRPr/>
            </a:pPr>
            <a:r>
              <a:rPr lang="en-US" sz="1800" b="0" i="0" dirty="0">
                <a:solidFill>
                  <a:prstClr val="black"/>
                </a:solidFill>
              </a:rPr>
              <a:t>Strongly reversed magnetic shear (</a:t>
            </a:r>
            <a:r>
              <a:rPr lang="en-US" sz="1800" b="0" i="0" dirty="0" err="1">
                <a:solidFill>
                  <a:prstClr val="black"/>
                </a:solidFill>
              </a:rPr>
              <a:t>Yuh</a:t>
            </a:r>
            <a:r>
              <a:rPr lang="en-US" sz="1800" b="0" i="0" dirty="0">
                <a:solidFill>
                  <a:prstClr val="black"/>
                </a:solidFill>
              </a:rPr>
              <a:t>, PRL 2011)</a:t>
            </a:r>
          </a:p>
          <a:p>
            <a:pPr lvl="1">
              <a:defRPr/>
            </a:pPr>
            <a:r>
              <a:rPr lang="en-US" sz="1600" b="0" i="0" dirty="0"/>
              <a:t>Simulations predict comparable suppression (Peterson, </a:t>
            </a:r>
            <a:r>
              <a:rPr lang="en-US" sz="1600" b="0" i="0" dirty="0" err="1"/>
              <a:t>PoP</a:t>
            </a:r>
            <a:r>
              <a:rPr lang="en-US" sz="1600" b="0" i="0" dirty="0"/>
              <a:t> 2012)</a:t>
            </a:r>
          </a:p>
          <a:p>
            <a:pPr marL="342739" indent="-342739">
              <a:buFont typeface="+mj-lt"/>
              <a:buAutoNum type="arabicPeriod"/>
              <a:defRPr/>
            </a:pPr>
            <a:r>
              <a:rPr lang="en-US" sz="1800" b="0" i="0" dirty="0">
                <a:solidFill>
                  <a:prstClr val="black"/>
                </a:solidFill>
              </a:rPr>
              <a:t>Increasing density gradient (Ren, PRL 2011)</a:t>
            </a:r>
          </a:p>
          <a:p>
            <a:pPr lvl="1">
              <a:defRPr/>
            </a:pPr>
            <a:r>
              <a:rPr lang="en-US" sz="1600" b="0" i="0" dirty="0"/>
              <a:t>Simulations predict comparable trend (Ren, </a:t>
            </a:r>
            <a:r>
              <a:rPr lang="en-US" sz="1600" b="0" i="0" dirty="0" err="1"/>
              <a:t>PoP</a:t>
            </a:r>
            <a:r>
              <a:rPr lang="en-US" sz="1600" b="0" i="0" dirty="0"/>
              <a:t> 2012, </a:t>
            </a:r>
            <a:r>
              <a:rPr lang="en-US" sz="1600" b="0" i="0" dirty="0" err="1"/>
              <a:t>Guttenfelder</a:t>
            </a:r>
            <a:r>
              <a:rPr lang="en-US" sz="1600" b="0" i="0" dirty="0"/>
              <a:t> NF, 2013, Ruiz </a:t>
            </a:r>
            <a:r>
              <a:rPr lang="en-US" sz="1600" b="0" i="0" dirty="0" err="1"/>
              <a:t>PoP</a:t>
            </a:r>
            <a:r>
              <a:rPr lang="en-US" sz="1600" b="0" i="0" dirty="0"/>
              <a:t> 2015)</a:t>
            </a:r>
          </a:p>
          <a:p>
            <a:pPr marL="342739" indent="-342739">
              <a:buFont typeface="+mj-lt"/>
              <a:buAutoNum type="arabicPeriod"/>
              <a:defRPr/>
            </a:pPr>
            <a:r>
              <a:rPr lang="en-US" altLang="en-US" sz="1800" b="0" i="0" dirty="0">
                <a:solidFill>
                  <a:prstClr val="black"/>
                </a:solidFill>
              </a:rPr>
              <a:t>Sufficiently large E</a:t>
            </a:r>
            <a:r>
              <a:rPr lang="en-US" altLang="en-US" sz="1800" b="0" i="0" dirty="0">
                <a:solidFill>
                  <a:prstClr val="black"/>
                </a:solidFill>
                <a:sym typeface="Symbol"/>
              </a:rPr>
              <a:t></a:t>
            </a:r>
            <a:r>
              <a:rPr lang="en-US" altLang="en-US" sz="1800" b="0" i="0" dirty="0">
                <a:solidFill>
                  <a:prstClr val="black"/>
                </a:solidFill>
              </a:rPr>
              <a:t>B shear (Smith, PRL 2009)</a:t>
            </a:r>
          </a:p>
          <a:p>
            <a:pPr marL="514110" lvl="1" indent="-285616">
              <a:defRPr/>
            </a:pPr>
            <a:r>
              <a:rPr lang="en-US" altLang="en-US" sz="1600" b="0" i="0" dirty="0"/>
              <a:t>Observed in ETG simulations (Roach, PPCF 2009; </a:t>
            </a:r>
            <a:r>
              <a:rPr lang="en-US" altLang="en-US" sz="1600" b="0" i="0" dirty="0" err="1"/>
              <a:t>Guttenfelder</a:t>
            </a:r>
            <a:r>
              <a:rPr lang="en-US" altLang="en-US" sz="1600" b="0" i="0" dirty="0"/>
              <a:t>, </a:t>
            </a:r>
            <a:r>
              <a:rPr lang="en-US" altLang="en-US" sz="1600" b="0" i="0" dirty="0" err="1"/>
              <a:t>PoP</a:t>
            </a:r>
            <a:r>
              <a:rPr lang="en-US" altLang="en-US" sz="1600" b="0" i="0" dirty="0"/>
              <a:t> 2011)</a:t>
            </a:r>
            <a:endParaRPr lang="en-US" sz="1600" b="0" i="0" dirty="0"/>
          </a:p>
          <a:p>
            <a:pPr marL="285616" indent="-285616">
              <a:defRPr/>
            </a:pPr>
            <a:endParaRPr lang="en-US" sz="1800" b="0" i="0" dirty="0">
              <a:solidFill>
                <a:prstClr val="black"/>
              </a:solidFill>
            </a:endParaRPr>
          </a:p>
        </p:txBody>
      </p:sp>
      <p:sp>
        <p:nvSpPr>
          <p:cNvPr id="77832" name="TextBox 7"/>
          <p:cNvSpPr txBox="1">
            <a:spLocks noChangeArrowheads="1"/>
          </p:cNvSpPr>
          <p:nvPr/>
        </p:nvSpPr>
        <p:spPr bwMode="auto">
          <a:xfrm>
            <a:off x="5791200" y="2997200"/>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000000"/>
                </a:solidFill>
                <a:latin typeface="Symbol" pitchFamily="18" charset="2"/>
              </a:rPr>
              <a:t>w</a:t>
            </a:r>
            <a:r>
              <a:rPr lang="en-US" altLang="en-US" sz="1600" b="0" i="0" baseline="-25000">
                <a:solidFill>
                  <a:srgbClr val="000000"/>
                </a:solidFill>
              </a:rPr>
              <a:t>*e </a:t>
            </a:r>
            <a:endParaRPr lang="en-US" altLang="en-US" sz="1600" b="0" i="0">
              <a:solidFill>
                <a:srgbClr val="000000"/>
              </a:solidFill>
            </a:endParaRPr>
          </a:p>
          <a:p>
            <a:pPr eaLnBrk="1" hangingPunct="1">
              <a:spcBef>
                <a:spcPct val="0"/>
              </a:spcBef>
              <a:buFontTx/>
              <a:buNone/>
            </a:pPr>
            <a:r>
              <a:rPr lang="en-US" altLang="en-US" sz="1600" b="0" i="0">
                <a:solidFill>
                  <a:srgbClr val="000000"/>
                </a:solidFill>
              </a:rPr>
              <a:t>direction</a:t>
            </a:r>
          </a:p>
        </p:txBody>
      </p:sp>
      <p:cxnSp>
        <p:nvCxnSpPr>
          <p:cNvPr id="9" name="Straight Arrow Connector 8"/>
          <p:cNvCxnSpPr/>
          <p:nvPr/>
        </p:nvCxnSpPr>
        <p:spPr>
          <a:xfrm flipH="1">
            <a:off x="6400800" y="3200400"/>
            <a:ext cx="838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834" name="TextBox 9"/>
          <p:cNvSpPr txBox="1">
            <a:spLocks noChangeArrowheads="1"/>
          </p:cNvSpPr>
          <p:nvPr/>
        </p:nvSpPr>
        <p:spPr bwMode="auto">
          <a:xfrm>
            <a:off x="6707188" y="5715000"/>
            <a:ext cx="1141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i="0">
                <a:solidFill>
                  <a:srgbClr val="0000FF"/>
                </a:solidFill>
              </a:rPr>
              <a:t>NSTX</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z="2800" smtClean="0"/>
              <a:t>What is turbulence? </a:t>
            </a:r>
            <a:r>
              <a:rPr lang="en-US" altLang="en-US" sz="2800" i="1" smtClean="0"/>
              <a:t>I know it when I see it (maybe)…</a:t>
            </a:r>
            <a:endParaRPr lang="en-US" altLang="en-US" sz="2800" smtClean="0"/>
          </a:p>
        </p:txBody>
      </p:sp>
      <p:sp>
        <p:nvSpPr>
          <p:cNvPr id="7171" name="Content Placeholder 2"/>
          <p:cNvSpPr>
            <a:spLocks noGrp="1"/>
          </p:cNvSpPr>
          <p:nvPr>
            <p:ph idx="1"/>
          </p:nvPr>
        </p:nvSpPr>
        <p:spPr>
          <a:xfrm>
            <a:off x="228600" y="5943600"/>
            <a:ext cx="8763000" cy="609600"/>
          </a:xfrm>
        </p:spPr>
        <p:txBody>
          <a:bodyPr/>
          <a:lstStyle/>
          <a:p>
            <a:r>
              <a:rPr lang="en-US" altLang="en-US" sz="2000" smtClean="0"/>
              <a:t>Also, turbulence is not a property of the </a:t>
            </a:r>
            <a:r>
              <a:rPr lang="en-US" altLang="en-US" sz="2000" i="1" smtClean="0"/>
              <a:t>fluid</a:t>
            </a:r>
            <a:r>
              <a:rPr lang="en-US" altLang="en-US" sz="2000" smtClean="0"/>
              <a:t>, it’s a feature of the </a:t>
            </a:r>
            <a:r>
              <a:rPr lang="en-US" altLang="en-US" sz="2000" i="1" smtClean="0"/>
              <a:t>flow</a:t>
            </a:r>
            <a:endParaRPr lang="en-US" altLang="en-US" sz="2000" smtClean="0"/>
          </a:p>
        </p:txBody>
      </p:sp>
      <p:pic>
        <p:nvPicPr>
          <p:cNvPr id="71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914400"/>
            <a:ext cx="7562850" cy="4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3" name="TextBox 3"/>
          <p:cNvSpPr txBox="1">
            <a:spLocks noChangeArrowheads="1"/>
          </p:cNvSpPr>
          <p:nvPr/>
        </p:nvSpPr>
        <p:spPr bwMode="auto">
          <a:xfrm>
            <a:off x="6934200" y="1219200"/>
            <a:ext cx="1822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1822CD"/>
                </a:solidFill>
                <a:latin typeface="Helvetica" pitchFamily="34" charset="0"/>
              </a:rPr>
              <a:t>(Hammett class notes)</a:t>
            </a:r>
          </a:p>
        </p:txBody>
      </p:sp>
    </p:spTree>
    <p:extLst>
      <p:ext uri="{BB962C8B-B14F-4D97-AF65-F5344CB8AC3E}">
        <p14:creationId xmlns:p14="http://schemas.microsoft.com/office/powerpoint/2010/main" val="231168827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0" y="0"/>
            <a:ext cx="9144000" cy="990600"/>
          </a:xfrm>
        </p:spPr>
        <p:txBody>
          <a:bodyPr/>
          <a:lstStyle/>
          <a:p>
            <a:r>
              <a:rPr lang="en-US" altLang="en-US" sz="3200" smtClean="0">
                <a:solidFill>
                  <a:srgbClr val="0070C0"/>
                </a:solidFill>
              </a:rPr>
              <a:t>Many ETG trends observed in NSTX, challenging to correctly predict transport</a:t>
            </a:r>
          </a:p>
        </p:txBody>
      </p:sp>
      <p:sp>
        <p:nvSpPr>
          <p:cNvPr id="78851" name="Content Placeholder 2"/>
          <p:cNvSpPr>
            <a:spLocks noGrp="1"/>
          </p:cNvSpPr>
          <p:nvPr>
            <p:ph idx="1"/>
          </p:nvPr>
        </p:nvSpPr>
        <p:spPr>
          <a:xfrm>
            <a:off x="838200" y="6248400"/>
            <a:ext cx="8763000" cy="685800"/>
          </a:xfrm>
        </p:spPr>
        <p:txBody>
          <a:bodyPr/>
          <a:lstStyle/>
          <a:p>
            <a:pPr marL="0" indent="0">
              <a:buFontTx/>
              <a:buNone/>
            </a:pPr>
            <a:r>
              <a:rPr lang="en-US" altLang="en-US" i="1" smtClean="0"/>
              <a:t>(another potential case for multi-scale simulations)</a:t>
            </a:r>
          </a:p>
        </p:txBody>
      </p:sp>
      <p:pic>
        <p:nvPicPr>
          <p:cNvPr id="78852" name="Picture 2"/>
          <p:cNvPicPr>
            <a:picLocks noChangeAspect="1" noChangeArrowheads="1"/>
          </p:cNvPicPr>
          <p:nvPr/>
        </p:nvPicPr>
        <p:blipFill>
          <a:blip r:embed="rId2">
            <a:extLst>
              <a:ext uri="{28A0092B-C50C-407E-A947-70E740481C1C}">
                <a14:useLocalDpi xmlns:a14="http://schemas.microsoft.com/office/drawing/2010/main" val="0"/>
              </a:ext>
            </a:extLst>
          </a:blip>
          <a:srcRect l="-177" t="24861" r="48059" b="22096"/>
          <a:stretch>
            <a:fillRect/>
          </a:stretch>
        </p:blipFill>
        <p:spPr bwMode="auto">
          <a:xfrm>
            <a:off x="533400" y="1371600"/>
            <a:ext cx="8001000" cy="457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9718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chor="ctr"/>
          <a:lst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a:lstStyle>
          <a:p>
            <a:pPr>
              <a:defRPr/>
            </a:pPr>
            <a:r>
              <a:rPr lang="en-US" sz="4400" i="0" kern="0" dirty="0"/>
              <a:t>ELECTROMAGNETIC EFFECTS ON ITG/TEM TURBULENCE</a:t>
            </a:r>
          </a:p>
          <a:p>
            <a:pPr>
              <a:defRPr/>
            </a:pPr>
            <a:endParaRPr lang="en-US" sz="4000" i="0" kern="0"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762000"/>
          </a:xfrm>
        </p:spPr>
        <p:txBody>
          <a:bodyPr/>
          <a:lstStyle/>
          <a:p>
            <a:pPr eaLnBrk="1" hangingPunct="1">
              <a:defRPr/>
            </a:pPr>
            <a:r>
              <a:rPr lang="en-US" dirty="0" smtClean="0"/>
              <a:t>Electromagnetic stabilization at finite </a:t>
            </a:r>
            <a:r>
              <a:rPr lang="en-US" dirty="0" smtClean="0">
                <a:latin typeface="Symbol" panose="05050102010706020507" pitchFamily="18" charset="2"/>
              </a:rPr>
              <a:t>b</a:t>
            </a:r>
            <a:r>
              <a:rPr lang="en-US" dirty="0" smtClean="0"/>
              <a:t> predicted to be critical for quantitative agreement in NBI-only scenario</a:t>
            </a:r>
            <a:endParaRPr lang="en-US" dirty="0"/>
          </a:p>
        </p:txBody>
      </p:sp>
      <p:sp>
        <p:nvSpPr>
          <p:cNvPr id="3" name="Content Placeholder 2"/>
          <p:cNvSpPr>
            <a:spLocks noGrp="1"/>
          </p:cNvSpPr>
          <p:nvPr>
            <p:ph idx="1"/>
          </p:nvPr>
        </p:nvSpPr>
        <p:spPr>
          <a:xfrm>
            <a:off x="207963" y="1101725"/>
            <a:ext cx="4779962" cy="5445125"/>
          </a:xfrm>
        </p:spPr>
        <p:txBody>
          <a:bodyPr/>
          <a:lstStyle/>
          <a:p>
            <a:pPr marL="256222" indent="-256222" eaLnBrk="1" hangingPunct="1">
              <a:buFont typeface="Arial"/>
              <a:buChar char="•"/>
              <a:defRPr/>
            </a:pPr>
            <a:r>
              <a:rPr lang="en-US" dirty="0"/>
              <a:t>Good agreement in all transport </a:t>
            </a:r>
            <a:r>
              <a:rPr lang="en-US" dirty="0" smtClean="0"/>
              <a:t>channels with EM effects (</a:t>
            </a:r>
            <a:r>
              <a:rPr lang="en-US" dirty="0" smtClean="0">
                <a:latin typeface="Symbol" panose="05050102010706020507" pitchFamily="18" charset="2"/>
              </a:rPr>
              <a:t>d</a:t>
            </a:r>
            <a:r>
              <a:rPr lang="en-US" dirty="0" smtClean="0"/>
              <a:t>B)</a:t>
            </a:r>
          </a:p>
          <a:p>
            <a:pPr marL="741386" lvl="1" indent="-285147" eaLnBrk="1" hangingPunct="1">
              <a:defRPr/>
            </a:pPr>
            <a:r>
              <a:rPr lang="en-US" b="0" dirty="0" smtClean="0"/>
              <a:t>Near marginal</a:t>
            </a:r>
          </a:p>
          <a:p>
            <a:pPr marL="256222" indent="-256222" eaLnBrk="1" hangingPunct="1">
              <a:buFont typeface="Arial"/>
              <a:buChar char="•"/>
              <a:defRPr/>
            </a:pPr>
            <a:r>
              <a:rPr lang="en-US" dirty="0">
                <a:solidFill>
                  <a:srgbClr val="FF0000"/>
                </a:solidFill>
              </a:rPr>
              <a:t>Transport over-predicted in the </a:t>
            </a:r>
            <a:r>
              <a:rPr lang="en-US" dirty="0" smtClean="0">
                <a:solidFill>
                  <a:srgbClr val="FF0000"/>
                </a:solidFill>
              </a:rPr>
              <a:t>electrostatic </a:t>
            </a:r>
            <a:r>
              <a:rPr lang="en-US" dirty="0">
                <a:solidFill>
                  <a:srgbClr val="FF0000"/>
                </a:solidFill>
              </a:rPr>
              <a:t>(ES) limit (</a:t>
            </a:r>
            <a:r>
              <a:rPr lang="en-US" dirty="0">
                <a:solidFill>
                  <a:srgbClr val="FF0000"/>
                </a:solidFill>
                <a:latin typeface="Symbol" panose="05050102010706020507" pitchFamily="18" charset="2"/>
              </a:rPr>
              <a:t>d</a:t>
            </a:r>
            <a:r>
              <a:rPr lang="en-US" dirty="0">
                <a:solidFill>
                  <a:srgbClr val="FF0000"/>
                </a:solidFill>
              </a:rPr>
              <a:t>B</a:t>
            </a:r>
            <a:r>
              <a:rPr lang="en-US" dirty="0">
                <a:solidFill>
                  <a:srgbClr val="FF0000"/>
                </a:solidFill>
                <a:sym typeface="Symbol"/>
              </a:rPr>
              <a:t></a:t>
            </a:r>
            <a:r>
              <a:rPr lang="en-US" dirty="0">
                <a:solidFill>
                  <a:srgbClr val="FF0000"/>
                </a:solidFill>
              </a:rPr>
              <a:t>0)</a:t>
            </a:r>
          </a:p>
          <a:p>
            <a:pPr marL="741386" lvl="1" indent="-285147" eaLnBrk="1" hangingPunct="1">
              <a:defRPr/>
            </a:pPr>
            <a:r>
              <a:rPr lang="en-US" sz="1400" b="0" dirty="0">
                <a:solidFill>
                  <a:srgbClr val="FF0000"/>
                </a:solidFill>
              </a:rPr>
              <a:t>Downshift of </a:t>
            </a:r>
            <a:r>
              <a:rPr lang="en-US" sz="1400" b="0" dirty="0">
                <a:solidFill>
                  <a:srgbClr val="FF0000"/>
                </a:solidFill>
                <a:sym typeface="Symbol"/>
              </a:rPr>
              <a:t></a:t>
            </a:r>
            <a:r>
              <a:rPr lang="en-US" sz="1400" b="0" dirty="0">
                <a:solidFill>
                  <a:srgbClr val="FF0000"/>
                </a:solidFill>
              </a:rPr>
              <a:t>n threshold</a:t>
            </a:r>
            <a:endParaRPr lang="en-US" b="0" dirty="0">
              <a:solidFill>
                <a:srgbClr val="FF0000"/>
              </a:solidFill>
            </a:endParaRPr>
          </a:p>
          <a:p>
            <a:pPr marL="256222" indent="-256222" eaLnBrk="1" hangingPunct="1">
              <a:buFont typeface="Arial"/>
              <a:buChar char="•"/>
              <a:defRPr/>
            </a:pPr>
            <a:endParaRPr lang="en-US" dirty="0"/>
          </a:p>
          <a:p>
            <a:pPr marL="256222" indent="-256222" eaLnBrk="1" hangingPunct="1">
              <a:buFont typeface="Arial"/>
              <a:buChar char="•"/>
              <a:defRPr/>
            </a:pPr>
            <a:r>
              <a:rPr lang="en-US" dirty="0" smtClean="0"/>
              <a:t>Max. growth rates increase ~35% if electromagnetic effects ignored (</a:t>
            </a:r>
            <a:r>
              <a:rPr lang="en-US" dirty="0" smtClean="0">
                <a:latin typeface="Symbol" panose="05050102010706020507" pitchFamily="18" charset="2"/>
              </a:rPr>
              <a:t>d</a:t>
            </a:r>
            <a:r>
              <a:rPr lang="en-US" dirty="0" smtClean="0"/>
              <a:t>B</a:t>
            </a:r>
            <a:r>
              <a:rPr lang="en-US" dirty="0" smtClean="0">
                <a:sym typeface="Symbol"/>
              </a:rPr>
              <a:t></a:t>
            </a:r>
            <a:r>
              <a:rPr lang="en-US" dirty="0" smtClean="0"/>
              <a:t>0)</a:t>
            </a:r>
          </a:p>
          <a:p>
            <a:pPr marL="256222" indent="-256222" eaLnBrk="1" hangingPunct="1">
              <a:buFont typeface="Arial"/>
              <a:buChar char="•"/>
              <a:defRPr/>
            </a:pPr>
            <a:endParaRPr lang="en-US" dirty="0"/>
          </a:p>
          <a:p>
            <a:pPr marL="256222" indent="-256222" eaLnBrk="1" hangingPunct="1">
              <a:buFont typeface="Arial"/>
              <a:buChar char="•"/>
              <a:defRPr/>
            </a:pPr>
            <a:endParaRPr lang="en-US" dirty="0" smtClean="0"/>
          </a:p>
          <a:p>
            <a:pPr marL="256222" indent="-256222" eaLnBrk="1" hangingPunct="1">
              <a:buFont typeface="Arial"/>
              <a:buChar char="•"/>
              <a:defRPr/>
            </a:pPr>
            <a:endParaRPr lang="en-US" dirty="0"/>
          </a:p>
          <a:p>
            <a:pPr marL="256222" indent="-256222" eaLnBrk="1" hangingPunct="1">
              <a:buFont typeface="Arial"/>
              <a:buChar char="•"/>
              <a:defRPr/>
            </a:pPr>
            <a:endParaRPr lang="en-US" dirty="0" smtClean="0"/>
          </a:p>
          <a:p>
            <a:pPr marL="256222" indent="-256222" eaLnBrk="1" hangingPunct="1">
              <a:buFont typeface="Arial"/>
              <a:buChar char="•"/>
              <a:defRPr/>
            </a:pPr>
            <a:endParaRPr lang="en-US" dirty="0"/>
          </a:p>
          <a:p>
            <a:pPr marL="256222" indent="-256222" eaLnBrk="1" hangingPunct="1">
              <a:buFont typeface="Arial"/>
              <a:buChar char="•"/>
              <a:defRPr/>
            </a:pPr>
            <a:endParaRPr lang="en-US" dirty="0" smtClean="0"/>
          </a:p>
          <a:p>
            <a:pPr marL="256222" indent="-256222" eaLnBrk="1" hangingPunct="1">
              <a:buFont typeface="Arial"/>
              <a:buChar char="•"/>
              <a:defRPr/>
            </a:pPr>
            <a:endParaRPr lang="en-US" dirty="0"/>
          </a:p>
          <a:p>
            <a:pPr marL="256222" indent="-256222" eaLnBrk="1" hangingPunct="1">
              <a:buFont typeface="Arial"/>
              <a:buChar char="•"/>
              <a:defRPr/>
            </a:pPr>
            <a:endParaRPr lang="en-US" dirty="0" smtClean="0"/>
          </a:p>
          <a:p>
            <a:pPr marL="256222" indent="-256222" eaLnBrk="1" hangingPunct="1">
              <a:buFont typeface="Arial"/>
              <a:buChar char="•"/>
              <a:defRPr/>
            </a:pPr>
            <a:endParaRPr lang="en-US" dirty="0"/>
          </a:p>
          <a:p>
            <a:pPr marL="256222" indent="-256222" eaLnBrk="1" hangingPunct="1">
              <a:buFont typeface="Arial"/>
              <a:buChar char="•"/>
              <a:defRPr/>
            </a:pPr>
            <a:endParaRPr lang="en-US" dirty="0" smtClean="0"/>
          </a:p>
        </p:txBody>
      </p:sp>
      <p:pic>
        <p:nvPicPr>
          <p:cNvPr id="80900"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113" y="3556000"/>
            <a:ext cx="284321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Box 9"/>
          <p:cNvSpPr txBox="1">
            <a:spLocks noChangeArrowheads="1"/>
          </p:cNvSpPr>
          <p:nvPr/>
        </p:nvSpPr>
        <p:spPr bwMode="auto">
          <a:xfrm>
            <a:off x="5419725" y="954088"/>
            <a:ext cx="25209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gn="ctr">
              <a:lnSpc>
                <a:spcPct val="120000"/>
              </a:lnSpc>
              <a:spcBef>
                <a:spcPct val="0"/>
              </a:spcBef>
              <a:buClrTx/>
              <a:buFontTx/>
              <a:buNone/>
            </a:pPr>
            <a:r>
              <a:rPr lang="en-US" altLang="en-US" sz="1300" i="0">
                <a:solidFill>
                  <a:srgbClr val="0000FF"/>
                </a:solidFill>
              </a:rPr>
              <a:t>nonlinear GYRO simulations</a:t>
            </a:r>
          </a:p>
          <a:p>
            <a:pPr algn="ctr">
              <a:lnSpc>
                <a:spcPct val="120000"/>
              </a:lnSpc>
              <a:spcBef>
                <a:spcPct val="0"/>
              </a:spcBef>
              <a:buClrTx/>
              <a:buFontTx/>
              <a:buNone/>
            </a:pPr>
            <a:r>
              <a:rPr lang="en-US" altLang="en-US" sz="1300" i="0">
                <a:solidFill>
                  <a:srgbClr val="0000FF"/>
                </a:solidFill>
              </a:rPr>
              <a:t>DIII-D 155161, </a:t>
            </a:r>
            <a:r>
              <a:rPr lang="en-US" altLang="en-US" sz="1300" i="0">
                <a:solidFill>
                  <a:srgbClr val="0000FF"/>
                </a:solidFill>
                <a:latin typeface="Symbol" pitchFamily="18" charset="2"/>
              </a:rPr>
              <a:t>r</a:t>
            </a:r>
            <a:r>
              <a:rPr lang="en-US" altLang="en-US" sz="1300" i="0">
                <a:solidFill>
                  <a:srgbClr val="0000FF"/>
                </a:solidFill>
              </a:rPr>
              <a:t>=0.3, NBI-only</a:t>
            </a:r>
          </a:p>
        </p:txBody>
      </p:sp>
      <p:sp>
        <p:nvSpPr>
          <p:cNvPr id="80902" name="TextBox 7"/>
          <p:cNvSpPr txBox="1">
            <a:spLocks noChangeArrowheads="1"/>
          </p:cNvSpPr>
          <p:nvPr/>
        </p:nvSpPr>
        <p:spPr bwMode="auto">
          <a:xfrm>
            <a:off x="5472113" y="6316663"/>
            <a:ext cx="2513012"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gn="ctr">
              <a:lnSpc>
                <a:spcPct val="120000"/>
              </a:lnSpc>
              <a:spcBef>
                <a:spcPct val="0"/>
              </a:spcBef>
              <a:buClrTx/>
              <a:buFontTx/>
              <a:buNone/>
            </a:pPr>
            <a:r>
              <a:rPr lang="en-US" altLang="en-US" sz="1300" i="0">
                <a:solidFill>
                  <a:srgbClr val="0000FF"/>
                </a:solidFill>
              </a:rPr>
              <a:t>Guttenfelder, APS-DPP (2015)</a:t>
            </a:r>
          </a:p>
        </p:txBody>
      </p:sp>
      <p:pic>
        <p:nvPicPr>
          <p:cNvPr id="809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613" y="1450975"/>
            <a:ext cx="2616200" cy="492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bwMode="auto">
          <a:xfrm>
            <a:off x="3811588" y="2286000"/>
            <a:ext cx="760412" cy="0"/>
          </a:xfrm>
          <a:prstGeom prst="straightConnector1">
            <a:avLst/>
          </a:prstGeom>
          <a:noFill/>
          <a:ln w="254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762000"/>
          </a:xfrm>
        </p:spPr>
        <p:txBody>
          <a:bodyPr/>
          <a:lstStyle/>
          <a:p>
            <a:pPr eaLnBrk="1" hangingPunct="1">
              <a:defRPr/>
            </a:pPr>
            <a:r>
              <a:rPr lang="en-US" dirty="0" smtClean="0"/>
              <a:t>Nonlinear </a:t>
            </a:r>
            <a:r>
              <a:rPr lang="en-US" dirty="0" err="1" smtClean="0"/>
              <a:t>gyrokinetic</a:t>
            </a:r>
            <a:r>
              <a:rPr lang="en-US" dirty="0" smtClean="0"/>
              <a:t> simulations predict </a:t>
            </a:r>
            <a:r>
              <a:rPr lang="en-US" dirty="0" smtClean="0">
                <a:latin typeface="Symbol" panose="05050102010706020507" pitchFamily="18" charset="2"/>
              </a:rPr>
              <a:t>d</a:t>
            </a:r>
            <a:r>
              <a:rPr lang="en-US" dirty="0" smtClean="0"/>
              <a:t>B/B</a:t>
            </a:r>
            <a:r>
              <a:rPr lang="en-US" baseline="-25000" dirty="0" smtClean="0"/>
              <a:t>0</a:t>
            </a:r>
            <a:r>
              <a:rPr lang="en-US" dirty="0" smtClean="0"/>
              <a:t>~1-2</a:t>
            </a:r>
            <a:r>
              <a:rPr lang="en-US" dirty="0" smtClean="0">
                <a:sym typeface="Symbol"/>
              </a:rPr>
              <a:t></a:t>
            </a:r>
            <a:r>
              <a:rPr lang="en-US" dirty="0" smtClean="0"/>
              <a:t>10</a:t>
            </a:r>
            <a:r>
              <a:rPr lang="en-US" baseline="30000" dirty="0" smtClean="0"/>
              <a:t>-4</a:t>
            </a:r>
            <a:endParaRPr lang="en-US" dirty="0"/>
          </a:p>
        </p:txBody>
      </p:sp>
      <p:sp>
        <p:nvSpPr>
          <p:cNvPr id="3" name="Content Placeholder 2"/>
          <p:cNvSpPr>
            <a:spLocks noGrp="1"/>
          </p:cNvSpPr>
          <p:nvPr>
            <p:ph idx="1"/>
          </p:nvPr>
        </p:nvSpPr>
        <p:spPr>
          <a:xfrm>
            <a:off x="138113" y="1066800"/>
            <a:ext cx="8777287" cy="749300"/>
          </a:xfrm>
        </p:spPr>
        <p:txBody>
          <a:bodyPr/>
          <a:lstStyle/>
          <a:p>
            <a:pPr marL="256222" indent="-256222" eaLnBrk="1" hangingPunct="1">
              <a:buFont typeface="Arial"/>
              <a:buChar char="•"/>
              <a:defRPr/>
            </a:pPr>
            <a:r>
              <a:rPr lang="en-US" dirty="0" smtClean="0">
                <a:latin typeface="Symbol" panose="05050102010706020507" pitchFamily="18" charset="2"/>
              </a:rPr>
              <a:t>d</a:t>
            </a:r>
            <a:r>
              <a:rPr lang="en-US" dirty="0" smtClean="0"/>
              <a:t>B ~ 3-5 Gauss</a:t>
            </a:r>
          </a:p>
          <a:p>
            <a:pPr marL="256222" indent="-256222" eaLnBrk="1" hangingPunct="1">
              <a:buFont typeface="Arial"/>
              <a:buChar char="•"/>
              <a:defRPr/>
            </a:pPr>
            <a:r>
              <a:rPr lang="en-US" dirty="0" smtClean="0"/>
              <a:t>(</a:t>
            </a:r>
            <a:r>
              <a:rPr lang="en-US" dirty="0" smtClean="0">
                <a:latin typeface="Symbol" panose="05050102010706020507" pitchFamily="18" charset="2"/>
              </a:rPr>
              <a:t>d</a:t>
            </a:r>
            <a:r>
              <a:rPr lang="en-US" dirty="0" smtClean="0"/>
              <a:t>B/B</a:t>
            </a:r>
            <a:r>
              <a:rPr lang="en-US" baseline="-25000" dirty="0" smtClean="0"/>
              <a:t>0</a:t>
            </a:r>
            <a:r>
              <a:rPr lang="en-US" dirty="0" smtClean="0"/>
              <a:t>) / (</a:t>
            </a:r>
            <a:r>
              <a:rPr lang="en-US" dirty="0" err="1" smtClean="0">
                <a:latin typeface="Symbol" panose="05050102010706020507" pitchFamily="18" charset="2"/>
              </a:rPr>
              <a:t>d</a:t>
            </a:r>
            <a:r>
              <a:rPr lang="en-US" dirty="0" err="1" smtClean="0"/>
              <a:t>n</a:t>
            </a:r>
            <a:r>
              <a:rPr lang="en-US" dirty="0" smtClean="0"/>
              <a:t>/n</a:t>
            </a:r>
            <a:r>
              <a:rPr lang="en-US" baseline="-25000" dirty="0" smtClean="0"/>
              <a:t>0</a:t>
            </a:r>
            <a:r>
              <a:rPr lang="en-US" dirty="0" smtClean="0"/>
              <a:t>) similar to quasilinear ratio </a:t>
            </a:r>
            <a:r>
              <a:rPr lang="en-US" dirty="0" smtClean="0">
                <a:sym typeface="Symbol"/>
              </a:rPr>
              <a:t> useful for scoping (next section)</a:t>
            </a:r>
            <a:endParaRPr lang="en-US" dirty="0" smtClean="0"/>
          </a:p>
        </p:txBody>
      </p:sp>
      <p:pic>
        <p:nvPicPr>
          <p:cNvPr id="81924" name="Picture 2"/>
          <p:cNvPicPr>
            <a:picLocks noChangeAspect="1" noChangeArrowheads="1"/>
          </p:cNvPicPr>
          <p:nvPr/>
        </p:nvPicPr>
        <p:blipFill>
          <a:blip r:embed="rId2">
            <a:extLst>
              <a:ext uri="{28A0092B-C50C-407E-A947-70E740481C1C}">
                <a14:useLocalDpi xmlns:a14="http://schemas.microsoft.com/office/drawing/2010/main" val="0"/>
              </a:ext>
            </a:extLst>
          </a:blip>
          <a:srcRect l="18286" t="2539" r="21271" b="3493"/>
          <a:stretch>
            <a:fillRect/>
          </a:stretch>
        </p:blipFill>
        <p:spPr bwMode="auto">
          <a:xfrm>
            <a:off x="0" y="2236788"/>
            <a:ext cx="3252788" cy="367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5" name="Picture 3"/>
          <p:cNvPicPr>
            <a:picLocks noChangeAspect="1" noChangeArrowheads="1"/>
          </p:cNvPicPr>
          <p:nvPr/>
        </p:nvPicPr>
        <p:blipFill>
          <a:blip r:embed="rId3">
            <a:extLst>
              <a:ext uri="{28A0092B-C50C-407E-A947-70E740481C1C}">
                <a14:useLocalDpi xmlns:a14="http://schemas.microsoft.com/office/drawing/2010/main" val="0"/>
              </a:ext>
            </a:extLst>
          </a:blip>
          <a:srcRect l="18224" t="1366" r="22554" b="3481"/>
          <a:stretch>
            <a:fillRect/>
          </a:stretch>
        </p:blipFill>
        <p:spPr bwMode="auto">
          <a:xfrm>
            <a:off x="3255963" y="2168525"/>
            <a:ext cx="3186112" cy="372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038" y="1903413"/>
            <a:ext cx="235585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7" name="TextBox 7"/>
          <p:cNvSpPr txBox="1">
            <a:spLocks noChangeArrowheads="1"/>
          </p:cNvSpPr>
          <p:nvPr/>
        </p:nvSpPr>
        <p:spPr bwMode="auto">
          <a:xfrm>
            <a:off x="7418388" y="1681163"/>
            <a:ext cx="11017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gn="ctr">
              <a:lnSpc>
                <a:spcPct val="120000"/>
              </a:lnSpc>
              <a:spcBef>
                <a:spcPct val="0"/>
              </a:spcBef>
              <a:buClrTx/>
              <a:buFontTx/>
              <a:buNone/>
            </a:pPr>
            <a:r>
              <a:rPr lang="en-US" altLang="en-US" sz="1400" i="0">
                <a:solidFill>
                  <a:srgbClr val="0000FF"/>
                </a:solidFill>
              </a:rPr>
              <a:t>rms at </a:t>
            </a:r>
            <a:r>
              <a:rPr lang="en-US" altLang="en-US" sz="1400" i="0">
                <a:solidFill>
                  <a:srgbClr val="0000FF"/>
                </a:solidFill>
                <a:latin typeface="Symbol" pitchFamily="18" charset="2"/>
              </a:rPr>
              <a:t>q</a:t>
            </a:r>
            <a:r>
              <a:rPr lang="en-US" altLang="en-US" sz="1400" i="0">
                <a:solidFill>
                  <a:srgbClr val="0000FF"/>
                </a:solidFill>
              </a:rPr>
              <a:t>=0</a:t>
            </a:r>
          </a:p>
        </p:txBody>
      </p:sp>
      <p:sp>
        <p:nvSpPr>
          <p:cNvPr id="81928" name="TextBox 8"/>
          <p:cNvSpPr txBox="1">
            <a:spLocks noChangeArrowheads="1"/>
          </p:cNvSpPr>
          <p:nvPr/>
        </p:nvSpPr>
        <p:spPr bwMode="auto">
          <a:xfrm>
            <a:off x="1839913" y="1846263"/>
            <a:ext cx="253841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gn="ctr">
              <a:lnSpc>
                <a:spcPct val="120000"/>
              </a:lnSpc>
              <a:spcBef>
                <a:spcPct val="0"/>
              </a:spcBef>
              <a:buClrTx/>
              <a:buFontTx/>
              <a:buNone/>
            </a:pPr>
            <a:r>
              <a:rPr lang="en-US" altLang="en-US" sz="1300" i="0">
                <a:solidFill>
                  <a:srgbClr val="0000FF"/>
                </a:solidFill>
              </a:rPr>
              <a:t>nonlinear GYRO simulations</a:t>
            </a:r>
          </a:p>
          <a:p>
            <a:pPr algn="ctr">
              <a:lnSpc>
                <a:spcPct val="120000"/>
              </a:lnSpc>
              <a:spcBef>
                <a:spcPct val="0"/>
              </a:spcBef>
              <a:buClrTx/>
              <a:buFontTx/>
              <a:buNone/>
            </a:pPr>
            <a:r>
              <a:rPr lang="en-US" altLang="en-US" sz="1300" i="0">
                <a:solidFill>
                  <a:srgbClr val="0000FF"/>
                </a:solidFill>
              </a:rPr>
              <a:t>DIII-D 155161, </a:t>
            </a:r>
            <a:r>
              <a:rPr lang="en-US" altLang="en-US" sz="1300" i="0">
                <a:solidFill>
                  <a:srgbClr val="0000FF"/>
                </a:solidFill>
                <a:latin typeface="Symbol" pitchFamily="18" charset="2"/>
              </a:rPr>
              <a:t>r</a:t>
            </a:r>
            <a:r>
              <a:rPr lang="en-US" altLang="en-US" sz="1300" i="0">
                <a:solidFill>
                  <a:srgbClr val="0000FF"/>
                </a:solidFill>
              </a:rPr>
              <a:t>=0.3, NBI+ECH</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762000"/>
          </a:xfrm>
        </p:spPr>
        <p:txBody>
          <a:bodyPr/>
          <a:lstStyle/>
          <a:p>
            <a:pPr eaLnBrk="1" hangingPunct="1">
              <a:defRPr/>
            </a:pPr>
            <a:r>
              <a:rPr lang="en-US" dirty="0" smtClean="0"/>
              <a:t>Strength of EM stabilization consistent with local proximity to KBM threshold</a:t>
            </a:r>
            <a:endParaRPr lang="en-US" dirty="0"/>
          </a:p>
        </p:txBody>
      </p:sp>
      <p:sp>
        <p:nvSpPr>
          <p:cNvPr id="3" name="Content Placeholder 2"/>
          <p:cNvSpPr>
            <a:spLocks noGrp="1"/>
          </p:cNvSpPr>
          <p:nvPr>
            <p:ph idx="1"/>
          </p:nvPr>
        </p:nvSpPr>
        <p:spPr>
          <a:xfrm>
            <a:off x="69850" y="1209675"/>
            <a:ext cx="5397500" cy="5178425"/>
          </a:xfrm>
        </p:spPr>
        <p:txBody>
          <a:bodyPr/>
          <a:lstStyle/>
          <a:p>
            <a:pPr marL="256222" indent="-256222" eaLnBrk="1" hangingPunct="1">
              <a:buFont typeface="Arial"/>
              <a:buChar char="•"/>
              <a:defRPr/>
            </a:pPr>
            <a:r>
              <a:rPr lang="en-US" dirty="0" smtClean="0"/>
              <a:t>Theory [7] predicts EM stabilization strengthens as local pressure gradient (</a:t>
            </a:r>
            <a:r>
              <a:rPr lang="en-US" dirty="0" smtClean="0">
                <a:latin typeface="Symbol" panose="05050102010706020507" pitchFamily="18" charset="2"/>
              </a:rPr>
              <a:t>a </a:t>
            </a:r>
            <a:r>
              <a:rPr lang="en-US" dirty="0" smtClean="0"/>
              <a:t>= -</a:t>
            </a:r>
            <a:r>
              <a:rPr lang="en-US" dirty="0"/>
              <a:t>q</a:t>
            </a:r>
            <a:r>
              <a:rPr lang="en-US" baseline="30000" dirty="0"/>
              <a:t>2</a:t>
            </a:r>
            <a:r>
              <a:rPr lang="en-US" dirty="0">
                <a:sym typeface="Symbol"/>
              </a:rPr>
              <a:t></a:t>
            </a:r>
            <a:r>
              <a:rPr lang="en-US" dirty="0"/>
              <a:t>R</a:t>
            </a:r>
            <a:r>
              <a:rPr lang="en-US" dirty="0">
                <a:sym typeface="Symbol"/>
              </a:rPr>
              <a:t></a:t>
            </a:r>
            <a:r>
              <a:rPr lang="en-US" dirty="0"/>
              <a:t>P</a:t>
            </a:r>
            <a:r>
              <a:rPr lang="en-US" baseline="-25000" dirty="0"/>
              <a:t>tot</a:t>
            </a:r>
            <a:r>
              <a:rPr lang="en-US" dirty="0">
                <a:sym typeface="Symbol"/>
              </a:rPr>
              <a:t>2</a:t>
            </a:r>
            <a:r>
              <a:rPr lang="en-US" dirty="0">
                <a:latin typeface="Symbol" panose="05050102010706020507" pitchFamily="18" charset="2"/>
                <a:sym typeface="Symbol"/>
              </a:rPr>
              <a:t>m</a:t>
            </a:r>
            <a:r>
              <a:rPr lang="en-US" baseline="-25000" dirty="0">
                <a:sym typeface="Symbol"/>
              </a:rPr>
              <a:t>0</a:t>
            </a:r>
            <a:r>
              <a:rPr lang="en-US" dirty="0"/>
              <a:t>/B</a:t>
            </a:r>
            <a:r>
              <a:rPr lang="en-US" baseline="30000" dirty="0"/>
              <a:t>2</a:t>
            </a:r>
            <a:r>
              <a:rPr lang="en-US" dirty="0" smtClean="0"/>
              <a:t>) approaches the KBM limit (</a:t>
            </a:r>
            <a:r>
              <a:rPr lang="en-US" dirty="0" err="1" smtClean="0">
                <a:latin typeface="Symbol" panose="05050102010706020507" pitchFamily="18" charset="2"/>
              </a:rPr>
              <a:t>a</a:t>
            </a:r>
            <a:r>
              <a:rPr lang="en-US" baseline="-25000" dirty="0" err="1" smtClean="0"/>
              <a:t>crit</a:t>
            </a:r>
            <a:r>
              <a:rPr lang="en-US" dirty="0" smtClean="0"/>
              <a:t>)</a:t>
            </a:r>
          </a:p>
          <a:p>
            <a:pPr marL="256222" indent="-256222" eaLnBrk="1" hangingPunct="1">
              <a:buFont typeface="Arial"/>
              <a:buChar char="•"/>
              <a:defRPr/>
            </a:pPr>
            <a:r>
              <a:rPr lang="en-US" dirty="0" smtClean="0"/>
              <a:t>In GYRO-normalized units:</a:t>
            </a:r>
          </a:p>
          <a:p>
            <a:pPr marL="256222" indent="-256222" eaLnBrk="1" hangingPunct="1">
              <a:buFont typeface="Arial"/>
              <a:buChar char="•"/>
              <a:defRPr/>
            </a:pPr>
            <a:endParaRPr lang="en-US" dirty="0" smtClean="0"/>
          </a:p>
          <a:p>
            <a:pPr marL="0" indent="0" eaLnBrk="1" hangingPunct="1">
              <a:buFont typeface="Arial"/>
              <a:buNone/>
              <a:defRPr/>
            </a:pPr>
            <a:r>
              <a:rPr lang="en-US" dirty="0" smtClean="0">
                <a:latin typeface="Symbol" panose="05050102010706020507" pitchFamily="18" charset="2"/>
              </a:rPr>
              <a:t>     </a:t>
            </a:r>
            <a:endParaRPr lang="en-US" dirty="0" smtClean="0"/>
          </a:p>
          <a:p>
            <a:pPr marL="256222" indent="-256222" eaLnBrk="1" hangingPunct="1">
              <a:buFont typeface="Arial"/>
              <a:buChar char="•"/>
              <a:defRPr/>
            </a:pPr>
            <a:endParaRPr lang="en-US" dirty="0" smtClean="0"/>
          </a:p>
          <a:p>
            <a:pPr marL="256222" indent="-256222" eaLnBrk="1" hangingPunct="1">
              <a:buFont typeface="Arial"/>
              <a:buChar char="•"/>
              <a:defRPr/>
            </a:pPr>
            <a:endParaRPr lang="en-US" dirty="0" smtClean="0">
              <a:latin typeface="Symbol" panose="05050102010706020507" pitchFamily="18" charset="2"/>
            </a:endParaRPr>
          </a:p>
          <a:p>
            <a:pPr marL="256222" indent="-256222" eaLnBrk="1" hangingPunct="1">
              <a:buFont typeface="Arial"/>
              <a:buChar char="•"/>
              <a:defRPr/>
            </a:pPr>
            <a:r>
              <a:rPr lang="en-US" dirty="0" smtClean="0">
                <a:latin typeface="Symbol" panose="05050102010706020507" pitchFamily="18" charset="2"/>
              </a:rPr>
              <a:t>b</a:t>
            </a:r>
            <a:r>
              <a:rPr lang="en-US" baseline="-25000" dirty="0" smtClean="0"/>
              <a:t>e</a:t>
            </a:r>
            <a:r>
              <a:rPr lang="en-US" dirty="0" smtClean="0"/>
              <a:t> </a:t>
            </a:r>
            <a:r>
              <a:rPr lang="en-US" dirty="0"/>
              <a:t>scan </a:t>
            </a:r>
            <a:r>
              <a:rPr lang="en-US" dirty="0" smtClean="0"/>
              <a:t>used </a:t>
            </a:r>
            <a:r>
              <a:rPr lang="en-US" dirty="0"/>
              <a:t>to identify KBM </a:t>
            </a:r>
            <a:r>
              <a:rPr lang="en-US" dirty="0" smtClean="0"/>
              <a:t>linear threshold</a:t>
            </a:r>
          </a:p>
          <a:p>
            <a:pPr marL="741386" lvl="1" indent="-285147" eaLnBrk="1" hangingPunct="1">
              <a:defRPr/>
            </a:pPr>
            <a:r>
              <a:rPr lang="en-US" b="0" dirty="0" smtClean="0"/>
              <a:t>Does not account for profile changes</a:t>
            </a:r>
          </a:p>
          <a:p>
            <a:pPr marL="256222" indent="-256222" eaLnBrk="1" hangingPunct="1">
              <a:buFont typeface="Arial"/>
              <a:buChar char="•"/>
              <a:defRPr/>
            </a:pPr>
            <a:r>
              <a:rPr lang="en-US" dirty="0" smtClean="0"/>
              <a:t>As a function of </a:t>
            </a:r>
            <a:r>
              <a:rPr lang="en-US" dirty="0" smtClean="0">
                <a:latin typeface="Symbol" panose="05050102010706020507" pitchFamily="18" charset="2"/>
              </a:rPr>
              <a:t>a</a:t>
            </a:r>
            <a:r>
              <a:rPr lang="en-US" dirty="0"/>
              <a:t> </a:t>
            </a:r>
            <a:r>
              <a:rPr lang="en-US" dirty="0" smtClean="0"/>
              <a:t>(including profile changes):</a:t>
            </a:r>
            <a:endParaRPr lang="en-US" dirty="0"/>
          </a:p>
          <a:p>
            <a:pPr marL="256222" indent="-256222" eaLnBrk="1" hangingPunct="1">
              <a:buFont typeface="Arial"/>
              <a:buChar char="•"/>
              <a:defRPr/>
            </a:pPr>
            <a:r>
              <a:rPr lang="en-US" dirty="0" smtClean="0">
                <a:solidFill>
                  <a:srgbClr val="0000FF"/>
                </a:solidFill>
              </a:rPr>
              <a:t>NBI-only case, </a:t>
            </a:r>
            <a:r>
              <a:rPr lang="en-US" dirty="0" smtClean="0">
                <a:solidFill>
                  <a:srgbClr val="0000FF"/>
                </a:solidFill>
                <a:latin typeface="Symbol" panose="05050102010706020507" pitchFamily="18" charset="2"/>
              </a:rPr>
              <a:t>a</a:t>
            </a:r>
            <a:r>
              <a:rPr lang="en-US" dirty="0" smtClean="0">
                <a:solidFill>
                  <a:srgbClr val="0000FF"/>
                </a:solidFill>
              </a:rPr>
              <a:t> within ~15% of </a:t>
            </a:r>
            <a:r>
              <a:rPr lang="en-US" dirty="0" err="1" smtClean="0">
                <a:solidFill>
                  <a:srgbClr val="0000FF"/>
                </a:solidFill>
                <a:latin typeface="Symbol" panose="05050102010706020507" pitchFamily="18" charset="2"/>
              </a:rPr>
              <a:t>a</a:t>
            </a:r>
            <a:r>
              <a:rPr lang="en-US" baseline="-25000" dirty="0" err="1" smtClean="0">
                <a:solidFill>
                  <a:srgbClr val="0000FF"/>
                </a:solidFill>
              </a:rPr>
              <a:t>crit</a:t>
            </a:r>
            <a:r>
              <a:rPr lang="en-US" dirty="0" smtClean="0">
                <a:solidFill>
                  <a:srgbClr val="0000FF"/>
                </a:solidFill>
              </a:rPr>
              <a:t> </a:t>
            </a:r>
            <a:r>
              <a:rPr lang="en-US" dirty="0" smtClean="0">
                <a:solidFill>
                  <a:srgbClr val="0000FF"/>
                </a:solidFill>
                <a:sym typeface="Symbol"/>
              </a:rPr>
              <a:t></a:t>
            </a:r>
            <a:r>
              <a:rPr lang="en-US" dirty="0" smtClean="0">
                <a:solidFill>
                  <a:srgbClr val="0000FF"/>
                </a:solidFill>
              </a:rPr>
              <a:t> strong EM stabilization (previous slides)</a:t>
            </a:r>
          </a:p>
          <a:p>
            <a:pPr marL="256222" indent="-256222" eaLnBrk="1" hangingPunct="1">
              <a:buFont typeface="Arial"/>
              <a:buChar char="•"/>
              <a:defRPr/>
            </a:pPr>
            <a:r>
              <a:rPr lang="en-US" dirty="0" smtClean="0">
                <a:solidFill>
                  <a:srgbClr val="FF0000"/>
                </a:solidFill>
              </a:rPr>
              <a:t>ECH case has lower </a:t>
            </a:r>
            <a:r>
              <a:rPr lang="en-US" dirty="0">
                <a:solidFill>
                  <a:srgbClr val="FF0000"/>
                </a:solidFill>
                <a:latin typeface="Symbol" panose="05050102010706020507" pitchFamily="18" charset="2"/>
              </a:rPr>
              <a:t>a</a:t>
            </a:r>
            <a:r>
              <a:rPr lang="en-US" dirty="0">
                <a:solidFill>
                  <a:srgbClr val="FF0000"/>
                </a:solidFill>
              </a:rPr>
              <a:t>/</a:t>
            </a:r>
            <a:r>
              <a:rPr lang="en-US" dirty="0" err="1">
                <a:solidFill>
                  <a:srgbClr val="FF0000"/>
                </a:solidFill>
                <a:latin typeface="Symbol" panose="05050102010706020507" pitchFamily="18" charset="2"/>
              </a:rPr>
              <a:t>a</a:t>
            </a:r>
            <a:r>
              <a:rPr lang="en-US" baseline="-25000" dirty="0" err="1">
                <a:solidFill>
                  <a:srgbClr val="FF0000"/>
                </a:solidFill>
              </a:rPr>
              <a:t>crit</a:t>
            </a:r>
            <a:r>
              <a:rPr lang="en-US" dirty="0">
                <a:solidFill>
                  <a:srgbClr val="FF0000"/>
                </a:solidFill>
              </a:rPr>
              <a:t> </a:t>
            </a:r>
            <a:r>
              <a:rPr lang="en-US" dirty="0" smtClean="0">
                <a:solidFill>
                  <a:srgbClr val="FF0000"/>
                </a:solidFill>
              </a:rPr>
              <a:t>due to larger </a:t>
            </a:r>
            <a:r>
              <a:rPr lang="en-US" dirty="0" err="1" smtClean="0">
                <a:solidFill>
                  <a:srgbClr val="FF0000"/>
                </a:solidFill>
                <a:latin typeface="Symbol" panose="05050102010706020507" pitchFamily="18" charset="2"/>
              </a:rPr>
              <a:t>a</a:t>
            </a:r>
            <a:r>
              <a:rPr lang="en-US" baseline="-25000" dirty="0" err="1" smtClean="0">
                <a:solidFill>
                  <a:srgbClr val="FF0000"/>
                </a:solidFill>
              </a:rPr>
              <a:t>crit</a:t>
            </a:r>
            <a:r>
              <a:rPr lang="en-US" dirty="0" smtClean="0">
                <a:solidFill>
                  <a:srgbClr val="FF0000"/>
                </a:solidFill>
              </a:rPr>
              <a:t> </a:t>
            </a:r>
            <a:r>
              <a:rPr lang="en-US" dirty="0" smtClean="0">
                <a:solidFill>
                  <a:srgbClr val="FF0000"/>
                </a:solidFill>
                <a:sym typeface="Symbol"/>
              </a:rPr>
              <a:t></a:t>
            </a:r>
            <a:r>
              <a:rPr lang="en-US" dirty="0" smtClean="0">
                <a:solidFill>
                  <a:srgbClr val="FF0000"/>
                </a:solidFill>
              </a:rPr>
              <a:t> weak EM stabilization (not shown)</a:t>
            </a:r>
          </a:p>
          <a:p>
            <a:pPr marL="256222" indent="-256222" eaLnBrk="1" hangingPunct="1">
              <a:buFont typeface="Arial"/>
              <a:buChar char="•"/>
              <a:defRPr/>
            </a:pPr>
            <a:endParaRPr lang="en-US" dirty="0" smtClean="0"/>
          </a:p>
          <a:p>
            <a:pPr marL="256222" indent="-256222" eaLnBrk="1" hangingPunct="1">
              <a:buFont typeface="Arial"/>
              <a:buChar char="•"/>
              <a:defRPr/>
            </a:pPr>
            <a:endParaRPr lang="en-US" dirty="0"/>
          </a:p>
        </p:txBody>
      </p:sp>
      <p:pic>
        <p:nvPicPr>
          <p:cNvPr id="829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1209675"/>
            <a:ext cx="3606800" cy="517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9" name="TextBox 17"/>
          <p:cNvSpPr txBox="1">
            <a:spLocks noChangeArrowheads="1"/>
          </p:cNvSpPr>
          <p:nvPr/>
        </p:nvSpPr>
        <p:spPr bwMode="auto">
          <a:xfrm>
            <a:off x="6354763" y="6319838"/>
            <a:ext cx="25114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678" rIns="91354" bIns="45678">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gn="ctr">
              <a:lnSpc>
                <a:spcPct val="120000"/>
              </a:lnSpc>
              <a:spcBef>
                <a:spcPct val="0"/>
              </a:spcBef>
              <a:buClrTx/>
              <a:buFontTx/>
              <a:buNone/>
            </a:pPr>
            <a:r>
              <a:rPr lang="en-US" altLang="en-US" sz="1300" i="0">
                <a:solidFill>
                  <a:srgbClr val="0000FF"/>
                </a:solidFill>
              </a:rPr>
              <a:t>Ernst, PoP (2016)</a:t>
            </a:r>
          </a:p>
        </p:txBody>
      </p:sp>
      <p:graphicFrame>
        <p:nvGraphicFramePr>
          <p:cNvPr id="82950" name="Object 7"/>
          <p:cNvGraphicFramePr>
            <a:graphicFrameLocks noChangeAspect="1"/>
          </p:cNvGraphicFramePr>
          <p:nvPr/>
        </p:nvGraphicFramePr>
        <p:xfrm>
          <a:off x="831850" y="2279650"/>
          <a:ext cx="3878263" cy="746125"/>
        </p:xfrm>
        <a:graphic>
          <a:graphicData uri="http://schemas.openxmlformats.org/presentationml/2006/ole">
            <mc:AlternateContent xmlns:mc="http://schemas.openxmlformats.org/markup-compatibility/2006">
              <mc:Choice xmlns:v="urn:schemas-microsoft-com:vml" Requires="v">
                <p:oleObj spid="_x0000_s83262" name="Equation" r:id="rId5" imgW="2565400" imgH="508000" progId="Equation.3">
                  <p:embed/>
                </p:oleObj>
              </mc:Choice>
              <mc:Fallback>
                <p:oleObj name="Equation" r:id="rId5" imgW="2565400" imgH="5080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850" y="2279650"/>
                        <a:ext cx="387826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Arrow Connector 4"/>
          <p:cNvCxnSpPr/>
          <p:nvPr/>
        </p:nvCxnSpPr>
        <p:spPr bwMode="auto">
          <a:xfrm flipV="1">
            <a:off x="4918075" y="3495675"/>
            <a:ext cx="619125" cy="68263"/>
          </a:xfrm>
          <a:prstGeom prst="straightConnector1">
            <a:avLst/>
          </a:prstGeom>
          <a:noFill/>
          <a:ln w="254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762000"/>
          </a:xfrm>
        </p:spPr>
        <p:txBody>
          <a:bodyPr/>
          <a:lstStyle/>
          <a:p>
            <a:pPr eaLnBrk="1" hangingPunct="1">
              <a:defRPr/>
            </a:pPr>
            <a:r>
              <a:rPr lang="en-US" dirty="0" smtClean="0"/>
              <a:t>Using Doppler backscattering (DBS ~ </a:t>
            </a:r>
            <a:r>
              <a:rPr lang="en-US" dirty="0" err="1" smtClean="0">
                <a:latin typeface="Symbol" panose="05050102010706020507" pitchFamily="18" charset="2"/>
              </a:rPr>
              <a:t>d</a:t>
            </a:r>
            <a:r>
              <a:rPr lang="en-US" dirty="0" err="1" smtClean="0"/>
              <a:t>n</a:t>
            </a:r>
            <a:r>
              <a:rPr lang="en-US" dirty="0" smtClean="0"/>
              <a:t>) and cross polarization scattering </a:t>
            </a:r>
            <a:r>
              <a:rPr lang="en-US" dirty="0"/>
              <a:t>(CPS ~ </a:t>
            </a:r>
            <a:r>
              <a:rPr lang="en-US" dirty="0" smtClean="0">
                <a:latin typeface="Symbol" panose="05050102010706020507" pitchFamily="18" charset="2"/>
              </a:rPr>
              <a:t>d</a:t>
            </a:r>
            <a:r>
              <a:rPr lang="en-US" dirty="0" smtClean="0"/>
              <a:t>B) to measure core EM turbulence</a:t>
            </a:r>
            <a:endParaRPr lang="en-US" dirty="0"/>
          </a:p>
        </p:txBody>
      </p:sp>
      <p:sp>
        <p:nvSpPr>
          <p:cNvPr id="3" name="Content Placeholder 2"/>
          <p:cNvSpPr>
            <a:spLocks noGrp="1"/>
          </p:cNvSpPr>
          <p:nvPr>
            <p:ph idx="1"/>
          </p:nvPr>
        </p:nvSpPr>
        <p:spPr>
          <a:xfrm>
            <a:off x="138113" y="1008063"/>
            <a:ext cx="5611812" cy="1851025"/>
          </a:xfrm>
        </p:spPr>
        <p:txBody>
          <a:bodyPr/>
          <a:lstStyle/>
          <a:p>
            <a:pPr marL="256312" indent="-256312" eaLnBrk="1" hangingPunct="1">
              <a:buFont typeface="Arial"/>
              <a:buChar char="•"/>
              <a:defRPr/>
            </a:pPr>
            <a:r>
              <a:rPr lang="en-US" sz="1800" dirty="0" smtClean="0"/>
              <a:t>Increase </a:t>
            </a:r>
            <a:r>
              <a:rPr lang="en-US" sz="1800" dirty="0"/>
              <a:t>of CPS/DBS amplitude ratio (~</a:t>
            </a:r>
            <a:r>
              <a:rPr lang="en-US" sz="1800" dirty="0">
                <a:latin typeface="Symbol" panose="05050102010706020507" pitchFamily="18" charset="2"/>
              </a:rPr>
              <a:t>d</a:t>
            </a:r>
            <a:r>
              <a:rPr lang="en-US" sz="1800" dirty="0"/>
              <a:t>B/</a:t>
            </a:r>
            <a:r>
              <a:rPr lang="en-US" sz="1800" dirty="0" err="1">
                <a:latin typeface="Symbol" panose="05050102010706020507" pitchFamily="18" charset="2"/>
              </a:rPr>
              <a:t>d</a:t>
            </a:r>
            <a:r>
              <a:rPr lang="en-US" sz="1800" dirty="0" err="1"/>
              <a:t>n</a:t>
            </a:r>
            <a:r>
              <a:rPr lang="en-US" sz="1800" dirty="0"/>
              <a:t>) with </a:t>
            </a:r>
            <a:r>
              <a:rPr lang="en-US" sz="1800" dirty="0">
                <a:latin typeface="Symbol" panose="05050102010706020507" pitchFamily="18" charset="2"/>
              </a:rPr>
              <a:t>b</a:t>
            </a:r>
            <a:r>
              <a:rPr lang="en-US" sz="1800" dirty="0"/>
              <a:t> consistent with </a:t>
            </a:r>
            <a:r>
              <a:rPr lang="en-US" sz="1800" dirty="0" smtClean="0"/>
              <a:t>expectations</a:t>
            </a:r>
          </a:p>
          <a:p>
            <a:pPr marL="256312" indent="-256312" eaLnBrk="1" hangingPunct="1">
              <a:buFont typeface="Arial"/>
              <a:buChar char="•"/>
              <a:defRPr/>
            </a:pPr>
            <a:endParaRPr lang="en-US" sz="1800" dirty="0"/>
          </a:p>
          <a:p>
            <a:pPr marL="256312" indent="-256312" eaLnBrk="1" hangingPunct="1">
              <a:buFont typeface="Symbol" panose="05050102010706020507" pitchFamily="18" charset="2"/>
              <a:buChar char="Þ"/>
              <a:defRPr/>
            </a:pPr>
            <a:r>
              <a:rPr lang="en-US" sz="1800" dirty="0">
                <a:solidFill>
                  <a:srgbClr val="0000FF"/>
                </a:solidFill>
              </a:rPr>
              <a:t>Requires ray tracing, </a:t>
            </a:r>
            <a:r>
              <a:rPr lang="en-US" sz="1800" dirty="0" err="1">
                <a:solidFill>
                  <a:srgbClr val="0000FF"/>
                </a:solidFill>
              </a:rPr>
              <a:t>gyrokinetic</a:t>
            </a:r>
            <a:r>
              <a:rPr lang="en-US" sz="1800" dirty="0">
                <a:solidFill>
                  <a:srgbClr val="0000FF"/>
                </a:solidFill>
              </a:rPr>
              <a:t> simulations + synthetic diagnostics to thoroughly validate</a:t>
            </a:r>
          </a:p>
        </p:txBody>
      </p:sp>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t="153"/>
          <a:stretch>
            <a:fillRect/>
          </a:stretch>
        </p:blipFill>
        <p:spPr bwMode="auto">
          <a:xfrm>
            <a:off x="5818188" y="1076325"/>
            <a:ext cx="3048000" cy="565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825" y="2925763"/>
            <a:ext cx="4067175"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Oval 18"/>
          <p:cNvSpPr/>
          <p:nvPr/>
        </p:nvSpPr>
        <p:spPr>
          <a:xfrm>
            <a:off x="2701925" y="4614863"/>
            <a:ext cx="207963" cy="336550"/>
          </a:xfrm>
          <a:prstGeom prst="ellipse">
            <a:avLst/>
          </a:prstGeom>
          <a:no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82048" tIns="41025" rIns="82048" bIns="41025" anchor="ctr"/>
          <a:lstStyle/>
          <a:p>
            <a:pPr algn="ctr" eaLnBrk="0" hangingPunct="0">
              <a:defRPr/>
            </a:pPr>
            <a:endParaRPr lang="en-US" sz="2400" i="0">
              <a:solidFill>
                <a:srgbClr val="FFFFFF"/>
              </a:solidFill>
            </a:endParaRPr>
          </a:p>
        </p:txBody>
      </p:sp>
      <p:cxnSp>
        <p:nvCxnSpPr>
          <p:cNvPr id="20" name="Straight Arrow Connector 19"/>
          <p:cNvCxnSpPr/>
          <p:nvPr/>
        </p:nvCxnSpPr>
        <p:spPr>
          <a:xfrm flipV="1">
            <a:off x="2909888" y="4400550"/>
            <a:ext cx="1898650" cy="306388"/>
          </a:xfrm>
          <a:prstGeom prst="straightConnector1">
            <a:avLst/>
          </a:prstGeom>
          <a:ln w="1905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83976" name="TextBox 20"/>
          <p:cNvSpPr txBox="1">
            <a:spLocks noChangeArrowheads="1"/>
          </p:cNvSpPr>
          <p:nvPr/>
        </p:nvSpPr>
        <p:spPr bwMode="auto">
          <a:xfrm>
            <a:off x="2216150" y="3429000"/>
            <a:ext cx="2147888" cy="48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048" tIns="41025" rIns="82048" bIns="41025">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spcBef>
                <a:spcPct val="0"/>
              </a:spcBef>
              <a:buClrTx/>
              <a:buFontTx/>
              <a:buNone/>
            </a:pPr>
            <a:r>
              <a:rPr lang="en-US" altLang="en-US" sz="1300" i="0">
                <a:solidFill>
                  <a:srgbClr val="000000"/>
                </a:solidFill>
                <a:latin typeface="Symbol" pitchFamily="18" charset="2"/>
              </a:rPr>
              <a:t>b</a:t>
            </a:r>
            <a:r>
              <a:rPr lang="en-US" altLang="en-US" sz="1300" i="0" baseline="-25000">
                <a:solidFill>
                  <a:srgbClr val="000000"/>
                </a:solidFill>
              </a:rPr>
              <a:t>N</a:t>
            </a:r>
            <a:r>
              <a:rPr lang="en-US" altLang="en-US" sz="1300" i="0">
                <a:solidFill>
                  <a:srgbClr val="000000"/>
                </a:solidFill>
              </a:rPr>
              <a:t>=1.5 (172221, 2000 ms)</a:t>
            </a:r>
          </a:p>
          <a:p>
            <a:pPr>
              <a:spcBef>
                <a:spcPct val="0"/>
              </a:spcBef>
              <a:buClrTx/>
              <a:buFontTx/>
              <a:buNone/>
            </a:pPr>
            <a:r>
              <a:rPr lang="en-US" altLang="en-US" sz="1300" i="0">
                <a:solidFill>
                  <a:srgbClr val="FF0000"/>
                </a:solidFill>
                <a:latin typeface="Symbol" pitchFamily="18" charset="2"/>
              </a:rPr>
              <a:t>b</a:t>
            </a:r>
            <a:r>
              <a:rPr lang="en-US" altLang="en-US" sz="1300" i="0" baseline="-25000">
                <a:solidFill>
                  <a:srgbClr val="FF0000"/>
                </a:solidFill>
              </a:rPr>
              <a:t>N</a:t>
            </a:r>
            <a:r>
              <a:rPr lang="en-US" altLang="en-US" sz="1300" i="0">
                <a:solidFill>
                  <a:srgbClr val="FF0000"/>
                </a:solidFill>
              </a:rPr>
              <a:t>=2.3 (172225, 3300 ms)</a:t>
            </a:r>
          </a:p>
        </p:txBody>
      </p:sp>
      <p:grpSp>
        <p:nvGrpSpPr>
          <p:cNvPr id="83977" name="Group 25"/>
          <p:cNvGrpSpPr>
            <a:grpSpLocks/>
          </p:cNvGrpSpPr>
          <p:nvPr/>
        </p:nvGrpSpPr>
        <p:grpSpPr bwMode="auto">
          <a:xfrm>
            <a:off x="1147763" y="5378450"/>
            <a:ext cx="2295525" cy="631825"/>
            <a:chOff x="1491852" y="4495800"/>
            <a:chExt cx="2523639" cy="715068"/>
          </a:xfrm>
        </p:grpSpPr>
        <p:sp>
          <p:nvSpPr>
            <p:cNvPr id="83984" name="TextBox 26"/>
            <p:cNvSpPr txBox="1">
              <a:spLocks noChangeArrowheads="1"/>
            </p:cNvSpPr>
            <p:nvPr/>
          </p:nvSpPr>
          <p:spPr bwMode="auto">
            <a:xfrm>
              <a:off x="1491852" y="4495800"/>
              <a:ext cx="2523639" cy="71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spcBef>
                  <a:spcPct val="0"/>
                </a:spcBef>
                <a:buClrTx/>
                <a:buFontTx/>
                <a:buNone/>
              </a:pPr>
              <a:r>
                <a:rPr lang="en-US" altLang="en-US" sz="2200" i="0">
                  <a:solidFill>
                    <a:srgbClr val="000000"/>
                  </a:solidFill>
                  <a:sym typeface="Symbol" pitchFamily="18" charset="2"/>
                </a:rPr>
                <a:t></a:t>
              </a:r>
              <a:r>
                <a:rPr lang="en-US" altLang="en-US" sz="1300" i="0">
                  <a:solidFill>
                    <a:srgbClr val="000000"/>
                  </a:solidFill>
                </a:rPr>
                <a:t> Simultaneous CPS &amp; DBS</a:t>
              </a:r>
            </a:p>
            <a:p>
              <a:pPr>
                <a:spcBef>
                  <a:spcPct val="0"/>
                </a:spcBef>
                <a:buClrTx/>
                <a:buFontTx/>
                <a:buNone/>
              </a:pPr>
              <a:r>
                <a:rPr lang="en-US" altLang="en-US" sz="1300" i="0">
                  <a:solidFill>
                    <a:srgbClr val="000000"/>
                  </a:solidFill>
                  <a:sym typeface="Symbol" pitchFamily="18" charset="2"/>
                </a:rPr>
                <a:t> </a:t>
              </a:r>
              <a:r>
                <a:rPr lang="en-US" altLang="en-US" sz="1300" i="0">
                  <a:solidFill>
                    <a:srgbClr val="000000"/>
                  </a:solidFill>
                </a:rPr>
                <a:t>   Core W-band DBS</a:t>
              </a:r>
            </a:p>
          </p:txBody>
        </p:sp>
        <p:sp>
          <p:nvSpPr>
            <p:cNvPr id="28" name="Rectangle 27"/>
            <p:cNvSpPr/>
            <p:nvPr/>
          </p:nvSpPr>
          <p:spPr>
            <a:xfrm>
              <a:off x="1568643" y="4952150"/>
              <a:ext cx="136130" cy="1383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2400" i="0">
                <a:solidFill>
                  <a:srgbClr val="FFFFFF"/>
                </a:solidFill>
              </a:endParaRPr>
            </a:p>
          </p:txBody>
        </p:sp>
      </p:grpSp>
      <p:sp>
        <p:nvSpPr>
          <p:cNvPr id="83978" name="TextBox 28"/>
          <p:cNvSpPr txBox="1">
            <a:spLocks noChangeArrowheads="1"/>
          </p:cNvSpPr>
          <p:nvPr/>
        </p:nvSpPr>
        <p:spPr bwMode="auto">
          <a:xfrm>
            <a:off x="7981950" y="4216400"/>
            <a:ext cx="53816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i="0">
                <a:solidFill>
                  <a:srgbClr val="0000FF"/>
                </a:solidFill>
              </a:rPr>
              <a:t>~</a:t>
            </a:r>
            <a:r>
              <a:rPr lang="en-US" altLang="en-US" i="0">
                <a:solidFill>
                  <a:srgbClr val="0000FF"/>
                </a:solidFill>
                <a:latin typeface="Symbol" pitchFamily="18" charset="2"/>
              </a:rPr>
              <a:t>d</a:t>
            </a:r>
            <a:r>
              <a:rPr lang="en-US" altLang="en-US" i="0">
                <a:solidFill>
                  <a:srgbClr val="0000FF"/>
                </a:solidFill>
              </a:rPr>
              <a:t>B</a:t>
            </a:r>
          </a:p>
        </p:txBody>
      </p:sp>
      <p:sp>
        <p:nvSpPr>
          <p:cNvPr id="83979" name="TextBox 29"/>
          <p:cNvSpPr txBox="1">
            <a:spLocks noChangeArrowheads="1"/>
          </p:cNvSpPr>
          <p:nvPr/>
        </p:nvSpPr>
        <p:spPr bwMode="auto">
          <a:xfrm>
            <a:off x="7966075" y="1882775"/>
            <a:ext cx="5413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i="0">
                <a:solidFill>
                  <a:srgbClr val="0000FF"/>
                </a:solidFill>
              </a:rPr>
              <a:t>~</a:t>
            </a:r>
            <a:r>
              <a:rPr lang="en-US" altLang="en-US" i="0">
                <a:solidFill>
                  <a:srgbClr val="0000FF"/>
                </a:solidFill>
                <a:latin typeface="Symbol" pitchFamily="18" charset="2"/>
              </a:rPr>
              <a:t>d</a:t>
            </a:r>
            <a:r>
              <a:rPr lang="en-US" altLang="en-US" i="0">
                <a:solidFill>
                  <a:srgbClr val="0000FF"/>
                </a:solidFill>
              </a:rPr>
              <a:t>n</a:t>
            </a:r>
          </a:p>
        </p:txBody>
      </p:sp>
      <p:sp>
        <p:nvSpPr>
          <p:cNvPr id="83980" name="TextBox 4"/>
          <p:cNvSpPr txBox="1">
            <a:spLocks noChangeArrowheads="1"/>
          </p:cNvSpPr>
          <p:nvPr/>
        </p:nvSpPr>
        <p:spPr bwMode="auto">
          <a:xfrm rot="-5400000">
            <a:off x="5062538" y="2076450"/>
            <a:ext cx="1601788" cy="388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i="0">
                <a:solidFill>
                  <a:srgbClr val="000000"/>
                </a:solidFill>
              </a:rPr>
              <a:t>Power spectra</a:t>
            </a:r>
          </a:p>
        </p:txBody>
      </p:sp>
      <p:sp>
        <p:nvSpPr>
          <p:cNvPr id="83981" name="TextBox 15"/>
          <p:cNvSpPr txBox="1">
            <a:spLocks noChangeArrowheads="1"/>
          </p:cNvSpPr>
          <p:nvPr/>
        </p:nvSpPr>
        <p:spPr bwMode="auto">
          <a:xfrm rot="-5400000">
            <a:off x="5182394" y="4968081"/>
            <a:ext cx="1600200" cy="388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i="0">
                <a:solidFill>
                  <a:srgbClr val="000000"/>
                </a:solidFill>
              </a:rPr>
              <a:t>Power spectra</a:t>
            </a:r>
          </a:p>
        </p:txBody>
      </p:sp>
      <p:sp>
        <p:nvSpPr>
          <p:cNvPr id="83982" name="TextBox 17"/>
          <p:cNvSpPr txBox="1">
            <a:spLocks noChangeArrowheads="1"/>
          </p:cNvSpPr>
          <p:nvPr/>
        </p:nvSpPr>
        <p:spPr bwMode="auto">
          <a:xfrm>
            <a:off x="1112838" y="4908550"/>
            <a:ext cx="1519237"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3" rIns="91387" bIns="45693">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spcBef>
                <a:spcPct val="0"/>
              </a:spcBef>
              <a:buClrTx/>
              <a:buFontTx/>
              <a:buNone/>
            </a:pPr>
            <a:r>
              <a:rPr lang="en-US" altLang="en-US" sz="1400" b="0" i="0">
                <a:solidFill>
                  <a:srgbClr val="000000"/>
                </a:solidFill>
              </a:rPr>
              <a:t>DBS k</a:t>
            </a:r>
            <a:r>
              <a:rPr lang="en-US" altLang="en-US" sz="1400" b="0" i="0" baseline="-25000">
                <a:solidFill>
                  <a:srgbClr val="000000"/>
                </a:solidFill>
                <a:latin typeface="Symbol" pitchFamily="18" charset="2"/>
              </a:rPr>
              <a:t>q</a:t>
            </a:r>
            <a:r>
              <a:rPr lang="en-US" altLang="en-US" sz="1400" b="0" i="0">
                <a:solidFill>
                  <a:srgbClr val="000000"/>
                </a:solidFill>
                <a:latin typeface="Symbol" pitchFamily="18" charset="2"/>
              </a:rPr>
              <a:t>r</a:t>
            </a:r>
            <a:r>
              <a:rPr lang="en-US" altLang="en-US" sz="1400" b="0" i="0" baseline="-25000">
                <a:solidFill>
                  <a:srgbClr val="000000"/>
                </a:solidFill>
              </a:rPr>
              <a:t>s</a:t>
            </a:r>
            <a:r>
              <a:rPr lang="en-US" altLang="en-US" sz="1400" b="0" i="0">
                <a:solidFill>
                  <a:srgbClr val="000000"/>
                </a:solidFill>
              </a:rPr>
              <a:t>=0.3-3</a:t>
            </a:r>
          </a:p>
          <a:p>
            <a:pPr>
              <a:spcBef>
                <a:spcPct val="0"/>
              </a:spcBef>
              <a:buClrTx/>
              <a:buFontTx/>
              <a:buNone/>
            </a:pPr>
            <a:r>
              <a:rPr lang="en-US" altLang="en-US" sz="1400" b="0" i="0">
                <a:solidFill>
                  <a:srgbClr val="000000"/>
                </a:solidFill>
              </a:rPr>
              <a:t>CPS k</a:t>
            </a:r>
            <a:r>
              <a:rPr lang="en-US" altLang="en-US" sz="1400" b="0" i="0" baseline="-25000">
                <a:solidFill>
                  <a:srgbClr val="000000"/>
                </a:solidFill>
              </a:rPr>
              <a:t>r</a:t>
            </a:r>
            <a:r>
              <a:rPr lang="en-US" altLang="en-US" sz="1400" b="0" i="0">
                <a:solidFill>
                  <a:srgbClr val="000000"/>
                </a:solidFill>
                <a:latin typeface="Symbol" pitchFamily="18" charset="2"/>
              </a:rPr>
              <a:t>r</a:t>
            </a:r>
            <a:r>
              <a:rPr lang="en-US" altLang="en-US" sz="1400" b="0" i="0" baseline="-25000">
                <a:solidFill>
                  <a:srgbClr val="000000"/>
                </a:solidFill>
              </a:rPr>
              <a:t>s</a:t>
            </a:r>
            <a:r>
              <a:rPr lang="en-US" altLang="en-US" sz="1400" b="0" i="0">
                <a:solidFill>
                  <a:srgbClr val="000000"/>
                </a:solidFill>
              </a:rPr>
              <a:t>= 1.2-6</a:t>
            </a:r>
          </a:p>
        </p:txBody>
      </p:sp>
      <p:sp>
        <p:nvSpPr>
          <p:cNvPr id="83983" name="TextBox 21"/>
          <p:cNvSpPr txBox="1">
            <a:spLocks noChangeArrowheads="1"/>
          </p:cNvSpPr>
          <p:nvPr/>
        </p:nvSpPr>
        <p:spPr bwMode="auto">
          <a:xfrm>
            <a:off x="1108075" y="4638675"/>
            <a:ext cx="16621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3" rIns="91387" bIns="45693">
            <a:spAutoFit/>
          </a:bodyPr>
          <a:lstStyle>
            <a:lvl1pPr eaLnBrk="0" hangingPunct="0">
              <a:spcBef>
                <a:spcPct val="20000"/>
              </a:spcBef>
              <a:buClr>
                <a:srgbClr val="0C2D84"/>
              </a:buClr>
              <a:buFont typeface="Arial" pitchFamily="34" charset="0"/>
              <a:buChar char="•"/>
              <a:defRPr sz="1600" b="1">
                <a:solidFill>
                  <a:schemeClr val="tx1"/>
                </a:solidFill>
                <a:latin typeface="Century Gothic" pitchFamily="34" charset="0"/>
                <a:ea typeface="ＭＳ Ｐゴシック" pitchFamily="34" charset="-128"/>
              </a:defRPr>
            </a:lvl1pPr>
            <a:lvl2pPr marL="742950" indent="-285750" eaLnBrk="0" hangingPunct="0">
              <a:spcBef>
                <a:spcPct val="20000"/>
              </a:spcBef>
              <a:buClr>
                <a:srgbClr val="0C2D84"/>
              </a:buClr>
              <a:buFont typeface="Lucida Grande"/>
              <a:buChar char="–"/>
              <a:defRPr sz="1600" b="1">
                <a:solidFill>
                  <a:schemeClr val="tx1"/>
                </a:solidFill>
                <a:latin typeface="Century Gothic" pitchFamily="34" charset="0"/>
                <a:ea typeface="ＭＳ Ｐゴシック" pitchFamily="34" charset="-128"/>
              </a:defRPr>
            </a:lvl2pPr>
            <a:lvl3pPr marL="1143000" indent="-228600" eaLnBrk="0" hangingPunct="0">
              <a:spcBef>
                <a:spcPct val="20000"/>
              </a:spcBef>
              <a:buClr>
                <a:srgbClr val="0C2D84"/>
              </a:buClr>
              <a:buChar char="•"/>
              <a:defRPr sz="1600" b="1">
                <a:solidFill>
                  <a:schemeClr val="tx1"/>
                </a:solidFill>
                <a:latin typeface="Century Gothic" pitchFamily="34" charset="0"/>
                <a:ea typeface="ＭＳ Ｐゴシック" pitchFamily="34" charset="-128"/>
              </a:defRPr>
            </a:lvl3pPr>
            <a:lvl4pPr marL="1600200" indent="-228600" eaLnBrk="0" hangingPunct="0">
              <a:spcBef>
                <a:spcPct val="20000"/>
              </a:spcBef>
              <a:buChar char="–"/>
              <a:defRPr sz="1600" b="1">
                <a:solidFill>
                  <a:schemeClr val="tx1"/>
                </a:solidFill>
                <a:latin typeface="Century Gothic" pitchFamily="34" charset="0"/>
                <a:ea typeface="ＭＳ Ｐゴシック" pitchFamily="34" charset="-128"/>
              </a:defRPr>
            </a:lvl4pPr>
            <a:lvl5pPr marL="2057400" indent="-228600" eaLnBrk="0" hangingPunct="0">
              <a:spcBef>
                <a:spcPct val="20000"/>
              </a:spcBef>
              <a:buChar char="»"/>
              <a:defRPr sz="1600" b="1">
                <a:solidFill>
                  <a:schemeClr val="tx1"/>
                </a:solidFill>
                <a:latin typeface="Century Gothic"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tx1"/>
                </a:solidFill>
                <a:latin typeface="Century Gothic" pitchFamily="34" charset="0"/>
                <a:ea typeface="ＭＳ Ｐゴシック" pitchFamily="34" charset="-128"/>
              </a:defRPr>
            </a:lvl9pPr>
          </a:lstStyle>
          <a:p>
            <a:pPr>
              <a:lnSpc>
                <a:spcPct val="120000"/>
              </a:lnSpc>
              <a:spcBef>
                <a:spcPct val="0"/>
              </a:spcBef>
              <a:buClrTx/>
              <a:buFontTx/>
              <a:buNone/>
            </a:pPr>
            <a:r>
              <a:rPr lang="en-US" altLang="en-US" sz="1400" i="0">
                <a:solidFill>
                  <a:srgbClr val="000000"/>
                </a:solidFill>
              </a:rPr>
              <a:t>k</a:t>
            </a:r>
            <a:r>
              <a:rPr lang="en-US" altLang="en-US" sz="1400" i="0" baseline="-25000">
                <a:solidFill>
                  <a:srgbClr val="000000"/>
                </a:solidFill>
              </a:rPr>
              <a:t>scatt</a:t>
            </a:r>
            <a:r>
              <a:rPr lang="en-US" altLang="en-US" sz="1400" i="0">
                <a:solidFill>
                  <a:srgbClr val="000000"/>
                </a:solidFill>
              </a:rPr>
              <a:t>:</a:t>
            </a:r>
            <a:endParaRPr lang="en-US" altLang="en-US" sz="1400" i="0" u="sng">
              <a:solidFill>
                <a:srgbClr val="000000"/>
              </a:solidFil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smtClean="0"/>
              <a:t>Stabilization of ITG from coupling to dB at high beta + FI</a:t>
            </a:r>
          </a:p>
        </p:txBody>
      </p:sp>
      <p:sp>
        <p:nvSpPr>
          <p:cNvPr id="84995" name="Content Placeholder 2"/>
          <p:cNvSpPr>
            <a:spLocks noGrp="1"/>
          </p:cNvSpPr>
          <p:nvPr>
            <p:ph idx="1"/>
          </p:nvPr>
        </p:nvSpPr>
        <p:spPr/>
        <p:txBody>
          <a:bodyPr/>
          <a:lstStyle/>
          <a:p>
            <a:r>
              <a:rPr lang="en-US" altLang="en-US" smtClean="0"/>
              <a:t>Proximity of local profiles to KBM/BAE stability limit</a:t>
            </a:r>
          </a:p>
          <a:p>
            <a:r>
              <a:rPr lang="en-US" altLang="en-US" smtClean="0"/>
              <a:t>Provides increase in predicted Ti</a:t>
            </a:r>
          </a:p>
          <a:p>
            <a:r>
              <a:rPr lang="en-US" altLang="en-US" smtClean="0"/>
              <a:t>Potentially beneficial for deep core of burning plasmas</a:t>
            </a:r>
          </a:p>
          <a:p>
            <a:endParaRPr lang="en-US" altLang="en-US" smtClean="0"/>
          </a:p>
          <a:p>
            <a:r>
              <a:rPr lang="en-US" altLang="en-US" smtClean="0"/>
              <a:t>CPS stuff here (and Barada, Rhodes)</a:t>
            </a:r>
          </a:p>
          <a:p>
            <a:endParaRPr lang="en-US" altLang="en-US" smtClean="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Polarimetry on C-Mod has observed broadband high frequency polarization fluctuations</a:t>
            </a:r>
          </a:p>
        </p:txBody>
      </p:sp>
      <p:sp>
        <p:nvSpPr>
          <p:cNvPr id="86019" name="Content Placeholder 2"/>
          <p:cNvSpPr>
            <a:spLocks noGrp="1"/>
          </p:cNvSpPr>
          <p:nvPr>
            <p:ph idx="1"/>
          </p:nvPr>
        </p:nvSpPr>
        <p:spPr>
          <a:xfrm>
            <a:off x="381000" y="1295400"/>
            <a:ext cx="8382000" cy="838200"/>
          </a:xfrm>
        </p:spPr>
        <p:txBody>
          <a:bodyPr/>
          <a:lstStyle/>
          <a:p>
            <a:r>
              <a:rPr lang="en-US" altLang="en-US" smtClean="0"/>
              <a:t>Requires careful interpretation to separate </a:t>
            </a:r>
            <a:r>
              <a:rPr lang="en-US" altLang="en-US" smtClean="0">
                <a:latin typeface="Symbol" pitchFamily="18" charset="2"/>
              </a:rPr>
              <a:t>d</a:t>
            </a:r>
            <a:r>
              <a:rPr lang="en-US" altLang="en-US" smtClean="0"/>
              <a:t>n</a:t>
            </a:r>
            <a:r>
              <a:rPr lang="en-US" altLang="en-US" baseline="-25000" smtClean="0"/>
              <a:t>e</a:t>
            </a:r>
            <a:r>
              <a:rPr lang="en-US" altLang="en-US" smtClean="0"/>
              <a:t> and </a:t>
            </a:r>
            <a:r>
              <a:rPr lang="en-US" altLang="en-US" smtClean="0">
                <a:latin typeface="Symbol" pitchFamily="18" charset="2"/>
              </a:rPr>
              <a:t>d</a:t>
            </a:r>
            <a:r>
              <a:rPr lang="en-US" altLang="en-US" smtClean="0"/>
              <a:t>B influence</a:t>
            </a:r>
          </a:p>
        </p:txBody>
      </p:sp>
      <p:pic>
        <p:nvPicPr>
          <p:cNvPr id="860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38400"/>
            <a:ext cx="409575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2819400"/>
            <a:ext cx="439102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2" name="TextBox 3"/>
          <p:cNvSpPr txBox="1">
            <a:spLocks noChangeArrowheads="1"/>
          </p:cNvSpPr>
          <p:nvPr/>
        </p:nvSpPr>
        <p:spPr bwMode="auto">
          <a:xfrm>
            <a:off x="4248150" y="6400800"/>
            <a:ext cx="1781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Bergerson, RSI (2012)</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altLang="en-US" smtClean="0"/>
              <a:t>Cross polarization scattering used on Tore Supra to measure internal magnetic fluctuations</a:t>
            </a:r>
          </a:p>
        </p:txBody>
      </p:sp>
      <p:sp>
        <p:nvSpPr>
          <p:cNvPr id="3" name="Content Placeholder 2"/>
          <p:cNvSpPr>
            <a:spLocks noGrp="1"/>
          </p:cNvSpPr>
          <p:nvPr>
            <p:ph idx="1"/>
          </p:nvPr>
        </p:nvSpPr>
        <p:spPr>
          <a:xfrm>
            <a:off x="306388" y="1066800"/>
            <a:ext cx="8382000" cy="1752600"/>
          </a:xfrm>
        </p:spPr>
        <p:txBody>
          <a:bodyPr>
            <a:normAutofit fontScale="85000" lnSpcReduction="20000"/>
          </a:bodyPr>
          <a:lstStyle/>
          <a:p>
            <a:pPr marL="342739" indent="-342739">
              <a:defRPr/>
            </a:pPr>
            <a:r>
              <a:rPr lang="en-US" dirty="0" smtClean="0"/>
              <a:t>Broad </a:t>
            </a:r>
            <a:r>
              <a:rPr lang="en-US" dirty="0" smtClean="0">
                <a:latin typeface="Symbol" panose="05050102010706020507" pitchFamily="18" charset="2"/>
              </a:rPr>
              <a:t>d</a:t>
            </a:r>
            <a:r>
              <a:rPr lang="en-US" dirty="0" smtClean="0"/>
              <a:t>B frequency spectra</a:t>
            </a:r>
          </a:p>
          <a:p>
            <a:pPr marL="342739" indent="-342739">
              <a:defRPr/>
            </a:pPr>
            <a:r>
              <a:rPr lang="en-US" dirty="0" smtClean="0"/>
              <a:t>Correlation between </a:t>
            </a:r>
            <a:r>
              <a:rPr lang="en-US" dirty="0" smtClean="0">
                <a:latin typeface="Symbol" panose="05050102010706020507" pitchFamily="18" charset="2"/>
              </a:rPr>
              <a:t>d</a:t>
            </a:r>
            <a:r>
              <a:rPr lang="en-US" dirty="0" smtClean="0"/>
              <a:t>B/B increasing with local </a:t>
            </a:r>
            <a:r>
              <a:rPr lang="en-US" dirty="0" smtClean="0">
                <a:sym typeface="Symbol"/>
              </a:rPr>
              <a:t></a:t>
            </a:r>
            <a:r>
              <a:rPr lang="en-US" dirty="0" err="1" smtClean="0"/>
              <a:t>Te</a:t>
            </a:r>
            <a:endParaRPr lang="en-US" dirty="0" smtClean="0"/>
          </a:p>
          <a:p>
            <a:pPr marL="342739" indent="-342739">
              <a:defRPr/>
            </a:pPr>
            <a:r>
              <a:rPr lang="en-US" dirty="0" smtClean="0"/>
              <a:t>However, require additional measurements/simulations to determine weather </a:t>
            </a:r>
            <a:r>
              <a:rPr lang="en-US" dirty="0" smtClean="0">
                <a:latin typeface="Symbol" panose="05050102010706020507" pitchFamily="18" charset="2"/>
              </a:rPr>
              <a:t>d</a:t>
            </a:r>
            <a:r>
              <a:rPr lang="en-US" dirty="0" smtClean="0"/>
              <a:t>B due to</a:t>
            </a:r>
          </a:p>
          <a:p>
            <a:pPr marL="742602" lvl="1" indent="-285616">
              <a:defRPr/>
            </a:pPr>
            <a:r>
              <a:rPr lang="en-US" dirty="0" smtClean="0"/>
              <a:t>j</a:t>
            </a:r>
            <a:r>
              <a:rPr lang="en-US" baseline="-25000" dirty="0" smtClean="0"/>
              <a:t>||</a:t>
            </a:r>
            <a:r>
              <a:rPr lang="en-US" dirty="0" smtClean="0"/>
              <a:t> from predominantly electrostatic turbulence (Callen PRL 1977)</a:t>
            </a:r>
          </a:p>
          <a:p>
            <a:pPr marL="742602" lvl="1" indent="-285616">
              <a:defRPr/>
            </a:pPr>
            <a:r>
              <a:rPr lang="en-US" dirty="0" smtClean="0"/>
              <a:t>fundamentally different turbulence (e.g. </a:t>
            </a:r>
            <a:r>
              <a:rPr lang="en-US" dirty="0" err="1" smtClean="0"/>
              <a:t>microtearing</a:t>
            </a:r>
            <a:r>
              <a:rPr lang="en-US" dirty="0" smtClean="0"/>
              <a:t>)</a:t>
            </a:r>
          </a:p>
        </p:txBody>
      </p:sp>
      <p:pic>
        <p:nvPicPr>
          <p:cNvPr id="870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95600"/>
            <a:ext cx="3429000" cy="332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19400"/>
            <a:ext cx="3325813" cy="341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046" name="TextBox 3"/>
          <p:cNvSpPr txBox="1">
            <a:spLocks noChangeArrowheads="1"/>
          </p:cNvSpPr>
          <p:nvPr/>
        </p:nvSpPr>
        <p:spPr bwMode="auto">
          <a:xfrm>
            <a:off x="3352800" y="6348413"/>
            <a:ext cx="2287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Colas, Nuclear Fusion (1998)</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29718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chor="ctr"/>
          <a:lst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a:lstStyle>
          <a:p>
            <a:pPr>
              <a:defRPr/>
            </a:pPr>
            <a:r>
              <a:rPr lang="en-US" sz="4400" i="0" kern="0" dirty="0" smtClean="0"/>
              <a:t>“PURE”</a:t>
            </a:r>
            <a:br>
              <a:rPr lang="en-US" sz="4400" i="0" kern="0" dirty="0" smtClean="0"/>
            </a:br>
            <a:r>
              <a:rPr lang="en-US" sz="4400" i="0" kern="0" dirty="0" smtClean="0"/>
              <a:t>ELECTROMAGNETIC </a:t>
            </a:r>
            <a:r>
              <a:rPr lang="en-US" sz="4400" i="0" kern="0" dirty="0"/>
              <a:t>TURBULENCE</a:t>
            </a:r>
          </a:p>
          <a:p>
            <a:pPr>
              <a:defRPr/>
            </a:pPr>
            <a:endParaRPr lang="en-US" sz="4000" i="0" kern="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slide summary of some turbulent transport concepts in magnetized fusion plasmas (1)</a:t>
            </a:r>
            <a:endParaRPr lang="en-US" dirty="0"/>
          </a:p>
        </p:txBody>
      </p:sp>
      <p:sp>
        <p:nvSpPr>
          <p:cNvPr id="3" name="Content Placeholder 2"/>
          <p:cNvSpPr>
            <a:spLocks noGrp="1"/>
          </p:cNvSpPr>
          <p:nvPr>
            <p:ph idx="1"/>
          </p:nvPr>
        </p:nvSpPr>
        <p:spPr>
          <a:xfrm>
            <a:off x="152400" y="914400"/>
            <a:ext cx="8839200" cy="4953000"/>
          </a:xfrm>
        </p:spPr>
        <p:txBody>
          <a:bodyPr/>
          <a:lstStyle/>
          <a:p>
            <a:r>
              <a:rPr lang="en-US" sz="1800" dirty="0" smtClean="0"/>
              <a:t>For fusion gain </a:t>
            </a:r>
            <a:r>
              <a:rPr lang="en-US" sz="1800" dirty="0" err="1" smtClean="0"/>
              <a:t>Q~nT</a:t>
            </a:r>
            <a:r>
              <a:rPr lang="en-US" sz="1800" dirty="0" err="1" smtClean="0">
                <a:latin typeface="Symbol" panose="05050102010706020507" pitchFamily="18" charset="2"/>
              </a:rPr>
              <a:t>t</a:t>
            </a:r>
            <a:r>
              <a:rPr lang="en-US" sz="1800" baseline="-25000" dirty="0" err="1" smtClean="0"/>
              <a:t>E</a:t>
            </a:r>
            <a:r>
              <a:rPr lang="en-US" sz="1800" dirty="0" smtClean="0"/>
              <a:t> (&amp; 100% non-inductive tokamak operation) we need excellent energy confinement, </a:t>
            </a:r>
            <a:r>
              <a:rPr lang="en-US" sz="1800" dirty="0" err="1" smtClean="0">
                <a:latin typeface="Symbol" panose="05050102010706020507" pitchFamily="18" charset="2"/>
              </a:rPr>
              <a:t>t</a:t>
            </a:r>
            <a:r>
              <a:rPr lang="en-US" sz="1800" baseline="-25000" dirty="0" err="1" smtClean="0"/>
              <a:t>E</a:t>
            </a:r>
            <a:endParaRPr lang="en-US" sz="1800" baseline="-25000" dirty="0" smtClean="0"/>
          </a:p>
          <a:p>
            <a:r>
              <a:rPr lang="en-US" sz="1800" dirty="0" smtClean="0"/>
              <a:t>Energy confinement depends on turbulence (</a:t>
            </a:r>
            <a:r>
              <a:rPr lang="en-US" sz="1800" dirty="0" smtClean="0">
                <a:latin typeface="Symbol" panose="05050102010706020507" pitchFamily="18" charset="2"/>
              </a:rPr>
              <a:t>t</a:t>
            </a:r>
            <a:r>
              <a:rPr lang="en-US" sz="1800" baseline="-25000" dirty="0" smtClean="0"/>
              <a:t>E</a:t>
            </a:r>
            <a:r>
              <a:rPr lang="en-US" sz="1800" dirty="0" smtClean="0"/>
              <a:t>~a</a:t>
            </a:r>
            <a:r>
              <a:rPr lang="en-US" sz="1800" baseline="30000" dirty="0" smtClean="0"/>
              <a:t>2</a:t>
            </a:r>
            <a:r>
              <a:rPr lang="en-US" sz="1800" dirty="0" smtClean="0"/>
              <a:t>/</a:t>
            </a:r>
            <a:r>
              <a:rPr lang="en-US" sz="1800" dirty="0" err="1" smtClean="0">
                <a:latin typeface="Symbol" panose="05050102010706020507" pitchFamily="18" charset="2"/>
              </a:rPr>
              <a:t>c</a:t>
            </a:r>
            <a:r>
              <a:rPr lang="en-US" sz="1800" baseline="-25000" dirty="0" err="1" smtClean="0"/>
              <a:t>turb</a:t>
            </a:r>
            <a:r>
              <a:rPr lang="en-US" sz="1800" dirty="0" smtClean="0"/>
              <a:t>)</a:t>
            </a:r>
          </a:p>
          <a:p>
            <a:pPr lvl="1"/>
            <a:r>
              <a:rPr lang="en-US" sz="1600" dirty="0" smtClean="0"/>
              <a:t>As does particle, impurity &amp; momentum transport</a:t>
            </a:r>
          </a:p>
          <a:p>
            <a:r>
              <a:rPr lang="en-US" sz="1800" dirty="0" smtClean="0"/>
              <a:t>Core turbulence generally accepted to be drift wave in nature</a:t>
            </a:r>
          </a:p>
          <a:p>
            <a:pPr lvl="1"/>
            <a:r>
              <a:rPr lang="en-US" sz="1600" dirty="0" smtClean="0"/>
              <a:t>Quasi-2D (L</a:t>
            </a:r>
            <a:r>
              <a:rPr lang="en-US" sz="1600" baseline="-25000" dirty="0" smtClean="0">
                <a:sym typeface="Symbol"/>
              </a:rPr>
              <a:t></a:t>
            </a:r>
            <a:r>
              <a:rPr lang="en-US" sz="1600" dirty="0" smtClean="0"/>
              <a:t>~</a:t>
            </a:r>
            <a:r>
              <a:rPr lang="en-US" sz="1600" dirty="0" err="1" smtClean="0">
                <a:latin typeface="Symbol" panose="05050102010706020507" pitchFamily="18" charset="2"/>
              </a:rPr>
              <a:t>r</a:t>
            </a:r>
            <a:r>
              <a:rPr lang="en-US" sz="1600" baseline="-25000" dirty="0" err="1" smtClean="0"/>
              <a:t>i</a:t>
            </a:r>
            <a:r>
              <a:rPr lang="en-US" sz="1600" dirty="0" smtClean="0"/>
              <a:t>, </a:t>
            </a:r>
            <a:r>
              <a:rPr lang="en-US" sz="1600" dirty="0" smtClean="0">
                <a:latin typeface="Symbol" panose="05050102010706020507" pitchFamily="18" charset="2"/>
              </a:rPr>
              <a:t>r</a:t>
            </a:r>
            <a:r>
              <a:rPr lang="en-US" sz="1600" baseline="-25000" dirty="0" smtClean="0"/>
              <a:t>e</a:t>
            </a:r>
            <a:r>
              <a:rPr lang="en-US" sz="1600" dirty="0" smtClean="0"/>
              <a:t> &lt;&lt; L</a:t>
            </a:r>
            <a:r>
              <a:rPr lang="en-US" sz="1600" baseline="-25000" dirty="0" smtClean="0"/>
              <a:t>||</a:t>
            </a:r>
            <a:r>
              <a:rPr lang="en-US" sz="1600" dirty="0" smtClean="0"/>
              <a:t>~</a:t>
            </a:r>
            <a:r>
              <a:rPr lang="en-US" sz="1600" dirty="0" err="1" smtClean="0"/>
              <a:t>qR</a:t>
            </a:r>
            <a:r>
              <a:rPr lang="en-US" sz="1600" dirty="0" smtClean="0"/>
              <a:t>)</a:t>
            </a:r>
          </a:p>
          <a:p>
            <a:pPr lvl="1"/>
            <a:r>
              <a:rPr lang="en-US" sz="1600" dirty="0"/>
              <a:t>D</a:t>
            </a:r>
            <a:r>
              <a:rPr lang="en-US" sz="1600" dirty="0" smtClean="0"/>
              <a:t>riven by </a:t>
            </a:r>
            <a:r>
              <a:rPr lang="en-US" sz="1600" dirty="0" smtClean="0">
                <a:sym typeface="Symbol"/>
              </a:rPr>
              <a:t></a:t>
            </a:r>
            <a:r>
              <a:rPr lang="en-US" sz="1600" dirty="0" smtClean="0"/>
              <a:t>T &amp; </a:t>
            </a:r>
            <a:r>
              <a:rPr lang="en-US" sz="1600" dirty="0" smtClean="0">
                <a:sym typeface="Symbol"/>
              </a:rPr>
              <a:t></a:t>
            </a:r>
            <a:r>
              <a:rPr lang="en-US" sz="1600" dirty="0" smtClean="0"/>
              <a:t>n</a:t>
            </a:r>
          </a:p>
          <a:p>
            <a:pPr lvl="1"/>
            <a:r>
              <a:rPr lang="en-US" sz="1600" dirty="0" smtClean="0"/>
              <a:t>Frequencies ~ diamagnetic drift frequency (</a:t>
            </a:r>
            <a:r>
              <a:rPr lang="en-US" sz="1600" dirty="0" smtClean="0">
                <a:latin typeface="Symbol" panose="05050102010706020507" pitchFamily="18" charset="2"/>
              </a:rPr>
              <a:t>w </a:t>
            </a:r>
            <a:r>
              <a:rPr lang="en-US" sz="1600" dirty="0" smtClean="0"/>
              <a:t>~ </a:t>
            </a:r>
            <a:r>
              <a:rPr lang="en-US" sz="1600" dirty="0" smtClean="0">
                <a:latin typeface="Symbol" panose="05050102010706020507" pitchFamily="18" charset="2"/>
              </a:rPr>
              <a:t>w</a:t>
            </a:r>
            <a:r>
              <a:rPr lang="en-US" sz="1600" baseline="-25000" dirty="0" smtClean="0"/>
              <a:t>*</a:t>
            </a:r>
            <a:r>
              <a:rPr lang="en-US" sz="1600" dirty="0" smtClean="0"/>
              <a:t> ~ </a:t>
            </a:r>
            <a:r>
              <a:rPr lang="en-US" sz="1600" dirty="0" err="1" smtClean="0"/>
              <a:t>k</a:t>
            </a:r>
            <a:r>
              <a:rPr lang="en-US" sz="1600" baseline="-25000" dirty="0" err="1" smtClean="0">
                <a:latin typeface="Symbol" panose="05050102010706020507" pitchFamily="18" charset="2"/>
              </a:rPr>
              <a:t>q</a:t>
            </a:r>
            <a:r>
              <a:rPr lang="en-US" sz="1600" dirty="0" err="1" smtClean="0">
                <a:latin typeface="Symbol" panose="05050102010706020507" pitchFamily="18" charset="2"/>
              </a:rPr>
              <a:t>r</a:t>
            </a:r>
            <a:r>
              <a:rPr lang="en-US" sz="1600" baseline="-25000" dirty="0" err="1" smtClean="0"/>
              <a:t>i</a:t>
            </a:r>
            <a:r>
              <a:rPr lang="en-US" sz="1600" dirty="0" smtClean="0"/>
              <a:t> </a:t>
            </a:r>
            <a:r>
              <a:rPr lang="en-US" sz="1600" dirty="0" smtClean="0">
                <a:sym typeface="Symbol"/>
              </a:rPr>
              <a:t></a:t>
            </a:r>
            <a:r>
              <a:rPr lang="en-US" sz="1600" dirty="0" smtClean="0"/>
              <a:t> </a:t>
            </a:r>
            <a:r>
              <a:rPr lang="en-US" sz="1600" dirty="0" err="1" smtClean="0"/>
              <a:t>c</a:t>
            </a:r>
            <a:r>
              <a:rPr lang="en-US" sz="1600" baseline="-25000" dirty="0" err="1" smtClean="0"/>
              <a:t>s</a:t>
            </a:r>
            <a:r>
              <a:rPr lang="en-US" sz="1600" dirty="0" smtClean="0"/>
              <a:t>/</a:t>
            </a:r>
            <a:r>
              <a:rPr lang="en-US" sz="1600" dirty="0" err="1" smtClean="0"/>
              <a:t>L</a:t>
            </a:r>
            <a:r>
              <a:rPr lang="en-US" sz="1600" baseline="-25000" dirty="0" err="1" smtClean="0"/>
              <a:t>n,T</a:t>
            </a:r>
            <a:r>
              <a:rPr lang="en-US" sz="1600" dirty="0" smtClean="0"/>
              <a:t>)</a:t>
            </a:r>
          </a:p>
          <a:p>
            <a:pPr lvl="1"/>
            <a:r>
              <a:rPr lang="en-US" sz="1600" dirty="0" smtClean="0"/>
              <a:t>Drift wave transport generally follows </a:t>
            </a:r>
            <a:r>
              <a:rPr lang="en-US" sz="1600" dirty="0" err="1" smtClean="0"/>
              <a:t>gyroBohm</a:t>
            </a:r>
            <a:r>
              <a:rPr lang="en-US" sz="1600" dirty="0" smtClean="0"/>
              <a:t> scaling </a:t>
            </a:r>
            <a:r>
              <a:rPr lang="en-US" sz="1600" dirty="0" err="1" smtClean="0">
                <a:latin typeface="Symbol" panose="05050102010706020507" pitchFamily="18" charset="2"/>
              </a:rPr>
              <a:t>c</a:t>
            </a:r>
            <a:r>
              <a:rPr lang="en-US" sz="1600" baseline="-25000" dirty="0" err="1" smtClean="0"/>
              <a:t>turb</a:t>
            </a:r>
            <a:r>
              <a:rPr lang="en-US" sz="1600" baseline="-25000" dirty="0" smtClean="0"/>
              <a:t> </a:t>
            </a:r>
            <a:r>
              <a:rPr lang="en-US" sz="1600" dirty="0" smtClean="0"/>
              <a:t>~ </a:t>
            </a:r>
            <a:r>
              <a:rPr lang="en-US" sz="1600" dirty="0" err="1" smtClean="0">
                <a:latin typeface="Symbol" panose="05050102010706020507" pitchFamily="18" charset="2"/>
              </a:rPr>
              <a:t>c</a:t>
            </a:r>
            <a:r>
              <a:rPr lang="en-US" sz="1600" baseline="-25000" dirty="0" err="1" smtClean="0"/>
              <a:t>GB</a:t>
            </a:r>
            <a:r>
              <a:rPr lang="en-US" sz="1600" baseline="-25000" dirty="0" smtClean="0"/>
              <a:t> </a:t>
            </a:r>
            <a:r>
              <a:rPr lang="en-US" sz="1600" dirty="0" smtClean="0"/>
              <a:t>~ </a:t>
            </a:r>
            <a:r>
              <a:rPr lang="en-US" sz="1600" dirty="0" smtClean="0">
                <a:latin typeface="Symbol" panose="05050102010706020507" pitchFamily="18" charset="2"/>
              </a:rPr>
              <a:t>r</a:t>
            </a:r>
            <a:r>
              <a:rPr lang="en-US" sz="1600" baseline="-25000" dirty="0" smtClean="0"/>
              <a:t>i</a:t>
            </a:r>
            <a:r>
              <a:rPr lang="en-US" sz="1600" baseline="30000" dirty="0" smtClean="0"/>
              <a:t>2</a:t>
            </a:r>
            <a:r>
              <a:rPr lang="en-US" sz="1600" dirty="0" smtClean="0"/>
              <a:t>v</a:t>
            </a:r>
            <a:r>
              <a:rPr lang="en-US" sz="1600" baseline="-25000" dirty="0" smtClean="0"/>
              <a:t>Ti</a:t>
            </a:r>
            <a:r>
              <a:rPr lang="en-US" sz="1600" dirty="0" smtClean="0"/>
              <a:t>/a, </a:t>
            </a:r>
            <a:r>
              <a:rPr lang="en-US" sz="1600" i="1" dirty="0" smtClean="0"/>
              <a:t>however…</a:t>
            </a:r>
          </a:p>
          <a:p>
            <a:pPr lvl="1"/>
            <a:r>
              <a:rPr lang="en-US" sz="1600" dirty="0" smtClean="0"/>
              <a:t>Thresholds and stiffness are critical, i.e. </a:t>
            </a:r>
            <a:r>
              <a:rPr lang="en-US" sz="1600" dirty="0" err="1" smtClean="0">
                <a:latin typeface="Symbol" panose="05050102010706020507" pitchFamily="18" charset="2"/>
              </a:rPr>
              <a:t>c</a:t>
            </a:r>
            <a:r>
              <a:rPr lang="en-US" sz="1600" baseline="-25000" dirty="0" err="1" smtClean="0"/>
              <a:t>turb</a:t>
            </a:r>
            <a:r>
              <a:rPr lang="en-US" sz="1600" dirty="0" err="1" smtClean="0"/>
              <a:t>~</a:t>
            </a:r>
            <a:r>
              <a:rPr lang="en-US" sz="1600" dirty="0" err="1" smtClean="0">
                <a:latin typeface="Symbol" panose="05050102010706020507" pitchFamily="18" charset="2"/>
              </a:rPr>
              <a:t>c</a:t>
            </a:r>
            <a:r>
              <a:rPr lang="en-US" sz="1600" baseline="-25000" dirty="0" err="1" smtClean="0"/>
              <a:t>GB</a:t>
            </a:r>
            <a:r>
              <a:rPr lang="en-US" sz="1600" dirty="0" err="1" smtClean="0">
                <a:sym typeface="Symbol"/>
              </a:rPr>
              <a:t></a:t>
            </a:r>
            <a:r>
              <a:rPr lang="en-US" sz="1600" dirty="0" err="1" smtClean="0"/>
              <a:t>F</a:t>
            </a:r>
            <a:r>
              <a:rPr lang="en-US" sz="1600" dirty="0" smtClean="0"/>
              <a:t>(…)</a:t>
            </a:r>
            <a:r>
              <a:rPr lang="en-US" sz="1600" dirty="0" smtClean="0">
                <a:sym typeface="Symbol"/>
              </a:rPr>
              <a:t></a:t>
            </a:r>
            <a:r>
              <a:rPr lang="en-US" sz="1600" dirty="0" smtClean="0"/>
              <a:t>(</a:t>
            </a:r>
            <a:r>
              <a:rPr lang="en-US" sz="1600" dirty="0" smtClean="0">
                <a:sym typeface="Symbol"/>
              </a:rPr>
              <a:t></a:t>
            </a:r>
            <a:r>
              <a:rPr lang="en-US" sz="1600" dirty="0" smtClean="0"/>
              <a:t>T-</a:t>
            </a:r>
            <a:r>
              <a:rPr lang="en-US" sz="1600" dirty="0" smtClean="0">
                <a:sym typeface="Symbol"/>
              </a:rPr>
              <a:t></a:t>
            </a:r>
            <a:r>
              <a:rPr lang="en-US" sz="1600" dirty="0" err="1" smtClean="0"/>
              <a:t>T</a:t>
            </a:r>
            <a:r>
              <a:rPr lang="en-US" sz="1600" baseline="-25000" dirty="0" err="1" smtClean="0"/>
              <a:t>crit</a:t>
            </a:r>
            <a:r>
              <a:rPr lang="en-US" sz="1600" dirty="0" smtClean="0"/>
              <a:t>)</a:t>
            </a:r>
          </a:p>
          <a:p>
            <a:r>
              <a:rPr lang="en-US" sz="1800" dirty="0" smtClean="0"/>
              <a:t>Toroidal ion temperature gradient (ITG) drift wave is a key instability for controlling confinement in current tokamaks</a:t>
            </a:r>
          </a:p>
          <a:p>
            <a:pPr lvl="1"/>
            <a:r>
              <a:rPr lang="en-US" sz="1600" dirty="0" smtClean="0"/>
              <a:t>Unstable due to interchange-like toroidal drifts, analogous to Rayleigh-Taylor instability</a:t>
            </a:r>
          </a:p>
          <a:p>
            <a:pPr lvl="1"/>
            <a:r>
              <a:rPr lang="en-US" sz="1600" dirty="0" smtClean="0"/>
              <a:t>Threshold influenced by magnetic equilibrium (q, s) and other parameters</a:t>
            </a:r>
          </a:p>
          <a:p>
            <a:pPr lvl="1"/>
            <a:r>
              <a:rPr lang="en-US" sz="1600" dirty="0" smtClean="0"/>
              <a:t>Nonlinear saturated transport depends on zonal flows &amp; perpendicular E×B sheared flow</a:t>
            </a:r>
          </a:p>
        </p:txBody>
      </p:sp>
    </p:spTree>
    <p:extLst>
      <p:ext uri="{BB962C8B-B14F-4D97-AF65-F5344CB8AC3E}">
        <p14:creationId xmlns:p14="http://schemas.microsoft.com/office/powerpoint/2010/main" val="1561922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763000" cy="4876800"/>
          </a:xfrm>
        </p:spPr>
        <p:txBody>
          <a:bodyPr/>
          <a:lstStyle/>
          <a:p>
            <a:pPr marL="342739" indent="-342739">
              <a:defRPr/>
            </a:pPr>
            <a:r>
              <a:rPr lang="en-US" altLang="en-US" dirty="0"/>
              <a:t>Transport a result of finite average correlation between perturbed drift velocity (</a:t>
            </a:r>
            <a:r>
              <a:rPr lang="en-US" altLang="en-US" dirty="0">
                <a:latin typeface="Symbol" panose="05050102010706020507" pitchFamily="18" charset="2"/>
              </a:rPr>
              <a:t>d</a:t>
            </a:r>
            <a:r>
              <a:rPr lang="en-US" altLang="en-US" dirty="0"/>
              <a:t>v) and perturbed fluid moments (</a:t>
            </a:r>
            <a:r>
              <a:rPr lang="en-US" altLang="en-US" dirty="0" err="1">
                <a:latin typeface="Symbol" panose="05050102010706020507" pitchFamily="18" charset="2"/>
              </a:rPr>
              <a:t>d</a:t>
            </a:r>
            <a:r>
              <a:rPr lang="en-US" altLang="en-US" dirty="0" err="1"/>
              <a:t>n</a:t>
            </a:r>
            <a:r>
              <a:rPr lang="en-US" altLang="en-US" dirty="0"/>
              <a:t>, </a:t>
            </a:r>
            <a:r>
              <a:rPr lang="en-US" altLang="en-US" dirty="0" err="1">
                <a:latin typeface="Symbol" panose="05050102010706020507" pitchFamily="18" charset="2"/>
              </a:rPr>
              <a:t>d</a:t>
            </a:r>
            <a:r>
              <a:rPr lang="en-US" altLang="en-US" dirty="0" err="1"/>
              <a:t>T</a:t>
            </a:r>
            <a:r>
              <a:rPr lang="en-US" altLang="en-US" dirty="0"/>
              <a:t>, </a:t>
            </a:r>
            <a:r>
              <a:rPr lang="en-US" altLang="en-US" dirty="0">
                <a:latin typeface="Symbol" panose="05050102010706020507" pitchFamily="18" charset="2"/>
              </a:rPr>
              <a:t>d</a:t>
            </a:r>
            <a:r>
              <a:rPr lang="en-US" altLang="en-US" dirty="0"/>
              <a:t>v)</a:t>
            </a:r>
          </a:p>
          <a:p>
            <a:pPr marL="742602" lvl="1" indent="-285616">
              <a:defRPr/>
            </a:pPr>
            <a:r>
              <a:rPr lang="en-US" altLang="en-US" dirty="0"/>
              <a:t>Particle flux, </a:t>
            </a:r>
            <a:r>
              <a:rPr lang="en-US" altLang="en-US" dirty="0">
                <a:latin typeface="Symbol" panose="05050102010706020507" pitchFamily="18" charset="2"/>
              </a:rPr>
              <a:t>G </a:t>
            </a:r>
            <a:r>
              <a:rPr lang="en-US" altLang="en-US" dirty="0"/>
              <a:t>= </a:t>
            </a:r>
            <a:r>
              <a:rPr lang="en-US" altLang="en-US" dirty="0">
                <a:sym typeface="Symbol"/>
              </a:rPr>
              <a:t></a:t>
            </a:r>
            <a:r>
              <a:rPr lang="en-US" altLang="en-US" dirty="0" err="1">
                <a:latin typeface="Symbol" panose="05050102010706020507" pitchFamily="18" charset="2"/>
              </a:rPr>
              <a:t>d</a:t>
            </a:r>
            <a:r>
              <a:rPr lang="en-US" altLang="en-US" dirty="0" err="1"/>
              <a:t>v</a:t>
            </a:r>
            <a:r>
              <a:rPr lang="en-US" altLang="en-US" dirty="0" err="1">
                <a:latin typeface="Symbol" panose="05050102010706020507" pitchFamily="18" charset="2"/>
              </a:rPr>
              <a:t>d</a:t>
            </a:r>
            <a:r>
              <a:rPr lang="en-US" altLang="en-US" dirty="0" err="1"/>
              <a:t>n</a:t>
            </a:r>
            <a:r>
              <a:rPr lang="en-US" altLang="en-US" dirty="0">
                <a:sym typeface="Symbol"/>
              </a:rPr>
              <a:t></a:t>
            </a:r>
          </a:p>
          <a:p>
            <a:pPr marL="742602" lvl="1" indent="-285616">
              <a:defRPr/>
            </a:pPr>
            <a:r>
              <a:rPr lang="en-US" altLang="en-US" dirty="0">
                <a:sym typeface="Symbol"/>
              </a:rPr>
              <a:t>Heat flux, Q = 3/2n</a:t>
            </a:r>
            <a:r>
              <a:rPr lang="en-US" altLang="en-US" baseline="-25000" dirty="0">
                <a:sym typeface="Symbol"/>
              </a:rPr>
              <a:t>0</a:t>
            </a:r>
            <a:r>
              <a:rPr lang="en-US" altLang="en-US" dirty="0">
                <a:sym typeface="Symbol"/>
              </a:rPr>
              <a:t></a:t>
            </a:r>
            <a:r>
              <a:rPr lang="en-US" altLang="en-US" dirty="0">
                <a:latin typeface="Symbol" panose="05050102010706020507" pitchFamily="18" charset="2"/>
              </a:rPr>
              <a:t>d</a:t>
            </a:r>
            <a:r>
              <a:rPr lang="en-US" altLang="en-US" dirty="0"/>
              <a:t>v</a:t>
            </a:r>
            <a:r>
              <a:rPr lang="en-US" altLang="en-US" dirty="0">
                <a:latin typeface="Symbol" panose="05050102010706020507" pitchFamily="18" charset="2"/>
              </a:rPr>
              <a:t>d</a:t>
            </a:r>
            <a:r>
              <a:rPr lang="en-US" altLang="en-US" dirty="0"/>
              <a:t>T</a:t>
            </a:r>
            <a:r>
              <a:rPr lang="en-US" altLang="en-US" dirty="0">
                <a:sym typeface="Symbol"/>
              </a:rPr>
              <a:t> + 3/2T</a:t>
            </a:r>
            <a:r>
              <a:rPr lang="en-US" altLang="en-US" baseline="-25000" dirty="0">
                <a:sym typeface="Symbol"/>
              </a:rPr>
              <a:t>0</a:t>
            </a:r>
            <a:r>
              <a:rPr lang="en-US" altLang="en-US" dirty="0">
                <a:sym typeface="Symbol"/>
              </a:rPr>
              <a:t></a:t>
            </a:r>
            <a:r>
              <a:rPr lang="en-US" altLang="en-US" dirty="0">
                <a:latin typeface="Symbol" panose="05050102010706020507" pitchFamily="18" charset="2"/>
              </a:rPr>
              <a:t>d</a:t>
            </a:r>
            <a:r>
              <a:rPr lang="en-US" altLang="en-US" dirty="0"/>
              <a:t>v</a:t>
            </a:r>
            <a:r>
              <a:rPr lang="en-US" altLang="en-US" dirty="0">
                <a:latin typeface="Symbol" panose="05050102010706020507" pitchFamily="18" charset="2"/>
              </a:rPr>
              <a:t>d</a:t>
            </a:r>
            <a:r>
              <a:rPr lang="en-US" altLang="en-US" dirty="0"/>
              <a:t>n</a:t>
            </a:r>
            <a:r>
              <a:rPr lang="en-US" altLang="en-US" dirty="0">
                <a:sym typeface="Symbol"/>
              </a:rPr>
              <a:t></a:t>
            </a:r>
          </a:p>
          <a:p>
            <a:pPr marL="742602" lvl="1" indent="-285616">
              <a:defRPr/>
            </a:pPr>
            <a:r>
              <a:rPr lang="en-US" altLang="en-US" dirty="0">
                <a:sym typeface="Symbol"/>
              </a:rPr>
              <a:t>Momentum flux, </a:t>
            </a:r>
            <a:r>
              <a:rPr lang="en-US" altLang="en-US" dirty="0">
                <a:latin typeface="Symbol" panose="05050102010706020507" pitchFamily="18" charset="2"/>
                <a:sym typeface="Symbol"/>
              </a:rPr>
              <a:t>P </a:t>
            </a:r>
            <a:r>
              <a:rPr lang="en-US" altLang="en-US" dirty="0">
                <a:sym typeface="Symbol"/>
              </a:rPr>
              <a:t>~ </a:t>
            </a:r>
            <a:r>
              <a:rPr lang="en-US" altLang="en-US" dirty="0" err="1">
                <a:latin typeface="Symbol" panose="05050102010706020507" pitchFamily="18" charset="2"/>
              </a:rPr>
              <a:t>d</a:t>
            </a:r>
            <a:r>
              <a:rPr lang="en-US" altLang="en-US" dirty="0" err="1"/>
              <a:t>v</a:t>
            </a:r>
            <a:r>
              <a:rPr lang="en-US" altLang="en-US" dirty="0" err="1">
                <a:latin typeface="Symbol" panose="05050102010706020507" pitchFamily="18" charset="2"/>
              </a:rPr>
              <a:t>d</a:t>
            </a:r>
            <a:r>
              <a:rPr lang="en-US" altLang="en-US" dirty="0" err="1"/>
              <a:t>v</a:t>
            </a:r>
            <a:r>
              <a:rPr lang="en-US" altLang="en-US" dirty="0">
                <a:sym typeface="Symbol"/>
              </a:rPr>
              <a:t> (Reynolds stress, just like </a:t>
            </a:r>
            <a:r>
              <a:rPr lang="en-US" altLang="en-US" dirty="0" err="1">
                <a:sym typeface="Symbol"/>
              </a:rPr>
              <a:t>Navier</a:t>
            </a:r>
            <a:r>
              <a:rPr lang="en-US" altLang="en-US" dirty="0">
                <a:sym typeface="Symbol"/>
              </a:rPr>
              <a:t> Stokes</a:t>
            </a:r>
            <a:r>
              <a:rPr lang="en-US" altLang="en-US" dirty="0" smtClean="0">
                <a:sym typeface="Symbol"/>
              </a:rPr>
              <a:t>)</a:t>
            </a:r>
          </a:p>
          <a:p>
            <a:pPr marL="342552" indent="-285616">
              <a:defRPr/>
            </a:pPr>
            <a:endParaRPr lang="en-US" dirty="0">
              <a:sym typeface="Symbol"/>
            </a:endParaRPr>
          </a:p>
          <a:p>
            <a:pPr marL="342739" indent="-342739">
              <a:defRPr/>
            </a:pPr>
            <a:r>
              <a:rPr lang="en-US" altLang="en-US" dirty="0"/>
              <a:t>Electrostatic turbulence often most </a:t>
            </a:r>
            <a:r>
              <a:rPr lang="en-US" altLang="en-US" dirty="0" smtClean="0"/>
              <a:t>relevant in tokamaks </a:t>
            </a:r>
            <a:r>
              <a:rPr lang="en-US" altLang="en-US" dirty="0">
                <a:sym typeface="Symbol"/>
              </a:rPr>
              <a:t> </a:t>
            </a:r>
            <a:r>
              <a:rPr lang="en-US" altLang="en-US" dirty="0"/>
              <a:t>E</a:t>
            </a:r>
            <a:r>
              <a:rPr lang="en-US" altLang="en-US" dirty="0">
                <a:sym typeface="Symbol"/>
              </a:rPr>
              <a:t></a:t>
            </a:r>
            <a:r>
              <a:rPr lang="en-US" altLang="en-US" dirty="0"/>
              <a:t>B drift from potential perturbations: </a:t>
            </a:r>
            <a:r>
              <a:rPr lang="en-US" altLang="en-US" dirty="0" err="1">
                <a:latin typeface="Symbol" panose="05050102010706020507" pitchFamily="18" charset="2"/>
              </a:rPr>
              <a:t>d</a:t>
            </a:r>
            <a:r>
              <a:rPr lang="en-US" altLang="en-US" dirty="0" err="1"/>
              <a:t>v</a:t>
            </a:r>
            <a:r>
              <a:rPr lang="en-US" altLang="en-US" baseline="-25000" dirty="0" err="1"/>
              <a:t>E</a:t>
            </a:r>
            <a:r>
              <a:rPr lang="en-US" altLang="en-US" dirty="0"/>
              <a:t>=B</a:t>
            </a:r>
            <a:r>
              <a:rPr lang="en-US" altLang="en-US" dirty="0">
                <a:sym typeface="Symbol"/>
              </a:rPr>
              <a:t>(</a:t>
            </a:r>
            <a:r>
              <a:rPr lang="en-US" altLang="en-US" dirty="0" err="1">
                <a:latin typeface="Symbol" panose="05050102010706020507" pitchFamily="18" charset="2"/>
              </a:rPr>
              <a:t>dj</a:t>
            </a:r>
            <a:r>
              <a:rPr lang="en-US" altLang="en-US" dirty="0">
                <a:latin typeface="Symbol" panose="05050102010706020507" pitchFamily="18" charset="2"/>
              </a:rPr>
              <a:t>)</a:t>
            </a:r>
            <a:r>
              <a:rPr lang="en-US" altLang="en-US" dirty="0"/>
              <a:t>/B</a:t>
            </a:r>
            <a:r>
              <a:rPr lang="en-US" altLang="en-US" baseline="30000" dirty="0"/>
              <a:t>2 </a:t>
            </a:r>
            <a:r>
              <a:rPr lang="en-US" altLang="en-US" dirty="0"/>
              <a:t>~ </a:t>
            </a:r>
            <a:r>
              <a:rPr lang="en-US" altLang="en-US" dirty="0" err="1"/>
              <a:t>k</a:t>
            </a:r>
            <a:r>
              <a:rPr lang="en-US" altLang="en-US" baseline="-25000" dirty="0" err="1">
                <a:latin typeface="Symbol" panose="05050102010706020507" pitchFamily="18" charset="2"/>
              </a:rPr>
              <a:t>q</a:t>
            </a:r>
            <a:r>
              <a:rPr lang="en-US" altLang="en-US" dirty="0">
                <a:latin typeface="Symbol" panose="05050102010706020507" pitchFamily="18" charset="2"/>
              </a:rPr>
              <a:t>(</a:t>
            </a:r>
            <a:r>
              <a:rPr lang="en-US" altLang="en-US" dirty="0" err="1">
                <a:latin typeface="Symbol" panose="05050102010706020507" pitchFamily="18" charset="2"/>
              </a:rPr>
              <a:t>dj</a:t>
            </a:r>
            <a:r>
              <a:rPr lang="en-US" altLang="en-US" dirty="0"/>
              <a:t>)/B</a:t>
            </a:r>
          </a:p>
          <a:p>
            <a:pPr marL="342739" indent="-342739">
              <a:defRPr/>
            </a:pPr>
            <a:endParaRPr lang="en-US" altLang="en-US" dirty="0"/>
          </a:p>
          <a:p>
            <a:pPr marL="342739" indent="-342739">
              <a:defRPr/>
            </a:pPr>
            <a:r>
              <a:rPr lang="en-US" altLang="en-US" dirty="0"/>
              <a:t>Can also have magnetic contributions at high beta, </a:t>
            </a:r>
            <a:r>
              <a:rPr lang="en-US" altLang="en-US" dirty="0" err="1">
                <a:latin typeface="Symbol" panose="05050102010706020507" pitchFamily="18" charset="2"/>
              </a:rPr>
              <a:t>d</a:t>
            </a:r>
            <a:r>
              <a:rPr lang="en-US" altLang="en-US" dirty="0" err="1"/>
              <a:t>v</a:t>
            </a:r>
            <a:r>
              <a:rPr lang="en-US" altLang="en-US" baseline="-25000" dirty="0" err="1"/>
              <a:t>B</a:t>
            </a:r>
            <a:r>
              <a:rPr lang="en-US" altLang="en-US" dirty="0" err="1"/>
              <a:t>~v</a:t>
            </a:r>
            <a:r>
              <a:rPr lang="en-US" altLang="en-US" baseline="-25000" dirty="0"/>
              <a:t>||</a:t>
            </a:r>
            <a:r>
              <a:rPr lang="en-US" altLang="en-US" dirty="0"/>
              <a:t>(</a:t>
            </a:r>
            <a:r>
              <a:rPr lang="en-US" altLang="en-US" dirty="0" err="1">
                <a:latin typeface="Symbol" panose="05050102010706020507" pitchFamily="18" charset="2"/>
              </a:rPr>
              <a:t>d</a:t>
            </a:r>
            <a:r>
              <a:rPr lang="en-US" altLang="en-US" dirty="0" err="1"/>
              <a:t>B</a:t>
            </a:r>
            <a:r>
              <a:rPr lang="en-US" altLang="en-US" baseline="-25000" dirty="0" err="1">
                <a:sym typeface="Symbol"/>
              </a:rPr>
              <a:t>r</a:t>
            </a:r>
            <a:r>
              <a:rPr lang="en-US" altLang="en-US" dirty="0"/>
              <a:t>/B) (magnetic “flutter” </a:t>
            </a:r>
            <a:r>
              <a:rPr lang="en-US" altLang="en-US" dirty="0" smtClean="0"/>
              <a:t>transport)</a:t>
            </a:r>
            <a:endParaRPr lang="en-US" dirty="0"/>
          </a:p>
        </p:txBody>
      </p:sp>
      <p:sp>
        <p:nvSpPr>
          <p:cNvPr id="4" name="Title 3"/>
          <p:cNvSpPr>
            <a:spLocks noGrp="1"/>
          </p:cNvSpPr>
          <p:nvPr>
            <p:ph type="title"/>
          </p:nvPr>
        </p:nvSpPr>
        <p:spPr/>
        <p:txBody>
          <a:bodyPr/>
          <a:lstStyle/>
          <a:p>
            <a:r>
              <a:rPr lang="en-US" dirty="0" smtClean="0"/>
              <a:t>Turbulence is an </a:t>
            </a:r>
            <a:r>
              <a:rPr lang="en-US" dirty="0" err="1" smtClean="0"/>
              <a:t>advective</a:t>
            </a:r>
            <a:r>
              <a:rPr lang="en-US" dirty="0" smtClean="0"/>
              <a:t> process</a:t>
            </a:r>
            <a:endParaRPr lang="en-US" dirty="0"/>
          </a:p>
        </p:txBody>
      </p:sp>
    </p:spTree>
    <p:extLst>
      <p:ext uri="{BB962C8B-B14F-4D97-AF65-F5344CB8AC3E}">
        <p14:creationId xmlns:p14="http://schemas.microsoft.com/office/powerpoint/2010/main" val="352933936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938" y="76200"/>
            <a:ext cx="914400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nchor="ctr"/>
          <a:lst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a:lstStyle>
          <a:p>
            <a:pPr>
              <a:defRPr/>
            </a:pPr>
            <a:r>
              <a:rPr lang="en-US" sz="3200" i="0" kern="0" dirty="0" smtClean="0"/>
              <a:t>But </a:t>
            </a:r>
            <a:r>
              <a:rPr lang="en-US" sz="3200" i="0" kern="0" dirty="0"/>
              <a:t>first, an aside on low aspect ratio “spherical” tokamaks, like NSTX-U at </a:t>
            </a:r>
            <a:r>
              <a:rPr lang="en-US" sz="3200" i="0" kern="0" dirty="0" smtClean="0"/>
              <a:t>PPPL</a:t>
            </a:r>
            <a:endParaRPr lang="en-US" sz="3200" i="0" kern="0" dirty="0"/>
          </a:p>
        </p:txBody>
      </p:sp>
      <p:pic>
        <p:nvPicPr>
          <p:cNvPr id="890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915400" cy="551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0" y="76200"/>
            <a:ext cx="9144000" cy="914400"/>
          </a:xfrm>
        </p:spPr>
        <p:txBody>
          <a:bodyPr/>
          <a:lstStyle/>
          <a:p>
            <a:r>
              <a:rPr lang="en-US" altLang="en-US" sz="3200" dirty="0" smtClean="0"/>
              <a:t>Aspect ratio is an important free parameter, enables higher beta, more compact devices</a:t>
            </a:r>
          </a:p>
        </p:txBody>
      </p:sp>
      <p:pic>
        <p:nvPicPr>
          <p:cNvPr id="90115"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2825"/>
            <a:ext cx="796925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Box 2"/>
          <p:cNvSpPr txBox="1">
            <a:spLocks noChangeArrowheads="1"/>
          </p:cNvSpPr>
          <p:nvPr/>
        </p:nvSpPr>
        <p:spPr bwMode="auto">
          <a:xfrm>
            <a:off x="990600" y="5692775"/>
            <a:ext cx="7162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2000"/>
              <a:t>But smaller R = larger curvature, </a:t>
            </a:r>
            <a:r>
              <a:rPr lang="en-US" altLang="en-US" sz="2000">
                <a:sym typeface="Symbol" pitchFamily="18" charset="2"/>
              </a:rPr>
              <a:t></a:t>
            </a:r>
            <a:r>
              <a:rPr lang="en-US" altLang="en-US" sz="2000"/>
              <a:t>B (~1/R) -- isn’t this terrible for “bad curvature” driven instabilities?!?!?!</a:t>
            </a:r>
          </a:p>
        </p:txBody>
      </p:sp>
      <p:cxnSp>
        <p:nvCxnSpPr>
          <p:cNvPr id="5" name="Straight Arrow Connector 4"/>
          <p:cNvCxnSpPr/>
          <p:nvPr/>
        </p:nvCxnSpPr>
        <p:spPr bwMode="auto">
          <a:xfrm>
            <a:off x="7734300" y="4116388"/>
            <a:ext cx="571500" cy="0"/>
          </a:xfrm>
          <a:prstGeom prst="straightConnector1">
            <a:avLst/>
          </a:prstGeom>
          <a:noFill/>
          <a:ln w="38100" cap="flat" cmpd="sng" algn="ctr">
            <a:solidFill>
              <a:schemeClr val="accent6"/>
            </a:solidFill>
            <a:prstDash val="solid"/>
            <a:round/>
            <a:headEnd type="none" w="med" len="med"/>
            <a:tailEnd type="arrow"/>
          </a:ln>
          <a:effectLst/>
        </p:spPr>
      </p:cxnSp>
      <p:sp>
        <p:nvSpPr>
          <p:cNvPr id="90118" name="TextBox 5"/>
          <p:cNvSpPr txBox="1">
            <a:spLocks noChangeArrowheads="1"/>
          </p:cNvSpPr>
          <p:nvPr/>
        </p:nvSpPr>
        <p:spPr bwMode="auto">
          <a:xfrm>
            <a:off x="0" y="13223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2000"/>
              <a:t>Aspect ratio A </a:t>
            </a:r>
            <a:r>
              <a:rPr lang="en-US" altLang="en-US" sz="2000">
                <a:sym typeface="Symbol" pitchFamily="18" charset="2"/>
              </a:rPr>
              <a:t>=</a:t>
            </a:r>
            <a:r>
              <a:rPr lang="en-US" altLang="en-US" sz="2000"/>
              <a:t> R / a</a:t>
            </a:r>
          </a:p>
          <a:p>
            <a:pPr algn="ctr" eaLnBrk="1" hangingPunct="1">
              <a:spcBef>
                <a:spcPct val="0"/>
              </a:spcBef>
              <a:buFontTx/>
              <a:buNone/>
            </a:pPr>
            <a:r>
              <a:rPr lang="en-US" altLang="en-US" sz="2000"/>
              <a:t>Elongation </a:t>
            </a:r>
            <a:r>
              <a:rPr lang="en-US" altLang="en-US" sz="2000">
                <a:latin typeface="Symbol" pitchFamily="18" charset="2"/>
              </a:rPr>
              <a:t>k</a:t>
            </a:r>
            <a:r>
              <a:rPr lang="en-US" altLang="en-US" sz="2000"/>
              <a:t> </a:t>
            </a:r>
            <a:r>
              <a:rPr lang="en-US" altLang="en-US" sz="2000">
                <a:sym typeface="Symbol" pitchFamily="18" charset="2"/>
              </a:rPr>
              <a:t>=</a:t>
            </a:r>
            <a:r>
              <a:rPr lang="en-US" altLang="en-US" sz="2000"/>
              <a:t> b / a </a:t>
            </a:r>
          </a:p>
        </p:txBody>
      </p:sp>
      <p:cxnSp>
        <p:nvCxnSpPr>
          <p:cNvPr id="8" name="Straight Arrow Connector 7"/>
          <p:cNvCxnSpPr/>
          <p:nvPr/>
        </p:nvCxnSpPr>
        <p:spPr bwMode="auto">
          <a:xfrm>
            <a:off x="4648200" y="4116388"/>
            <a:ext cx="3086100" cy="0"/>
          </a:xfrm>
          <a:prstGeom prst="straightConnector1">
            <a:avLst/>
          </a:prstGeom>
          <a:noFill/>
          <a:ln w="38100" cap="flat" cmpd="sng" algn="ctr">
            <a:solidFill>
              <a:schemeClr val="accent6"/>
            </a:solidFill>
            <a:prstDash val="solid"/>
            <a:round/>
            <a:headEnd type="none" w="med" len="med"/>
            <a:tailEnd type="arrow"/>
          </a:ln>
          <a:effectLst/>
        </p:spPr>
      </p:cxnSp>
      <p:sp>
        <p:nvSpPr>
          <p:cNvPr id="14" name="TextBox 13"/>
          <p:cNvSpPr txBox="1"/>
          <p:nvPr/>
        </p:nvSpPr>
        <p:spPr>
          <a:xfrm>
            <a:off x="7635875" y="3984625"/>
            <a:ext cx="420688" cy="579438"/>
          </a:xfrm>
          <a:prstGeom prst="rect">
            <a:avLst/>
          </a:prstGeom>
          <a:noFill/>
        </p:spPr>
        <p:txBody>
          <a:bodyPr wrap="none" lIns="91397" tIns="45698" rIns="91397" bIns="45698">
            <a:spAutoFit/>
          </a:bodyPr>
          <a:lstStyle/>
          <a:p>
            <a:pPr>
              <a:defRPr/>
            </a:pPr>
            <a:r>
              <a:rPr lang="en-US" sz="3200" dirty="0">
                <a:solidFill>
                  <a:schemeClr val="accent6"/>
                </a:solidFill>
                <a:cs typeface="Arial" charset="0"/>
              </a:rPr>
              <a:t>a</a:t>
            </a:r>
          </a:p>
        </p:txBody>
      </p:sp>
      <p:sp>
        <p:nvSpPr>
          <p:cNvPr id="16" name="TextBox 15"/>
          <p:cNvSpPr txBox="1"/>
          <p:nvPr/>
        </p:nvSpPr>
        <p:spPr>
          <a:xfrm>
            <a:off x="6172200" y="4060825"/>
            <a:ext cx="490538" cy="579438"/>
          </a:xfrm>
          <a:prstGeom prst="rect">
            <a:avLst/>
          </a:prstGeom>
          <a:noFill/>
        </p:spPr>
        <p:txBody>
          <a:bodyPr wrap="none" lIns="91397" tIns="45698" rIns="91397" bIns="45698">
            <a:spAutoFit/>
          </a:bodyPr>
          <a:lstStyle/>
          <a:p>
            <a:pPr>
              <a:defRPr/>
            </a:pPr>
            <a:r>
              <a:rPr lang="en-US" sz="3200" dirty="0">
                <a:solidFill>
                  <a:schemeClr val="accent6"/>
                </a:solidFill>
                <a:cs typeface="Arial" charset="0"/>
              </a:rPr>
              <a:t>R</a:t>
            </a:r>
          </a:p>
        </p:txBody>
      </p:sp>
      <p:sp>
        <p:nvSpPr>
          <p:cNvPr id="15" name="TextBox 14"/>
          <p:cNvSpPr txBox="1"/>
          <p:nvPr/>
        </p:nvSpPr>
        <p:spPr>
          <a:xfrm>
            <a:off x="0" y="2035175"/>
            <a:ext cx="9144000" cy="400050"/>
          </a:xfrm>
          <a:prstGeom prst="rect">
            <a:avLst/>
          </a:prstGeom>
          <a:noFill/>
        </p:spPr>
        <p:txBody>
          <a:bodyPr lIns="91397" tIns="45698" rIns="91397" bIns="45698">
            <a:spAutoFit/>
          </a:bodyPr>
          <a:lstStyle/>
          <a:p>
            <a:pPr algn="ctr">
              <a:defRPr/>
            </a:pPr>
            <a:r>
              <a:rPr lang="en-US" sz="2000" dirty="0">
                <a:solidFill>
                  <a:schemeClr val="accent6"/>
                </a:solidFill>
                <a:cs typeface="Arial" charset="0"/>
              </a:rPr>
              <a:t>R = major radius,  a = minor radius,  b = vertical ½ height</a:t>
            </a:r>
          </a:p>
        </p:txBody>
      </p:sp>
      <p:cxnSp>
        <p:nvCxnSpPr>
          <p:cNvPr id="11" name="Straight Arrow Connector 10"/>
          <p:cNvCxnSpPr/>
          <p:nvPr/>
        </p:nvCxnSpPr>
        <p:spPr bwMode="auto">
          <a:xfrm flipH="1">
            <a:off x="3016250" y="4116388"/>
            <a:ext cx="641350" cy="0"/>
          </a:xfrm>
          <a:prstGeom prst="straightConnector1">
            <a:avLst/>
          </a:prstGeom>
          <a:noFill/>
          <a:ln w="38100" cap="flat" cmpd="sng" algn="ctr">
            <a:solidFill>
              <a:schemeClr val="accent6"/>
            </a:solidFill>
            <a:prstDash val="solid"/>
            <a:round/>
            <a:headEnd type="none" w="med" len="med"/>
            <a:tailEnd type="arrow"/>
          </a:ln>
          <a:effectLst/>
        </p:spPr>
      </p:cxnSp>
      <p:cxnSp>
        <p:nvCxnSpPr>
          <p:cNvPr id="12" name="Straight Arrow Connector 11"/>
          <p:cNvCxnSpPr/>
          <p:nvPr/>
        </p:nvCxnSpPr>
        <p:spPr bwMode="auto">
          <a:xfrm flipV="1">
            <a:off x="3810000" y="2917825"/>
            <a:ext cx="0" cy="1198563"/>
          </a:xfrm>
          <a:prstGeom prst="straightConnector1">
            <a:avLst/>
          </a:prstGeom>
          <a:noFill/>
          <a:ln w="38100" cap="flat" cmpd="sng" algn="ctr">
            <a:solidFill>
              <a:schemeClr val="accent6"/>
            </a:solidFill>
            <a:prstDash val="solid"/>
            <a:round/>
            <a:headEnd type="none" w="med" len="med"/>
            <a:tailEnd type="arrow"/>
          </a:ln>
          <a:effectLst/>
        </p:spPr>
      </p:cxnSp>
      <p:sp>
        <p:nvSpPr>
          <p:cNvPr id="13" name="TextBox 12"/>
          <p:cNvSpPr txBox="1"/>
          <p:nvPr/>
        </p:nvSpPr>
        <p:spPr>
          <a:xfrm>
            <a:off x="3216275" y="3984625"/>
            <a:ext cx="420688" cy="579438"/>
          </a:xfrm>
          <a:prstGeom prst="rect">
            <a:avLst/>
          </a:prstGeom>
          <a:noFill/>
        </p:spPr>
        <p:txBody>
          <a:bodyPr wrap="none" lIns="91397" tIns="45698" rIns="91397" bIns="45698">
            <a:spAutoFit/>
          </a:bodyPr>
          <a:lstStyle/>
          <a:p>
            <a:pPr>
              <a:defRPr/>
            </a:pPr>
            <a:r>
              <a:rPr lang="en-US" sz="3200" dirty="0">
                <a:solidFill>
                  <a:schemeClr val="accent6"/>
                </a:solidFill>
                <a:cs typeface="Arial" charset="0"/>
              </a:rPr>
              <a:t>a</a:t>
            </a:r>
          </a:p>
        </p:txBody>
      </p:sp>
      <p:sp>
        <p:nvSpPr>
          <p:cNvPr id="17" name="TextBox 16"/>
          <p:cNvSpPr txBox="1"/>
          <p:nvPr/>
        </p:nvSpPr>
        <p:spPr>
          <a:xfrm>
            <a:off x="3810000" y="3146425"/>
            <a:ext cx="442913" cy="579438"/>
          </a:xfrm>
          <a:prstGeom prst="rect">
            <a:avLst/>
          </a:prstGeom>
          <a:noFill/>
        </p:spPr>
        <p:txBody>
          <a:bodyPr wrap="none" lIns="91397" tIns="45698" rIns="91397" bIns="45698">
            <a:spAutoFit/>
          </a:bodyPr>
          <a:lstStyle/>
          <a:p>
            <a:pPr>
              <a:defRPr/>
            </a:pPr>
            <a:r>
              <a:rPr lang="en-US" sz="3200" dirty="0">
                <a:solidFill>
                  <a:schemeClr val="accent6"/>
                </a:solidFill>
                <a:cs typeface="Arial" charset="0"/>
              </a:rPr>
              <a:t>b</a:t>
            </a: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Content Placeholder 1"/>
          <p:cNvSpPr>
            <a:spLocks noGrp="1"/>
          </p:cNvSpPr>
          <p:nvPr>
            <p:ph idx="1"/>
          </p:nvPr>
        </p:nvSpPr>
        <p:spPr/>
        <p:txBody>
          <a:bodyPr/>
          <a:lstStyle/>
          <a:p>
            <a:r>
              <a:rPr lang="en-US" altLang="en-US" sz="1900" smtClean="0">
                <a:cs typeface="Arial" pitchFamily="34" charset="0"/>
              </a:rPr>
              <a:t>Short connection length </a:t>
            </a:r>
            <a:r>
              <a:rPr lang="en-US" altLang="en-US" sz="1900" smtClean="0">
                <a:cs typeface="Arial" pitchFamily="34" charset="0"/>
                <a:sym typeface="Symbol" pitchFamily="18" charset="2"/>
              </a:rPr>
              <a:t> </a:t>
            </a:r>
            <a:r>
              <a:rPr lang="en-US" altLang="en-US" sz="1900" b="1" smtClean="0">
                <a:solidFill>
                  <a:srgbClr val="0000FF"/>
                </a:solidFill>
                <a:cs typeface="Arial" pitchFamily="34" charset="0"/>
                <a:sym typeface="Symbol" pitchFamily="18" charset="2"/>
              </a:rPr>
              <a:t>smaller average bad curvature</a:t>
            </a:r>
          </a:p>
        </p:txBody>
      </p:sp>
      <p:sp>
        <p:nvSpPr>
          <p:cNvPr id="91139" name="Title 2"/>
          <p:cNvSpPr>
            <a:spLocks noGrp="1"/>
          </p:cNvSpPr>
          <p:nvPr>
            <p:ph type="title"/>
          </p:nvPr>
        </p:nvSpPr>
        <p:spPr/>
        <p:txBody>
          <a:bodyPr/>
          <a:lstStyle/>
          <a:p>
            <a:r>
              <a:rPr lang="en-US" altLang="en-US" sz="3200" smtClean="0">
                <a:cs typeface="Arial" pitchFamily="34" charset="0"/>
              </a:rPr>
              <a:t>Many elements of ST are stabilizing to toroidal, electrostatic ITG/TEM drift waves</a:t>
            </a:r>
          </a:p>
        </p:txBody>
      </p:sp>
      <p:pic>
        <p:nvPicPr>
          <p:cNvPr id="91140" name="Picture 6"/>
          <p:cNvPicPr>
            <a:picLocks noChangeAspect="1" noChangeArrowheads="1"/>
          </p:cNvPicPr>
          <p:nvPr/>
        </p:nvPicPr>
        <p:blipFill>
          <a:blip r:embed="rId3">
            <a:extLst>
              <a:ext uri="{28A0092B-C50C-407E-A947-70E740481C1C}">
                <a14:useLocalDpi xmlns:a14="http://schemas.microsoft.com/office/drawing/2010/main" val="0"/>
              </a:ext>
            </a:extLst>
          </a:blip>
          <a:srcRect l="34888" t="2280" r="34006" b="21342"/>
          <a:stretch>
            <a:fillRect/>
          </a:stretch>
        </p:blipFill>
        <p:spPr bwMode="auto">
          <a:xfrm>
            <a:off x="2771775" y="2133600"/>
            <a:ext cx="2971800" cy="318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141" name="TextBox 4"/>
          <p:cNvSpPr txBox="1">
            <a:spLocks noChangeArrowheads="1"/>
          </p:cNvSpPr>
          <p:nvPr/>
        </p:nvSpPr>
        <p:spPr bwMode="auto">
          <a:xfrm>
            <a:off x="6096000" y="2882900"/>
            <a:ext cx="171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a:solidFill>
                  <a:schemeClr val="tx2"/>
                </a:solidFill>
              </a:rPr>
              <a:t>bad curvature</a:t>
            </a:r>
          </a:p>
        </p:txBody>
      </p:sp>
      <p:cxnSp>
        <p:nvCxnSpPr>
          <p:cNvPr id="7" name="Straight Arrow Connector 6"/>
          <p:cNvCxnSpPr>
            <a:stCxn id="91141" idx="1"/>
          </p:cNvCxnSpPr>
          <p:nvPr/>
        </p:nvCxnSpPr>
        <p:spPr>
          <a:xfrm flipH="1">
            <a:off x="5257800" y="3067050"/>
            <a:ext cx="838200" cy="212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143" name="TextBox 8"/>
          <p:cNvSpPr txBox="1">
            <a:spLocks noChangeArrowheads="1"/>
          </p:cNvSpPr>
          <p:nvPr/>
        </p:nvSpPr>
        <p:spPr bwMode="auto">
          <a:xfrm>
            <a:off x="1519238" y="3165475"/>
            <a:ext cx="186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a:solidFill>
                  <a:schemeClr val="tx2"/>
                </a:solidFill>
              </a:rPr>
              <a:t>good curvature</a:t>
            </a:r>
          </a:p>
        </p:txBody>
      </p:sp>
      <p:cxnSp>
        <p:nvCxnSpPr>
          <p:cNvPr id="10" name="Straight Arrow Connector 9"/>
          <p:cNvCxnSpPr/>
          <p:nvPr/>
        </p:nvCxnSpPr>
        <p:spPr>
          <a:xfrm>
            <a:off x="3243263" y="3403600"/>
            <a:ext cx="795337" cy="168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1"/>
          <p:cNvSpPr>
            <a:spLocks noGrp="1"/>
          </p:cNvSpPr>
          <p:nvPr>
            <p:ph idx="1"/>
          </p:nvPr>
        </p:nvSpPr>
        <p:spPr/>
        <p:txBody>
          <a:bodyPr/>
          <a:lstStyle/>
          <a:p>
            <a:r>
              <a:rPr lang="en-US" altLang="en-US" sz="1900" smtClean="0">
                <a:cs typeface="Arial" pitchFamily="34" charset="0"/>
              </a:rPr>
              <a:t>Short connection length </a:t>
            </a:r>
            <a:r>
              <a:rPr lang="en-US" altLang="en-US" sz="1900" smtClean="0">
                <a:cs typeface="Arial" pitchFamily="34" charset="0"/>
                <a:sym typeface="Symbol" pitchFamily="18" charset="2"/>
              </a:rPr>
              <a:t> </a:t>
            </a:r>
            <a:r>
              <a:rPr lang="en-US" altLang="en-US" sz="1900" b="1" smtClean="0">
                <a:solidFill>
                  <a:srgbClr val="0000FF"/>
                </a:solidFill>
                <a:cs typeface="Arial" pitchFamily="34" charset="0"/>
                <a:sym typeface="Symbol" pitchFamily="18" charset="2"/>
              </a:rPr>
              <a:t>smaller average bad curvature</a:t>
            </a:r>
          </a:p>
          <a:p>
            <a:r>
              <a:rPr lang="en-US" altLang="en-US" sz="1900" smtClean="0">
                <a:cs typeface="Arial" pitchFamily="34" charset="0"/>
                <a:sym typeface="Symbol" pitchFamily="18" charset="2"/>
              </a:rPr>
              <a:t>Quasi-isodynamic (~constant B) at high </a:t>
            </a:r>
            <a:r>
              <a:rPr lang="en-US" altLang="en-US" sz="1900" smtClean="0">
                <a:latin typeface="Symbol" pitchFamily="18" charset="2"/>
                <a:cs typeface="Arial" pitchFamily="34" charset="0"/>
                <a:sym typeface="Symbol" pitchFamily="18" charset="2"/>
              </a:rPr>
              <a:t>b</a:t>
            </a:r>
            <a:r>
              <a:rPr lang="en-US" altLang="en-US" sz="1900" smtClean="0">
                <a:cs typeface="Arial" pitchFamily="34" charset="0"/>
                <a:sym typeface="Symbol" pitchFamily="18" charset="2"/>
              </a:rPr>
              <a:t>  </a:t>
            </a:r>
            <a:r>
              <a:rPr lang="en-US" altLang="en-US" sz="1900" b="1" smtClean="0">
                <a:solidFill>
                  <a:srgbClr val="0000FF"/>
                </a:solidFill>
                <a:cs typeface="Arial" pitchFamily="34" charset="0"/>
                <a:sym typeface="Symbol" pitchFamily="18" charset="2"/>
              </a:rPr>
              <a:t>grad-B drifts stabilizing [Peng &amp; Strickler, NF 1986]</a:t>
            </a:r>
          </a:p>
        </p:txBody>
      </p:sp>
      <p:sp>
        <p:nvSpPr>
          <p:cNvPr id="92163" name="Title 2"/>
          <p:cNvSpPr>
            <a:spLocks noGrp="1"/>
          </p:cNvSpPr>
          <p:nvPr>
            <p:ph type="title"/>
          </p:nvPr>
        </p:nvSpPr>
        <p:spPr/>
        <p:txBody>
          <a:bodyPr/>
          <a:lstStyle/>
          <a:p>
            <a:r>
              <a:rPr lang="en-US" altLang="en-US" sz="3200" smtClean="0">
                <a:cs typeface="Arial" pitchFamily="34" charset="0"/>
              </a:rPr>
              <a:t>Many elements of ST are stabilizing to toroidal, electrostatic ITG/TEM drift waves</a:t>
            </a:r>
          </a:p>
        </p:txBody>
      </p:sp>
      <p:pic>
        <p:nvPicPr>
          <p:cNvPr id="92164" name="Picture 4" descr="NSTX_142305A02_750_modB_eq"/>
          <p:cNvPicPr>
            <a:picLocks noChangeAspect="1" noChangeArrowheads="1"/>
          </p:cNvPicPr>
          <p:nvPr/>
        </p:nvPicPr>
        <p:blipFill>
          <a:blip r:embed="rId4">
            <a:extLst>
              <a:ext uri="{28A0092B-C50C-407E-A947-70E740481C1C}">
                <a14:useLocalDpi xmlns:a14="http://schemas.microsoft.com/office/drawing/2010/main" val="0"/>
              </a:ext>
            </a:extLst>
          </a:blip>
          <a:srcRect t="6259"/>
          <a:stretch>
            <a:fillRect/>
          </a:stretch>
        </p:blipFill>
        <p:spPr bwMode="auto">
          <a:xfrm>
            <a:off x="609600" y="2379663"/>
            <a:ext cx="253365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geom_gyro_133964D50_800r6r8"/>
          <p:cNvPicPr>
            <a:picLocks noChangeAspect="1" noChangeArrowheads="1"/>
          </p:cNvPicPr>
          <p:nvPr/>
        </p:nvPicPr>
        <p:blipFill>
          <a:blip r:embed="rId5">
            <a:extLst>
              <a:ext uri="{28A0092B-C50C-407E-A947-70E740481C1C}">
                <a14:useLocalDpi xmlns:a14="http://schemas.microsoft.com/office/drawing/2010/main" val="0"/>
              </a:ext>
            </a:extLst>
          </a:blip>
          <a:srcRect b="35725"/>
          <a:stretch>
            <a:fillRect/>
          </a:stretch>
        </p:blipFill>
        <p:spPr bwMode="auto">
          <a:xfrm>
            <a:off x="3429000" y="2438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66" name="Object 3"/>
          <p:cNvGraphicFramePr>
            <a:graphicFrameLocks noChangeAspect="1"/>
          </p:cNvGraphicFramePr>
          <p:nvPr/>
        </p:nvGraphicFramePr>
        <p:xfrm>
          <a:off x="7281863" y="4786313"/>
          <a:ext cx="1828800" cy="1233487"/>
        </p:xfrm>
        <a:graphic>
          <a:graphicData uri="http://schemas.openxmlformats.org/presentationml/2006/ole">
            <mc:AlternateContent xmlns:mc="http://schemas.openxmlformats.org/markup-compatibility/2006">
              <mc:Choice xmlns:v="urn:schemas-microsoft-com:vml" Requires="v">
                <p:oleObj spid="_x0000_s92480" name="Equation" r:id="rId6" imgW="1397000" imgH="939800" progId="Equation.3">
                  <p:embed/>
                </p:oleObj>
              </mc:Choice>
              <mc:Fallback>
                <p:oleObj name="Equation" r:id="rId6" imgW="1397000" imgH="9398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863" y="4786313"/>
                        <a:ext cx="1828800" cy="1233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060950" y="6096000"/>
            <a:ext cx="649288" cy="276225"/>
          </a:xfrm>
          <a:prstGeom prst="rect">
            <a:avLst/>
          </a:prstGeom>
          <a:noFill/>
        </p:spPr>
        <p:txBody>
          <a:bodyPr wrap="none" lIns="91397" tIns="45698" rIns="91397" bIns="45698">
            <a:spAutoFit/>
          </a:bodyPr>
          <a:lstStyle/>
          <a:p>
            <a:pPr>
              <a:defRPr/>
            </a:pPr>
            <a:r>
              <a:rPr lang="en-US" dirty="0">
                <a:solidFill>
                  <a:srgbClr val="0000FF"/>
                </a:solidFill>
                <a:latin typeface="Symbol" panose="05050102010706020507" pitchFamily="18" charset="2"/>
              </a:rPr>
              <a:t>q</a:t>
            </a:r>
            <a:r>
              <a:rPr lang="en-US" dirty="0">
                <a:solidFill>
                  <a:srgbClr val="0000FF"/>
                </a:solidFill>
                <a:latin typeface="+mn-lt"/>
              </a:rPr>
              <a:t> (rad)</a:t>
            </a:r>
          </a:p>
        </p:txBody>
      </p:sp>
      <p:sp>
        <p:nvSpPr>
          <p:cNvPr id="92168" name="TextBox 7"/>
          <p:cNvSpPr txBox="1">
            <a:spLocks noChangeArrowheads="1"/>
          </p:cNvSpPr>
          <p:nvPr/>
        </p:nvSpPr>
        <p:spPr bwMode="auto">
          <a:xfrm>
            <a:off x="6172200" y="4767263"/>
            <a:ext cx="11176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100">
                <a:solidFill>
                  <a:srgbClr val="0000FF"/>
                </a:solidFill>
              </a:rPr>
              <a:t>bad curvature</a:t>
            </a:r>
          </a:p>
        </p:txBody>
      </p:sp>
      <p:sp>
        <p:nvSpPr>
          <p:cNvPr id="92169" name="TextBox 10"/>
          <p:cNvSpPr txBox="1">
            <a:spLocks noChangeArrowheads="1"/>
          </p:cNvSpPr>
          <p:nvPr/>
        </p:nvSpPr>
        <p:spPr bwMode="auto">
          <a:xfrm>
            <a:off x="6096000" y="5072063"/>
            <a:ext cx="1212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100">
                <a:solidFill>
                  <a:srgbClr val="0000FF"/>
                </a:solidFill>
              </a:rPr>
              <a:t>good curvature</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1"/>
          <p:cNvSpPr>
            <a:spLocks noGrp="1"/>
          </p:cNvSpPr>
          <p:nvPr>
            <p:ph idx="1"/>
          </p:nvPr>
        </p:nvSpPr>
        <p:spPr/>
        <p:txBody>
          <a:bodyPr/>
          <a:lstStyle/>
          <a:p>
            <a:r>
              <a:rPr lang="en-US" altLang="en-US" sz="1900" smtClean="0">
                <a:cs typeface="Arial" pitchFamily="34" charset="0"/>
              </a:rPr>
              <a:t>Short connection length </a:t>
            </a:r>
            <a:r>
              <a:rPr lang="en-US" altLang="en-US" sz="1900" smtClean="0">
                <a:cs typeface="Arial" pitchFamily="34" charset="0"/>
                <a:sym typeface="Symbol" pitchFamily="18" charset="2"/>
              </a:rPr>
              <a:t> </a:t>
            </a:r>
            <a:r>
              <a:rPr lang="en-US" altLang="en-US" sz="1900" b="1" smtClean="0">
                <a:solidFill>
                  <a:srgbClr val="0000FF"/>
                </a:solidFill>
                <a:cs typeface="Arial" pitchFamily="34" charset="0"/>
                <a:sym typeface="Symbol" pitchFamily="18" charset="2"/>
              </a:rPr>
              <a:t>smaller average bad curvature</a:t>
            </a:r>
          </a:p>
          <a:p>
            <a:r>
              <a:rPr lang="en-US" altLang="en-US" sz="1900" smtClean="0">
                <a:cs typeface="Arial" pitchFamily="34" charset="0"/>
                <a:sym typeface="Symbol" pitchFamily="18" charset="2"/>
              </a:rPr>
              <a:t>Quasi-isodynamic (~constant B) at high </a:t>
            </a:r>
            <a:r>
              <a:rPr lang="en-US" altLang="en-US" sz="1900" smtClean="0">
                <a:latin typeface="Symbol" pitchFamily="18" charset="2"/>
                <a:cs typeface="Arial" pitchFamily="34" charset="0"/>
                <a:sym typeface="Symbol" pitchFamily="18" charset="2"/>
              </a:rPr>
              <a:t>b</a:t>
            </a:r>
            <a:r>
              <a:rPr lang="en-US" altLang="en-US" sz="1900" smtClean="0">
                <a:cs typeface="Arial" pitchFamily="34" charset="0"/>
                <a:sym typeface="Symbol" pitchFamily="18" charset="2"/>
              </a:rPr>
              <a:t>  </a:t>
            </a:r>
            <a:r>
              <a:rPr lang="en-US" altLang="en-US" sz="1900" b="1" smtClean="0">
                <a:solidFill>
                  <a:srgbClr val="0000FF"/>
                </a:solidFill>
                <a:cs typeface="Arial" pitchFamily="34" charset="0"/>
                <a:sym typeface="Symbol" pitchFamily="18" charset="2"/>
              </a:rPr>
              <a:t>grad-B drifts stabilizing [Peng &amp; Strickler, NF 1986]</a:t>
            </a:r>
          </a:p>
          <a:p>
            <a:endParaRPr lang="en-US" altLang="en-US" sz="1900" b="1" smtClean="0">
              <a:solidFill>
                <a:srgbClr val="0000FF"/>
              </a:solidFill>
              <a:cs typeface="Arial" pitchFamily="34" charset="0"/>
              <a:sym typeface="Symbol" pitchFamily="18" charset="2"/>
            </a:endParaRPr>
          </a:p>
          <a:p>
            <a:r>
              <a:rPr lang="en-US" altLang="en-US" sz="1900" b="1" smtClean="0">
                <a:solidFill>
                  <a:srgbClr val="FF0000"/>
                </a:solidFill>
                <a:cs typeface="Arial" pitchFamily="34" charset="0"/>
                <a:sym typeface="Symbol" pitchFamily="18" charset="2"/>
              </a:rPr>
              <a:t>These same features stabilize macroinstabilities (MHD), allowing for very high </a:t>
            </a:r>
            <a:r>
              <a:rPr lang="en-US" altLang="en-US" sz="1900" b="1" smtClean="0">
                <a:solidFill>
                  <a:srgbClr val="FF0000"/>
                </a:solidFill>
                <a:latin typeface="Symbol" pitchFamily="18" charset="2"/>
                <a:cs typeface="Arial" pitchFamily="34" charset="0"/>
                <a:sym typeface="Symbol" pitchFamily="18" charset="2"/>
              </a:rPr>
              <a:t>b</a:t>
            </a:r>
            <a:r>
              <a:rPr lang="en-US" altLang="en-US" sz="1900" b="1" smtClean="0">
                <a:solidFill>
                  <a:srgbClr val="FF0000"/>
                </a:solidFill>
                <a:cs typeface="Arial" pitchFamily="34" charset="0"/>
                <a:sym typeface="Symbol" pitchFamily="18" charset="2"/>
              </a:rPr>
              <a:t> equilibrium: ~40% on NSTX, ~100% on Pegasus (U-Wisc)</a:t>
            </a:r>
          </a:p>
        </p:txBody>
      </p:sp>
      <p:sp>
        <p:nvSpPr>
          <p:cNvPr id="93187" name="Title 2"/>
          <p:cNvSpPr>
            <a:spLocks noGrp="1"/>
          </p:cNvSpPr>
          <p:nvPr>
            <p:ph type="title"/>
          </p:nvPr>
        </p:nvSpPr>
        <p:spPr/>
        <p:txBody>
          <a:bodyPr/>
          <a:lstStyle/>
          <a:p>
            <a:r>
              <a:rPr lang="en-US" altLang="en-US" sz="3200" smtClean="0">
                <a:cs typeface="Arial" pitchFamily="34" charset="0"/>
              </a:rPr>
              <a:t>Many elements of ST are stabilizing to toroidal, electrostatic ITG/TEM drift waves</a:t>
            </a:r>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3251200"/>
            <a:ext cx="4481512" cy="360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9" name="TextBox 1"/>
          <p:cNvSpPr txBox="1">
            <a:spLocks noChangeArrowheads="1"/>
          </p:cNvSpPr>
          <p:nvPr/>
        </p:nvSpPr>
        <p:spPr bwMode="auto">
          <a:xfrm>
            <a:off x="4648200" y="6477000"/>
            <a:ext cx="830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latin typeface="Helvetica" pitchFamily="34" charset="0"/>
              </a:rPr>
              <a:t>= I</a:t>
            </a:r>
            <a:r>
              <a:rPr lang="en-US" altLang="en-US" sz="1600" i="0" baseline="-25000">
                <a:latin typeface="Helvetica" pitchFamily="34" charset="0"/>
              </a:rPr>
              <a:t>P</a:t>
            </a:r>
            <a:r>
              <a:rPr lang="en-US" altLang="en-US" sz="1600" i="0">
                <a:latin typeface="Helvetica" pitchFamily="34" charset="0"/>
              </a:rPr>
              <a:t>/aB</a:t>
            </a:r>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1"/>
          <p:cNvSpPr>
            <a:spLocks noGrp="1"/>
          </p:cNvSpPr>
          <p:nvPr>
            <p:ph idx="1"/>
          </p:nvPr>
        </p:nvSpPr>
        <p:spPr/>
        <p:txBody>
          <a:bodyPr/>
          <a:lstStyle/>
          <a:p>
            <a:r>
              <a:rPr lang="en-US" altLang="en-US" sz="1900" smtClean="0">
                <a:cs typeface="Arial" pitchFamily="34" charset="0"/>
              </a:rPr>
              <a:t>Short connection length </a:t>
            </a:r>
            <a:r>
              <a:rPr lang="en-US" altLang="en-US" sz="1900" smtClean="0">
                <a:cs typeface="Arial" pitchFamily="34" charset="0"/>
                <a:sym typeface="Symbol" pitchFamily="18" charset="2"/>
              </a:rPr>
              <a:t> </a:t>
            </a:r>
            <a:r>
              <a:rPr lang="en-US" altLang="en-US" sz="1900" b="1" smtClean="0">
                <a:solidFill>
                  <a:srgbClr val="0000FF"/>
                </a:solidFill>
                <a:cs typeface="Arial" pitchFamily="34" charset="0"/>
                <a:sym typeface="Symbol" pitchFamily="18" charset="2"/>
              </a:rPr>
              <a:t>smaller average bad curvature</a:t>
            </a:r>
          </a:p>
          <a:p>
            <a:r>
              <a:rPr lang="en-US" altLang="en-US" sz="1900" smtClean="0">
                <a:cs typeface="Arial" pitchFamily="34" charset="0"/>
                <a:sym typeface="Symbol" pitchFamily="18" charset="2"/>
              </a:rPr>
              <a:t>Quasi-isodynamic (~constant B) at high </a:t>
            </a:r>
            <a:r>
              <a:rPr lang="en-US" altLang="en-US" sz="1900" smtClean="0">
                <a:latin typeface="Symbol" pitchFamily="18" charset="2"/>
                <a:cs typeface="Arial" pitchFamily="34" charset="0"/>
                <a:sym typeface="Symbol" pitchFamily="18" charset="2"/>
              </a:rPr>
              <a:t>b</a:t>
            </a:r>
            <a:r>
              <a:rPr lang="en-US" altLang="en-US" sz="1900" smtClean="0">
                <a:cs typeface="Arial" pitchFamily="34" charset="0"/>
                <a:sym typeface="Symbol" pitchFamily="18" charset="2"/>
              </a:rPr>
              <a:t>  </a:t>
            </a:r>
            <a:r>
              <a:rPr lang="en-US" altLang="en-US" sz="1900" b="1" smtClean="0">
                <a:solidFill>
                  <a:srgbClr val="0000FF"/>
                </a:solidFill>
                <a:cs typeface="Arial" pitchFamily="34" charset="0"/>
                <a:sym typeface="Symbol" pitchFamily="18" charset="2"/>
              </a:rPr>
              <a:t>grad-B drifts stabilizing [Peng &amp; Strickler, NF 1986]</a:t>
            </a:r>
          </a:p>
          <a:p>
            <a:r>
              <a:rPr lang="en-US" altLang="en-US" sz="1900" smtClean="0">
                <a:cs typeface="Arial" pitchFamily="34" charset="0"/>
                <a:sym typeface="Symbol" pitchFamily="18" charset="2"/>
              </a:rPr>
              <a:t>Large fraction of trapped electrons, BUT precession weaker at low A  </a:t>
            </a:r>
            <a:r>
              <a:rPr lang="en-US" altLang="en-US" sz="1900" b="1" smtClean="0">
                <a:solidFill>
                  <a:srgbClr val="0000FF"/>
                </a:solidFill>
                <a:cs typeface="Arial" pitchFamily="34" charset="0"/>
                <a:sym typeface="Symbol" pitchFamily="18" charset="2"/>
              </a:rPr>
              <a:t>reduced TEM drive [Rewoldt, Phys. Plasmas 1996]</a:t>
            </a:r>
          </a:p>
        </p:txBody>
      </p:sp>
      <p:sp>
        <p:nvSpPr>
          <p:cNvPr id="94211" name="Title 2"/>
          <p:cNvSpPr>
            <a:spLocks noGrp="1"/>
          </p:cNvSpPr>
          <p:nvPr>
            <p:ph type="title"/>
          </p:nvPr>
        </p:nvSpPr>
        <p:spPr/>
        <p:txBody>
          <a:bodyPr/>
          <a:lstStyle/>
          <a:p>
            <a:r>
              <a:rPr lang="en-US" altLang="en-US" sz="3200" smtClean="0">
                <a:cs typeface="Arial" pitchFamily="34" charset="0"/>
              </a:rPr>
              <a:t>Many elements of ST are stabilizing to toroidal, electrostatic ITG/TEM drift waves</a:t>
            </a:r>
          </a:p>
        </p:txBody>
      </p:sp>
      <p:pic>
        <p:nvPicPr>
          <p:cNvPr id="942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3581400"/>
            <a:ext cx="4541837"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213" name="TextBox 4"/>
          <p:cNvSpPr txBox="1">
            <a:spLocks noChangeArrowheads="1"/>
          </p:cNvSpPr>
          <p:nvPr/>
        </p:nvSpPr>
        <p:spPr bwMode="auto">
          <a:xfrm>
            <a:off x="5429250" y="3395663"/>
            <a:ext cx="3714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0000FF"/>
                </a:solidFill>
              </a:rPr>
              <a:t>Orbit-averaged drift of trapped particle</a:t>
            </a:r>
          </a:p>
        </p:txBody>
      </p:sp>
      <p:cxnSp>
        <p:nvCxnSpPr>
          <p:cNvPr id="6" name="Straight Arrow Connector 5"/>
          <p:cNvCxnSpPr/>
          <p:nvPr/>
        </p:nvCxnSpPr>
        <p:spPr>
          <a:xfrm>
            <a:off x="6648450" y="3962400"/>
            <a:ext cx="0" cy="16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4215" name="Picture 2" descr="https://www.euro-fusion.org/wpcms/wp-content/uploads/2011/09/jg05-537-4c.jpg"/>
          <p:cNvPicPr>
            <a:picLocks noChangeAspect="1" noChangeArrowheads="1"/>
          </p:cNvPicPr>
          <p:nvPr/>
        </p:nvPicPr>
        <p:blipFill>
          <a:blip r:embed="rId4">
            <a:extLst>
              <a:ext uri="{28A0092B-C50C-407E-A947-70E740481C1C}">
                <a14:useLocalDpi xmlns:a14="http://schemas.microsoft.com/office/drawing/2010/main" val="0"/>
              </a:ext>
            </a:extLst>
          </a:blip>
          <a:srcRect l="2042" t="2353" r="1836" b="4842"/>
          <a:stretch>
            <a:fillRect/>
          </a:stretch>
        </p:blipFill>
        <p:spPr bwMode="auto">
          <a:xfrm>
            <a:off x="0" y="3559175"/>
            <a:ext cx="47815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1"/>
          <p:cNvSpPr>
            <a:spLocks noGrp="1"/>
          </p:cNvSpPr>
          <p:nvPr>
            <p:ph idx="1"/>
          </p:nvPr>
        </p:nvSpPr>
        <p:spPr/>
        <p:txBody>
          <a:bodyPr/>
          <a:lstStyle/>
          <a:p>
            <a:r>
              <a:rPr lang="en-US" altLang="en-US" sz="1900" smtClean="0">
                <a:cs typeface="Arial" pitchFamily="34" charset="0"/>
              </a:rPr>
              <a:t>Short connection length </a:t>
            </a:r>
            <a:r>
              <a:rPr lang="en-US" altLang="en-US" sz="1900" smtClean="0">
                <a:cs typeface="Arial" pitchFamily="34" charset="0"/>
                <a:sym typeface="Symbol" pitchFamily="18" charset="2"/>
              </a:rPr>
              <a:t> </a:t>
            </a:r>
            <a:r>
              <a:rPr lang="en-US" altLang="en-US" sz="1900" b="1" smtClean="0">
                <a:solidFill>
                  <a:srgbClr val="0000FF"/>
                </a:solidFill>
                <a:cs typeface="Arial" pitchFamily="34" charset="0"/>
                <a:sym typeface="Symbol" pitchFamily="18" charset="2"/>
              </a:rPr>
              <a:t>smaller average bad curvature</a:t>
            </a:r>
          </a:p>
          <a:p>
            <a:r>
              <a:rPr lang="en-US" altLang="en-US" sz="1900" smtClean="0">
                <a:cs typeface="Arial" pitchFamily="34" charset="0"/>
                <a:sym typeface="Symbol" pitchFamily="18" charset="2"/>
              </a:rPr>
              <a:t>Quasi-isodynamic (~constant B) at high </a:t>
            </a:r>
            <a:r>
              <a:rPr lang="en-US" altLang="en-US" sz="1900" smtClean="0">
                <a:latin typeface="Symbol" pitchFamily="18" charset="2"/>
                <a:cs typeface="Arial" pitchFamily="34" charset="0"/>
                <a:sym typeface="Symbol" pitchFamily="18" charset="2"/>
              </a:rPr>
              <a:t>b</a:t>
            </a:r>
            <a:r>
              <a:rPr lang="en-US" altLang="en-US" sz="1900" smtClean="0">
                <a:cs typeface="Arial" pitchFamily="34" charset="0"/>
                <a:sym typeface="Symbol" pitchFamily="18" charset="2"/>
              </a:rPr>
              <a:t>  </a:t>
            </a:r>
            <a:r>
              <a:rPr lang="en-US" altLang="en-US" sz="1900" b="1" smtClean="0">
                <a:solidFill>
                  <a:srgbClr val="0000FF"/>
                </a:solidFill>
                <a:cs typeface="Arial" pitchFamily="34" charset="0"/>
                <a:sym typeface="Symbol" pitchFamily="18" charset="2"/>
              </a:rPr>
              <a:t>grad-B drifts stabilizing [Peng &amp; Strickler, NF 1986]</a:t>
            </a:r>
          </a:p>
          <a:p>
            <a:r>
              <a:rPr lang="en-US" altLang="en-US" sz="1900" smtClean="0">
                <a:cs typeface="Arial" pitchFamily="34" charset="0"/>
                <a:sym typeface="Symbol" pitchFamily="18" charset="2"/>
              </a:rPr>
              <a:t>Large fraction of trapped electrons, BUT precession weaker at low A  </a:t>
            </a:r>
            <a:r>
              <a:rPr lang="en-US" altLang="en-US" sz="1900" b="1" smtClean="0">
                <a:solidFill>
                  <a:srgbClr val="0000FF"/>
                </a:solidFill>
                <a:cs typeface="Arial" pitchFamily="34" charset="0"/>
                <a:sym typeface="Symbol" pitchFamily="18" charset="2"/>
              </a:rPr>
              <a:t>reduced TEM drive [Rewoldt, Phys. Plasmas 1996]</a:t>
            </a:r>
          </a:p>
          <a:p>
            <a:r>
              <a:rPr lang="en-US" altLang="en-US" sz="1900" smtClean="0">
                <a:cs typeface="Arial" pitchFamily="34" charset="0"/>
                <a:sym typeface="Symbol" pitchFamily="18" charset="2"/>
              </a:rPr>
              <a:t>Strong coupling to </a:t>
            </a:r>
            <a:r>
              <a:rPr lang="en-US" altLang="en-US" sz="1900" smtClean="0">
                <a:latin typeface="Symbol" pitchFamily="18" charset="2"/>
                <a:cs typeface="Arial" pitchFamily="34" charset="0"/>
                <a:sym typeface="Symbol" pitchFamily="18" charset="2"/>
              </a:rPr>
              <a:t>d</a:t>
            </a:r>
            <a:r>
              <a:rPr lang="en-US" altLang="en-US" sz="1900" smtClean="0">
                <a:cs typeface="Arial" pitchFamily="34" charset="0"/>
                <a:sym typeface="Symbol" pitchFamily="18" charset="2"/>
              </a:rPr>
              <a:t>B</a:t>
            </a:r>
            <a:r>
              <a:rPr lang="en-US" altLang="en-US" sz="1900" baseline="-25000" smtClean="0">
                <a:cs typeface="Arial" pitchFamily="34" charset="0"/>
                <a:sym typeface="Symbol" pitchFamily="18" charset="2"/>
              </a:rPr>
              <a:t></a:t>
            </a:r>
            <a:r>
              <a:rPr lang="en-US" altLang="en-US" sz="1900" smtClean="0">
                <a:cs typeface="Arial" pitchFamily="34" charset="0"/>
                <a:sym typeface="Symbol" pitchFamily="18" charset="2"/>
              </a:rPr>
              <a:t>~</a:t>
            </a:r>
            <a:r>
              <a:rPr lang="en-US" altLang="en-US" sz="1900" smtClean="0">
                <a:latin typeface="Symbol" pitchFamily="18" charset="2"/>
                <a:cs typeface="Arial" pitchFamily="34" charset="0"/>
                <a:sym typeface="Symbol" pitchFamily="18" charset="2"/>
              </a:rPr>
              <a:t>d</a:t>
            </a:r>
            <a:r>
              <a:rPr lang="en-US" altLang="en-US" sz="1900" smtClean="0">
                <a:cs typeface="Arial" pitchFamily="34" charset="0"/>
                <a:sym typeface="Symbol" pitchFamily="18" charset="2"/>
              </a:rPr>
              <a:t>A</a:t>
            </a:r>
            <a:r>
              <a:rPr lang="en-US" altLang="en-US" sz="1900" baseline="-25000" smtClean="0">
                <a:cs typeface="Arial" pitchFamily="34" charset="0"/>
                <a:sym typeface="Symbol" pitchFamily="18" charset="2"/>
              </a:rPr>
              <a:t>||</a:t>
            </a:r>
            <a:r>
              <a:rPr lang="en-US" altLang="en-US" sz="1900" smtClean="0">
                <a:cs typeface="Arial" pitchFamily="34" charset="0"/>
                <a:sym typeface="Symbol" pitchFamily="18" charset="2"/>
              </a:rPr>
              <a:t> at high </a:t>
            </a:r>
            <a:r>
              <a:rPr lang="en-US" altLang="en-US" sz="1900" smtClean="0">
                <a:latin typeface="Symbol" pitchFamily="18" charset="2"/>
                <a:cs typeface="Arial" pitchFamily="34" charset="0"/>
                <a:sym typeface="Symbol" pitchFamily="18" charset="2"/>
              </a:rPr>
              <a:t>b</a:t>
            </a:r>
            <a:r>
              <a:rPr lang="en-US" altLang="en-US" sz="1900" smtClean="0">
                <a:cs typeface="Arial" pitchFamily="34" charset="0"/>
                <a:sym typeface="Symbol" pitchFamily="18" charset="2"/>
              </a:rPr>
              <a:t>  </a:t>
            </a:r>
            <a:r>
              <a:rPr lang="en-US" altLang="en-US" sz="1900" b="1" smtClean="0">
                <a:solidFill>
                  <a:srgbClr val="0000FF"/>
                </a:solidFill>
                <a:cs typeface="Arial" pitchFamily="34" charset="0"/>
                <a:sym typeface="Symbol" pitchFamily="18" charset="2"/>
              </a:rPr>
              <a:t>stabilizing to ES-ITG</a:t>
            </a:r>
          </a:p>
        </p:txBody>
      </p:sp>
      <p:sp>
        <p:nvSpPr>
          <p:cNvPr id="95235" name="Title 2"/>
          <p:cNvSpPr>
            <a:spLocks noGrp="1"/>
          </p:cNvSpPr>
          <p:nvPr>
            <p:ph type="title"/>
          </p:nvPr>
        </p:nvSpPr>
        <p:spPr/>
        <p:txBody>
          <a:bodyPr/>
          <a:lstStyle/>
          <a:p>
            <a:r>
              <a:rPr lang="en-US" altLang="en-US" sz="3200" smtClean="0">
                <a:cs typeface="Arial" pitchFamily="34" charset="0"/>
              </a:rPr>
              <a:t>Many elements of ST are stabilizing to toroidal, electrostatic ITG/TEM drift waves</a:t>
            </a:r>
          </a:p>
        </p:txBody>
      </p:sp>
      <p:pic>
        <p:nvPicPr>
          <p:cNvPr id="952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3200400"/>
            <a:ext cx="3346450" cy="326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237" name="TextBox 3"/>
          <p:cNvSpPr txBox="1">
            <a:spLocks noChangeArrowheads="1"/>
          </p:cNvSpPr>
          <p:nvPr/>
        </p:nvSpPr>
        <p:spPr bwMode="auto">
          <a:xfrm>
            <a:off x="5305425" y="4841875"/>
            <a:ext cx="290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chemeClr val="tx2"/>
                </a:solidFill>
              </a:rPr>
              <a:t>Kim, Horton, Dong, PoFB (1993)</a:t>
            </a:r>
          </a:p>
        </p:txBody>
      </p:sp>
      <p:sp>
        <p:nvSpPr>
          <p:cNvPr id="95238" name="TextBox 4"/>
          <p:cNvSpPr txBox="1">
            <a:spLocks noChangeArrowheads="1"/>
          </p:cNvSpPr>
          <p:nvPr/>
        </p:nvSpPr>
        <p:spPr bwMode="auto">
          <a:xfrm>
            <a:off x="2286000" y="4949825"/>
            <a:ext cx="150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FF0000"/>
                </a:solidFill>
              </a:rPr>
              <a:t>ITG growth rate</a:t>
            </a:r>
          </a:p>
        </p:txBody>
      </p:sp>
      <p:sp>
        <p:nvSpPr>
          <p:cNvPr id="95239" name="TextBox 6"/>
          <p:cNvSpPr txBox="1">
            <a:spLocks noChangeArrowheads="1"/>
          </p:cNvSpPr>
          <p:nvPr/>
        </p:nvSpPr>
        <p:spPr bwMode="auto">
          <a:xfrm>
            <a:off x="3373438" y="6172200"/>
            <a:ext cx="296862"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rgbClr val="FF0000"/>
                </a:solidFill>
                <a:latin typeface="Symbol" pitchFamily="18" charset="2"/>
              </a:rPr>
              <a:t>b</a:t>
            </a:r>
            <a:endParaRPr lang="en-US" altLang="en-US" sz="1400">
              <a:solidFill>
                <a:srgbClr val="FF0000"/>
              </a:solidFill>
              <a:latin typeface="Symbol" pitchFamily="18" charset="2"/>
            </a:endParaRPr>
          </a:p>
        </p:txBody>
      </p:sp>
      <p:cxnSp>
        <p:nvCxnSpPr>
          <p:cNvPr id="3" name="Straight Arrow Connector 2"/>
          <p:cNvCxnSpPr/>
          <p:nvPr/>
        </p:nvCxnSpPr>
        <p:spPr>
          <a:xfrm>
            <a:off x="2438400" y="5334000"/>
            <a:ext cx="6858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1"/>
          <p:cNvSpPr>
            <a:spLocks noGrp="1"/>
          </p:cNvSpPr>
          <p:nvPr>
            <p:ph idx="1"/>
          </p:nvPr>
        </p:nvSpPr>
        <p:spPr>
          <a:xfrm>
            <a:off x="152400" y="1219200"/>
            <a:ext cx="8839200" cy="4953000"/>
          </a:xfrm>
        </p:spPr>
        <p:txBody>
          <a:bodyPr/>
          <a:lstStyle/>
          <a:p>
            <a:r>
              <a:rPr lang="en-US" altLang="en-US" sz="1900" dirty="0" smtClean="0">
                <a:cs typeface="Arial" pitchFamily="34" charset="0"/>
              </a:rPr>
              <a:t>Short connection length </a:t>
            </a:r>
            <a:r>
              <a:rPr lang="en-US" altLang="en-US" sz="1900" dirty="0" smtClean="0">
                <a:cs typeface="Arial" pitchFamily="34" charset="0"/>
                <a:sym typeface="Symbol" pitchFamily="18" charset="2"/>
              </a:rPr>
              <a:t> </a:t>
            </a:r>
            <a:r>
              <a:rPr lang="en-US" altLang="en-US" sz="1900" b="1" dirty="0" smtClean="0">
                <a:solidFill>
                  <a:srgbClr val="0000FF"/>
                </a:solidFill>
                <a:cs typeface="Arial" pitchFamily="34" charset="0"/>
                <a:sym typeface="Symbol" pitchFamily="18" charset="2"/>
              </a:rPr>
              <a:t>smaller average bad curvature</a:t>
            </a:r>
          </a:p>
          <a:p>
            <a:r>
              <a:rPr lang="en-US" altLang="en-US" sz="1900" dirty="0" smtClean="0">
                <a:cs typeface="Arial" pitchFamily="34" charset="0"/>
                <a:sym typeface="Symbol" pitchFamily="18" charset="2"/>
              </a:rPr>
              <a:t>Quasi-isodynamic (~constant B) at high </a:t>
            </a:r>
            <a:r>
              <a:rPr lang="en-US" altLang="en-US" sz="1900" dirty="0" smtClean="0">
                <a:latin typeface="Symbol" pitchFamily="18" charset="2"/>
                <a:cs typeface="Arial" pitchFamily="34" charset="0"/>
                <a:sym typeface="Symbol" pitchFamily="18" charset="2"/>
              </a:rPr>
              <a:t>b</a:t>
            </a:r>
            <a:r>
              <a:rPr lang="en-US" altLang="en-US" sz="1900" dirty="0" smtClean="0">
                <a:cs typeface="Arial" pitchFamily="34" charset="0"/>
                <a:sym typeface="Symbol" pitchFamily="18" charset="2"/>
              </a:rPr>
              <a:t>  </a:t>
            </a:r>
            <a:r>
              <a:rPr lang="en-US" altLang="en-US" sz="1900" b="1" dirty="0" smtClean="0">
                <a:solidFill>
                  <a:srgbClr val="0000FF"/>
                </a:solidFill>
                <a:cs typeface="Arial" pitchFamily="34" charset="0"/>
                <a:sym typeface="Symbol" pitchFamily="18" charset="2"/>
              </a:rPr>
              <a:t>grad-B drifts stabilizing [Peng &amp; </a:t>
            </a:r>
            <a:r>
              <a:rPr lang="en-US" altLang="en-US" sz="1900" b="1" dirty="0" err="1" smtClean="0">
                <a:solidFill>
                  <a:srgbClr val="0000FF"/>
                </a:solidFill>
                <a:cs typeface="Arial" pitchFamily="34" charset="0"/>
                <a:sym typeface="Symbol" pitchFamily="18" charset="2"/>
              </a:rPr>
              <a:t>Strickler</a:t>
            </a:r>
            <a:r>
              <a:rPr lang="en-US" altLang="en-US" sz="1900" b="1" dirty="0" smtClean="0">
                <a:solidFill>
                  <a:srgbClr val="0000FF"/>
                </a:solidFill>
                <a:cs typeface="Arial" pitchFamily="34" charset="0"/>
                <a:sym typeface="Symbol" pitchFamily="18" charset="2"/>
              </a:rPr>
              <a:t>, NF 1986]</a:t>
            </a:r>
          </a:p>
          <a:p>
            <a:r>
              <a:rPr lang="en-US" altLang="en-US" sz="1900" dirty="0" smtClean="0">
                <a:cs typeface="Arial" pitchFamily="34" charset="0"/>
                <a:sym typeface="Symbol" pitchFamily="18" charset="2"/>
              </a:rPr>
              <a:t>Large fraction of trapped electrons, BUT precession weaker at low A  </a:t>
            </a:r>
            <a:r>
              <a:rPr lang="en-US" altLang="en-US" sz="1900" b="1" dirty="0" smtClean="0">
                <a:solidFill>
                  <a:srgbClr val="0000FF"/>
                </a:solidFill>
                <a:cs typeface="Arial" pitchFamily="34" charset="0"/>
                <a:sym typeface="Symbol" pitchFamily="18" charset="2"/>
              </a:rPr>
              <a:t>reduced TEM drive [</a:t>
            </a:r>
            <a:r>
              <a:rPr lang="en-US" altLang="en-US" sz="1900" b="1" dirty="0" err="1" smtClean="0">
                <a:solidFill>
                  <a:srgbClr val="0000FF"/>
                </a:solidFill>
                <a:cs typeface="Arial" pitchFamily="34" charset="0"/>
                <a:sym typeface="Symbol" pitchFamily="18" charset="2"/>
              </a:rPr>
              <a:t>Rewoldt</a:t>
            </a:r>
            <a:r>
              <a:rPr lang="en-US" altLang="en-US" sz="1900" b="1" dirty="0" smtClean="0">
                <a:solidFill>
                  <a:srgbClr val="0000FF"/>
                </a:solidFill>
                <a:cs typeface="Arial" pitchFamily="34" charset="0"/>
                <a:sym typeface="Symbol" pitchFamily="18" charset="2"/>
              </a:rPr>
              <a:t>, Phys. Plasmas 1996]</a:t>
            </a:r>
          </a:p>
          <a:p>
            <a:r>
              <a:rPr lang="en-US" altLang="en-US" sz="1900" dirty="0" smtClean="0">
                <a:cs typeface="Arial" pitchFamily="34" charset="0"/>
                <a:sym typeface="Symbol" pitchFamily="18" charset="2"/>
              </a:rPr>
              <a:t>Strong coupling to </a:t>
            </a:r>
            <a:r>
              <a:rPr lang="en-US" altLang="en-US" sz="1900" dirty="0" smtClean="0">
                <a:latin typeface="Symbol" pitchFamily="18" charset="2"/>
                <a:cs typeface="Arial" pitchFamily="34" charset="0"/>
                <a:sym typeface="Symbol" pitchFamily="18" charset="2"/>
              </a:rPr>
              <a:t>d</a:t>
            </a:r>
            <a:r>
              <a:rPr lang="en-US" altLang="en-US" sz="1900" dirty="0" smtClean="0">
                <a:cs typeface="Arial" pitchFamily="34" charset="0"/>
                <a:sym typeface="Symbol" pitchFamily="18" charset="2"/>
              </a:rPr>
              <a:t>B</a:t>
            </a:r>
            <a:r>
              <a:rPr lang="en-US" altLang="en-US" sz="1900" baseline="-25000" dirty="0" smtClean="0">
                <a:cs typeface="Arial" pitchFamily="34" charset="0"/>
                <a:sym typeface="Symbol" pitchFamily="18" charset="2"/>
              </a:rPr>
              <a:t></a:t>
            </a:r>
            <a:r>
              <a:rPr lang="en-US" altLang="en-US" sz="1900" dirty="0" smtClean="0">
                <a:cs typeface="Arial" pitchFamily="34" charset="0"/>
                <a:sym typeface="Symbol" pitchFamily="18" charset="2"/>
              </a:rPr>
              <a:t>~</a:t>
            </a:r>
            <a:r>
              <a:rPr lang="en-US" altLang="en-US" sz="1900" dirty="0" err="1" smtClean="0">
                <a:latin typeface="Symbol" pitchFamily="18" charset="2"/>
                <a:cs typeface="Arial" pitchFamily="34" charset="0"/>
                <a:sym typeface="Symbol" pitchFamily="18" charset="2"/>
              </a:rPr>
              <a:t>d</a:t>
            </a:r>
            <a:r>
              <a:rPr lang="en-US" altLang="en-US" sz="1900" dirty="0" err="1" smtClean="0">
                <a:cs typeface="Arial" pitchFamily="34" charset="0"/>
                <a:sym typeface="Symbol" pitchFamily="18" charset="2"/>
              </a:rPr>
              <a:t>A</a:t>
            </a:r>
            <a:r>
              <a:rPr lang="en-US" altLang="en-US" sz="1900" baseline="-25000" dirty="0" smtClean="0">
                <a:cs typeface="Arial" pitchFamily="34" charset="0"/>
                <a:sym typeface="Symbol" pitchFamily="18" charset="2"/>
              </a:rPr>
              <a:t>||</a:t>
            </a:r>
            <a:r>
              <a:rPr lang="en-US" altLang="en-US" sz="1900" dirty="0" smtClean="0">
                <a:cs typeface="Arial" pitchFamily="34" charset="0"/>
                <a:sym typeface="Symbol" pitchFamily="18" charset="2"/>
              </a:rPr>
              <a:t> at high </a:t>
            </a:r>
            <a:r>
              <a:rPr lang="en-US" altLang="en-US" sz="1900" dirty="0" smtClean="0">
                <a:latin typeface="Symbol" pitchFamily="18" charset="2"/>
                <a:cs typeface="Arial" pitchFamily="34" charset="0"/>
                <a:sym typeface="Symbol" pitchFamily="18" charset="2"/>
              </a:rPr>
              <a:t>b</a:t>
            </a:r>
            <a:r>
              <a:rPr lang="en-US" altLang="en-US" sz="1900" dirty="0" smtClean="0">
                <a:cs typeface="Arial" pitchFamily="34" charset="0"/>
                <a:sym typeface="Symbol" pitchFamily="18" charset="2"/>
              </a:rPr>
              <a:t>  </a:t>
            </a:r>
            <a:r>
              <a:rPr lang="en-US" altLang="en-US" sz="1900" b="1" dirty="0" smtClean="0">
                <a:solidFill>
                  <a:srgbClr val="0000FF"/>
                </a:solidFill>
                <a:cs typeface="Arial" pitchFamily="34" charset="0"/>
                <a:sym typeface="Symbol" pitchFamily="18" charset="2"/>
              </a:rPr>
              <a:t>stabilizing to ES-ITG</a:t>
            </a:r>
          </a:p>
          <a:p>
            <a:r>
              <a:rPr lang="en-US" altLang="en-US" sz="1900" dirty="0" smtClean="0">
                <a:cs typeface="Arial" pitchFamily="34" charset="0"/>
              </a:rPr>
              <a:t>Small inertia (nm</a:t>
            </a:r>
            <a:r>
              <a:rPr lang="en-US" altLang="en-US" sz="1900" u="sng" dirty="0" smtClean="0">
                <a:cs typeface="Arial" pitchFamily="34" charset="0"/>
              </a:rPr>
              <a:t>R</a:t>
            </a:r>
            <a:r>
              <a:rPr lang="en-US" altLang="en-US" sz="1900" baseline="30000" dirty="0" smtClean="0">
                <a:cs typeface="Arial" pitchFamily="34" charset="0"/>
              </a:rPr>
              <a:t>2</a:t>
            </a:r>
            <a:r>
              <a:rPr lang="en-US" altLang="en-US" sz="1900" dirty="0" smtClean="0">
                <a:cs typeface="Arial" pitchFamily="34" charset="0"/>
              </a:rPr>
              <a:t>) with </a:t>
            </a:r>
            <a:r>
              <a:rPr lang="en-US" altLang="en-US" sz="1900" dirty="0" err="1" smtClean="0">
                <a:cs typeface="Arial" pitchFamily="34" charset="0"/>
              </a:rPr>
              <a:t>uni</a:t>
            </a:r>
            <a:r>
              <a:rPr lang="en-US" altLang="en-US" sz="1900" dirty="0" smtClean="0">
                <a:cs typeface="Arial" pitchFamily="34" charset="0"/>
              </a:rPr>
              <a:t>-directional NBI heating gives strong toroidal flow &amp; flow shear </a:t>
            </a:r>
            <a:r>
              <a:rPr lang="en-US" altLang="en-US" sz="1900" b="1" dirty="0" smtClean="0">
                <a:cs typeface="Arial" pitchFamily="34" charset="0"/>
                <a:sym typeface="Symbol" pitchFamily="18" charset="2"/>
              </a:rPr>
              <a:t> </a:t>
            </a:r>
            <a:r>
              <a:rPr lang="en-US" altLang="en-US" sz="1900" b="1" dirty="0" smtClean="0">
                <a:solidFill>
                  <a:srgbClr val="0000FF"/>
                </a:solidFill>
                <a:cs typeface="Arial" pitchFamily="34" charset="0"/>
                <a:sym typeface="Symbol" pitchFamily="18" charset="2"/>
              </a:rPr>
              <a:t>EB shear stabilization (dv</a:t>
            </a:r>
            <a:r>
              <a:rPr lang="en-US" altLang="en-US" sz="1900" b="1" baseline="-25000" dirty="0" smtClean="0">
                <a:solidFill>
                  <a:srgbClr val="0000FF"/>
                </a:solidFill>
                <a:cs typeface="Arial" pitchFamily="34" charset="0"/>
                <a:sym typeface="Symbol" pitchFamily="18" charset="2"/>
              </a:rPr>
              <a:t></a:t>
            </a:r>
            <a:r>
              <a:rPr lang="en-US" altLang="en-US" sz="1900" b="1" dirty="0" smtClean="0">
                <a:solidFill>
                  <a:srgbClr val="0000FF"/>
                </a:solidFill>
                <a:cs typeface="Arial" pitchFamily="34" charset="0"/>
                <a:sym typeface="Symbol" pitchFamily="18" charset="2"/>
              </a:rPr>
              <a:t>/</a:t>
            </a:r>
            <a:r>
              <a:rPr lang="en-US" altLang="en-US" sz="1900" b="1" dirty="0" err="1" smtClean="0">
                <a:solidFill>
                  <a:srgbClr val="0000FF"/>
                </a:solidFill>
                <a:cs typeface="Arial" pitchFamily="34" charset="0"/>
                <a:sym typeface="Symbol" pitchFamily="18" charset="2"/>
              </a:rPr>
              <a:t>dr</a:t>
            </a:r>
            <a:r>
              <a:rPr lang="en-US" altLang="en-US" sz="1900" b="1" dirty="0" smtClean="0">
                <a:solidFill>
                  <a:srgbClr val="0000FF"/>
                </a:solidFill>
                <a:cs typeface="Arial" pitchFamily="34" charset="0"/>
                <a:sym typeface="Symbol" pitchFamily="18" charset="2"/>
              </a:rPr>
              <a:t>)</a:t>
            </a:r>
          </a:p>
        </p:txBody>
      </p:sp>
      <p:sp>
        <p:nvSpPr>
          <p:cNvPr id="96259" name="Title 2"/>
          <p:cNvSpPr>
            <a:spLocks noGrp="1"/>
          </p:cNvSpPr>
          <p:nvPr>
            <p:ph type="title"/>
          </p:nvPr>
        </p:nvSpPr>
        <p:spPr/>
        <p:txBody>
          <a:bodyPr/>
          <a:lstStyle/>
          <a:p>
            <a:r>
              <a:rPr lang="en-US" altLang="en-US" sz="3200" smtClean="0">
                <a:cs typeface="Arial" pitchFamily="34" charset="0"/>
              </a:rPr>
              <a:t>Many elements of ST are stabilizing to toroidal, electrostatic ITG/TEM drift waves</a:t>
            </a:r>
          </a:p>
        </p:txBody>
      </p:sp>
      <p:pic>
        <p:nvPicPr>
          <p:cNvPr id="96260" name="Picture 6"/>
          <p:cNvPicPr>
            <a:picLocks noChangeAspect="1" noChangeArrowheads="1"/>
          </p:cNvPicPr>
          <p:nvPr/>
        </p:nvPicPr>
        <p:blipFill>
          <a:blip r:embed="rId3">
            <a:extLst>
              <a:ext uri="{28A0092B-C50C-407E-A947-70E740481C1C}">
                <a14:useLocalDpi xmlns:a14="http://schemas.microsoft.com/office/drawing/2010/main" val="0"/>
              </a:ext>
            </a:extLst>
          </a:blip>
          <a:srcRect b="6808"/>
          <a:stretch>
            <a:fillRect/>
          </a:stretch>
        </p:blipFill>
        <p:spPr bwMode="auto">
          <a:xfrm>
            <a:off x="2209800" y="3838575"/>
            <a:ext cx="4446588"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Box 10"/>
          <p:cNvSpPr txBox="1">
            <a:spLocks noChangeArrowheads="1"/>
          </p:cNvSpPr>
          <p:nvPr/>
        </p:nvSpPr>
        <p:spPr bwMode="auto">
          <a:xfrm>
            <a:off x="2590800" y="6092825"/>
            <a:ext cx="3276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336699"/>
                </a:solidFill>
                <a:latin typeface="Helvetica" pitchFamily="34" charset="0"/>
              </a:rPr>
              <a:t>Biglari, Diamond, Terry,  PoFB (1990)</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1"/>
          <p:cNvSpPr>
            <a:spLocks noGrp="1"/>
          </p:cNvSpPr>
          <p:nvPr>
            <p:ph idx="1"/>
          </p:nvPr>
        </p:nvSpPr>
        <p:spPr>
          <a:xfrm>
            <a:off x="152400" y="1219200"/>
            <a:ext cx="8915400" cy="4953000"/>
          </a:xfrm>
        </p:spPr>
        <p:txBody>
          <a:bodyPr/>
          <a:lstStyle/>
          <a:p>
            <a:r>
              <a:rPr lang="en-US" altLang="en-US" sz="1900" smtClean="0">
                <a:cs typeface="Arial" pitchFamily="34" charset="0"/>
              </a:rPr>
              <a:t>Short connection length </a:t>
            </a:r>
            <a:r>
              <a:rPr lang="en-US" altLang="en-US" sz="1900" smtClean="0">
                <a:cs typeface="Arial" pitchFamily="34" charset="0"/>
                <a:sym typeface="Symbol" pitchFamily="18" charset="2"/>
              </a:rPr>
              <a:t> </a:t>
            </a:r>
            <a:r>
              <a:rPr lang="en-US" altLang="en-US" sz="1900" b="1" smtClean="0">
                <a:solidFill>
                  <a:srgbClr val="0000FF"/>
                </a:solidFill>
                <a:cs typeface="Arial" pitchFamily="34" charset="0"/>
                <a:sym typeface="Symbol" pitchFamily="18" charset="2"/>
              </a:rPr>
              <a:t>smaller average bad curvature</a:t>
            </a:r>
          </a:p>
          <a:p>
            <a:r>
              <a:rPr lang="en-US" altLang="en-US" sz="1900" smtClean="0">
                <a:cs typeface="Arial" pitchFamily="34" charset="0"/>
                <a:sym typeface="Symbol" pitchFamily="18" charset="2"/>
              </a:rPr>
              <a:t>Quasi-isodynamic (~constant B) at high </a:t>
            </a:r>
            <a:r>
              <a:rPr lang="en-US" altLang="en-US" sz="1900" smtClean="0">
                <a:latin typeface="Symbol" pitchFamily="18" charset="2"/>
                <a:cs typeface="Arial" pitchFamily="34" charset="0"/>
                <a:sym typeface="Symbol" pitchFamily="18" charset="2"/>
              </a:rPr>
              <a:t>b</a:t>
            </a:r>
            <a:r>
              <a:rPr lang="en-US" altLang="en-US" sz="1900" smtClean="0">
                <a:cs typeface="Arial" pitchFamily="34" charset="0"/>
                <a:sym typeface="Symbol" pitchFamily="18" charset="2"/>
              </a:rPr>
              <a:t>  </a:t>
            </a:r>
            <a:r>
              <a:rPr lang="en-US" altLang="en-US" sz="1900" b="1" smtClean="0">
                <a:solidFill>
                  <a:srgbClr val="0000FF"/>
                </a:solidFill>
                <a:cs typeface="Arial" pitchFamily="34" charset="0"/>
                <a:sym typeface="Symbol" pitchFamily="18" charset="2"/>
              </a:rPr>
              <a:t>grad-B drifts stabilizing [Peng &amp; Strickler, NF 1986]</a:t>
            </a:r>
          </a:p>
          <a:p>
            <a:r>
              <a:rPr lang="en-US" altLang="en-US" sz="1900" smtClean="0">
                <a:cs typeface="Arial" pitchFamily="34" charset="0"/>
                <a:sym typeface="Symbol" pitchFamily="18" charset="2"/>
              </a:rPr>
              <a:t>Large fraction of trapped electrons, BUT precession weaker at low A  </a:t>
            </a:r>
            <a:r>
              <a:rPr lang="en-US" altLang="en-US" sz="1900" b="1" smtClean="0">
                <a:solidFill>
                  <a:srgbClr val="0000FF"/>
                </a:solidFill>
                <a:cs typeface="Arial" pitchFamily="34" charset="0"/>
                <a:sym typeface="Symbol" pitchFamily="18" charset="2"/>
              </a:rPr>
              <a:t>reduced TEM drive [Rewoldt, Phys. Plasmas 1996]</a:t>
            </a:r>
          </a:p>
          <a:p>
            <a:r>
              <a:rPr lang="en-US" altLang="en-US" sz="1900" smtClean="0">
                <a:cs typeface="Arial" pitchFamily="34" charset="0"/>
                <a:sym typeface="Symbol" pitchFamily="18" charset="2"/>
              </a:rPr>
              <a:t>Strong coupling to </a:t>
            </a:r>
            <a:r>
              <a:rPr lang="en-US" altLang="en-US" sz="1900" smtClean="0">
                <a:latin typeface="Symbol" pitchFamily="18" charset="2"/>
                <a:cs typeface="Arial" pitchFamily="34" charset="0"/>
                <a:sym typeface="Symbol" pitchFamily="18" charset="2"/>
              </a:rPr>
              <a:t>d</a:t>
            </a:r>
            <a:r>
              <a:rPr lang="en-US" altLang="en-US" sz="1900" smtClean="0">
                <a:cs typeface="Arial" pitchFamily="34" charset="0"/>
                <a:sym typeface="Symbol" pitchFamily="18" charset="2"/>
              </a:rPr>
              <a:t>B</a:t>
            </a:r>
            <a:r>
              <a:rPr lang="en-US" altLang="en-US" sz="1900" baseline="-25000" smtClean="0">
                <a:cs typeface="Arial" pitchFamily="34" charset="0"/>
                <a:sym typeface="Symbol" pitchFamily="18" charset="2"/>
              </a:rPr>
              <a:t></a:t>
            </a:r>
            <a:r>
              <a:rPr lang="en-US" altLang="en-US" sz="1900" smtClean="0">
                <a:cs typeface="Arial" pitchFamily="34" charset="0"/>
                <a:sym typeface="Symbol" pitchFamily="18" charset="2"/>
              </a:rPr>
              <a:t>~</a:t>
            </a:r>
            <a:r>
              <a:rPr lang="en-US" altLang="en-US" sz="1900" smtClean="0">
                <a:latin typeface="Symbol" pitchFamily="18" charset="2"/>
                <a:cs typeface="Arial" pitchFamily="34" charset="0"/>
                <a:sym typeface="Symbol" pitchFamily="18" charset="2"/>
              </a:rPr>
              <a:t>d</a:t>
            </a:r>
            <a:r>
              <a:rPr lang="en-US" altLang="en-US" sz="1900" smtClean="0">
                <a:cs typeface="Arial" pitchFamily="34" charset="0"/>
                <a:sym typeface="Symbol" pitchFamily="18" charset="2"/>
              </a:rPr>
              <a:t>A</a:t>
            </a:r>
            <a:r>
              <a:rPr lang="en-US" altLang="en-US" sz="1900" baseline="-25000" smtClean="0">
                <a:cs typeface="Arial" pitchFamily="34" charset="0"/>
                <a:sym typeface="Symbol" pitchFamily="18" charset="2"/>
              </a:rPr>
              <a:t>||</a:t>
            </a:r>
            <a:r>
              <a:rPr lang="en-US" altLang="en-US" sz="1900" smtClean="0">
                <a:cs typeface="Arial" pitchFamily="34" charset="0"/>
                <a:sym typeface="Symbol" pitchFamily="18" charset="2"/>
              </a:rPr>
              <a:t> at high </a:t>
            </a:r>
            <a:r>
              <a:rPr lang="en-US" altLang="en-US" sz="1900" smtClean="0">
                <a:latin typeface="Symbol" pitchFamily="18" charset="2"/>
                <a:cs typeface="Arial" pitchFamily="34" charset="0"/>
                <a:sym typeface="Symbol" pitchFamily="18" charset="2"/>
              </a:rPr>
              <a:t>b</a:t>
            </a:r>
            <a:r>
              <a:rPr lang="en-US" altLang="en-US" sz="1900" smtClean="0">
                <a:cs typeface="Arial" pitchFamily="34" charset="0"/>
                <a:sym typeface="Symbol" pitchFamily="18" charset="2"/>
              </a:rPr>
              <a:t>  </a:t>
            </a:r>
            <a:r>
              <a:rPr lang="en-US" altLang="en-US" sz="1900" b="1" smtClean="0">
                <a:solidFill>
                  <a:srgbClr val="0000FF"/>
                </a:solidFill>
                <a:cs typeface="Arial" pitchFamily="34" charset="0"/>
                <a:sym typeface="Symbol" pitchFamily="18" charset="2"/>
              </a:rPr>
              <a:t>stabilizing to ES-ITG</a:t>
            </a:r>
          </a:p>
          <a:p>
            <a:r>
              <a:rPr lang="en-US" altLang="en-US" sz="1900" smtClean="0">
                <a:cs typeface="Arial" pitchFamily="34" charset="0"/>
              </a:rPr>
              <a:t>Small inertia (nmR</a:t>
            </a:r>
            <a:r>
              <a:rPr lang="en-US" altLang="en-US" sz="1900" baseline="30000" smtClean="0">
                <a:cs typeface="Arial" pitchFamily="34" charset="0"/>
              </a:rPr>
              <a:t>2</a:t>
            </a:r>
            <a:r>
              <a:rPr lang="en-US" altLang="en-US" sz="1900" smtClean="0">
                <a:cs typeface="Arial" pitchFamily="34" charset="0"/>
              </a:rPr>
              <a:t>) with uni-directional NBI heating gives strong toroidal flow &amp; flow shear </a:t>
            </a:r>
            <a:r>
              <a:rPr lang="en-US" altLang="en-US" sz="1900" b="1" smtClean="0">
                <a:cs typeface="Arial" pitchFamily="34" charset="0"/>
                <a:sym typeface="Symbol" pitchFamily="18" charset="2"/>
              </a:rPr>
              <a:t> </a:t>
            </a:r>
            <a:r>
              <a:rPr lang="en-US" altLang="en-US" sz="1900" b="1" smtClean="0">
                <a:solidFill>
                  <a:srgbClr val="0000FF"/>
                </a:solidFill>
                <a:cs typeface="Arial" pitchFamily="34" charset="0"/>
                <a:sym typeface="Symbol" pitchFamily="18" charset="2"/>
              </a:rPr>
              <a:t>EB shear stabilization (dv</a:t>
            </a:r>
            <a:r>
              <a:rPr lang="en-US" altLang="en-US" sz="1900" b="1" baseline="-25000" smtClean="0">
                <a:solidFill>
                  <a:srgbClr val="0000FF"/>
                </a:solidFill>
                <a:cs typeface="Arial" pitchFamily="34" charset="0"/>
                <a:sym typeface="Symbol" pitchFamily="18" charset="2"/>
              </a:rPr>
              <a:t></a:t>
            </a:r>
            <a:r>
              <a:rPr lang="en-US" altLang="en-US" sz="1900" b="1" smtClean="0">
                <a:solidFill>
                  <a:srgbClr val="0000FF"/>
                </a:solidFill>
                <a:cs typeface="Arial" pitchFamily="34" charset="0"/>
                <a:sym typeface="Symbol" pitchFamily="18" charset="2"/>
              </a:rPr>
              <a:t>/dr)</a:t>
            </a:r>
          </a:p>
          <a:p>
            <a:pPr>
              <a:buFont typeface="Symbol" pitchFamily="18" charset="2"/>
              <a:buChar char="Þ"/>
            </a:pPr>
            <a:r>
              <a:rPr lang="en-US" altLang="en-US" sz="1900" b="1" smtClean="0">
                <a:cs typeface="Arial" pitchFamily="34" charset="0"/>
                <a:sym typeface="Symbol" pitchFamily="18" charset="2"/>
              </a:rPr>
              <a:t>Not expecting strong ES ITG/TEM instability (much higher thresholds)</a:t>
            </a:r>
          </a:p>
          <a:p>
            <a:endParaRPr lang="en-US" altLang="en-US" sz="1900" smtClean="0">
              <a:cs typeface="Arial" pitchFamily="34" charset="0"/>
              <a:sym typeface="Symbol" pitchFamily="18" charset="2"/>
            </a:endParaRPr>
          </a:p>
          <a:p>
            <a:r>
              <a:rPr lang="en-US" altLang="en-US" sz="1900" u="sng" smtClean="0">
                <a:cs typeface="Arial" pitchFamily="34" charset="0"/>
                <a:sym typeface="Symbol" pitchFamily="18" charset="2"/>
              </a:rPr>
              <a:t>BUT </a:t>
            </a:r>
            <a:r>
              <a:rPr lang="en-US" altLang="en-US" sz="1900" smtClean="0">
                <a:cs typeface="Arial" pitchFamily="34" charset="0"/>
                <a:sym typeface="Symbol" pitchFamily="18" charset="2"/>
              </a:rPr>
              <a:t>High beta drives EM instabilities:</a:t>
            </a:r>
          </a:p>
          <a:p>
            <a:pPr lvl="1"/>
            <a:r>
              <a:rPr lang="en-US" altLang="en-US" sz="1800" smtClean="0">
                <a:solidFill>
                  <a:srgbClr val="FF0000"/>
                </a:solidFill>
                <a:cs typeface="Arial" pitchFamily="34" charset="0"/>
                <a:sym typeface="Symbol" pitchFamily="18" charset="2"/>
              </a:rPr>
              <a:t>microtearing modes (</a:t>
            </a:r>
            <a:r>
              <a:rPr lang="en-US" altLang="en-US" sz="1800" b="1" smtClean="0">
                <a:solidFill>
                  <a:srgbClr val="FF0000"/>
                </a:solidFill>
                <a:cs typeface="Arial" pitchFamily="34" charset="0"/>
                <a:sym typeface="Symbol" pitchFamily="18" charset="2"/>
              </a:rPr>
              <a:t>MTM</a:t>
            </a:r>
            <a:r>
              <a:rPr lang="en-US" altLang="en-US" sz="1800" smtClean="0">
                <a:solidFill>
                  <a:srgbClr val="FF0000"/>
                </a:solidFill>
                <a:cs typeface="Arial" pitchFamily="34" charset="0"/>
                <a:sym typeface="Symbol" pitchFamily="18" charset="2"/>
              </a:rPr>
              <a:t>) ~ </a:t>
            </a:r>
            <a:r>
              <a:rPr lang="en-US" altLang="en-US" sz="1800" smtClean="0">
                <a:solidFill>
                  <a:srgbClr val="FF0000"/>
                </a:solidFill>
                <a:latin typeface="Symbol" pitchFamily="18" charset="2"/>
                <a:cs typeface="Arial" pitchFamily="34" charset="0"/>
                <a:sym typeface="Symbol" pitchFamily="18" charset="2"/>
              </a:rPr>
              <a:t>b</a:t>
            </a:r>
            <a:r>
              <a:rPr lang="en-US" altLang="en-US" sz="1800" baseline="-25000" smtClean="0">
                <a:solidFill>
                  <a:srgbClr val="FF0000"/>
                </a:solidFill>
                <a:cs typeface="Arial" pitchFamily="34" charset="0"/>
                <a:sym typeface="Symbol" pitchFamily="18" charset="2"/>
              </a:rPr>
              <a:t>e</a:t>
            </a:r>
            <a:r>
              <a:rPr lang="en-US" altLang="en-US" sz="1800" smtClean="0">
                <a:solidFill>
                  <a:srgbClr val="FF0000"/>
                </a:solidFill>
                <a:cs typeface="Arial" pitchFamily="34" charset="0"/>
                <a:sym typeface="Symbol" pitchFamily="18" charset="2"/>
              </a:rPr>
              <a:t>T</a:t>
            </a:r>
            <a:r>
              <a:rPr lang="en-US" altLang="en-US" sz="1800" baseline="-25000" smtClean="0">
                <a:solidFill>
                  <a:srgbClr val="FF0000"/>
                </a:solidFill>
                <a:cs typeface="Arial" pitchFamily="34" charset="0"/>
                <a:sym typeface="Symbol" pitchFamily="18" charset="2"/>
              </a:rPr>
              <a:t>e</a:t>
            </a:r>
            <a:endParaRPr lang="en-US" altLang="en-US" sz="1800" smtClean="0">
              <a:solidFill>
                <a:srgbClr val="FF0000"/>
              </a:solidFill>
              <a:cs typeface="Arial" pitchFamily="34" charset="0"/>
              <a:sym typeface="Symbol" pitchFamily="18" charset="2"/>
            </a:endParaRPr>
          </a:p>
          <a:p>
            <a:pPr lvl="1"/>
            <a:r>
              <a:rPr lang="en-US" altLang="en-US" sz="1800" smtClean="0">
                <a:solidFill>
                  <a:srgbClr val="FF0000"/>
                </a:solidFill>
                <a:cs typeface="Arial" pitchFamily="34" charset="0"/>
                <a:sym typeface="Symbol" pitchFamily="18" charset="2"/>
              </a:rPr>
              <a:t>kinetic ballooning modes/energetic particle modes (</a:t>
            </a:r>
            <a:r>
              <a:rPr lang="en-US" altLang="en-US" sz="1800" b="1" smtClean="0">
                <a:solidFill>
                  <a:srgbClr val="FF0000"/>
                </a:solidFill>
                <a:cs typeface="Arial" pitchFamily="34" charset="0"/>
                <a:sym typeface="Symbol" pitchFamily="18" charset="2"/>
              </a:rPr>
              <a:t>KBM/EPM</a:t>
            </a:r>
            <a:r>
              <a:rPr lang="en-US" altLang="en-US" sz="1800" smtClean="0">
                <a:solidFill>
                  <a:srgbClr val="FF0000"/>
                </a:solidFill>
                <a:cs typeface="Arial" pitchFamily="34" charset="0"/>
                <a:sym typeface="Symbol" pitchFamily="18" charset="2"/>
              </a:rPr>
              <a:t>) ~ </a:t>
            </a:r>
            <a:r>
              <a:rPr lang="en-US" altLang="en-US" sz="1800" smtClean="0">
                <a:solidFill>
                  <a:srgbClr val="FF0000"/>
                </a:solidFill>
                <a:latin typeface="Symbol" pitchFamily="18" charset="2"/>
                <a:cs typeface="Arial" pitchFamily="34" charset="0"/>
                <a:sym typeface="Symbol" pitchFamily="18" charset="2"/>
              </a:rPr>
              <a:t>a</a:t>
            </a:r>
            <a:r>
              <a:rPr lang="en-US" altLang="en-US" sz="1800" baseline="-25000" smtClean="0">
                <a:solidFill>
                  <a:srgbClr val="FF0000"/>
                </a:solidFill>
                <a:cs typeface="Arial" pitchFamily="34" charset="0"/>
                <a:sym typeface="Symbol" pitchFamily="18" charset="2"/>
              </a:rPr>
              <a:t>MHD</a:t>
            </a:r>
            <a:r>
              <a:rPr lang="en-US" altLang="en-US" sz="1800" smtClean="0">
                <a:solidFill>
                  <a:srgbClr val="FF0000"/>
                </a:solidFill>
                <a:cs typeface="Arial" pitchFamily="34" charset="0"/>
                <a:sym typeface="Symbol" pitchFamily="18" charset="2"/>
              </a:rPr>
              <a:t>~q</a:t>
            </a:r>
            <a:r>
              <a:rPr lang="en-US" altLang="en-US" sz="1800" baseline="30000" smtClean="0">
                <a:solidFill>
                  <a:srgbClr val="FF0000"/>
                </a:solidFill>
                <a:cs typeface="Arial" pitchFamily="34" charset="0"/>
                <a:sym typeface="Symbol" pitchFamily="18" charset="2"/>
              </a:rPr>
              <a:t>2</a:t>
            </a:r>
            <a:r>
              <a:rPr lang="en-US" altLang="en-US" sz="1800" smtClean="0">
                <a:solidFill>
                  <a:srgbClr val="FF0000"/>
                </a:solidFill>
                <a:cs typeface="Arial" pitchFamily="34" charset="0"/>
                <a:sym typeface="Symbol" pitchFamily="18" charset="2"/>
              </a:rPr>
              <a:t>P/B</a:t>
            </a:r>
            <a:r>
              <a:rPr lang="en-US" altLang="en-US" sz="1800" baseline="30000" smtClean="0">
                <a:solidFill>
                  <a:srgbClr val="FF0000"/>
                </a:solidFill>
                <a:cs typeface="Arial" pitchFamily="34" charset="0"/>
                <a:sym typeface="Symbol" pitchFamily="18" charset="2"/>
              </a:rPr>
              <a:t>2</a:t>
            </a:r>
            <a:r>
              <a:rPr lang="en-US" altLang="en-US" sz="1800" smtClean="0">
                <a:solidFill>
                  <a:srgbClr val="FF0000"/>
                </a:solidFill>
                <a:cs typeface="Arial" pitchFamily="34" charset="0"/>
                <a:sym typeface="Symbol" pitchFamily="18" charset="2"/>
              </a:rPr>
              <a:t> &amp; P</a:t>
            </a:r>
            <a:r>
              <a:rPr lang="en-US" altLang="en-US" sz="1800" baseline="-25000" smtClean="0">
                <a:solidFill>
                  <a:srgbClr val="FF0000"/>
                </a:solidFill>
                <a:cs typeface="Arial" pitchFamily="34" charset="0"/>
                <a:sym typeface="Symbol" pitchFamily="18" charset="2"/>
              </a:rPr>
              <a:t>fast</a:t>
            </a:r>
            <a:endParaRPr lang="en-US" altLang="en-US" sz="1600" baseline="-25000" smtClean="0">
              <a:solidFill>
                <a:srgbClr val="FF0000"/>
              </a:solidFill>
              <a:cs typeface="Arial" pitchFamily="34" charset="0"/>
              <a:sym typeface="Symbol" pitchFamily="18" charset="2"/>
            </a:endParaRPr>
          </a:p>
          <a:p>
            <a:r>
              <a:rPr lang="en-US" altLang="en-US" sz="1900" smtClean="0">
                <a:cs typeface="Arial" pitchFamily="34" charset="0"/>
                <a:sym typeface="Symbol" pitchFamily="18" charset="2"/>
              </a:rPr>
              <a:t>Large shear in parallel velocity can drive </a:t>
            </a:r>
            <a:r>
              <a:rPr lang="en-US" altLang="en-US" sz="1900" smtClean="0">
                <a:solidFill>
                  <a:srgbClr val="FF0000"/>
                </a:solidFill>
                <a:cs typeface="Arial" pitchFamily="34" charset="0"/>
                <a:sym typeface="Symbol" pitchFamily="18" charset="2"/>
              </a:rPr>
              <a:t>Kelvin-Helmholtz-like instability</a:t>
            </a:r>
            <a:r>
              <a:rPr lang="en-US" altLang="en-US" sz="1900" b="1" smtClean="0">
                <a:solidFill>
                  <a:srgbClr val="0000FF"/>
                </a:solidFill>
                <a:cs typeface="Arial" pitchFamily="34" charset="0"/>
                <a:sym typeface="Symbol" pitchFamily="18" charset="2"/>
              </a:rPr>
              <a:t> </a:t>
            </a:r>
            <a:r>
              <a:rPr lang="en-US" altLang="en-US" sz="1900" smtClean="0">
                <a:solidFill>
                  <a:srgbClr val="FF0000"/>
                </a:solidFill>
                <a:cs typeface="Arial" pitchFamily="34" charset="0"/>
                <a:sym typeface="Symbol" pitchFamily="18" charset="2"/>
              </a:rPr>
              <a:t>~dv</a:t>
            </a:r>
            <a:r>
              <a:rPr lang="en-US" altLang="en-US" sz="1900" baseline="-25000" smtClean="0">
                <a:solidFill>
                  <a:srgbClr val="FF0000"/>
                </a:solidFill>
                <a:cs typeface="Arial" pitchFamily="34" charset="0"/>
                <a:sym typeface="Symbol" pitchFamily="18" charset="2"/>
              </a:rPr>
              <a:t>||</a:t>
            </a:r>
            <a:r>
              <a:rPr lang="en-US" altLang="en-US" sz="1900" smtClean="0">
                <a:solidFill>
                  <a:srgbClr val="FF0000"/>
                </a:solidFill>
                <a:cs typeface="Arial" pitchFamily="34" charset="0"/>
                <a:sym typeface="Symbol" pitchFamily="18" charset="2"/>
              </a:rPr>
              <a:t>/dr</a:t>
            </a:r>
            <a:endParaRPr lang="en-US" altLang="en-US" sz="1900" smtClean="0">
              <a:cs typeface="Arial" pitchFamily="34" charset="0"/>
              <a:sym typeface="Symbol" pitchFamily="18" charset="2"/>
            </a:endParaRPr>
          </a:p>
        </p:txBody>
      </p:sp>
      <p:sp>
        <p:nvSpPr>
          <p:cNvPr id="97283" name="Title 2"/>
          <p:cNvSpPr>
            <a:spLocks noGrp="1"/>
          </p:cNvSpPr>
          <p:nvPr>
            <p:ph type="title"/>
          </p:nvPr>
        </p:nvSpPr>
        <p:spPr/>
        <p:txBody>
          <a:bodyPr/>
          <a:lstStyle/>
          <a:p>
            <a:r>
              <a:rPr lang="en-US" altLang="en-US" sz="3200" smtClean="0">
                <a:cs typeface="Arial" pitchFamily="34" charset="0"/>
              </a:rPr>
              <a:t>Many elements of ST are stabilizing to toroidal, electrostatic ITG/TEM drift waves</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Content Placeholder 1"/>
          <p:cNvSpPr>
            <a:spLocks noGrp="1"/>
          </p:cNvSpPr>
          <p:nvPr>
            <p:ph idx="1"/>
          </p:nvPr>
        </p:nvSpPr>
        <p:spPr>
          <a:xfrm>
            <a:off x="95250" y="4191000"/>
            <a:ext cx="8991600" cy="2438400"/>
          </a:xfrm>
        </p:spPr>
        <p:txBody>
          <a:bodyPr/>
          <a:lstStyle/>
          <a:p>
            <a:r>
              <a:rPr lang="en-US" altLang="en-US" sz="1800" smtClean="0">
                <a:cs typeface="Arial" pitchFamily="34" charset="0"/>
              </a:rPr>
              <a:t>Consistent with ITG/TEM stabilization by equilibrium configuration &amp; strong E</a:t>
            </a:r>
            <a:r>
              <a:rPr lang="en-US" altLang="en-US" sz="1800" smtClean="0">
                <a:cs typeface="Arial" pitchFamily="34" charset="0"/>
                <a:sym typeface="Symbol" pitchFamily="18" charset="2"/>
              </a:rPr>
              <a:t></a:t>
            </a:r>
            <a:r>
              <a:rPr lang="en-US" altLang="en-US" sz="1800" smtClean="0">
                <a:cs typeface="Arial" pitchFamily="34" charset="0"/>
              </a:rPr>
              <a:t>B flow shear</a:t>
            </a:r>
          </a:p>
          <a:p>
            <a:pPr lvl="1"/>
            <a:r>
              <a:rPr lang="en-US" altLang="en-US" sz="1800" smtClean="0">
                <a:cs typeface="Arial" pitchFamily="34" charset="0"/>
              </a:rPr>
              <a:t>Impurity transport (intrinsic carbon, injected Ne, …) also usually well described by neoclassical theory [Delgado-Aparicio, NF 2009 &amp; 2011 ; Scotti, NF 2013]</a:t>
            </a:r>
          </a:p>
          <a:p>
            <a:endParaRPr lang="en-US" altLang="en-US" sz="1000" smtClean="0">
              <a:cs typeface="Arial" pitchFamily="34" charset="0"/>
            </a:endParaRPr>
          </a:p>
          <a:p>
            <a:r>
              <a:rPr lang="en-US" altLang="en-US" sz="1800" b="1" smtClean="0">
                <a:cs typeface="Arial" pitchFamily="34" charset="0"/>
              </a:rPr>
              <a:t>Electron energy transport always anomalous</a:t>
            </a:r>
          </a:p>
          <a:p>
            <a:pPr lvl="1"/>
            <a:r>
              <a:rPr lang="en-US" altLang="en-US" sz="1800" smtClean="0">
                <a:cs typeface="Arial" pitchFamily="34" charset="0"/>
              </a:rPr>
              <a:t>Toroidal angular momentum transport also anomalous (Kaye, NF 2009)</a:t>
            </a:r>
          </a:p>
        </p:txBody>
      </p:sp>
      <p:sp>
        <p:nvSpPr>
          <p:cNvPr id="98307" name="Title 2"/>
          <p:cNvSpPr>
            <a:spLocks noGrp="1"/>
          </p:cNvSpPr>
          <p:nvPr>
            <p:ph type="title"/>
          </p:nvPr>
        </p:nvSpPr>
        <p:spPr/>
        <p:txBody>
          <a:bodyPr/>
          <a:lstStyle/>
          <a:p>
            <a:r>
              <a:rPr lang="en-US" altLang="en-US" smtClean="0">
                <a:cs typeface="Arial" pitchFamily="34" charset="0"/>
              </a:rPr>
              <a:t>Ion thermal transport in ST H-modes (higher beta) usually very close to collisional (neoclassical) transport theory</a:t>
            </a:r>
          </a:p>
        </p:txBody>
      </p:sp>
      <p:pic>
        <p:nvPicPr>
          <p:cNvPr id="98308" name="Picture 6"/>
          <p:cNvPicPr>
            <a:picLocks noChangeAspect="1" noChangeArrowheads="1"/>
          </p:cNvPicPr>
          <p:nvPr/>
        </p:nvPicPr>
        <p:blipFill>
          <a:blip r:embed="rId3">
            <a:extLst>
              <a:ext uri="{28A0092B-C50C-407E-A947-70E740481C1C}">
                <a14:useLocalDpi xmlns:a14="http://schemas.microsoft.com/office/drawing/2010/main" val="0"/>
              </a:ext>
            </a:extLst>
          </a:blip>
          <a:srcRect t="2147"/>
          <a:stretch>
            <a:fillRect/>
          </a:stretch>
        </p:blipFill>
        <p:spPr bwMode="auto">
          <a:xfrm>
            <a:off x="2057400" y="1236663"/>
            <a:ext cx="426720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Box 10"/>
          <p:cNvSpPr txBox="1">
            <a:spLocks noChangeArrowheads="1"/>
          </p:cNvSpPr>
          <p:nvPr/>
        </p:nvSpPr>
        <p:spPr bwMode="auto">
          <a:xfrm>
            <a:off x="6553200" y="2284413"/>
            <a:ext cx="12747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buFontTx/>
              <a:buNone/>
            </a:pPr>
            <a:r>
              <a:rPr lang="en-US" altLang="en-US" sz="1100">
                <a:solidFill>
                  <a:srgbClr val="1822CD"/>
                </a:solidFill>
                <a:latin typeface="Helvetica" pitchFamily="34" charset="0"/>
              </a:rPr>
              <a:t>Courtesy Y. Ren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000" dirty="0" smtClean="0"/>
              <a:t>Concepts of turbulence to remember</a:t>
            </a:r>
          </a:p>
        </p:txBody>
      </p:sp>
      <p:sp>
        <p:nvSpPr>
          <p:cNvPr id="9219" name="Content Placeholder 2"/>
          <p:cNvSpPr>
            <a:spLocks noGrp="1"/>
          </p:cNvSpPr>
          <p:nvPr>
            <p:ph idx="1"/>
          </p:nvPr>
        </p:nvSpPr>
        <p:spPr>
          <a:xfrm>
            <a:off x="152400" y="838200"/>
            <a:ext cx="8763000" cy="4953000"/>
          </a:xfrm>
        </p:spPr>
        <p:txBody>
          <a:bodyPr/>
          <a:lstStyle/>
          <a:p>
            <a:r>
              <a:rPr lang="en-US" altLang="en-US" dirty="0" smtClean="0"/>
              <a:t>Turbulence is deterministic yet unpredictable (chaotic), appears random</a:t>
            </a:r>
          </a:p>
          <a:p>
            <a:pPr lvl="1"/>
            <a:r>
              <a:rPr lang="en-US" altLang="en-US" dirty="0" smtClean="0"/>
              <a:t>We often treat &amp; diagnose statistically, but also rely on first-principles direct numerical simulation (DNS)</a:t>
            </a:r>
          </a:p>
          <a:p>
            <a:endParaRPr lang="en-US" altLang="en-US" dirty="0" smtClean="0"/>
          </a:p>
          <a:p>
            <a:r>
              <a:rPr lang="en-US" altLang="en-US" dirty="0" smtClean="0"/>
              <a:t>Turbulence causes transport larger than collisional transport</a:t>
            </a:r>
          </a:p>
          <a:p>
            <a:pPr lvl="1"/>
            <a:r>
              <a:rPr lang="en-US" altLang="en-US" b="1" dirty="0" smtClean="0"/>
              <a:t>Transport</a:t>
            </a:r>
            <a:r>
              <a:rPr lang="en-US" altLang="en-US" dirty="0" smtClean="0"/>
              <a:t> is the key application of why we care about turbulence</a:t>
            </a:r>
          </a:p>
          <a:p>
            <a:endParaRPr lang="en-US" altLang="en-US" dirty="0" smtClean="0"/>
          </a:p>
          <a:p>
            <a:r>
              <a:rPr lang="en-US" altLang="en-US" dirty="0" smtClean="0"/>
              <a:t>Turbulence spans a wide range of spatial and temporal scales</a:t>
            </a:r>
          </a:p>
          <a:p>
            <a:pPr lvl="1"/>
            <a:r>
              <a:rPr lang="en-US" altLang="en-US" dirty="0" smtClean="0"/>
              <a:t>Or in the case of hot, low-</a:t>
            </a:r>
            <a:r>
              <a:rPr lang="en-US" altLang="en-US" dirty="0" err="1" smtClean="0"/>
              <a:t>collisionality</a:t>
            </a:r>
            <a:r>
              <a:rPr lang="en-US" altLang="en-US" dirty="0" smtClean="0"/>
              <a:t> plasma, a wide range of scales in 6D phase-space (</a:t>
            </a:r>
            <a:r>
              <a:rPr lang="en-US" altLang="en-US" b="1" dirty="0" err="1" smtClean="0"/>
              <a:t>x</a:t>
            </a:r>
            <a:r>
              <a:rPr lang="en-US" altLang="en-US" dirty="0" err="1" smtClean="0"/>
              <a:t>,</a:t>
            </a:r>
            <a:r>
              <a:rPr lang="en-US" altLang="en-US" b="1" dirty="0" err="1" smtClean="0"/>
              <a:t>v</a:t>
            </a:r>
            <a:r>
              <a:rPr lang="en-US" altLang="en-US" dirty="0" smtClean="0"/>
              <a:t>)</a:t>
            </a:r>
          </a:p>
          <a:p>
            <a:endParaRPr lang="en-US" altLang="en-US" dirty="0"/>
          </a:p>
          <a:p>
            <a:endParaRPr lang="en-US" altLang="en-US" dirty="0" smtClean="0"/>
          </a:p>
        </p:txBody>
      </p:sp>
    </p:spTree>
    <p:extLst>
      <p:ext uri="{BB962C8B-B14F-4D97-AF65-F5344CB8AC3E}">
        <p14:creationId xmlns:p14="http://schemas.microsoft.com/office/powerpoint/2010/main" val="343699687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8991600" cy="1431925"/>
          </a:xfrm>
        </p:spPr>
        <p:txBody>
          <a:bodyPr>
            <a:noAutofit/>
          </a:bodyPr>
          <a:lstStyle/>
          <a:p>
            <a:pPr marL="228492" indent="-228492">
              <a:defRPr/>
            </a:pPr>
            <a:r>
              <a:rPr lang="en-US" sz="2000" dirty="0"/>
              <a:t>For sufficiently small </a:t>
            </a:r>
            <a:r>
              <a:rPr lang="en-US" sz="2000" dirty="0">
                <a:latin typeface="Symbol" panose="05050102010706020507" pitchFamily="18" charset="2"/>
              </a:rPr>
              <a:t>b</a:t>
            </a:r>
            <a:r>
              <a:rPr lang="en-US" sz="2000" dirty="0"/>
              <a:t>, ES instabilities can still exist (ITG, TEM, ETG) </a:t>
            </a:r>
          </a:p>
          <a:p>
            <a:pPr marL="228492" indent="-228492">
              <a:defRPr/>
            </a:pPr>
            <a:r>
              <a:rPr lang="en-US" sz="2000" dirty="0"/>
              <a:t>At increasing </a:t>
            </a:r>
            <a:r>
              <a:rPr lang="en-US" sz="2000" dirty="0">
                <a:latin typeface="Symbol" panose="05050102010706020507" pitchFamily="18" charset="2"/>
              </a:rPr>
              <a:t>b</a:t>
            </a:r>
            <a:r>
              <a:rPr lang="en-US" sz="2000" dirty="0"/>
              <a:t>, MTM and KBM are predicted </a:t>
            </a:r>
            <a:r>
              <a:rPr lang="en-US" sz="2000" dirty="0">
                <a:sym typeface="Symbol"/>
              </a:rPr>
              <a:t></a:t>
            </a:r>
            <a:r>
              <a:rPr lang="en-US" sz="2000" dirty="0"/>
              <a:t> depending on </a:t>
            </a:r>
            <a:r>
              <a:rPr lang="en-US" sz="2000" dirty="0">
                <a:latin typeface="Symbol" panose="05050102010706020507" pitchFamily="18" charset="2"/>
              </a:rPr>
              <a:t>n</a:t>
            </a:r>
          </a:p>
          <a:p>
            <a:pPr marL="456986" lvl="1" indent="-228492">
              <a:defRPr/>
            </a:pPr>
            <a:r>
              <a:rPr lang="en-US" sz="1800" dirty="0">
                <a:latin typeface="+mn-lt"/>
              </a:rPr>
              <a:t>Various instabilities often predicted in the same discharge – global, nonlinear EM theory &amp; predictions will hopefully simplify interpretation (</a:t>
            </a:r>
            <a:r>
              <a:rPr lang="en-US" sz="1800" i="1" dirty="0">
                <a:latin typeface="+mn-lt"/>
              </a:rPr>
              <a:t>under development</a:t>
            </a:r>
            <a:r>
              <a:rPr lang="en-US" sz="1800" dirty="0">
                <a:latin typeface="+mn-lt"/>
              </a:rPr>
              <a:t>)</a:t>
            </a:r>
          </a:p>
        </p:txBody>
      </p:sp>
      <p:sp>
        <p:nvSpPr>
          <p:cNvPr id="99331" name="Title 2"/>
          <p:cNvSpPr>
            <a:spLocks noGrp="1"/>
          </p:cNvSpPr>
          <p:nvPr>
            <p:ph type="title"/>
          </p:nvPr>
        </p:nvSpPr>
        <p:spPr/>
        <p:txBody>
          <a:bodyPr/>
          <a:lstStyle/>
          <a:p>
            <a:r>
              <a:rPr lang="en-US" altLang="en-US" sz="3200" smtClean="0"/>
              <a:t>Predicted dominant core-gradient instability correlated with local beta and collisionality</a:t>
            </a:r>
          </a:p>
        </p:txBody>
      </p:sp>
      <p:sp>
        <p:nvSpPr>
          <p:cNvPr id="99332" name="TextBox 4"/>
          <p:cNvSpPr txBox="1">
            <a:spLocks noChangeArrowheads="1"/>
          </p:cNvSpPr>
          <p:nvPr/>
        </p:nvSpPr>
        <p:spPr bwMode="auto">
          <a:xfrm>
            <a:off x="5278438" y="3468688"/>
            <a:ext cx="2571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u="sng">
                <a:solidFill>
                  <a:srgbClr val="1F497D"/>
                </a:solidFill>
              </a:rPr>
              <a:t>Local</a:t>
            </a:r>
            <a:r>
              <a:rPr lang="en-US" altLang="en-US" sz="1800" b="0">
                <a:solidFill>
                  <a:srgbClr val="1F497D"/>
                </a:solidFill>
              </a:rPr>
              <a:t> </a:t>
            </a:r>
            <a:r>
              <a:rPr lang="en-US" altLang="en-US" sz="1800" b="0" i="0">
                <a:solidFill>
                  <a:srgbClr val="1F497D"/>
                </a:solidFill>
              </a:rPr>
              <a:t>gyrokinetic analyses at ~2/3 radius</a:t>
            </a:r>
          </a:p>
        </p:txBody>
      </p:sp>
      <p:sp>
        <p:nvSpPr>
          <p:cNvPr id="99333" name="TextBox 5"/>
          <p:cNvSpPr txBox="1">
            <a:spLocks noChangeArrowheads="1"/>
          </p:cNvSpPr>
          <p:nvPr/>
        </p:nvSpPr>
        <p:spPr bwMode="auto">
          <a:xfrm>
            <a:off x="2687638" y="6135688"/>
            <a:ext cx="2063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1F497D"/>
                </a:solidFill>
              </a:rPr>
              <a:t>Guttenfelder, NF (2013)</a:t>
            </a:r>
          </a:p>
        </p:txBody>
      </p:sp>
      <p:grpSp>
        <p:nvGrpSpPr>
          <p:cNvPr id="99334" name="Group 6"/>
          <p:cNvGrpSpPr>
            <a:grpSpLocks/>
          </p:cNvGrpSpPr>
          <p:nvPr/>
        </p:nvGrpSpPr>
        <p:grpSpPr bwMode="auto">
          <a:xfrm>
            <a:off x="1447800" y="2571750"/>
            <a:ext cx="3830638" cy="3524250"/>
            <a:chOff x="4322661" y="2971800"/>
            <a:chExt cx="3830739" cy="3524421"/>
          </a:xfrm>
        </p:grpSpPr>
        <p:pic>
          <p:nvPicPr>
            <p:cNvPr id="99337" name="Picture 7"/>
            <p:cNvPicPr>
              <a:picLocks noChangeAspect="1"/>
            </p:cNvPicPr>
            <p:nvPr/>
          </p:nvPicPr>
          <p:blipFill>
            <a:blip r:embed="rId3" cstate="print">
              <a:extLst>
                <a:ext uri="{28A0092B-C50C-407E-A947-70E740481C1C}">
                  <a14:useLocalDpi xmlns:a14="http://schemas.microsoft.com/office/drawing/2010/main" val="0"/>
                </a:ext>
              </a:extLst>
            </a:blip>
            <a:srcRect t="29402" r="70000" b="29547"/>
            <a:stretch>
              <a:fillRect/>
            </a:stretch>
          </p:blipFill>
          <p:spPr bwMode="auto">
            <a:xfrm>
              <a:off x="4322661" y="2971800"/>
              <a:ext cx="3830739" cy="352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Oval 16"/>
            <p:cNvSpPr>
              <a:spLocks noChangeArrowheads="1"/>
            </p:cNvSpPr>
            <p:nvPr/>
          </p:nvSpPr>
          <p:spPr bwMode="auto">
            <a:xfrm rot="-413937">
              <a:off x="5496498" y="3040759"/>
              <a:ext cx="2474164" cy="1923001"/>
            </a:xfrm>
            <a:prstGeom prst="ellipse">
              <a:avLst/>
            </a:prstGeom>
            <a:solidFill>
              <a:srgbClr val="030799">
                <a:alpha val="7059"/>
              </a:srgbClr>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buFontTx/>
                <a:buChar char="•"/>
              </a:pPr>
              <a:endParaRPr lang="en-US" altLang="en-US" sz="1800" b="0" i="0">
                <a:solidFill>
                  <a:srgbClr val="000000"/>
                </a:solidFill>
              </a:endParaRPr>
            </a:p>
          </p:txBody>
        </p:sp>
        <p:sp>
          <p:nvSpPr>
            <p:cNvPr id="99339" name="Oval 17"/>
            <p:cNvSpPr>
              <a:spLocks noChangeArrowheads="1"/>
            </p:cNvSpPr>
            <p:nvPr/>
          </p:nvSpPr>
          <p:spPr bwMode="auto">
            <a:xfrm>
              <a:off x="5067528" y="3074049"/>
              <a:ext cx="1316815" cy="1596143"/>
            </a:xfrm>
            <a:prstGeom prst="ellipse">
              <a:avLst/>
            </a:prstGeom>
            <a:solidFill>
              <a:srgbClr val="FF0000">
                <a:alpha val="7059"/>
              </a:srgbClr>
            </a:solidFill>
            <a:ln>
              <a:noFill/>
            </a:ln>
            <a:extLst>
              <a:ext uri="{91240B29-F687-4F45-9708-019B960494DF}">
                <a14:hiddenLine xmlns:a14="http://schemas.microsoft.com/office/drawing/2010/main" w="15875" algn="ctr">
                  <a:solidFill>
                    <a:srgbClr val="000000"/>
                  </a:solidFill>
                  <a:round/>
                  <a:headEnd/>
                  <a:tailEnd type="triangle" w="med" len="med"/>
                </a14:hiddenLine>
              </a:ext>
            </a:extLst>
          </p:spPr>
          <p:txBody>
            <a:bodyPr lIns="0" tIns="0" rIns="0" bIns="0"/>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buFontTx/>
                <a:buChar char="•"/>
              </a:pPr>
              <a:endParaRPr lang="en-US" altLang="en-US" sz="1800" b="0" i="0">
                <a:solidFill>
                  <a:srgbClr val="000000"/>
                </a:solidFill>
              </a:endParaRPr>
            </a:p>
          </p:txBody>
        </p:sp>
        <p:sp>
          <p:nvSpPr>
            <p:cNvPr id="99340" name="TextBox 21"/>
            <p:cNvSpPr txBox="1">
              <a:spLocks noChangeArrowheads="1"/>
            </p:cNvSpPr>
            <p:nvPr/>
          </p:nvSpPr>
          <p:spPr bwMode="auto">
            <a:xfrm>
              <a:off x="6876487" y="3925326"/>
              <a:ext cx="591845" cy="3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30799"/>
                  </a:solidFill>
                  <a:latin typeface="Helvetica" pitchFamily="34" charset="0"/>
                  <a:cs typeface="Times New Roman" pitchFamily="18" charset="0"/>
                </a:rPr>
                <a:t>MTM</a:t>
              </a:r>
            </a:p>
          </p:txBody>
        </p:sp>
        <p:sp>
          <p:nvSpPr>
            <p:cNvPr id="99341" name="TextBox 22"/>
            <p:cNvSpPr txBox="1">
              <a:spLocks noChangeArrowheads="1"/>
            </p:cNvSpPr>
            <p:nvPr/>
          </p:nvSpPr>
          <p:spPr bwMode="auto">
            <a:xfrm>
              <a:off x="5067527" y="3361069"/>
              <a:ext cx="5934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latin typeface="Helvetica" pitchFamily="34" charset="0"/>
                </a:rPr>
                <a:t>KBM</a:t>
              </a:r>
            </a:p>
          </p:txBody>
        </p:sp>
        <p:sp>
          <p:nvSpPr>
            <p:cNvPr id="14" name="Oval 16"/>
            <p:cNvSpPr>
              <a:spLocks noChangeArrowheads="1"/>
            </p:cNvSpPr>
            <p:nvPr/>
          </p:nvSpPr>
          <p:spPr bwMode="auto">
            <a:xfrm>
              <a:off x="5067219" y="4457772"/>
              <a:ext cx="2868688" cy="1497086"/>
            </a:xfrm>
            <a:prstGeom prst="ellipse">
              <a:avLst/>
            </a:prstGeom>
            <a:solidFill>
              <a:schemeClr val="tx1">
                <a:lumMod val="95000"/>
                <a:lumOff val="5000"/>
                <a:alpha val="9000"/>
              </a:schemeClr>
            </a:solidFill>
            <a:ln w="15875" algn="ctr">
              <a:noFill/>
              <a:round/>
              <a:headEnd/>
              <a:tailEnd type="triangle" w="med" len="med"/>
            </a:ln>
          </p:spPr>
          <p:txBody>
            <a:bodyPr lIns="0" tIns="0" rIns="0" bIns="0"/>
            <a:lstStyle/>
            <a:p>
              <a:pPr>
                <a:spcBef>
                  <a:spcPct val="20000"/>
                </a:spcBef>
                <a:buFontTx/>
                <a:buChar char="•"/>
                <a:defRPr/>
              </a:pPr>
              <a:endParaRPr lang="en-US" sz="1800" b="0" i="0">
                <a:solidFill>
                  <a:prstClr val="black"/>
                </a:solidFill>
                <a:latin typeface="Arial" pitchFamily="34" charset="0"/>
              </a:endParaRPr>
            </a:p>
          </p:txBody>
        </p:sp>
        <p:sp>
          <p:nvSpPr>
            <p:cNvPr id="99343" name="TextBox 14"/>
            <p:cNvSpPr txBox="1">
              <a:spLocks noChangeArrowheads="1"/>
            </p:cNvSpPr>
            <p:nvPr/>
          </p:nvSpPr>
          <p:spPr bwMode="auto">
            <a:xfrm>
              <a:off x="6278667" y="5113572"/>
              <a:ext cx="1428634" cy="30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00"/>
                  </a:solidFill>
                  <a:latin typeface="Helvetica" pitchFamily="34" charset="0"/>
                </a:rPr>
                <a:t>ITG, TEM, ETG</a:t>
              </a:r>
            </a:p>
          </p:txBody>
        </p:sp>
      </p:grpSp>
      <p:sp>
        <p:nvSpPr>
          <p:cNvPr id="99335" name="TextBox 14"/>
          <p:cNvSpPr txBox="1">
            <a:spLocks noChangeArrowheads="1"/>
          </p:cNvSpPr>
          <p:nvPr/>
        </p:nvSpPr>
        <p:spPr bwMode="auto">
          <a:xfrm>
            <a:off x="5638800" y="2981325"/>
            <a:ext cx="1141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i="0">
                <a:solidFill>
                  <a:srgbClr val="0000FF"/>
                </a:solidFill>
              </a:rPr>
              <a:t>NSTX</a:t>
            </a: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Content Placeholder 1"/>
          <p:cNvSpPr>
            <a:spLocks noGrp="1"/>
          </p:cNvSpPr>
          <p:nvPr>
            <p:ph idx="1"/>
          </p:nvPr>
        </p:nvSpPr>
        <p:spPr>
          <a:xfrm>
            <a:off x="87313" y="990600"/>
            <a:ext cx="8923337" cy="2116138"/>
          </a:xfrm>
        </p:spPr>
        <p:txBody>
          <a:bodyPr/>
          <a:lstStyle/>
          <a:p>
            <a:r>
              <a:rPr lang="en-US" altLang="en-US" sz="2000" smtClean="0"/>
              <a:t>Collisionality scaling (</a:t>
            </a:r>
            <a:r>
              <a:rPr lang="en-US" altLang="en-US" sz="2000" smtClean="0">
                <a:latin typeface="Symbol" pitchFamily="18" charset="2"/>
              </a:rPr>
              <a:t>c</a:t>
            </a:r>
            <a:r>
              <a:rPr lang="en-US" altLang="en-US" sz="2000" baseline="-25000" smtClean="0"/>
              <a:t>e,MTM</a:t>
            </a:r>
            <a:r>
              <a:rPr lang="en-US" altLang="en-US" sz="2000" smtClean="0"/>
              <a:t>~</a:t>
            </a:r>
            <a:r>
              <a:rPr lang="en-US" altLang="en-US" sz="2000" smtClean="0">
                <a:latin typeface="Symbol" pitchFamily="18" charset="2"/>
              </a:rPr>
              <a:t>n</a:t>
            </a:r>
            <a:r>
              <a:rPr lang="en-US" altLang="en-US" sz="2000" baseline="-25000" smtClean="0"/>
              <a:t>e</a:t>
            </a:r>
            <a:r>
              <a:rPr lang="en-US" altLang="en-US" sz="2000" smtClean="0"/>
              <a:t>) consistent with global confinement (</a:t>
            </a:r>
            <a:r>
              <a:rPr lang="en-US" altLang="en-US" sz="2000" smtClean="0">
                <a:latin typeface="Symbol" pitchFamily="18" charset="2"/>
              </a:rPr>
              <a:t>t</a:t>
            </a:r>
            <a:r>
              <a:rPr lang="en-US" altLang="en-US" sz="2000" baseline="-25000" smtClean="0"/>
              <a:t>E</a:t>
            </a:r>
            <a:r>
              <a:rPr lang="en-US" altLang="en-US" sz="2000" smtClean="0"/>
              <a:t>~1/</a:t>
            </a:r>
            <a:r>
              <a:rPr lang="en-US" altLang="en-US" sz="2000" smtClean="0">
                <a:latin typeface="Symbol" pitchFamily="18" charset="2"/>
              </a:rPr>
              <a:t>n</a:t>
            </a:r>
            <a:r>
              <a:rPr lang="en-US" altLang="en-US" sz="2000" smtClean="0"/>
              <a:t>), follows linear stability trends:</a:t>
            </a:r>
          </a:p>
          <a:p>
            <a:pPr lvl="1"/>
            <a:r>
              <a:rPr lang="en-GB" altLang="en-US" sz="1800" smtClean="0">
                <a:sym typeface="Symbol" pitchFamily="18" charset="2"/>
              </a:rPr>
              <a:t>In the core, driven by T</a:t>
            </a:r>
            <a:r>
              <a:rPr lang="en-GB" altLang="en-US" sz="1800" baseline="-25000" smtClean="0">
                <a:sym typeface="Symbol" pitchFamily="18" charset="2"/>
              </a:rPr>
              <a:t>e</a:t>
            </a:r>
            <a:r>
              <a:rPr lang="en-GB" altLang="en-US" sz="1800" smtClean="0">
                <a:sym typeface="Symbol" pitchFamily="18" charset="2"/>
              </a:rPr>
              <a:t> with time-dependent thermal force (e.g. Hassam, 1980)</a:t>
            </a:r>
          </a:p>
          <a:p>
            <a:pPr lvl="1"/>
            <a:r>
              <a:rPr lang="en-GB" altLang="en-US" sz="1800" i="1" smtClean="0">
                <a:sym typeface="Symbol" pitchFamily="18" charset="2"/>
              </a:rPr>
              <a:t>Requires collisionality  </a:t>
            </a:r>
            <a:r>
              <a:rPr lang="en-GB" altLang="en-US" sz="1800" b="1" i="1" smtClean="0">
                <a:sym typeface="Symbol" pitchFamily="18" charset="2"/>
              </a:rPr>
              <a:t>not explicitly driven by bad-curvature</a:t>
            </a:r>
          </a:p>
          <a:p>
            <a:r>
              <a:rPr lang="en-US" altLang="en-US" sz="2000" smtClean="0">
                <a:latin typeface="Symbol" pitchFamily="18" charset="2"/>
              </a:rPr>
              <a:t>d</a:t>
            </a:r>
            <a:r>
              <a:rPr lang="en-US" altLang="en-US" sz="2000" smtClean="0"/>
              <a:t>B leads to flutter transport (~v</a:t>
            </a:r>
            <a:r>
              <a:rPr lang="en-US" altLang="en-US" sz="2000" baseline="-25000" smtClean="0"/>
              <a:t>||</a:t>
            </a:r>
            <a:r>
              <a:rPr lang="en-US" altLang="en-US" sz="2000" smtClean="0">
                <a:sym typeface="Symbol" pitchFamily="18" charset="2"/>
              </a:rPr>
              <a:t></a:t>
            </a:r>
            <a:r>
              <a:rPr lang="en-US" altLang="en-US" sz="2000" smtClean="0">
                <a:latin typeface="Symbol" pitchFamily="18" charset="2"/>
              </a:rPr>
              <a:t>d</a:t>
            </a:r>
            <a:r>
              <a:rPr lang="en-US" altLang="en-US" sz="2000" smtClean="0"/>
              <a:t>B</a:t>
            </a:r>
            <a:r>
              <a:rPr lang="en-US" altLang="en-US" sz="2000" baseline="30000" smtClean="0"/>
              <a:t>2</a:t>
            </a:r>
            <a:r>
              <a:rPr lang="en-US" altLang="en-US" sz="2000" smtClean="0"/>
              <a:t>) consistent with stochastic transport</a:t>
            </a:r>
          </a:p>
          <a:p>
            <a:endParaRPr lang="en-US" altLang="en-US" sz="2000" smtClean="0"/>
          </a:p>
        </p:txBody>
      </p:sp>
      <p:sp>
        <p:nvSpPr>
          <p:cNvPr id="100355" name="Title 2"/>
          <p:cNvSpPr>
            <a:spLocks noGrp="1"/>
          </p:cNvSpPr>
          <p:nvPr>
            <p:ph type="title"/>
          </p:nvPr>
        </p:nvSpPr>
        <p:spPr/>
        <p:txBody>
          <a:bodyPr/>
          <a:lstStyle/>
          <a:p>
            <a:r>
              <a:rPr lang="en-US" altLang="en-US" sz="2800" b="1" smtClean="0"/>
              <a:t>Simulations of core microtearing mode (MTM) turbulence predict significant transport at high </a:t>
            </a:r>
            <a:r>
              <a:rPr lang="en-US" altLang="en-US" sz="2800" b="1" smtClean="0">
                <a:latin typeface="Symbol" pitchFamily="18" charset="2"/>
              </a:rPr>
              <a:t>b</a:t>
            </a:r>
            <a:r>
              <a:rPr lang="en-US" altLang="en-US" sz="2800" b="1" smtClean="0"/>
              <a:t> &amp; </a:t>
            </a:r>
            <a:r>
              <a:rPr lang="en-US" altLang="en-US" sz="2800" b="1" smtClean="0">
                <a:latin typeface="Symbol" pitchFamily="18" charset="2"/>
              </a:rPr>
              <a:t>n</a:t>
            </a:r>
            <a:endParaRPr lang="en-US" altLang="en-US" sz="2800" b="1" smtClean="0"/>
          </a:p>
        </p:txBody>
      </p:sp>
      <p:pic>
        <p:nvPicPr>
          <p:cNvPr id="100356" name="Picture 2"/>
          <p:cNvPicPr>
            <a:picLocks noChangeAspect="1" noChangeArrowheads="1"/>
          </p:cNvPicPr>
          <p:nvPr/>
        </p:nvPicPr>
        <p:blipFill>
          <a:blip r:embed="rId3">
            <a:extLst>
              <a:ext uri="{28A0092B-C50C-407E-A947-70E740481C1C}">
                <a14:useLocalDpi xmlns:a14="http://schemas.microsoft.com/office/drawing/2010/main" val="0"/>
              </a:ext>
            </a:extLst>
          </a:blip>
          <a:srcRect r="34880"/>
          <a:stretch>
            <a:fillRect/>
          </a:stretch>
        </p:blipFill>
        <p:spPr bwMode="auto">
          <a:xfrm>
            <a:off x="3600450" y="3275013"/>
            <a:ext cx="5410200" cy="278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0357" name="Group 21"/>
          <p:cNvGrpSpPr>
            <a:grpSpLocks/>
          </p:cNvGrpSpPr>
          <p:nvPr/>
        </p:nvGrpSpPr>
        <p:grpSpPr bwMode="auto">
          <a:xfrm>
            <a:off x="0" y="3043238"/>
            <a:ext cx="3349625" cy="3200400"/>
            <a:chOff x="5029199" y="3110590"/>
            <a:chExt cx="3502430" cy="3377715"/>
          </a:xfrm>
        </p:grpSpPr>
        <p:pic>
          <p:nvPicPr>
            <p:cNvPr id="10036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199" y="3110590"/>
              <a:ext cx="3502430" cy="337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4" name="TextBox 7"/>
            <p:cNvSpPr txBox="1">
              <a:spLocks noChangeArrowheads="1"/>
            </p:cNvSpPr>
            <p:nvPr/>
          </p:nvSpPr>
          <p:spPr bwMode="auto">
            <a:xfrm>
              <a:off x="6934200" y="5068669"/>
              <a:ext cx="766327" cy="64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000000"/>
                  </a:solidFill>
                </a:rPr>
                <a:t>sim.</a:t>
              </a:r>
            </a:p>
            <a:p>
              <a:pPr eaLnBrk="1" hangingPunct="1">
                <a:spcBef>
                  <a:spcPct val="0"/>
                </a:spcBef>
                <a:buFontTx/>
                <a:buNone/>
              </a:pPr>
              <a:r>
                <a:rPr lang="en-US" altLang="en-US" sz="1600" b="0" i="0">
                  <a:solidFill>
                    <a:srgbClr val="000000"/>
                  </a:solidFill>
                </a:rPr>
                <a:t>(</a:t>
              </a:r>
              <a:r>
                <a:rPr lang="en-US" altLang="en-US" sz="1600" b="0" i="0">
                  <a:solidFill>
                    <a:srgbClr val="000000"/>
                  </a:solidFill>
                  <a:latin typeface="Symbol" pitchFamily="18" charset="2"/>
                </a:rPr>
                <a:t>g</a:t>
              </a:r>
              <a:r>
                <a:rPr lang="en-US" altLang="en-US" sz="1600" b="0" i="0" baseline="-25000">
                  <a:solidFill>
                    <a:srgbClr val="000000"/>
                  </a:solidFill>
                </a:rPr>
                <a:t>E</a:t>
              </a:r>
              <a:r>
                <a:rPr lang="en-US" altLang="en-US" sz="1600" b="0" i="0">
                  <a:solidFill>
                    <a:srgbClr val="000000"/>
                  </a:solidFill>
                </a:rPr>
                <a:t>=0)</a:t>
              </a:r>
              <a:endParaRPr lang="en-US" altLang="en-US" sz="1800" b="0" i="0">
                <a:solidFill>
                  <a:srgbClr val="000000"/>
                </a:solidFill>
              </a:endParaRPr>
            </a:p>
          </p:txBody>
        </p:sp>
        <p:sp>
          <p:nvSpPr>
            <p:cNvPr id="100365" name="TextBox 8"/>
            <p:cNvSpPr txBox="1">
              <a:spLocks noChangeArrowheads="1"/>
            </p:cNvSpPr>
            <p:nvPr/>
          </p:nvSpPr>
          <p:spPr bwMode="auto">
            <a:xfrm>
              <a:off x="5819009" y="3395493"/>
              <a:ext cx="2139140" cy="6821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800" i="0">
                <a:solidFill>
                  <a:srgbClr val="000000"/>
                </a:solidFill>
              </a:endParaRPr>
            </a:p>
            <a:p>
              <a:pPr eaLnBrk="1" hangingPunct="1">
                <a:spcBef>
                  <a:spcPct val="0"/>
                </a:spcBef>
                <a:buFontTx/>
                <a:buNone/>
              </a:pPr>
              <a:endParaRPr lang="en-US" altLang="en-US" sz="1800" b="0" i="0">
                <a:solidFill>
                  <a:srgbClr val="4F81BD"/>
                </a:solidFill>
              </a:endParaRPr>
            </a:p>
          </p:txBody>
        </p:sp>
        <p:sp>
          <p:nvSpPr>
            <p:cNvPr id="100366" name="TextBox 4"/>
            <p:cNvSpPr txBox="1">
              <a:spLocks noChangeArrowheads="1"/>
            </p:cNvSpPr>
            <p:nvPr/>
          </p:nvSpPr>
          <p:spPr bwMode="auto">
            <a:xfrm>
              <a:off x="7007630" y="3509801"/>
              <a:ext cx="648998" cy="389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4F81BD"/>
                  </a:solidFill>
                </a:rPr>
                <a:t>exp.</a:t>
              </a:r>
            </a:p>
          </p:txBody>
        </p:sp>
        <p:cxnSp>
          <p:nvCxnSpPr>
            <p:cNvPr id="7" name="Straight Arrow Connector 6"/>
            <p:cNvCxnSpPr/>
            <p:nvPr/>
          </p:nvCxnSpPr>
          <p:spPr>
            <a:xfrm>
              <a:off x="7313248" y="3876272"/>
              <a:ext cx="151053" cy="536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00358" name="TextBox 22"/>
          <p:cNvSpPr txBox="1">
            <a:spLocks noChangeArrowheads="1"/>
          </p:cNvSpPr>
          <p:nvPr/>
        </p:nvSpPr>
        <p:spPr bwMode="auto">
          <a:xfrm>
            <a:off x="5122863" y="3048000"/>
            <a:ext cx="322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Poincare plots of flux-tube surfaces</a:t>
            </a:r>
          </a:p>
        </p:txBody>
      </p:sp>
      <p:sp>
        <p:nvSpPr>
          <p:cNvPr id="100359" name="TextBox 24"/>
          <p:cNvSpPr txBox="1">
            <a:spLocks noChangeArrowheads="1"/>
          </p:cNvSpPr>
          <p:nvPr/>
        </p:nvSpPr>
        <p:spPr bwMode="auto">
          <a:xfrm>
            <a:off x="381000" y="6243638"/>
            <a:ext cx="3155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1F497D"/>
                </a:solidFill>
              </a:rPr>
              <a:t>Guttenfelder, PRL (2011), PoP (2012)</a:t>
            </a:r>
          </a:p>
        </p:txBody>
      </p:sp>
      <p:sp>
        <p:nvSpPr>
          <p:cNvPr id="100360" name="TextBox 25"/>
          <p:cNvSpPr txBox="1">
            <a:spLocks noChangeArrowheads="1"/>
          </p:cNvSpPr>
          <p:nvPr/>
        </p:nvSpPr>
        <p:spPr bwMode="auto">
          <a:xfrm>
            <a:off x="5429250" y="6245225"/>
            <a:ext cx="192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1F497D"/>
                </a:solidFill>
              </a:rPr>
              <a:t>E. Wang, PoP (2011)</a:t>
            </a:r>
          </a:p>
        </p:txBody>
      </p:sp>
      <p:sp>
        <p:nvSpPr>
          <p:cNvPr id="100361" name="TextBox 27"/>
          <p:cNvSpPr txBox="1">
            <a:spLocks noChangeArrowheads="1"/>
          </p:cNvSpPr>
          <p:nvPr/>
        </p:nvSpPr>
        <p:spPr bwMode="auto">
          <a:xfrm>
            <a:off x="1038225" y="2878138"/>
            <a:ext cx="1908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Predicted transport</a:t>
            </a:r>
          </a:p>
        </p:txBody>
      </p:sp>
      <p:sp>
        <p:nvSpPr>
          <p:cNvPr id="100362" name="TextBox 14"/>
          <p:cNvSpPr txBox="1">
            <a:spLocks noChangeArrowheads="1"/>
          </p:cNvSpPr>
          <p:nvPr/>
        </p:nvSpPr>
        <p:spPr bwMode="auto">
          <a:xfrm>
            <a:off x="3962400" y="6096000"/>
            <a:ext cx="1141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i="0">
                <a:solidFill>
                  <a:srgbClr val="0000FF"/>
                </a:solidFill>
              </a:rPr>
              <a:t>NSTX</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1"/>
          <p:cNvSpPr>
            <a:spLocks noGrp="1"/>
          </p:cNvSpPr>
          <p:nvPr>
            <p:ph idx="1"/>
          </p:nvPr>
        </p:nvSpPr>
        <p:spPr>
          <a:xfrm>
            <a:off x="76200" y="1066800"/>
            <a:ext cx="8991600" cy="685800"/>
          </a:xfrm>
        </p:spPr>
        <p:txBody>
          <a:bodyPr/>
          <a:lstStyle/>
          <a:p>
            <a:endParaRPr lang="en-US" altLang="en-US" smtClean="0"/>
          </a:p>
        </p:txBody>
      </p:sp>
      <p:sp>
        <p:nvSpPr>
          <p:cNvPr id="101379" name="Title 2"/>
          <p:cNvSpPr>
            <a:spLocks noGrp="1"/>
          </p:cNvSpPr>
          <p:nvPr>
            <p:ph type="title"/>
          </p:nvPr>
        </p:nvSpPr>
        <p:spPr/>
        <p:txBody>
          <a:bodyPr/>
          <a:lstStyle/>
          <a:p>
            <a:r>
              <a:rPr lang="en-US" altLang="en-US" sz="3200" b="1" smtClean="0"/>
              <a:t>MTM density fluctuations distinct from ballooning modes like ITG (simulations)</a:t>
            </a:r>
          </a:p>
        </p:txBody>
      </p:sp>
      <p:sp>
        <p:nvSpPr>
          <p:cNvPr id="101380" name="AutoShape 2" descr="https://fusion.gat.com/theory-wiki/images/5/51/Candy-supertorus-2.jpg"/>
          <p:cNvSpPr>
            <a:spLocks noChangeAspect="1" noChangeArrowheads="1"/>
          </p:cNvSpPr>
          <p:nvPr/>
        </p:nvSpPr>
        <p:spPr bwMode="auto">
          <a:xfrm>
            <a:off x="1349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200">
              <a:solidFill>
                <a:srgbClr val="1822CD"/>
              </a:solidFill>
              <a:latin typeface="Helvetica" pitchFamily="34" charset="0"/>
            </a:endParaRPr>
          </a:p>
        </p:txBody>
      </p:sp>
      <p:pic>
        <p:nvPicPr>
          <p:cNvPr id="101381" name="Picture 3"/>
          <p:cNvPicPr>
            <a:picLocks noChangeAspect="1" noChangeArrowheads="1"/>
          </p:cNvPicPr>
          <p:nvPr/>
        </p:nvPicPr>
        <p:blipFill>
          <a:blip r:embed="rId2">
            <a:extLst>
              <a:ext uri="{28A0092B-C50C-407E-A947-70E740481C1C}">
                <a14:useLocalDpi xmlns:a14="http://schemas.microsoft.com/office/drawing/2010/main" val="0"/>
              </a:ext>
            </a:extLst>
          </a:blip>
          <a:srcRect l="62399"/>
          <a:stretch>
            <a:fillRect/>
          </a:stretch>
        </p:blipFill>
        <p:spPr bwMode="auto">
          <a:xfrm>
            <a:off x="5334000" y="1295400"/>
            <a:ext cx="375285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2" name="Picture 8"/>
          <p:cNvPicPr>
            <a:picLocks noChangeAspect="1"/>
          </p:cNvPicPr>
          <p:nvPr/>
        </p:nvPicPr>
        <p:blipFill>
          <a:blip r:embed="rId3">
            <a:extLst>
              <a:ext uri="{28A0092B-C50C-407E-A947-70E740481C1C}">
                <a14:useLocalDpi xmlns:a14="http://schemas.microsoft.com/office/drawing/2010/main" val="0"/>
              </a:ext>
            </a:extLst>
          </a:blip>
          <a:srcRect l="50000" t="11182" b="3333"/>
          <a:stretch>
            <a:fillRect/>
          </a:stretch>
        </p:blipFill>
        <p:spPr bwMode="auto">
          <a:xfrm>
            <a:off x="1600200" y="1066800"/>
            <a:ext cx="2971800" cy="54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521325" y="1138238"/>
            <a:ext cx="3241675" cy="461962"/>
          </a:xfrm>
          <a:prstGeom prst="rect">
            <a:avLst/>
          </a:prstGeom>
          <a:noFill/>
        </p:spPr>
        <p:txBody>
          <a:bodyPr wrap="none">
            <a:spAutoFit/>
          </a:bodyPr>
          <a:lstStyle/>
          <a:p>
            <a:pPr>
              <a:defRPr/>
            </a:pPr>
            <a:r>
              <a:rPr lang="en-US" sz="2400" i="0" dirty="0">
                <a:solidFill>
                  <a:srgbClr val="FF0000"/>
                </a:solidFill>
                <a:latin typeface="+mn-lt"/>
                <a:cs typeface="Arial" charset="0"/>
              </a:rPr>
              <a:t>DIII-D ITG turbulence</a:t>
            </a:r>
          </a:p>
        </p:txBody>
      </p:sp>
      <p:sp>
        <p:nvSpPr>
          <p:cNvPr id="10" name="TextBox 9"/>
          <p:cNvSpPr txBox="1"/>
          <p:nvPr/>
        </p:nvSpPr>
        <p:spPr>
          <a:xfrm>
            <a:off x="1447800" y="1066800"/>
            <a:ext cx="3448050" cy="461963"/>
          </a:xfrm>
          <a:prstGeom prst="rect">
            <a:avLst/>
          </a:prstGeom>
          <a:solidFill>
            <a:schemeClr val="bg1"/>
          </a:solidFill>
        </p:spPr>
        <p:txBody>
          <a:bodyPr wrap="none">
            <a:spAutoFit/>
          </a:bodyPr>
          <a:lstStyle/>
          <a:p>
            <a:pPr>
              <a:defRPr/>
            </a:pPr>
            <a:r>
              <a:rPr lang="en-US" sz="2400" i="0" dirty="0">
                <a:solidFill>
                  <a:srgbClr val="FF0000"/>
                </a:solidFill>
                <a:latin typeface="+mn-lt"/>
                <a:cs typeface="Arial" charset="0"/>
              </a:rPr>
              <a:t>NSTX MTM turbulence</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8"/>
          <p:cNvPicPr>
            <a:picLocks noChangeAspect="1"/>
          </p:cNvPicPr>
          <p:nvPr/>
        </p:nvPicPr>
        <p:blipFill>
          <a:blip r:embed="rId3">
            <a:extLst>
              <a:ext uri="{28A0092B-C50C-407E-A947-70E740481C1C}">
                <a14:useLocalDpi xmlns:a14="http://schemas.microsoft.com/office/drawing/2010/main" val="0"/>
              </a:ext>
            </a:extLst>
          </a:blip>
          <a:srcRect t="11182" b="3333"/>
          <a:stretch>
            <a:fillRect/>
          </a:stretch>
        </p:blipFill>
        <p:spPr bwMode="auto">
          <a:xfrm>
            <a:off x="76200" y="1398588"/>
            <a:ext cx="51054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1"/>
          <p:cNvSpPr>
            <a:spLocks noGrp="1"/>
          </p:cNvSpPr>
          <p:nvPr>
            <p:ph type="title"/>
          </p:nvPr>
        </p:nvSpPr>
        <p:spPr/>
        <p:txBody>
          <a:bodyPr/>
          <a:lstStyle/>
          <a:p>
            <a:r>
              <a:rPr lang="en-US" altLang="en-US" sz="3200" b="1" smtClean="0"/>
              <a:t>MTM structure distinct from ballooning modes</a:t>
            </a:r>
            <a:endParaRPr lang="en-US" altLang="en-US" sz="3200" b="1" baseline="30000" smtClean="0"/>
          </a:p>
        </p:txBody>
      </p:sp>
      <p:sp>
        <p:nvSpPr>
          <p:cNvPr id="102404" name="Content Placeholder 1"/>
          <p:cNvSpPr>
            <a:spLocks noGrp="1"/>
          </p:cNvSpPr>
          <p:nvPr>
            <p:ph idx="1"/>
          </p:nvPr>
        </p:nvSpPr>
        <p:spPr>
          <a:xfrm>
            <a:off x="5181600" y="1598613"/>
            <a:ext cx="3962400" cy="4192587"/>
          </a:xfrm>
        </p:spPr>
        <p:txBody>
          <a:bodyPr/>
          <a:lstStyle/>
          <a:p>
            <a:r>
              <a:rPr lang="en-GB" altLang="en-US" sz="1800" smtClean="0">
                <a:sym typeface="Symbol" pitchFamily="18" charset="2"/>
              </a:rPr>
              <a:t>Narrow density perturbations due to high-m tearing mode around rational surfaces q=m/n</a:t>
            </a:r>
          </a:p>
          <a:p>
            <a:pPr lvl="1"/>
            <a:r>
              <a:rPr lang="en-GB" altLang="en-US" sz="1600" smtClean="0">
                <a:sym typeface="Symbol" pitchFamily="18" charset="2"/>
              </a:rPr>
              <a:t>Potential to validate with beam emission spectroscopy (BES) imaging [Smith, RSI (2012)]</a:t>
            </a:r>
            <a:endParaRPr lang="en-GB" altLang="en-US" sz="1200" smtClean="0">
              <a:sym typeface="Symbol" pitchFamily="18" charset="2"/>
            </a:endParaRPr>
          </a:p>
          <a:p>
            <a:endParaRPr lang="en-GB" altLang="en-US" sz="1800" smtClean="0">
              <a:sym typeface="Symbol" pitchFamily="18" charset="2"/>
            </a:endParaRPr>
          </a:p>
          <a:p>
            <a:r>
              <a:rPr lang="en-US" altLang="en-US" sz="1800" smtClean="0"/>
              <a:t>Large </a:t>
            </a:r>
            <a:r>
              <a:rPr lang="en-US" altLang="en-US" sz="1800" smtClean="0">
                <a:latin typeface="Symbol" pitchFamily="18" charset="2"/>
              </a:rPr>
              <a:t>d</a:t>
            </a:r>
            <a:r>
              <a:rPr lang="en-US" altLang="en-US" sz="1800" smtClean="0"/>
              <a:t>B/B~10</a:t>
            </a:r>
            <a:r>
              <a:rPr lang="en-US" altLang="en-US" sz="1800" baseline="30000" smtClean="0"/>
              <a:t>-3</a:t>
            </a:r>
            <a:endParaRPr lang="en-US" altLang="en-US" sz="1800" smtClean="0"/>
          </a:p>
          <a:p>
            <a:pPr lvl="1"/>
            <a:r>
              <a:rPr lang="en-US" altLang="en-US" sz="1600" smtClean="0"/>
              <a:t>Potential for internal </a:t>
            </a:r>
            <a:r>
              <a:rPr lang="en-US" altLang="en-US" sz="1600" smtClean="0">
                <a:latin typeface="Symbol" pitchFamily="18" charset="2"/>
              </a:rPr>
              <a:t>d</a:t>
            </a:r>
            <a:r>
              <a:rPr lang="en-US" altLang="en-US" sz="1600" smtClean="0"/>
              <a:t>B measurements via Cross Polarization Scattering, CPS (UCLA collaboration) </a:t>
            </a:r>
            <a:r>
              <a:rPr lang="en-US" altLang="en-US" sz="1600" smtClean="0">
                <a:sym typeface="Symbol" pitchFamily="18" charset="2"/>
              </a:rPr>
              <a:t> </a:t>
            </a:r>
            <a:r>
              <a:rPr lang="en-US" altLang="en-US" sz="1600" b="1" smtClean="0">
                <a:sym typeface="Symbol" pitchFamily="18" charset="2"/>
              </a:rPr>
              <a:t>focus of a 2017 </a:t>
            </a:r>
            <a:r>
              <a:rPr lang="en-US" altLang="en-US" sz="1600" b="1" smtClean="0"/>
              <a:t>DIII-D National Campaign experiment</a:t>
            </a:r>
          </a:p>
        </p:txBody>
      </p:sp>
      <p:sp>
        <p:nvSpPr>
          <p:cNvPr id="102405" name="TextBox 1"/>
          <p:cNvSpPr txBox="1">
            <a:spLocks noChangeArrowheads="1"/>
          </p:cNvSpPr>
          <p:nvPr/>
        </p:nvSpPr>
        <p:spPr bwMode="auto">
          <a:xfrm>
            <a:off x="838200" y="1066800"/>
            <a:ext cx="365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0000FF"/>
                </a:solidFill>
              </a:rPr>
              <a:t>Predictions from MTM simulation</a:t>
            </a:r>
          </a:p>
        </p:txBody>
      </p:sp>
      <p:sp>
        <p:nvSpPr>
          <p:cNvPr id="102406" name="TextBox 2"/>
          <p:cNvSpPr txBox="1">
            <a:spLocks noChangeArrowheads="1"/>
          </p:cNvSpPr>
          <p:nvPr/>
        </p:nvSpPr>
        <p:spPr bwMode="auto">
          <a:xfrm>
            <a:off x="76200" y="6062663"/>
            <a:ext cx="3635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srgbClr val="0000FF"/>
                </a:solidFill>
              </a:rPr>
              <a:t>Visualization courtesy F. Scotti (LLNL)</a:t>
            </a: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z="2800" smtClean="0"/>
              <a:t>Very challenging to measure internal magnetic fluctuations</a:t>
            </a:r>
          </a:p>
        </p:txBody>
      </p:sp>
      <p:pic>
        <p:nvPicPr>
          <p:cNvPr id="103427" name="Picture 5" descr="http://nstx.pppl.gov/DragNDrop/Operations/Photos/Photos_121205/Interior%20Vacuum%20Vessel%20Fisheye.jpg"/>
          <p:cNvPicPr>
            <a:picLocks noChangeAspect="1" noChangeArrowheads="1"/>
          </p:cNvPicPr>
          <p:nvPr/>
        </p:nvPicPr>
        <p:blipFill>
          <a:blip r:embed="rId3">
            <a:extLst>
              <a:ext uri="{28A0092B-C50C-407E-A947-70E740481C1C}">
                <a14:useLocalDpi xmlns:a14="http://schemas.microsoft.com/office/drawing/2010/main" val="0"/>
              </a:ext>
            </a:extLst>
          </a:blip>
          <a:srcRect l="16693" t="15022" r="11987"/>
          <a:stretch>
            <a:fillRect/>
          </a:stretch>
        </p:blipFill>
        <p:spPr bwMode="auto">
          <a:xfrm>
            <a:off x="152400" y="1328738"/>
            <a:ext cx="3581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Box 41"/>
          <p:cNvSpPr txBox="1">
            <a:spLocks noChangeArrowheads="1"/>
          </p:cNvSpPr>
          <p:nvPr/>
        </p:nvSpPr>
        <p:spPr bwMode="auto">
          <a:xfrm>
            <a:off x="1631950" y="990600"/>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NSTX (PPPL)</a:t>
            </a:r>
          </a:p>
        </p:txBody>
      </p:sp>
      <p:grpSp>
        <p:nvGrpSpPr>
          <p:cNvPr id="103429" name="Group 44"/>
          <p:cNvGrpSpPr>
            <a:grpSpLocks/>
          </p:cNvGrpSpPr>
          <p:nvPr/>
        </p:nvGrpSpPr>
        <p:grpSpPr bwMode="auto">
          <a:xfrm>
            <a:off x="1828800" y="1371600"/>
            <a:ext cx="2827338" cy="4052888"/>
            <a:chOff x="1828800" y="1490246"/>
            <a:chExt cx="2828695" cy="4053015"/>
          </a:xfrm>
        </p:grpSpPr>
        <p:pic>
          <p:nvPicPr>
            <p:cNvPr id="103437" name="Picture 3"/>
            <p:cNvPicPr>
              <a:picLocks noChangeAspect="1" noChangeArrowheads="1"/>
            </p:cNvPicPr>
            <p:nvPr/>
          </p:nvPicPr>
          <p:blipFill>
            <a:blip r:embed="rId4">
              <a:extLst>
                <a:ext uri="{28A0092B-C50C-407E-A947-70E740481C1C}">
                  <a14:useLocalDpi xmlns:a14="http://schemas.microsoft.com/office/drawing/2010/main" val="0"/>
                </a:ext>
              </a:extLst>
            </a:blip>
            <a:srcRect l="18881" t="13110" r="30731" b="14920"/>
            <a:stretch>
              <a:fillRect/>
            </a:stretch>
          </p:blipFill>
          <p:spPr bwMode="auto">
            <a:xfrm>
              <a:off x="2362200" y="1828800"/>
              <a:ext cx="1939257" cy="371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8" name="TextBox 11"/>
            <p:cNvSpPr txBox="1">
              <a:spLocks noChangeArrowheads="1"/>
            </p:cNvSpPr>
            <p:nvPr/>
          </p:nvSpPr>
          <p:spPr bwMode="auto">
            <a:xfrm>
              <a:off x="1828800" y="1490246"/>
              <a:ext cx="2828695" cy="3385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Fluctuations in magnetic field</a:t>
              </a:r>
            </a:p>
          </p:txBody>
        </p:sp>
        <p:sp>
          <p:nvSpPr>
            <p:cNvPr id="103439" name="TextBox 43"/>
            <p:cNvSpPr txBox="1">
              <a:spLocks noChangeArrowheads="1"/>
            </p:cNvSpPr>
            <p:nvPr/>
          </p:nvSpPr>
          <p:spPr bwMode="auto">
            <a:xfrm>
              <a:off x="2362200" y="1871246"/>
              <a:ext cx="242432" cy="3385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 </a:t>
              </a:r>
            </a:p>
          </p:txBody>
        </p:sp>
      </p:grpSp>
      <p:cxnSp>
        <p:nvCxnSpPr>
          <p:cNvPr id="103430" name="Straight Arrow Connector 12"/>
          <p:cNvCxnSpPr>
            <a:cxnSpLocks noChangeShapeType="1"/>
          </p:cNvCxnSpPr>
          <p:nvPr/>
        </p:nvCxnSpPr>
        <p:spPr bwMode="auto">
          <a:xfrm flipH="1">
            <a:off x="2286000" y="3429000"/>
            <a:ext cx="2209800"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03431" name="Straight Arrow Connector 13"/>
          <p:cNvCxnSpPr>
            <a:cxnSpLocks noChangeShapeType="1"/>
          </p:cNvCxnSpPr>
          <p:nvPr/>
        </p:nvCxnSpPr>
        <p:spPr bwMode="auto">
          <a:xfrm flipH="1">
            <a:off x="2286000" y="3581400"/>
            <a:ext cx="2286000" cy="0"/>
          </a:xfrm>
          <a:prstGeom prst="straightConnector1">
            <a:avLst/>
          </a:prstGeom>
          <a:noFill/>
          <a:ln w="25400" algn="ctr">
            <a:solidFill>
              <a:schemeClr val="tx1"/>
            </a:solidFill>
            <a:round/>
            <a:headEnd type="arrow" w="med" len="med"/>
            <a:tailEnd/>
          </a:ln>
          <a:extLst>
            <a:ext uri="{909E8E84-426E-40DD-AFC4-6F175D3DCCD1}">
              <a14:hiddenFill xmlns:a14="http://schemas.microsoft.com/office/drawing/2010/main">
                <a:noFill/>
              </a14:hiddenFill>
            </a:ext>
          </a:extLst>
        </p:spPr>
      </p:cxnSp>
      <p:sp>
        <p:nvSpPr>
          <p:cNvPr id="103432" name="TextBox 18"/>
          <p:cNvSpPr txBox="1">
            <a:spLocks noChangeArrowheads="1"/>
          </p:cNvSpPr>
          <p:nvPr/>
        </p:nvSpPr>
        <p:spPr bwMode="auto">
          <a:xfrm>
            <a:off x="2438400" y="3667125"/>
            <a:ext cx="2438400"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a:solidFill>
                  <a:srgbClr val="1822CD"/>
                </a:solidFill>
                <a:latin typeface="Helvetica" pitchFamily="34" charset="0"/>
              </a:rPr>
              <a:t>Injected and reflected microwaves experience a shift in polarization</a:t>
            </a:r>
          </a:p>
        </p:txBody>
      </p:sp>
      <p:sp>
        <p:nvSpPr>
          <p:cNvPr id="103433" name="TextBox 21"/>
          <p:cNvSpPr txBox="1">
            <a:spLocks noChangeArrowheads="1"/>
          </p:cNvSpPr>
          <p:nvPr/>
        </p:nvSpPr>
        <p:spPr bwMode="auto">
          <a:xfrm>
            <a:off x="3810000" y="5029200"/>
            <a:ext cx="611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1822CD"/>
                </a:solidFill>
                <a:latin typeface="Helvetica" pitchFamily="34" charset="0"/>
              </a:rPr>
              <a:t>UCLA</a:t>
            </a:r>
          </a:p>
        </p:txBody>
      </p:sp>
      <p:sp>
        <p:nvSpPr>
          <p:cNvPr id="19" name="Content Placeholder 2"/>
          <p:cNvSpPr txBox="1">
            <a:spLocks/>
          </p:cNvSpPr>
          <p:nvPr/>
        </p:nvSpPr>
        <p:spPr bwMode="auto">
          <a:xfrm>
            <a:off x="4876800" y="914400"/>
            <a:ext cx="41148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defRPr/>
            </a:pPr>
            <a:r>
              <a:rPr lang="en-US" altLang="en-US" sz="2000" b="0" i="0" dirty="0" smtClean="0"/>
              <a:t>Synthetic </a:t>
            </a:r>
            <a:r>
              <a:rPr lang="en-US" altLang="en-US" sz="2000" b="0" i="0" dirty="0"/>
              <a:t>diagnostic calculations predict </a:t>
            </a:r>
            <a:r>
              <a:rPr lang="en-US" altLang="en-US" sz="2000" b="0" i="0" dirty="0" err="1"/>
              <a:t>polarimetery</a:t>
            </a:r>
            <a:r>
              <a:rPr lang="en-US" altLang="en-US" sz="2000" b="0" i="0" dirty="0"/>
              <a:t> could be </a:t>
            </a:r>
            <a:r>
              <a:rPr lang="en-US" altLang="en-US" sz="2000" b="0" i="0" dirty="0" smtClean="0"/>
              <a:t>sensitive</a:t>
            </a:r>
          </a:p>
          <a:p>
            <a:pPr>
              <a:defRPr/>
            </a:pPr>
            <a:endParaRPr lang="en-US" altLang="en-US" sz="2000" b="0" i="0" kern="0" dirty="0"/>
          </a:p>
          <a:p>
            <a:pPr>
              <a:defRPr/>
            </a:pPr>
            <a:endParaRPr lang="en-US" altLang="en-US" sz="2000" b="0" i="0" kern="0" dirty="0" smtClean="0"/>
          </a:p>
          <a:p>
            <a:pPr>
              <a:defRPr/>
            </a:pPr>
            <a:endParaRPr lang="en-US" altLang="en-US" sz="2000" b="0" i="0" kern="0" dirty="0"/>
          </a:p>
          <a:p>
            <a:pPr>
              <a:defRPr/>
            </a:pPr>
            <a:endParaRPr lang="en-US" altLang="en-US" sz="2000" b="0" i="0" kern="0" dirty="0" smtClean="0"/>
          </a:p>
          <a:p>
            <a:pPr>
              <a:defRPr/>
            </a:pPr>
            <a:endParaRPr lang="en-US" altLang="en-US" sz="2000" b="0" i="0" kern="0" dirty="0"/>
          </a:p>
          <a:p>
            <a:pPr>
              <a:defRPr/>
            </a:pPr>
            <a:endParaRPr lang="en-US" altLang="en-US" sz="2000" b="0" i="0" kern="0" dirty="0" smtClean="0"/>
          </a:p>
          <a:p>
            <a:pPr>
              <a:defRPr/>
            </a:pPr>
            <a:endParaRPr lang="en-US" altLang="en-US" sz="2000" b="0" i="0" kern="0" dirty="0"/>
          </a:p>
          <a:p>
            <a:pPr>
              <a:defRPr/>
            </a:pPr>
            <a:endParaRPr lang="en-US" altLang="en-US" sz="2000" b="0" i="0" kern="0" dirty="0" smtClean="0"/>
          </a:p>
          <a:p>
            <a:pPr>
              <a:defRPr/>
            </a:pPr>
            <a:endParaRPr lang="en-US" altLang="en-US" sz="2000" b="0" i="0" kern="0" dirty="0"/>
          </a:p>
          <a:p>
            <a:pPr>
              <a:defRPr/>
            </a:pPr>
            <a:r>
              <a:rPr lang="en-US" altLang="en-US" sz="2000" b="0" i="0" kern="0" dirty="0" smtClean="0"/>
              <a:t>Will try to validate using CPS (UCLA) on NSTX-U</a:t>
            </a:r>
            <a:endParaRPr lang="en-US" altLang="en-US" sz="2000" b="0" i="0" kern="0" dirty="0"/>
          </a:p>
        </p:txBody>
      </p:sp>
      <p:pic>
        <p:nvPicPr>
          <p:cNvPr id="10343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2081213"/>
            <a:ext cx="3211513"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36" name="TextBox 2"/>
          <p:cNvSpPr txBox="1">
            <a:spLocks noChangeArrowheads="1"/>
          </p:cNvSpPr>
          <p:nvPr/>
        </p:nvSpPr>
        <p:spPr bwMode="auto">
          <a:xfrm>
            <a:off x="6019800" y="4643438"/>
            <a:ext cx="1957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Zhang, PPCF (2013)</a:t>
            </a:r>
          </a:p>
          <a:p>
            <a:pPr eaLnBrk="1" hangingPunct="1">
              <a:spcBef>
                <a:spcPct val="0"/>
              </a:spcBef>
              <a:buFontTx/>
              <a:buNone/>
            </a:pPr>
            <a:r>
              <a:rPr lang="en-US" altLang="en-US" sz="1200">
                <a:solidFill>
                  <a:srgbClr val="1822CD"/>
                </a:solidFill>
                <a:latin typeface="Helvetica" pitchFamily="34" charset="0"/>
              </a:rPr>
              <a:t>Guttenfelder, PRL (2011)</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smtClean="0"/>
              <a:t>Inference of microtearing turbulence via magnetic probes in RFX reversed field pinch (Zuin, PRL 2013)</a:t>
            </a:r>
          </a:p>
        </p:txBody>
      </p:sp>
      <p:sp>
        <p:nvSpPr>
          <p:cNvPr id="104451" name="Content Placeholder 2"/>
          <p:cNvSpPr>
            <a:spLocks noGrp="1"/>
          </p:cNvSpPr>
          <p:nvPr>
            <p:ph idx="1"/>
          </p:nvPr>
        </p:nvSpPr>
        <p:spPr>
          <a:xfrm>
            <a:off x="76200" y="914400"/>
            <a:ext cx="8991600" cy="2209800"/>
          </a:xfrm>
        </p:spPr>
        <p:txBody>
          <a:bodyPr/>
          <a:lstStyle/>
          <a:p>
            <a:r>
              <a:rPr lang="en-US" altLang="en-US" sz="2000" smtClean="0"/>
              <a:t>Used internal array of closely spaced (~wavenumber resolved) high frequency Mirnov coils (~dB/dt) mounted near vacuum vessel wall</a:t>
            </a:r>
          </a:p>
          <a:p>
            <a:r>
              <a:rPr lang="en-US" altLang="en-US" sz="2000" smtClean="0"/>
              <a:t>Confinement and Te increase during “quasi-single helicity” (QSH) state </a:t>
            </a:r>
            <a:r>
              <a:rPr lang="en-US" altLang="en-US" sz="2000" smtClean="0">
                <a:sym typeface="Wingdings" pitchFamily="2" charset="2"/>
              </a:rPr>
              <a:t></a:t>
            </a:r>
            <a:r>
              <a:rPr lang="en-US" altLang="en-US" sz="2000" smtClean="0"/>
              <a:t> broadband </a:t>
            </a:r>
            <a:r>
              <a:rPr lang="en-US" altLang="en-US" sz="2000" smtClean="0">
                <a:latin typeface="Symbol" pitchFamily="18" charset="2"/>
              </a:rPr>
              <a:t>d</a:t>
            </a:r>
            <a:r>
              <a:rPr lang="en-US" altLang="en-US" sz="2000" smtClean="0"/>
              <a:t>B measured (3 below left)</a:t>
            </a:r>
          </a:p>
          <a:p>
            <a:r>
              <a:rPr lang="en-US" altLang="en-US" sz="2000" smtClean="0">
                <a:solidFill>
                  <a:schemeClr val="accent2"/>
                </a:solidFill>
                <a:latin typeface="Symbol" pitchFamily="18" charset="2"/>
              </a:rPr>
              <a:t>d</a:t>
            </a:r>
            <a:r>
              <a:rPr lang="en-US" altLang="en-US" sz="2000" smtClean="0">
                <a:solidFill>
                  <a:schemeClr val="accent2"/>
                </a:solidFill>
              </a:rPr>
              <a:t>B amplitude increases with a/L</a:t>
            </a:r>
            <a:r>
              <a:rPr lang="en-US" altLang="en-US" sz="2000" baseline="-25000" smtClean="0">
                <a:solidFill>
                  <a:schemeClr val="accent2"/>
                </a:solidFill>
              </a:rPr>
              <a:t>Te</a:t>
            </a:r>
            <a:r>
              <a:rPr lang="en-US" altLang="en-US" sz="2000" smtClean="0">
                <a:solidFill>
                  <a:schemeClr val="accent2"/>
                </a:solidFill>
              </a:rPr>
              <a:t> &amp; </a:t>
            </a:r>
            <a:r>
              <a:rPr lang="en-US" altLang="en-US" sz="2000" smtClean="0">
                <a:solidFill>
                  <a:schemeClr val="accent2"/>
                </a:solidFill>
                <a:latin typeface="Symbol" pitchFamily="18" charset="2"/>
              </a:rPr>
              <a:t>b</a:t>
            </a:r>
            <a:r>
              <a:rPr lang="en-US" altLang="en-US" sz="2000" smtClean="0">
                <a:solidFill>
                  <a:schemeClr val="accent2"/>
                </a:solidFill>
              </a:rPr>
              <a:t> (expected for MTM)</a:t>
            </a:r>
          </a:p>
          <a:p>
            <a:r>
              <a:rPr lang="en-US" altLang="en-US" sz="2000" smtClean="0">
                <a:solidFill>
                  <a:schemeClr val="accent2"/>
                </a:solidFill>
              </a:rPr>
              <a:t>Measured frequency and mode numbers (n,m) align with linear gyrokinetic predictions of MTM</a:t>
            </a:r>
          </a:p>
        </p:txBody>
      </p:sp>
      <p:pic>
        <p:nvPicPr>
          <p:cNvPr id="1044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486150"/>
            <a:ext cx="5946775" cy="262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454400"/>
            <a:ext cx="3505200" cy="248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bwMode="auto">
          <a:xfrm>
            <a:off x="76200" y="6172200"/>
            <a:ext cx="9144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defRPr/>
            </a:pPr>
            <a:r>
              <a:rPr lang="en-US" sz="1800" b="0" i="0" kern="0" dirty="0"/>
              <a:t>Additional MTM inferences using novel heavy ion beam probe technique (</a:t>
            </a:r>
            <a:r>
              <a:rPr lang="en-US" sz="1800" b="0" i="0" u="sng" kern="0" dirty="0"/>
              <a:t>internal, non-perturbative</a:t>
            </a:r>
            <a:r>
              <a:rPr lang="en-US" sz="1800" b="0" i="0" kern="0" dirty="0"/>
              <a:t>) in JIPPT-IIU tokamak (Hamada, NF 2015)</a:t>
            </a: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smtClean="0"/>
              <a:t>Core KBM (NSTX, high beta_pol)</a:t>
            </a:r>
          </a:p>
        </p:txBody>
      </p:sp>
      <p:sp>
        <p:nvSpPr>
          <p:cNvPr id="105475" name="Content Placeholder 2"/>
          <p:cNvSpPr>
            <a:spLocks noGrp="1"/>
          </p:cNvSpPr>
          <p:nvPr>
            <p:ph idx="1"/>
          </p:nvPr>
        </p:nvSpPr>
        <p:spPr/>
        <p:txBody>
          <a:bodyPr/>
          <a:lstStyle/>
          <a:p>
            <a:endParaRPr lang="en-US" altLang="en-US" smtClean="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1"/>
          <p:cNvSpPr>
            <a:spLocks noGrp="1"/>
          </p:cNvSpPr>
          <p:nvPr>
            <p:ph idx="1"/>
          </p:nvPr>
        </p:nvSpPr>
        <p:spPr>
          <a:xfrm>
            <a:off x="152400" y="1066800"/>
            <a:ext cx="8991600" cy="1524000"/>
          </a:xfrm>
        </p:spPr>
        <p:txBody>
          <a:bodyPr/>
          <a:lstStyle/>
          <a:p>
            <a:r>
              <a:rPr lang="en-US" altLang="en-US" sz="2000" smtClean="0"/>
              <a:t>Kinetic analogue of MHD high-n ballooning mode, driven by total </a:t>
            </a:r>
            <a:r>
              <a:rPr lang="en-US" altLang="en-US" sz="2000" smtClean="0">
                <a:sym typeface="Symbol" pitchFamily="18" charset="2"/>
              </a:rPr>
              <a:t></a:t>
            </a:r>
            <a:r>
              <a:rPr lang="en-US" altLang="en-US" sz="2000" smtClean="0"/>
              <a:t>P (</a:t>
            </a:r>
            <a:r>
              <a:rPr lang="en-US" altLang="en-US" sz="2000" smtClean="0">
                <a:latin typeface="Symbol" pitchFamily="18" charset="2"/>
              </a:rPr>
              <a:t>a</a:t>
            </a:r>
            <a:r>
              <a:rPr lang="en-US" altLang="en-US" sz="2000" baseline="-25000" smtClean="0"/>
              <a:t>MHD</a:t>
            </a:r>
            <a:r>
              <a:rPr lang="en-US" altLang="en-US" sz="2000" smtClean="0"/>
              <a:t>)</a:t>
            </a:r>
          </a:p>
          <a:p>
            <a:r>
              <a:rPr lang="en-US" altLang="en-US" sz="2000" smtClean="0"/>
              <a:t>Smooth transition from ITG/TEM at reduced </a:t>
            </a:r>
            <a:r>
              <a:rPr lang="en-US" altLang="en-US" sz="2000" smtClean="0">
                <a:sym typeface="Symbol" pitchFamily="18" charset="2"/>
              </a:rPr>
              <a:t></a:t>
            </a:r>
            <a:r>
              <a:rPr lang="en-US" altLang="en-US" sz="2000" smtClean="0"/>
              <a:t>P</a:t>
            </a:r>
            <a:endParaRPr lang="en-US" altLang="en-US" sz="2000" baseline="30000" smtClean="0"/>
          </a:p>
          <a:p>
            <a:r>
              <a:rPr lang="en-US" altLang="en-US" sz="2000" smtClean="0"/>
              <a:t>Transport has significant compressional component (~</a:t>
            </a:r>
            <a:r>
              <a:rPr lang="en-US" altLang="en-US" sz="2000" smtClean="0">
                <a:latin typeface="Symbol" pitchFamily="18" charset="2"/>
              </a:rPr>
              <a:t>d</a:t>
            </a:r>
            <a:r>
              <a:rPr lang="en-US" altLang="en-US" sz="2000" smtClean="0"/>
              <a:t>B</a:t>
            </a:r>
            <a:r>
              <a:rPr lang="en-US" altLang="en-US" sz="2000" baseline="-25000" smtClean="0"/>
              <a:t>||</a:t>
            </a:r>
            <a:r>
              <a:rPr lang="en-US" altLang="en-US" sz="2000" smtClean="0"/>
              <a:t>)</a:t>
            </a:r>
          </a:p>
        </p:txBody>
      </p:sp>
      <p:sp>
        <p:nvSpPr>
          <p:cNvPr id="106499" name="Title 2"/>
          <p:cNvSpPr>
            <a:spLocks noGrp="1"/>
          </p:cNvSpPr>
          <p:nvPr>
            <p:ph type="title"/>
          </p:nvPr>
        </p:nvSpPr>
        <p:spPr/>
        <p:txBody>
          <a:bodyPr/>
          <a:lstStyle/>
          <a:p>
            <a:r>
              <a:rPr lang="en-US" altLang="en-US" sz="2600" b="1" smtClean="0"/>
              <a:t>At high </a:t>
            </a:r>
            <a:r>
              <a:rPr lang="en-US" altLang="en-US" sz="2600" b="1" smtClean="0">
                <a:latin typeface="Symbol" pitchFamily="18" charset="2"/>
              </a:rPr>
              <a:t>b </a:t>
            </a:r>
            <a:r>
              <a:rPr lang="en-US" altLang="en-US" sz="2600" b="1" smtClean="0"/>
              <a:t>&amp; </a:t>
            </a:r>
            <a:r>
              <a:rPr lang="en-US" altLang="en-US" sz="2600" b="1" u="sng" smtClean="0"/>
              <a:t>lower </a:t>
            </a:r>
            <a:r>
              <a:rPr lang="en-US" altLang="en-US" sz="2600" b="1" u="sng" smtClean="0">
                <a:latin typeface="Symbol" pitchFamily="18" charset="2"/>
              </a:rPr>
              <a:t>n</a:t>
            </a:r>
            <a:r>
              <a:rPr lang="en-US" altLang="en-US" sz="2600" b="1" smtClean="0"/>
              <a:t>, KBM modes predicted;</a:t>
            </a:r>
            <a:br>
              <a:rPr lang="en-US" altLang="en-US" sz="2600" b="1" smtClean="0"/>
            </a:br>
            <a:r>
              <a:rPr lang="en-US" altLang="en-US" sz="2600" b="1" smtClean="0"/>
              <a:t>Sensitive to compressional magnetic (B</a:t>
            </a:r>
            <a:r>
              <a:rPr lang="en-US" altLang="en-US" sz="2600" b="1" baseline="-25000" smtClean="0"/>
              <a:t>||</a:t>
            </a:r>
            <a:r>
              <a:rPr lang="en-US" altLang="en-US" sz="2600" b="1" smtClean="0"/>
              <a:t>) perturbations</a:t>
            </a:r>
          </a:p>
        </p:txBody>
      </p:sp>
      <p:pic>
        <p:nvPicPr>
          <p:cNvPr id="106500" name="Picture 2" descr="gamma_vs_alpha_129041A10_490r70_b_nobetapr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9525" y="2424113"/>
            <a:ext cx="3200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Box 14"/>
          <p:cNvSpPr txBox="1">
            <a:spLocks noChangeArrowheads="1"/>
          </p:cNvSpPr>
          <p:nvPr/>
        </p:nvSpPr>
        <p:spPr bwMode="auto">
          <a:xfrm>
            <a:off x="5556250" y="6191250"/>
            <a:ext cx="2063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1F497D"/>
                </a:solidFill>
              </a:rPr>
              <a:t>Guttenfelder, NF (2013)</a:t>
            </a:r>
          </a:p>
        </p:txBody>
      </p:sp>
      <p:cxnSp>
        <p:nvCxnSpPr>
          <p:cNvPr id="16" name="Straight Arrow Connector 15"/>
          <p:cNvCxnSpPr/>
          <p:nvPr/>
        </p:nvCxnSpPr>
        <p:spPr>
          <a:xfrm flipV="1">
            <a:off x="5216525" y="3546475"/>
            <a:ext cx="0" cy="6683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6503" name="TextBox 17"/>
          <p:cNvSpPr txBox="1">
            <a:spLocks noChangeArrowheads="1"/>
          </p:cNvSpPr>
          <p:nvPr/>
        </p:nvSpPr>
        <p:spPr bwMode="auto">
          <a:xfrm>
            <a:off x="4911725" y="4157663"/>
            <a:ext cx="7826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00"/>
                </a:solidFill>
              </a:rPr>
              <a:t>exp.</a:t>
            </a:r>
          </a:p>
          <a:p>
            <a:pPr eaLnBrk="1" hangingPunct="1">
              <a:spcBef>
                <a:spcPct val="0"/>
              </a:spcBef>
              <a:buFontTx/>
              <a:buNone/>
            </a:pPr>
            <a:r>
              <a:rPr lang="en-US" altLang="en-US" sz="1400" i="0">
                <a:solidFill>
                  <a:srgbClr val="000000"/>
                </a:solidFill>
              </a:rPr>
              <a:t>values</a:t>
            </a:r>
          </a:p>
          <a:p>
            <a:pPr eaLnBrk="1" hangingPunct="1">
              <a:spcBef>
                <a:spcPct val="0"/>
              </a:spcBef>
              <a:buFontTx/>
              <a:buNone/>
            </a:pPr>
            <a:r>
              <a:rPr lang="en-US" altLang="en-US" sz="1400" i="0">
                <a:solidFill>
                  <a:srgbClr val="000000"/>
                </a:solidFill>
              </a:rPr>
              <a:t>(</a:t>
            </a:r>
            <a:r>
              <a:rPr lang="en-US" altLang="en-US" sz="1400" i="0">
                <a:solidFill>
                  <a:srgbClr val="000000"/>
                </a:solidFill>
                <a:latin typeface="Symbol" pitchFamily="18" charset="2"/>
              </a:rPr>
              <a:t>r</a:t>
            </a:r>
            <a:r>
              <a:rPr lang="en-US" altLang="en-US" sz="1400" i="0">
                <a:solidFill>
                  <a:srgbClr val="000000"/>
                </a:solidFill>
              </a:rPr>
              <a:t>=0.7)</a:t>
            </a:r>
          </a:p>
        </p:txBody>
      </p:sp>
      <p:sp>
        <p:nvSpPr>
          <p:cNvPr id="106504" name="TextBox 20"/>
          <p:cNvSpPr txBox="1">
            <a:spLocks noChangeArrowheads="1"/>
          </p:cNvSpPr>
          <p:nvPr/>
        </p:nvSpPr>
        <p:spPr bwMode="auto">
          <a:xfrm>
            <a:off x="3381375" y="2251075"/>
            <a:ext cx="171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0000FF"/>
                </a:solidFill>
              </a:rPr>
              <a:t>Linear growth rates</a:t>
            </a:r>
          </a:p>
        </p:txBody>
      </p:sp>
      <p:graphicFrame>
        <p:nvGraphicFramePr>
          <p:cNvPr id="106505" name="Object 19"/>
          <p:cNvGraphicFramePr>
            <a:graphicFrameLocks noChangeAspect="1"/>
          </p:cNvGraphicFramePr>
          <p:nvPr/>
        </p:nvGraphicFramePr>
        <p:xfrm>
          <a:off x="2778125" y="6043613"/>
          <a:ext cx="2503488" cy="376237"/>
        </p:xfrm>
        <a:graphic>
          <a:graphicData uri="http://schemas.openxmlformats.org/presentationml/2006/ole">
            <mc:AlternateContent xmlns:mc="http://schemas.openxmlformats.org/markup-compatibility/2006">
              <mc:Choice xmlns:v="urn:schemas-microsoft-com:vml" Requires="v">
                <p:oleObj spid="_x0000_s106819" name="Equation" r:id="rId5" imgW="1600200" imgH="241300" progId="Equation.3">
                  <p:embed/>
                </p:oleObj>
              </mc:Choice>
              <mc:Fallback>
                <p:oleObj name="Equation" r:id="rId5" imgW="1600200" imgH="241300" progId="Equation.3">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25" y="6043613"/>
                        <a:ext cx="2503488" cy="376237"/>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506" name="TextBox 21"/>
          <p:cNvSpPr txBox="1">
            <a:spLocks noChangeArrowheads="1"/>
          </p:cNvSpPr>
          <p:nvPr/>
        </p:nvSpPr>
        <p:spPr bwMode="auto">
          <a:xfrm>
            <a:off x="3311525" y="4976813"/>
            <a:ext cx="183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008000"/>
                </a:solidFill>
              </a:rPr>
              <a:t>TEM       </a:t>
            </a:r>
            <a:r>
              <a:rPr lang="en-US" altLang="en-US" sz="1800" i="0">
                <a:solidFill>
                  <a:srgbClr val="008000"/>
                </a:solidFill>
                <a:sym typeface="Symbol" pitchFamily="18" charset="2"/>
              </a:rPr>
              <a:t>   KBM</a:t>
            </a:r>
            <a:endParaRPr lang="en-US" altLang="en-US" sz="1800" i="0">
              <a:solidFill>
                <a:srgbClr val="008000"/>
              </a:solidFill>
            </a:endParaRPr>
          </a:p>
        </p:txBody>
      </p:sp>
      <p:cxnSp>
        <p:nvCxnSpPr>
          <p:cNvPr id="5" name="Straight Arrow Connector 4"/>
          <p:cNvCxnSpPr/>
          <p:nvPr/>
        </p:nvCxnSpPr>
        <p:spPr>
          <a:xfrm>
            <a:off x="3921125" y="5160963"/>
            <a:ext cx="533400" cy="0"/>
          </a:xfrm>
          <a:prstGeom prst="straightConnector1">
            <a:avLst/>
          </a:prstGeom>
          <a:ln w="1905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06508" name="TextBox 13"/>
          <p:cNvSpPr txBox="1">
            <a:spLocks noChangeArrowheads="1"/>
          </p:cNvSpPr>
          <p:nvPr/>
        </p:nvSpPr>
        <p:spPr bwMode="auto">
          <a:xfrm>
            <a:off x="6173788" y="5029200"/>
            <a:ext cx="1141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i="0">
                <a:solidFill>
                  <a:srgbClr val="0000FF"/>
                </a:solidFill>
              </a:rPr>
              <a:t>NSTX</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0" y="2971800"/>
            <a:ext cx="9144000" cy="914400"/>
          </a:xfrm>
        </p:spPr>
        <p:txBody>
          <a:bodyPr/>
          <a:lstStyle/>
          <a:p>
            <a:r>
              <a:rPr lang="en-US" altLang="en-US" sz="4400" smtClean="0"/>
              <a:t>ZONAL FLOWS, GAMs</a:t>
            </a:r>
            <a:br>
              <a:rPr lang="en-US" altLang="en-US" sz="4400" smtClean="0"/>
            </a:br>
            <a:r>
              <a:rPr lang="en-US" altLang="en-US" sz="4400" smtClean="0"/>
              <a:t/>
            </a:r>
            <a:br>
              <a:rPr lang="en-US" altLang="en-US" sz="4400" smtClean="0"/>
            </a:br>
            <a:r>
              <a:rPr lang="en-US" altLang="en-US" smtClean="0"/>
              <a:t>(important elements 2D turbulence nonlinear saturation)</a:t>
            </a:r>
            <a:endParaRPr lang="en-US" altLang="en-US" sz="4000" smtClean="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altLang="en-US" smtClean="0"/>
              <a:t>Self-generated “zonal flows” impact saturation of turbulence and overall transport (roughly analogous to jet stream)</a:t>
            </a:r>
          </a:p>
        </p:txBody>
      </p:sp>
      <p:sp>
        <p:nvSpPr>
          <p:cNvPr id="108547" name="Content Placeholder 2"/>
          <p:cNvSpPr>
            <a:spLocks noGrp="1"/>
          </p:cNvSpPr>
          <p:nvPr>
            <p:ph idx="1"/>
          </p:nvPr>
        </p:nvSpPr>
        <p:spPr>
          <a:xfrm>
            <a:off x="152400" y="914400"/>
            <a:ext cx="8839200" cy="914400"/>
          </a:xfrm>
        </p:spPr>
        <p:txBody>
          <a:bodyPr/>
          <a:lstStyle/>
          <a:p>
            <a:r>
              <a:rPr lang="en-US" altLang="en-US" sz="1800" smtClean="0"/>
              <a:t>Potential perturbations uniform on flux surfaces, near zero frequency (f~0)</a:t>
            </a:r>
          </a:p>
          <a:p>
            <a:r>
              <a:rPr lang="en-US" altLang="en-US" sz="1800" smtClean="0"/>
              <a:t>Predator-prey like behavior: turbulence drives ZF, which regulates/clamps turbulence; if turbulence drops enough, ZF drive drops, allows turbulence to grow again…</a:t>
            </a:r>
          </a:p>
        </p:txBody>
      </p:sp>
      <p:graphicFrame>
        <p:nvGraphicFramePr>
          <p:cNvPr id="108548" name="Object 3"/>
          <p:cNvGraphicFramePr>
            <a:graphicFrameLocks noChangeAspect="1"/>
          </p:cNvGraphicFramePr>
          <p:nvPr/>
        </p:nvGraphicFramePr>
        <p:xfrm>
          <a:off x="28575" y="3200400"/>
          <a:ext cx="3000375" cy="3200400"/>
        </p:xfrm>
        <a:graphic>
          <a:graphicData uri="http://schemas.openxmlformats.org/presentationml/2006/ole">
            <mc:AlternateContent xmlns:mc="http://schemas.openxmlformats.org/markup-compatibility/2006">
              <mc:Choice xmlns:v="urn:schemas-microsoft-com:vml" Requires="v">
                <p:oleObj spid="_x0000_s109486" name="Photo Editor Photo" r:id="rId3" imgW="2285714" imgH="2438095" progId="MSPhotoEd.3">
                  <p:embed/>
                </p:oleObj>
              </mc:Choice>
              <mc:Fallback>
                <p:oleObj name="Photo Editor Photo" r:id="rId3" imgW="2285714" imgH="2438095"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8549" name="Object 4"/>
          <p:cNvGraphicFramePr>
            <a:graphicFrameLocks noChangeAspect="1"/>
          </p:cNvGraphicFramePr>
          <p:nvPr/>
        </p:nvGraphicFramePr>
        <p:xfrm>
          <a:off x="2971800" y="3200400"/>
          <a:ext cx="3000375" cy="3200400"/>
        </p:xfrm>
        <a:graphic>
          <a:graphicData uri="http://schemas.openxmlformats.org/presentationml/2006/ole">
            <mc:AlternateContent xmlns:mc="http://schemas.openxmlformats.org/markup-compatibility/2006">
              <mc:Choice xmlns:v="urn:schemas-microsoft-com:vml" Requires="v">
                <p:oleObj spid="_x0000_s109487" name="Photo Editor Photo" r:id="rId5" imgW="2285714" imgH="2438095" progId="MSPhotoEd.3">
                  <p:embed/>
                </p:oleObj>
              </mc:Choice>
              <mc:Fallback>
                <p:oleObj name="Photo Editor Photo" r:id="rId5" imgW="2285714" imgH="2438095"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8550" name="Object 5"/>
          <p:cNvGraphicFramePr>
            <a:graphicFrameLocks noChangeAspect="1"/>
          </p:cNvGraphicFramePr>
          <p:nvPr/>
        </p:nvGraphicFramePr>
        <p:xfrm>
          <a:off x="5943600" y="3200400"/>
          <a:ext cx="3000375" cy="3200400"/>
        </p:xfrm>
        <a:graphic>
          <a:graphicData uri="http://schemas.openxmlformats.org/presentationml/2006/ole">
            <mc:AlternateContent xmlns:mc="http://schemas.openxmlformats.org/markup-compatibility/2006">
              <mc:Choice xmlns:v="urn:schemas-microsoft-com:vml" Requires="v">
                <p:oleObj spid="_x0000_s109488" name="Photo Editor Photo" r:id="rId7" imgW="2285714" imgH="2438095" progId="MSPhotoEd.3">
                  <p:embed/>
                </p:oleObj>
              </mc:Choice>
              <mc:Fallback>
                <p:oleObj name="Photo Editor Photo" r:id="rId7" imgW="2285714" imgH="2438095"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9"/>
          <p:cNvSpPr txBox="1">
            <a:spLocks noChangeArrowheads="1"/>
          </p:cNvSpPr>
          <p:nvPr/>
        </p:nvSpPr>
        <p:spPr bwMode="auto">
          <a:xfrm>
            <a:off x="422275" y="2286000"/>
            <a:ext cx="2320925"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Linear instability stage demonstrates structure of fastest growing modes</a:t>
            </a:r>
          </a:p>
        </p:txBody>
      </p:sp>
      <p:sp>
        <p:nvSpPr>
          <p:cNvPr id="9" name="Text Box 20"/>
          <p:cNvSpPr txBox="1">
            <a:spLocks noChangeArrowheads="1"/>
          </p:cNvSpPr>
          <p:nvPr/>
        </p:nvSpPr>
        <p:spPr bwMode="auto">
          <a:xfrm>
            <a:off x="3436938" y="2286000"/>
            <a:ext cx="2354262"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Large flow shear from instability cause perpendicular “zonal flows”</a:t>
            </a:r>
          </a:p>
        </p:txBody>
      </p:sp>
      <p:sp>
        <p:nvSpPr>
          <p:cNvPr id="10" name="Text Box 21"/>
          <p:cNvSpPr txBox="1">
            <a:spLocks noChangeArrowheads="1"/>
          </p:cNvSpPr>
          <p:nvPr/>
        </p:nvSpPr>
        <p:spPr bwMode="auto">
          <a:xfrm>
            <a:off x="6484938" y="2362200"/>
            <a:ext cx="2354262" cy="523875"/>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rgbClr val="FF0000"/>
                </a:solidFill>
                <a:cs typeface="Arial" charset="0"/>
              </a:rPr>
              <a:t>Zonal flows help moderate the turbulence!!!</a:t>
            </a:r>
          </a:p>
        </p:txBody>
      </p:sp>
      <p:sp>
        <p:nvSpPr>
          <p:cNvPr id="11" name="Line 22"/>
          <p:cNvSpPr>
            <a:spLocks noChangeShapeType="1"/>
          </p:cNvSpPr>
          <p:nvPr/>
        </p:nvSpPr>
        <p:spPr bwMode="auto">
          <a:xfrm>
            <a:off x="7848600" y="3048000"/>
            <a:ext cx="457200" cy="14478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
        <p:nvSpPr>
          <p:cNvPr id="12" name="Line 23"/>
          <p:cNvSpPr>
            <a:spLocks noChangeShapeType="1"/>
          </p:cNvSpPr>
          <p:nvPr/>
        </p:nvSpPr>
        <p:spPr bwMode="auto">
          <a:xfrm>
            <a:off x="6781800" y="3048000"/>
            <a:ext cx="76200" cy="9906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z="3000" dirty="0" smtClean="0"/>
              <a:t>Concepts of turbulence to remember</a:t>
            </a:r>
          </a:p>
        </p:txBody>
      </p:sp>
      <p:sp>
        <p:nvSpPr>
          <p:cNvPr id="9219" name="Content Placeholder 2"/>
          <p:cNvSpPr>
            <a:spLocks noGrp="1"/>
          </p:cNvSpPr>
          <p:nvPr>
            <p:ph idx="1"/>
          </p:nvPr>
        </p:nvSpPr>
        <p:spPr>
          <a:xfrm>
            <a:off x="152400" y="838200"/>
            <a:ext cx="8763000" cy="4953000"/>
          </a:xfrm>
        </p:spPr>
        <p:txBody>
          <a:bodyPr/>
          <a:lstStyle/>
          <a:p>
            <a:r>
              <a:rPr lang="en-US" altLang="en-US" dirty="0" smtClean="0"/>
              <a:t>Turbulence is deterministic yet unpredictable (chaotic), appears random</a:t>
            </a:r>
          </a:p>
          <a:p>
            <a:pPr lvl="1"/>
            <a:r>
              <a:rPr lang="en-US" altLang="en-US" dirty="0" smtClean="0"/>
              <a:t>We often treat &amp; diagnose statistically, but also rely on first-principles direct numerical simulation (DNS)</a:t>
            </a:r>
          </a:p>
          <a:p>
            <a:endParaRPr lang="en-US" altLang="en-US" dirty="0" smtClean="0"/>
          </a:p>
          <a:p>
            <a:r>
              <a:rPr lang="en-US" altLang="en-US" dirty="0" smtClean="0"/>
              <a:t>Turbulence causes transport larger than collisional transport</a:t>
            </a:r>
          </a:p>
          <a:p>
            <a:pPr lvl="1"/>
            <a:r>
              <a:rPr lang="en-US" altLang="en-US" b="1" dirty="0" smtClean="0"/>
              <a:t>Transport</a:t>
            </a:r>
            <a:r>
              <a:rPr lang="en-US" altLang="en-US" dirty="0" smtClean="0"/>
              <a:t> is the key application of why we care about turbulence</a:t>
            </a:r>
          </a:p>
          <a:p>
            <a:endParaRPr lang="en-US" altLang="en-US" dirty="0" smtClean="0"/>
          </a:p>
          <a:p>
            <a:r>
              <a:rPr lang="en-US" altLang="en-US" dirty="0" smtClean="0"/>
              <a:t>Turbulence spans a wide range of spatial and temporal scales</a:t>
            </a:r>
          </a:p>
          <a:p>
            <a:pPr lvl="1"/>
            <a:r>
              <a:rPr lang="en-US" altLang="en-US" dirty="0" smtClean="0"/>
              <a:t>Or in the case of hot, low-</a:t>
            </a:r>
            <a:r>
              <a:rPr lang="en-US" altLang="en-US" dirty="0" err="1" smtClean="0"/>
              <a:t>collisionality</a:t>
            </a:r>
            <a:r>
              <a:rPr lang="en-US" altLang="en-US" dirty="0" smtClean="0"/>
              <a:t> plasma, a wide range of scales in 6D phase-space (</a:t>
            </a:r>
            <a:r>
              <a:rPr lang="en-US" altLang="en-US" b="1" dirty="0" err="1" smtClean="0"/>
              <a:t>x</a:t>
            </a:r>
            <a:r>
              <a:rPr lang="en-US" altLang="en-US" dirty="0" err="1" smtClean="0"/>
              <a:t>,</a:t>
            </a:r>
            <a:r>
              <a:rPr lang="en-US" altLang="en-US" b="1" dirty="0" err="1" smtClean="0"/>
              <a:t>v</a:t>
            </a:r>
            <a:r>
              <a:rPr lang="en-US" altLang="en-US" dirty="0" smtClean="0"/>
              <a:t>)</a:t>
            </a:r>
          </a:p>
          <a:p>
            <a:endParaRPr lang="en-US" altLang="en-US" dirty="0"/>
          </a:p>
          <a:p>
            <a:r>
              <a:rPr lang="en-US" altLang="en-US" dirty="0" smtClean="0"/>
              <a:t>It’s cool! “Turbulence is the most important unsolved problem in classical physics” (~Feynman)</a:t>
            </a:r>
          </a:p>
          <a:p>
            <a:endParaRPr lang="en-US" altLang="en-US" dirty="0" smtClean="0"/>
          </a:p>
        </p:txBody>
      </p:sp>
    </p:spTree>
    <p:extLst>
      <p:ext uri="{BB962C8B-B14F-4D97-AF65-F5344CB8AC3E}">
        <p14:creationId xmlns:p14="http://schemas.microsoft.com/office/powerpoint/2010/main" val="23517755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altLang="en-US" smtClean="0"/>
              <a:t>Evidence of zonal flows from measuring potential on same flux surface at two different toroidal locations</a:t>
            </a:r>
          </a:p>
        </p:txBody>
      </p:sp>
      <p:sp>
        <p:nvSpPr>
          <p:cNvPr id="109571" name="Content Placeholder 2"/>
          <p:cNvSpPr>
            <a:spLocks noGrp="1"/>
          </p:cNvSpPr>
          <p:nvPr>
            <p:ph idx="1"/>
          </p:nvPr>
        </p:nvSpPr>
        <p:spPr>
          <a:xfrm>
            <a:off x="152400" y="990600"/>
            <a:ext cx="8763000" cy="914400"/>
          </a:xfrm>
        </p:spPr>
        <p:txBody>
          <a:bodyPr/>
          <a:lstStyle/>
          <a:p>
            <a:r>
              <a:rPr lang="en-US" altLang="en-US" sz="2000" smtClean="0"/>
              <a:t>High coherency at very low frequency with zero phase shift suggests uniform zonal perturbation</a:t>
            </a:r>
          </a:p>
          <a:p>
            <a:r>
              <a:rPr lang="en-US" altLang="en-US" sz="2000" smtClean="0"/>
              <a:t>Also evidence of a coherent mode around 17 kHZ - geodesic acoustic mode (</a:t>
            </a:r>
            <a:r>
              <a:rPr lang="en-US" altLang="en-US" sz="2000" smtClean="0">
                <a:latin typeface="Symbol" pitchFamily="18" charset="2"/>
              </a:rPr>
              <a:t>w</a:t>
            </a:r>
            <a:r>
              <a:rPr lang="en-US" altLang="en-US" sz="2000" baseline="-25000" smtClean="0"/>
              <a:t>GAM</a:t>
            </a:r>
            <a:r>
              <a:rPr lang="en-US" altLang="en-US" sz="2000" smtClean="0">
                <a:sym typeface="Symbol" pitchFamily="18" charset="2"/>
              </a:rPr>
              <a:t>c</a:t>
            </a:r>
            <a:r>
              <a:rPr lang="en-US" altLang="en-US" sz="2000" baseline="-25000" smtClean="0">
                <a:sym typeface="Symbol" pitchFamily="18" charset="2"/>
              </a:rPr>
              <a:t>s</a:t>
            </a:r>
            <a:r>
              <a:rPr lang="en-US" altLang="en-US" sz="2000" smtClean="0">
                <a:sym typeface="Symbol" pitchFamily="18" charset="2"/>
              </a:rPr>
              <a:t>/R)</a:t>
            </a:r>
            <a:r>
              <a:rPr lang="en-US" altLang="en-US" sz="2000" smtClean="0"/>
              <a:t> from associated n=0, m=1 pressure perturbation</a:t>
            </a:r>
          </a:p>
        </p:txBody>
      </p:sp>
      <p:pic>
        <p:nvPicPr>
          <p:cNvPr id="1095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05100"/>
            <a:ext cx="84582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3" name="TextBox 4"/>
          <p:cNvSpPr txBox="1">
            <a:spLocks noChangeArrowheads="1"/>
          </p:cNvSpPr>
          <p:nvPr/>
        </p:nvSpPr>
        <p:spPr bwMode="auto">
          <a:xfrm>
            <a:off x="1066800" y="6438900"/>
            <a:ext cx="2122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CHS, Fujisawa, PRL (2004)</a:t>
            </a:r>
          </a:p>
        </p:txBody>
      </p:sp>
      <p:sp>
        <p:nvSpPr>
          <p:cNvPr id="109574" name="TextBox 3"/>
          <p:cNvSpPr txBox="1">
            <a:spLocks noChangeArrowheads="1"/>
          </p:cNvSpPr>
          <p:nvPr/>
        </p:nvSpPr>
        <p:spPr bwMode="auto">
          <a:xfrm>
            <a:off x="3771900" y="4371975"/>
            <a:ext cx="952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coherence</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mtClean="0"/>
              <a:t>Also found using poloidal flow measurements from BES on DIII-D</a:t>
            </a:r>
          </a:p>
        </p:txBody>
      </p:sp>
      <p:sp>
        <p:nvSpPr>
          <p:cNvPr id="110595" name="Content Placeholder 2"/>
          <p:cNvSpPr>
            <a:spLocks noGrp="1"/>
          </p:cNvSpPr>
          <p:nvPr>
            <p:ph idx="1"/>
          </p:nvPr>
        </p:nvSpPr>
        <p:spPr>
          <a:xfrm>
            <a:off x="152400" y="1219200"/>
            <a:ext cx="5029200" cy="4343400"/>
          </a:xfrm>
        </p:spPr>
        <p:txBody>
          <a:bodyPr/>
          <a:lstStyle/>
          <a:p>
            <a:r>
              <a:rPr lang="en-US" altLang="en-US" smtClean="0"/>
              <a:t>Poloidal flow determined from time delay estimation of poloidally separated BES channels</a:t>
            </a:r>
          </a:p>
          <a:p>
            <a:r>
              <a:rPr lang="en-US" altLang="en-US" smtClean="0"/>
              <a:t>High coherency at low frequency, zero phase shift</a:t>
            </a:r>
          </a:p>
          <a:p>
            <a:endParaRPr lang="en-US" altLang="en-US" smtClean="0"/>
          </a:p>
          <a:p>
            <a:r>
              <a:rPr lang="en-US" altLang="en-US" smtClean="0"/>
              <a:t>Evidence of GAM oscillation</a:t>
            </a:r>
          </a:p>
          <a:p>
            <a:r>
              <a:rPr lang="en-US" altLang="en-US" smtClean="0"/>
              <a:t>Relative strength of each varies with radius</a:t>
            </a:r>
          </a:p>
        </p:txBody>
      </p:sp>
      <p:pic>
        <p:nvPicPr>
          <p:cNvPr id="110596" name="Picture 2"/>
          <p:cNvPicPr>
            <a:picLocks noChangeAspect="1" noChangeArrowheads="1"/>
          </p:cNvPicPr>
          <p:nvPr/>
        </p:nvPicPr>
        <p:blipFill>
          <a:blip r:embed="rId2">
            <a:extLst>
              <a:ext uri="{28A0092B-C50C-407E-A947-70E740481C1C}">
                <a14:useLocalDpi xmlns:a14="http://schemas.microsoft.com/office/drawing/2010/main" val="0"/>
              </a:ext>
            </a:extLst>
          </a:blip>
          <a:srcRect b="14392"/>
          <a:stretch>
            <a:fillRect/>
          </a:stretch>
        </p:blipFill>
        <p:spPr bwMode="auto">
          <a:xfrm>
            <a:off x="5638800" y="1031875"/>
            <a:ext cx="3048000" cy="582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7" name="TextBox 3"/>
          <p:cNvSpPr txBox="1">
            <a:spLocks noChangeArrowheads="1"/>
          </p:cNvSpPr>
          <p:nvPr/>
        </p:nvSpPr>
        <p:spPr bwMode="auto">
          <a:xfrm>
            <a:off x="1828800" y="6400800"/>
            <a:ext cx="1952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 Gupta PRL (2003)</a:t>
            </a: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smtClean="0"/>
              <a:t>GAM seen on numerous devices using different measurement techniques</a:t>
            </a:r>
          </a:p>
        </p:txBody>
      </p:sp>
      <p:sp>
        <p:nvSpPr>
          <p:cNvPr id="111619" name="Content Placeholder 2"/>
          <p:cNvSpPr>
            <a:spLocks noGrp="1"/>
          </p:cNvSpPr>
          <p:nvPr>
            <p:ph idx="1"/>
          </p:nvPr>
        </p:nvSpPr>
        <p:spPr>
          <a:xfrm>
            <a:off x="152400" y="1219200"/>
            <a:ext cx="2971800" cy="4953000"/>
          </a:xfrm>
        </p:spPr>
        <p:txBody>
          <a:bodyPr/>
          <a:lstStyle/>
          <a:p>
            <a:r>
              <a:rPr lang="en-US" altLang="en-US" smtClean="0"/>
              <a:t>Seems to be in nearly all machines, if looked for</a:t>
            </a:r>
          </a:p>
          <a:p>
            <a:endParaRPr lang="en-US" altLang="en-US" smtClean="0"/>
          </a:p>
          <a:p>
            <a:r>
              <a:rPr lang="en-US" altLang="en-US" smtClean="0"/>
              <a:t>See Fig. 11 of Fujisawa, Nuclear Fusion (2009) for legend</a:t>
            </a:r>
          </a:p>
        </p:txBody>
      </p:sp>
      <p:pic>
        <p:nvPicPr>
          <p:cNvPr id="1116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914400"/>
            <a:ext cx="5105400" cy="579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altLang="en-US" smtClean="0"/>
              <a:t>Shafer (L-mode)</a:t>
            </a:r>
          </a:p>
        </p:txBody>
      </p:sp>
      <p:sp>
        <p:nvSpPr>
          <p:cNvPr id="112643" name="Content Placeholder 2"/>
          <p:cNvSpPr>
            <a:spLocks noGrp="1"/>
          </p:cNvSpPr>
          <p:nvPr>
            <p:ph idx="1"/>
          </p:nvPr>
        </p:nvSpPr>
        <p:spPr/>
        <p:txBody>
          <a:bodyPr/>
          <a:lstStyle/>
          <a:p>
            <a:endParaRPr lang="en-US" altLang="en-US" smtClean="0"/>
          </a:p>
        </p:txBody>
      </p:sp>
      <p:pic>
        <p:nvPicPr>
          <p:cNvPr id="1126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590800"/>
            <a:ext cx="423862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622550"/>
            <a:ext cx="38004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altLang="en-US" smtClean="0"/>
              <a:t>Broad cross-machine agreement of GAM frequency with theory</a:t>
            </a:r>
          </a:p>
        </p:txBody>
      </p:sp>
      <p:sp>
        <p:nvSpPr>
          <p:cNvPr id="113667" name="Content Placeholder 2"/>
          <p:cNvSpPr>
            <a:spLocks noGrp="1"/>
          </p:cNvSpPr>
          <p:nvPr>
            <p:ph idx="1"/>
          </p:nvPr>
        </p:nvSpPr>
        <p:spPr>
          <a:xfrm>
            <a:off x="152400" y="1219200"/>
            <a:ext cx="8763000" cy="609600"/>
          </a:xfrm>
        </p:spPr>
        <p:txBody>
          <a:bodyPr/>
          <a:lstStyle/>
          <a:p>
            <a:r>
              <a:rPr lang="en-US" altLang="en-US" smtClean="0"/>
              <a:t>Discrepancies have spurred additional theory developments to refine gam frequency and damping rates (due to geometry, nonlinear effects, …)</a:t>
            </a:r>
          </a:p>
        </p:txBody>
      </p:sp>
      <p:pic>
        <p:nvPicPr>
          <p:cNvPr id="1136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373313"/>
            <a:ext cx="5540375" cy="395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69" name="TextBox 3"/>
          <p:cNvSpPr txBox="1">
            <a:spLocks noChangeArrowheads="1"/>
          </p:cNvSpPr>
          <p:nvPr/>
        </p:nvSpPr>
        <p:spPr bwMode="auto">
          <a:xfrm>
            <a:off x="3505200" y="6477000"/>
            <a:ext cx="1612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Fujisawa, NF (2009)</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tLang="en-US" smtClean="0"/>
              <a:t>Three-wave coupling, cascades, bispectrum measurements</a:t>
            </a:r>
          </a:p>
        </p:txBody>
      </p:sp>
      <p:sp>
        <p:nvSpPr>
          <p:cNvPr id="114691" name="Content Placeholder 2"/>
          <p:cNvSpPr>
            <a:spLocks noGrp="1"/>
          </p:cNvSpPr>
          <p:nvPr>
            <p:ph idx="1"/>
          </p:nvPr>
        </p:nvSpPr>
        <p:spPr/>
        <p:txBody>
          <a:bodyPr/>
          <a:lstStyle/>
          <a:p>
            <a:endParaRPr lang="en-US" altLang="en-US" smtClean="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0" y="2971800"/>
            <a:ext cx="9144000" cy="914400"/>
          </a:xfrm>
        </p:spPr>
        <p:txBody>
          <a:bodyPr/>
          <a:lstStyle/>
          <a:p>
            <a:r>
              <a:rPr lang="en-US" altLang="en-US" sz="4400" smtClean="0"/>
              <a:t>EDGE TURBULENCE</a:t>
            </a:r>
            <a:br>
              <a:rPr lang="en-US" altLang="en-US" sz="4400" smtClean="0"/>
            </a:br>
            <a:r>
              <a:rPr lang="en-US" altLang="en-US" sz="4400" smtClean="0"/>
              <a:t>L-H TRANSITION</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altLang="en-US" smtClean="0"/>
              <a:t>Going to refer to different spatial regions in the tokamaks</a:t>
            </a:r>
          </a:p>
        </p:txBody>
      </p:sp>
      <p:sp>
        <p:nvSpPr>
          <p:cNvPr id="116739" name="Content Placeholder 2"/>
          <p:cNvSpPr>
            <a:spLocks noGrp="1"/>
          </p:cNvSpPr>
          <p:nvPr>
            <p:ph idx="1"/>
          </p:nvPr>
        </p:nvSpPr>
        <p:spPr>
          <a:xfrm>
            <a:off x="152400" y="838200"/>
            <a:ext cx="8763000" cy="609600"/>
          </a:xfrm>
        </p:spPr>
        <p:txBody>
          <a:bodyPr/>
          <a:lstStyle/>
          <a:p>
            <a:r>
              <a:rPr lang="en-US" altLang="en-US" sz="2000" smtClean="0"/>
              <a:t>Especially </a:t>
            </a:r>
            <a:r>
              <a:rPr lang="en-US" altLang="en-US" sz="2000" b="1" smtClean="0"/>
              <a:t>core</a:t>
            </a:r>
            <a:r>
              <a:rPr lang="en-US" altLang="en-US" sz="2000" smtClean="0"/>
              <a:t>, </a:t>
            </a:r>
            <a:r>
              <a:rPr lang="en-US" altLang="en-US" sz="2000" b="1" smtClean="0">
                <a:solidFill>
                  <a:srgbClr val="FF0000"/>
                </a:solidFill>
              </a:rPr>
              <a:t>edge</a:t>
            </a:r>
            <a:r>
              <a:rPr lang="en-US" altLang="en-US" sz="2000" smtClean="0">
                <a:solidFill>
                  <a:srgbClr val="FF0000"/>
                </a:solidFill>
              </a:rPr>
              <a:t> (just inside separatrix)</a:t>
            </a:r>
            <a:r>
              <a:rPr lang="en-US" altLang="en-US" sz="2000" smtClean="0"/>
              <a:t>, and </a:t>
            </a:r>
            <a:r>
              <a:rPr lang="en-US" altLang="en-US" sz="2000" b="1" smtClean="0"/>
              <a:t>scrape-off layer </a:t>
            </a:r>
            <a:r>
              <a:rPr lang="en-US" altLang="en-US" sz="2000" smtClean="0"/>
              <a:t>(SOL, just outside separatrix)</a:t>
            </a:r>
          </a:p>
        </p:txBody>
      </p:sp>
      <p:pic>
        <p:nvPicPr>
          <p:cNvPr id="116740" name="Picture 4" descr="http://www.efda.org/wpcms/wp-content/uploads/2011/07/fig05.jpg"/>
          <p:cNvPicPr>
            <a:picLocks noChangeAspect="1" noChangeArrowheads="1"/>
          </p:cNvPicPr>
          <p:nvPr/>
        </p:nvPicPr>
        <p:blipFill>
          <a:blip r:embed="rId2">
            <a:extLst>
              <a:ext uri="{28A0092B-C50C-407E-A947-70E740481C1C}">
                <a14:useLocalDpi xmlns:a14="http://schemas.microsoft.com/office/drawing/2010/main" val="0"/>
              </a:ext>
            </a:extLst>
          </a:blip>
          <a:srcRect l="4086"/>
          <a:stretch>
            <a:fillRect/>
          </a:stretch>
        </p:blipFill>
        <p:spPr bwMode="auto">
          <a:xfrm>
            <a:off x="0" y="1828800"/>
            <a:ext cx="58737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6" descr="http://ej.iop.org/images/0029-5515/53/2/027003/Full/nf441334f01_onl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28800"/>
            <a:ext cx="33607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tLang="en-US" smtClean="0"/>
              <a:t>Spontaneous “H-mode” edge transport barrier can form with sufficient heating power </a:t>
            </a:r>
            <a:r>
              <a:rPr lang="en-US" altLang="en-US" smtClean="0">
                <a:sym typeface="Wingdings" pitchFamily="2" charset="2"/>
              </a:rPr>
              <a:t> </a:t>
            </a:r>
            <a:r>
              <a:rPr lang="en-US" altLang="en-US" i="1" u="sng" smtClean="0">
                <a:sym typeface="Wingdings" pitchFamily="2" charset="2"/>
              </a:rPr>
              <a:t>improved confinement</a:t>
            </a:r>
            <a:endParaRPr lang="en-US" altLang="en-US" i="1" u="sng" smtClean="0"/>
          </a:p>
        </p:txBody>
      </p:sp>
      <p:pic>
        <p:nvPicPr>
          <p:cNvPr id="117763" name="Picture 2"/>
          <p:cNvPicPr>
            <a:picLocks noChangeAspect="1" noChangeArrowheads="1"/>
          </p:cNvPicPr>
          <p:nvPr/>
        </p:nvPicPr>
        <p:blipFill>
          <a:blip r:embed="rId2">
            <a:extLst>
              <a:ext uri="{28A0092B-C50C-407E-A947-70E740481C1C}">
                <a14:useLocalDpi xmlns:a14="http://schemas.microsoft.com/office/drawing/2010/main" val="0"/>
              </a:ext>
            </a:extLst>
          </a:blip>
          <a:srcRect t="22394" r="14621" b="2167"/>
          <a:stretch>
            <a:fillRect/>
          </a:stretch>
        </p:blipFill>
        <p:spPr bwMode="auto">
          <a:xfrm>
            <a:off x="106363" y="838200"/>
            <a:ext cx="795972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705225" y="4572000"/>
            <a:ext cx="5133975" cy="1676400"/>
          </a:xfrm>
        </p:spPr>
        <p:txBody>
          <a:bodyPr>
            <a:normAutofit fontScale="85000" lnSpcReduction="20000"/>
          </a:bodyPr>
          <a:lstStyle/>
          <a:p>
            <a:pPr marL="342739" indent="-342739">
              <a:defRPr/>
            </a:pPr>
            <a:r>
              <a:rPr lang="en-US" dirty="0" smtClean="0"/>
              <a:t>Correlated with strong shear in equilibrium radial electric field (</a:t>
            </a:r>
            <a:r>
              <a:rPr lang="en-US" dirty="0" err="1" smtClean="0"/>
              <a:t>E</a:t>
            </a:r>
            <a:r>
              <a:rPr lang="en-US" baseline="-25000" dirty="0" err="1" smtClean="0"/>
              <a:t>r</a:t>
            </a:r>
            <a:r>
              <a:rPr lang="en-US" dirty="0" smtClean="0"/>
              <a:t>)</a:t>
            </a:r>
          </a:p>
          <a:p>
            <a:pPr marL="342739" indent="-342739">
              <a:defRPr/>
            </a:pPr>
            <a:r>
              <a:rPr lang="en-US" dirty="0" smtClean="0"/>
              <a:t>Suppression of turbulence predicted when equilibrium shearing rate (</a:t>
            </a:r>
            <a:r>
              <a:rPr lang="en-US" dirty="0" err="1" smtClean="0">
                <a:latin typeface="Symbol" panose="05050102010706020507" pitchFamily="18" charset="2"/>
              </a:rPr>
              <a:t>w</a:t>
            </a:r>
            <a:r>
              <a:rPr lang="en-US" baseline="-25000" dirty="0" err="1" smtClean="0"/>
              <a:t>E</a:t>
            </a:r>
            <a:r>
              <a:rPr lang="en-US" baseline="-25000" dirty="0" err="1" smtClean="0">
                <a:sym typeface="Symbol"/>
              </a:rPr>
              <a:t></a:t>
            </a:r>
            <a:r>
              <a:rPr lang="en-US" baseline="-25000" dirty="0" err="1" smtClean="0"/>
              <a:t>B</a:t>
            </a:r>
            <a:r>
              <a:rPr lang="en-US" dirty="0" smtClean="0"/>
              <a:t>) &gt; turbulence </a:t>
            </a:r>
            <a:r>
              <a:rPr lang="en-US" dirty="0" err="1" smtClean="0"/>
              <a:t>decorrelation</a:t>
            </a:r>
            <a:r>
              <a:rPr lang="en-US" dirty="0" smtClean="0"/>
              <a:t> rate (</a:t>
            </a:r>
            <a:r>
              <a:rPr lang="en-US" dirty="0" err="1" smtClean="0">
                <a:latin typeface="Symbol" panose="05050102010706020507" pitchFamily="18" charset="2"/>
              </a:rPr>
              <a:t>Dw</a:t>
            </a:r>
            <a:r>
              <a:rPr lang="en-US" baseline="-25000" dirty="0" err="1" smtClean="0"/>
              <a:t>D</a:t>
            </a:r>
            <a:r>
              <a:rPr lang="en-US" dirty="0" smtClean="0"/>
              <a:t>) [</a:t>
            </a:r>
            <a:r>
              <a:rPr lang="en-US" dirty="0" err="1" smtClean="0"/>
              <a:t>Biglari</a:t>
            </a:r>
            <a:r>
              <a:rPr lang="en-US" dirty="0" smtClean="0"/>
              <a:t>, 1990; </a:t>
            </a:r>
            <a:r>
              <a:rPr lang="en-US" dirty="0" err="1" smtClean="0"/>
              <a:t>Hahm</a:t>
            </a:r>
            <a:r>
              <a:rPr lang="en-US" dirty="0" smtClean="0"/>
              <a:t>, 1994]</a:t>
            </a:r>
          </a:p>
        </p:txBody>
      </p:sp>
      <p:sp>
        <p:nvSpPr>
          <p:cNvPr id="117765" name="TextBox 4"/>
          <p:cNvSpPr txBox="1">
            <a:spLocks noChangeArrowheads="1"/>
          </p:cNvSpPr>
          <p:nvPr/>
        </p:nvSpPr>
        <p:spPr bwMode="auto">
          <a:xfrm>
            <a:off x="1295400" y="6119813"/>
            <a:ext cx="1539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(from Carter, 2013)</a:t>
            </a: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altLang="en-US" smtClean="0"/>
              <a:t>Transition from L</a:t>
            </a:r>
            <a:r>
              <a:rPr lang="en-US" altLang="en-US" smtClean="0">
                <a:sym typeface="Symbol" pitchFamily="18" charset="2"/>
              </a:rPr>
              <a:t>H correlated with drop in turbulence amplitude, reduction in radial correlation length</a:t>
            </a:r>
            <a:endParaRPr lang="en-US" altLang="en-US" smtClean="0"/>
          </a:p>
        </p:txBody>
      </p:sp>
      <p:sp>
        <p:nvSpPr>
          <p:cNvPr id="118787" name="Content Placeholder 2"/>
          <p:cNvSpPr>
            <a:spLocks noGrp="1"/>
          </p:cNvSpPr>
          <p:nvPr>
            <p:ph idx="1"/>
          </p:nvPr>
        </p:nvSpPr>
        <p:spPr>
          <a:xfrm>
            <a:off x="228600" y="1219200"/>
            <a:ext cx="3962400" cy="1447800"/>
          </a:xfrm>
        </p:spPr>
        <p:txBody>
          <a:bodyPr/>
          <a:lstStyle/>
          <a:p>
            <a:r>
              <a:rPr lang="en-US" altLang="en-US" sz="2000" smtClean="0"/>
              <a:t>Consistent with E</a:t>
            </a:r>
            <a:r>
              <a:rPr lang="en-US" altLang="en-US" sz="2000" smtClean="0">
                <a:sym typeface="Symbol" pitchFamily="18" charset="2"/>
              </a:rPr>
              <a:t></a:t>
            </a:r>
            <a:r>
              <a:rPr lang="en-US" altLang="en-US" sz="2000" smtClean="0"/>
              <a:t>B shear suppression</a:t>
            </a:r>
          </a:p>
          <a:p>
            <a:endParaRPr lang="en-US" altLang="en-US" sz="2000" smtClean="0"/>
          </a:p>
          <a:p>
            <a:r>
              <a:rPr lang="en-US" altLang="en-US" sz="2000" smtClean="0"/>
              <a:t>However, there is still no clear understanding regarding what </a:t>
            </a:r>
            <a:r>
              <a:rPr lang="en-US" altLang="en-US" sz="2000" i="1" smtClean="0"/>
              <a:t>initiates </a:t>
            </a:r>
            <a:r>
              <a:rPr lang="en-US" altLang="en-US" sz="2000" smtClean="0"/>
              <a:t>the transition and the dynamics involved</a:t>
            </a:r>
          </a:p>
          <a:p>
            <a:endParaRPr lang="en-US" altLang="en-US" sz="2000" smtClean="0"/>
          </a:p>
          <a:p>
            <a:r>
              <a:rPr lang="en-US" altLang="en-US" sz="2000" smtClean="0"/>
              <a:t>Practically important for understanding how much power required to reach H-mode (</a:t>
            </a:r>
            <a:r>
              <a:rPr lang="en-US" altLang="en-US" sz="2000" smtClean="0">
                <a:sym typeface="Wingdings" pitchFamily="2" charset="2"/>
              </a:rPr>
              <a:t> </a:t>
            </a:r>
            <a:r>
              <a:rPr lang="en-US" altLang="en-US" sz="2000" i="1" smtClean="0">
                <a:sym typeface="Wingdings" pitchFamily="2" charset="2"/>
              </a:rPr>
              <a:t>almost all reactor designs assume H-mode</a:t>
            </a:r>
            <a:r>
              <a:rPr lang="en-US" altLang="en-US" sz="2000" smtClean="0">
                <a:sym typeface="Wingdings" pitchFamily="2" charset="2"/>
              </a:rPr>
              <a:t>)</a:t>
            </a:r>
            <a:endParaRPr lang="en-US" altLang="en-US" sz="2000" smtClean="0"/>
          </a:p>
        </p:txBody>
      </p:sp>
      <p:pic>
        <p:nvPicPr>
          <p:cNvPr id="1187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8225" y="1143000"/>
            <a:ext cx="391477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8789" name="TextBox 6"/>
          <p:cNvSpPr txBox="1">
            <a:spLocks noChangeArrowheads="1"/>
          </p:cNvSpPr>
          <p:nvPr/>
        </p:nvSpPr>
        <p:spPr bwMode="auto">
          <a:xfrm>
            <a:off x="5867400" y="6096000"/>
            <a:ext cx="2063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Burrell, PoP (1997)</a:t>
            </a:r>
          </a:p>
          <a:p>
            <a:pPr eaLnBrk="1" hangingPunct="1">
              <a:spcBef>
                <a:spcPct val="0"/>
              </a:spcBef>
              <a:buFontTx/>
              <a:buNone/>
            </a:pPr>
            <a:r>
              <a:rPr lang="en-US" altLang="en-US" sz="1200">
                <a:solidFill>
                  <a:srgbClr val="1822CD"/>
                </a:solidFill>
                <a:latin typeface="Helvetica" pitchFamily="34" charset="0"/>
              </a:rPr>
              <a:t>Coda, Phys. Lett. A (2000)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1981200"/>
            <a:ext cx="9144000" cy="2209800"/>
          </a:xfrm>
        </p:spPr>
        <p:txBody>
          <a:bodyPr/>
          <a:lstStyle/>
          <a:p>
            <a:r>
              <a:rPr lang="en-US" altLang="en-US" sz="4400" dirty="0" smtClean="0"/>
              <a:t>Turbulence examples (that you can see with your eyes)</a:t>
            </a:r>
          </a:p>
        </p:txBody>
      </p:sp>
    </p:spTree>
    <p:extLst>
      <p:ext uri="{BB962C8B-B14F-4D97-AF65-F5344CB8AC3E}">
        <p14:creationId xmlns:p14="http://schemas.microsoft.com/office/powerpoint/2010/main" val="114770021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0" y="0"/>
            <a:ext cx="5334000" cy="1066800"/>
          </a:xfrm>
        </p:spPr>
        <p:txBody>
          <a:bodyPr/>
          <a:lstStyle/>
          <a:p>
            <a:r>
              <a:rPr lang="en-US" altLang="en-US" sz="2200" smtClean="0"/>
              <a:t>Multiple doppler backscattering diagnostics provide </a:t>
            </a:r>
            <a:r>
              <a:rPr lang="en-US" altLang="en-US" sz="2200" smtClean="0">
                <a:latin typeface="Symbol" pitchFamily="18" charset="2"/>
              </a:rPr>
              <a:t>d</a:t>
            </a:r>
            <a:r>
              <a:rPr lang="en-US" altLang="en-US" sz="2200" smtClean="0"/>
              <a:t>n, </a:t>
            </a:r>
            <a:r>
              <a:rPr lang="en-US" altLang="en-US" sz="2200" smtClean="0">
                <a:latin typeface="Symbol" pitchFamily="18" charset="2"/>
              </a:rPr>
              <a:t>d</a:t>
            </a:r>
            <a:r>
              <a:rPr lang="en-US" altLang="en-US" sz="2200" smtClean="0"/>
              <a:t>v</a:t>
            </a:r>
            <a:r>
              <a:rPr lang="en-US" altLang="en-US" sz="2200" baseline="-25000" smtClean="0"/>
              <a:t>E</a:t>
            </a:r>
            <a:r>
              <a:rPr lang="en-US" altLang="en-US" sz="2200" baseline="-25000" smtClean="0">
                <a:sym typeface="Symbol" pitchFamily="18" charset="2"/>
              </a:rPr>
              <a:t></a:t>
            </a:r>
            <a:r>
              <a:rPr lang="en-US" altLang="en-US" sz="2200" baseline="-25000" smtClean="0"/>
              <a:t>B</a:t>
            </a:r>
            <a:r>
              <a:rPr lang="en-US" altLang="en-US" sz="2200" smtClean="0"/>
              <a:t> at multiple radii simultaneously</a:t>
            </a:r>
          </a:p>
        </p:txBody>
      </p:sp>
      <p:sp>
        <p:nvSpPr>
          <p:cNvPr id="119811" name="Content Placeholder 2"/>
          <p:cNvSpPr>
            <a:spLocks noGrp="1"/>
          </p:cNvSpPr>
          <p:nvPr>
            <p:ph idx="1"/>
          </p:nvPr>
        </p:nvSpPr>
        <p:spPr>
          <a:xfrm>
            <a:off x="152400" y="1219200"/>
            <a:ext cx="4876800" cy="457200"/>
          </a:xfrm>
        </p:spPr>
        <p:txBody>
          <a:bodyPr/>
          <a:lstStyle/>
          <a:p>
            <a:r>
              <a:rPr lang="en-US" altLang="en-US" smtClean="0"/>
              <a:t>During dithering L-H phase (identified by D</a:t>
            </a:r>
            <a:r>
              <a:rPr lang="en-US" altLang="en-US" baseline="-25000" smtClean="0">
                <a:latin typeface="Symbol" pitchFamily="18" charset="2"/>
              </a:rPr>
              <a:t>a</a:t>
            </a:r>
            <a:r>
              <a:rPr lang="en-US" altLang="en-US" smtClean="0"/>
              <a:t> signal),</a:t>
            </a:r>
            <a:r>
              <a:rPr lang="en-US" altLang="en-US" smtClean="0">
                <a:latin typeface="Symbol" pitchFamily="18" charset="2"/>
              </a:rPr>
              <a:t> d</a:t>
            </a:r>
            <a:r>
              <a:rPr lang="en-US" altLang="en-US" smtClean="0"/>
              <a:t>v</a:t>
            </a:r>
            <a:r>
              <a:rPr lang="en-US" altLang="en-US" baseline="-25000" smtClean="0"/>
              <a:t>E</a:t>
            </a:r>
            <a:r>
              <a:rPr lang="en-US" altLang="en-US" baseline="-25000" smtClean="0">
                <a:sym typeface="Symbol" pitchFamily="18" charset="2"/>
              </a:rPr>
              <a:t></a:t>
            </a:r>
            <a:r>
              <a:rPr lang="en-US" altLang="en-US" baseline="-25000" smtClean="0"/>
              <a:t>B</a:t>
            </a:r>
            <a:r>
              <a:rPr lang="en-US" altLang="en-US" smtClean="0"/>
              <a:t> and </a:t>
            </a:r>
            <a:r>
              <a:rPr lang="en-US" altLang="en-US" smtClean="0">
                <a:latin typeface="Symbol" pitchFamily="18" charset="2"/>
              </a:rPr>
              <a:t>d</a:t>
            </a:r>
            <a:r>
              <a:rPr lang="en-US" altLang="en-US" smtClean="0"/>
              <a:t>n start to oscillate</a:t>
            </a:r>
          </a:p>
          <a:p>
            <a:endParaRPr lang="en-US" altLang="en-US" smtClean="0"/>
          </a:p>
          <a:p>
            <a:r>
              <a:rPr lang="en-US" altLang="en-US" smtClean="0"/>
              <a:t>Equilibrium n</a:t>
            </a:r>
            <a:r>
              <a:rPr lang="en-US" altLang="en-US" baseline="-25000" smtClean="0"/>
              <a:t>e</a:t>
            </a:r>
            <a:r>
              <a:rPr lang="en-US" altLang="en-US" smtClean="0"/>
              <a:t>, T</a:t>
            </a:r>
            <a:r>
              <a:rPr lang="en-US" altLang="en-US" baseline="-25000" smtClean="0"/>
              <a:t>e</a:t>
            </a:r>
            <a:r>
              <a:rPr lang="en-US" altLang="en-US" smtClean="0"/>
              <a:t> begin to increase</a:t>
            </a:r>
          </a:p>
          <a:p>
            <a:endParaRPr lang="en-US" altLang="en-US" smtClean="0"/>
          </a:p>
          <a:p>
            <a:endParaRPr lang="en-US" altLang="en-US" smtClean="0"/>
          </a:p>
          <a:p>
            <a:r>
              <a:rPr lang="en-US" altLang="en-US" smtClean="0"/>
              <a:t>Eventually strong equilibrium flow shear locks in, fluctuations drop permanently, and pedestal finishes forming</a:t>
            </a:r>
          </a:p>
        </p:txBody>
      </p:sp>
      <p:pic>
        <p:nvPicPr>
          <p:cNvPr id="1198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6988"/>
            <a:ext cx="3962400" cy="683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3" name="TextBox 3"/>
          <p:cNvSpPr txBox="1">
            <a:spLocks noChangeArrowheads="1"/>
          </p:cNvSpPr>
          <p:nvPr/>
        </p:nvSpPr>
        <p:spPr bwMode="auto">
          <a:xfrm>
            <a:off x="2582863" y="6219825"/>
            <a:ext cx="213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 Schmitz, PRL (2012)</a:t>
            </a:r>
          </a:p>
        </p:txBody>
      </p:sp>
      <p:cxnSp>
        <p:nvCxnSpPr>
          <p:cNvPr id="119814" name="Straight Arrow Connector 5"/>
          <p:cNvCxnSpPr>
            <a:cxnSpLocks noChangeShapeType="1"/>
          </p:cNvCxnSpPr>
          <p:nvPr/>
        </p:nvCxnSpPr>
        <p:spPr bwMode="auto">
          <a:xfrm flipV="1">
            <a:off x="4724400" y="1828800"/>
            <a:ext cx="609600" cy="76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9815" name="Straight Arrow Connector 7"/>
          <p:cNvCxnSpPr>
            <a:cxnSpLocks noChangeShapeType="1"/>
          </p:cNvCxnSpPr>
          <p:nvPr/>
        </p:nvCxnSpPr>
        <p:spPr bwMode="auto">
          <a:xfrm>
            <a:off x="1524000" y="2362200"/>
            <a:ext cx="3810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9816" name="Straight Arrow Connector 9"/>
          <p:cNvCxnSpPr>
            <a:cxnSpLocks noChangeShapeType="1"/>
          </p:cNvCxnSpPr>
          <p:nvPr/>
        </p:nvCxnSpPr>
        <p:spPr bwMode="auto">
          <a:xfrm>
            <a:off x="3124200" y="3276600"/>
            <a:ext cx="1905000" cy="1600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altLang="en-US" smtClean="0"/>
              <a:t>Dynamics consistent with two-predator – prey model (Kim, PRL 2003)</a:t>
            </a:r>
          </a:p>
        </p:txBody>
      </p:sp>
      <p:sp>
        <p:nvSpPr>
          <p:cNvPr id="120835" name="Content Placeholder 2"/>
          <p:cNvSpPr>
            <a:spLocks noGrp="1"/>
          </p:cNvSpPr>
          <p:nvPr>
            <p:ph idx="1"/>
          </p:nvPr>
        </p:nvSpPr>
        <p:spPr>
          <a:xfrm>
            <a:off x="152400" y="1371600"/>
            <a:ext cx="3886200" cy="4191000"/>
          </a:xfrm>
        </p:spPr>
        <p:txBody>
          <a:bodyPr/>
          <a:lstStyle/>
          <a:p>
            <a:r>
              <a:rPr lang="en-US" altLang="en-US" sz="2000" smtClean="0"/>
              <a:t>In L-mode, increasing turbulence drives stronger ZF</a:t>
            </a:r>
          </a:p>
          <a:p>
            <a:endParaRPr lang="en-US" altLang="en-US" sz="2000" smtClean="0"/>
          </a:p>
          <a:p>
            <a:r>
              <a:rPr lang="en-US" altLang="en-US" sz="2000" smtClean="0"/>
              <a:t>Eventually starts to suppress turbulence, leads to predator-prey limit cycle oscillation between ZF and turbulence</a:t>
            </a:r>
          </a:p>
          <a:p>
            <a:endParaRPr lang="en-US" altLang="en-US" sz="2000" smtClean="0"/>
          </a:p>
          <a:p>
            <a:r>
              <a:rPr lang="en-US" altLang="en-US" sz="2000" smtClean="0"/>
              <a:t>As confinement (and gradients) increases, equilibrium Er driven by </a:t>
            </a:r>
            <a:r>
              <a:rPr lang="en-US" altLang="en-US" sz="2000" smtClean="0">
                <a:sym typeface="Symbol" pitchFamily="18" charset="2"/>
              </a:rPr>
              <a:t></a:t>
            </a:r>
            <a:r>
              <a:rPr lang="en-US" altLang="en-US" sz="2000" smtClean="0"/>
              <a:t>Pi increases, until it is strong enough to maintain suppression</a:t>
            </a:r>
          </a:p>
          <a:p>
            <a:endParaRPr lang="en-US" altLang="en-US" sz="2000" smtClean="0"/>
          </a:p>
        </p:txBody>
      </p:sp>
      <p:pic>
        <p:nvPicPr>
          <p:cNvPr id="120836" name="Picture 5"/>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4627563" y="914400"/>
            <a:ext cx="448627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837" name="TextBox 6"/>
          <p:cNvSpPr txBox="1">
            <a:spLocks noChangeArrowheads="1"/>
          </p:cNvSpPr>
          <p:nvPr/>
        </p:nvSpPr>
        <p:spPr bwMode="auto">
          <a:xfrm>
            <a:off x="6172200" y="6081713"/>
            <a:ext cx="213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 Schmitz, PRL (2012)</a:t>
            </a:r>
          </a:p>
        </p:txBody>
      </p:sp>
      <p:cxnSp>
        <p:nvCxnSpPr>
          <p:cNvPr id="120838" name="Straight Arrow Connector 4"/>
          <p:cNvCxnSpPr>
            <a:cxnSpLocks noChangeShapeType="1"/>
          </p:cNvCxnSpPr>
          <p:nvPr/>
        </p:nvCxnSpPr>
        <p:spPr bwMode="auto">
          <a:xfrm flipV="1">
            <a:off x="3886200" y="2209800"/>
            <a:ext cx="741363" cy="9906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0839" name="Straight Arrow Connector 8"/>
          <p:cNvCxnSpPr>
            <a:cxnSpLocks noChangeShapeType="1"/>
          </p:cNvCxnSpPr>
          <p:nvPr/>
        </p:nvCxnSpPr>
        <p:spPr bwMode="auto">
          <a:xfrm>
            <a:off x="3886200" y="3200400"/>
            <a:ext cx="838200" cy="18288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0840" name="Straight Arrow Connector 10"/>
          <p:cNvCxnSpPr>
            <a:cxnSpLocks noChangeShapeType="1"/>
          </p:cNvCxnSpPr>
          <p:nvPr/>
        </p:nvCxnSpPr>
        <p:spPr bwMode="auto">
          <a:xfrm flipV="1">
            <a:off x="3886200" y="4419600"/>
            <a:ext cx="741363" cy="3810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0" y="2971800"/>
            <a:ext cx="9144000" cy="914400"/>
          </a:xfrm>
        </p:spPr>
        <p:txBody>
          <a:bodyPr/>
          <a:lstStyle/>
          <a:p>
            <a:r>
              <a:rPr lang="en-US" altLang="en-US" sz="4400" smtClean="0"/>
              <a:t>EDGE TURBULENCE</a:t>
            </a:r>
            <a:br>
              <a:rPr lang="en-US" altLang="en-US" sz="4400" smtClean="0"/>
            </a:br>
            <a:r>
              <a:rPr lang="en-US" altLang="en-US" sz="4400" smtClean="0"/>
              <a:t>H-mode pedestal</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smtClean="0"/>
              <a:t>In established H-modes, periodic MHD instabilities (Edge Localized Modes, ELMs) often occur</a:t>
            </a:r>
          </a:p>
        </p:txBody>
      </p:sp>
      <p:sp>
        <p:nvSpPr>
          <p:cNvPr id="122883" name="Content Placeholder 2"/>
          <p:cNvSpPr>
            <a:spLocks noGrp="1"/>
          </p:cNvSpPr>
          <p:nvPr>
            <p:ph idx="1"/>
          </p:nvPr>
        </p:nvSpPr>
        <p:spPr>
          <a:xfrm>
            <a:off x="152400" y="1066800"/>
            <a:ext cx="4852988" cy="2133600"/>
          </a:xfrm>
        </p:spPr>
        <p:txBody>
          <a:bodyPr/>
          <a:lstStyle/>
          <a:p>
            <a:r>
              <a:rPr lang="en-US" altLang="en-US" sz="2000" smtClean="0"/>
              <a:t>Rapidly expels energy</a:t>
            </a:r>
          </a:p>
          <a:p>
            <a:r>
              <a:rPr lang="en-US" altLang="en-US" sz="2000" smtClean="0"/>
              <a:t>Profiles drop after ELM, recover between ELMs</a:t>
            </a:r>
          </a:p>
          <a:p>
            <a:r>
              <a:rPr lang="en-US" altLang="en-US" sz="2000" smtClean="0"/>
              <a:t>General question of what transport mechanism limits H-mode pedestal &amp; post-ELM recovery</a:t>
            </a:r>
          </a:p>
        </p:txBody>
      </p:sp>
      <p:pic>
        <p:nvPicPr>
          <p:cNvPr id="1228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636963"/>
            <a:ext cx="76866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885" name="TextBox 3"/>
          <p:cNvSpPr txBox="1">
            <a:spLocks noChangeArrowheads="1"/>
          </p:cNvSpPr>
          <p:nvPr/>
        </p:nvSpPr>
        <p:spPr bwMode="auto">
          <a:xfrm>
            <a:off x="3595688" y="6548438"/>
            <a:ext cx="1866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NSTX, Diallo, NF (2011)</a:t>
            </a:r>
          </a:p>
        </p:txBody>
      </p:sp>
      <p:pic>
        <p:nvPicPr>
          <p:cNvPr id="1228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14400"/>
            <a:ext cx="338137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tLang="en-US" smtClean="0"/>
              <a:t>Local density and magnetic fluctuations measured inter-ELM - possible importance of EM turbulence</a:t>
            </a:r>
          </a:p>
        </p:txBody>
      </p:sp>
      <p:sp>
        <p:nvSpPr>
          <p:cNvPr id="3" name="Content Placeholder 2"/>
          <p:cNvSpPr>
            <a:spLocks noGrp="1"/>
          </p:cNvSpPr>
          <p:nvPr>
            <p:ph idx="1"/>
          </p:nvPr>
        </p:nvSpPr>
        <p:spPr>
          <a:xfrm>
            <a:off x="152400" y="3962400"/>
            <a:ext cx="5486400" cy="2514600"/>
          </a:xfrm>
        </p:spPr>
        <p:txBody>
          <a:bodyPr>
            <a:normAutofit fontScale="85000" lnSpcReduction="10000"/>
          </a:bodyPr>
          <a:lstStyle/>
          <a:p>
            <a:pPr marL="342739" indent="-342739">
              <a:defRPr/>
            </a:pPr>
            <a:r>
              <a:rPr lang="en-US" dirty="0" smtClean="0"/>
              <a:t>Density from </a:t>
            </a:r>
            <a:r>
              <a:rPr lang="en-US" dirty="0" err="1" smtClean="0"/>
              <a:t>reflectometry</a:t>
            </a:r>
            <a:r>
              <a:rPr lang="en-US" dirty="0" smtClean="0"/>
              <a:t> (&amp; Gas Puff Imaging)</a:t>
            </a:r>
          </a:p>
          <a:p>
            <a:pPr marL="342739" indent="-342739">
              <a:defRPr/>
            </a:pPr>
            <a:r>
              <a:rPr lang="en-US" dirty="0" smtClean="0"/>
              <a:t>Magnetic probes inserted 2 cm from </a:t>
            </a:r>
            <a:r>
              <a:rPr lang="en-US" dirty="0" err="1" smtClean="0"/>
              <a:t>separatrix</a:t>
            </a:r>
            <a:r>
              <a:rPr lang="en-US" dirty="0"/>
              <a:t> </a:t>
            </a:r>
            <a:r>
              <a:rPr lang="en-US" dirty="0" smtClean="0"/>
              <a:t>(measures same </a:t>
            </a:r>
            <a:r>
              <a:rPr lang="en-US" dirty="0" err="1" smtClean="0"/>
              <a:t>k</a:t>
            </a:r>
            <a:r>
              <a:rPr lang="en-US" baseline="-25000" dirty="0" err="1" smtClean="0">
                <a:latin typeface="Symbol" panose="05050102010706020507" pitchFamily="18" charset="2"/>
              </a:rPr>
              <a:t>q</a:t>
            </a:r>
            <a:r>
              <a:rPr lang="en-US" dirty="0" smtClean="0"/>
              <a:t> as density)</a:t>
            </a:r>
          </a:p>
          <a:p>
            <a:pPr marL="342739" indent="-342739">
              <a:defRPr/>
            </a:pPr>
            <a:r>
              <a:rPr lang="en-US" dirty="0" smtClean="0"/>
              <a:t>Evidence for importance of EM turbulence?</a:t>
            </a:r>
          </a:p>
          <a:p>
            <a:pPr marL="342739" indent="-342739">
              <a:defRPr/>
            </a:pPr>
            <a:r>
              <a:rPr lang="en-US" dirty="0" smtClean="0"/>
              <a:t>Leading theory posits KBM (EM drift wave) as a key contributor setting H-mode pedestal (Snyder, NF, 2011)</a:t>
            </a:r>
            <a:endParaRPr lang="en-US" dirty="0"/>
          </a:p>
        </p:txBody>
      </p:sp>
      <p:pic>
        <p:nvPicPr>
          <p:cNvPr id="1239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990600"/>
            <a:ext cx="55435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90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25" y="1009650"/>
            <a:ext cx="3381375"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10" name="TextBox 3"/>
          <p:cNvSpPr txBox="1">
            <a:spLocks noChangeArrowheads="1"/>
          </p:cNvSpPr>
          <p:nvPr/>
        </p:nvSpPr>
        <p:spPr bwMode="auto">
          <a:xfrm>
            <a:off x="3200400" y="6477000"/>
            <a:ext cx="261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Alcator C-Mod, Diallo, PRL (2014)</a:t>
            </a: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endParaRPr lang="en-US" altLang="en-US" smtClean="0"/>
          </a:p>
        </p:txBody>
      </p:sp>
      <p:sp>
        <p:nvSpPr>
          <p:cNvPr id="124931" name="Content Placeholder 2"/>
          <p:cNvSpPr>
            <a:spLocks noGrp="1"/>
          </p:cNvSpPr>
          <p:nvPr>
            <p:ph idx="1"/>
          </p:nvPr>
        </p:nvSpPr>
        <p:spPr/>
        <p:txBody>
          <a:bodyPr/>
          <a:lstStyle/>
          <a:p>
            <a:r>
              <a:rPr lang="en-US" altLang="en-US" smtClean="0"/>
              <a:t>SLIDE ON KBM CONSTRAINT FROM EPED???</a:t>
            </a:r>
          </a:p>
          <a:p>
            <a:endParaRPr lang="en-US" altLang="en-US" smtClean="0"/>
          </a:p>
          <a:p>
            <a:r>
              <a:rPr lang="en-US" altLang="en-US" smtClean="0"/>
              <a:t>NONLOCAL EFFECTS?</a:t>
            </a:r>
          </a:p>
          <a:p>
            <a:endParaRPr lang="en-US" altLang="en-US" smtClean="0"/>
          </a:p>
          <a:p>
            <a:r>
              <a:rPr lang="en-US" altLang="en-US" smtClean="0"/>
              <a:t>LOW HANGING FRUIT – KBM/EPM LINEAR THRESHOLDS IN NSTX/NSTX-U</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r>
              <a:rPr lang="en-US" altLang="en-US" smtClean="0"/>
              <a:t>DIII-D BES measurements of KBM???</a:t>
            </a:r>
          </a:p>
        </p:txBody>
      </p:sp>
      <p:sp>
        <p:nvSpPr>
          <p:cNvPr id="125955" name="Content Placeholder 2"/>
          <p:cNvSpPr>
            <a:spLocks noGrp="1"/>
          </p:cNvSpPr>
          <p:nvPr>
            <p:ph idx="1"/>
          </p:nvPr>
        </p:nvSpPr>
        <p:spPr/>
        <p:txBody>
          <a:bodyPr/>
          <a:lstStyle/>
          <a:p>
            <a:endParaRPr lang="en-US" altLang="en-US" smtClean="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altLang="en-US" sz="2200" smtClean="0"/>
              <a:t>Various fluctuations observed in ELM free pedestal regions – Weakly Coherent Mode in C-mod I-mode</a:t>
            </a:r>
          </a:p>
        </p:txBody>
      </p:sp>
      <p:sp>
        <p:nvSpPr>
          <p:cNvPr id="126979" name="Content Placeholder 2"/>
          <p:cNvSpPr>
            <a:spLocks noGrp="1"/>
          </p:cNvSpPr>
          <p:nvPr>
            <p:ph idx="1"/>
          </p:nvPr>
        </p:nvSpPr>
        <p:spPr>
          <a:xfrm>
            <a:off x="381000" y="1066800"/>
            <a:ext cx="4495800" cy="4953000"/>
          </a:xfrm>
        </p:spPr>
        <p:txBody>
          <a:bodyPr/>
          <a:lstStyle/>
          <a:p>
            <a:r>
              <a:rPr lang="en-US" altLang="en-US" smtClean="0"/>
              <a:t>I-mode in C-mod similar to H-mode except temperature pedestal only</a:t>
            </a:r>
          </a:p>
          <a:p>
            <a:endParaRPr lang="en-US" altLang="en-US" smtClean="0"/>
          </a:p>
          <a:p>
            <a:r>
              <a:rPr lang="en-US" altLang="en-US" smtClean="0"/>
              <a:t>Evidence for weakly coherent density, temperature &amp; magnetic fluctuations associated with increased particle transport preventing density pedestal</a:t>
            </a:r>
          </a:p>
          <a:p>
            <a:endParaRPr lang="en-US" altLang="en-US" smtClean="0"/>
          </a:p>
          <a:p>
            <a:r>
              <a:rPr lang="en-US" altLang="en-US" smtClean="0"/>
              <a:t>Other examples exist in ELM-free H-modes (EHO in DIII-D; QCM in C-Mod)</a:t>
            </a:r>
          </a:p>
        </p:txBody>
      </p:sp>
      <p:pic>
        <p:nvPicPr>
          <p:cNvPr id="126980" name="Picture 2"/>
          <p:cNvPicPr>
            <a:picLocks noChangeAspect="1" noChangeArrowheads="1"/>
          </p:cNvPicPr>
          <p:nvPr/>
        </p:nvPicPr>
        <p:blipFill>
          <a:blip r:embed="rId2">
            <a:extLst>
              <a:ext uri="{28A0092B-C50C-407E-A947-70E740481C1C}">
                <a14:useLocalDpi xmlns:a14="http://schemas.microsoft.com/office/drawing/2010/main" val="0"/>
              </a:ext>
            </a:extLst>
          </a:blip>
          <a:srcRect t="4266" b="2"/>
          <a:stretch>
            <a:fillRect/>
          </a:stretch>
        </p:blipFill>
        <p:spPr bwMode="auto">
          <a:xfrm>
            <a:off x="5049838" y="1066800"/>
            <a:ext cx="3932237"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981" name="TextBox 3"/>
          <p:cNvSpPr txBox="1">
            <a:spLocks noChangeArrowheads="1"/>
          </p:cNvSpPr>
          <p:nvPr/>
        </p:nvSpPr>
        <p:spPr bwMode="auto">
          <a:xfrm>
            <a:off x="6477000" y="1019175"/>
            <a:ext cx="1944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C-mod, White, NF (2011)</a:t>
            </a: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altLang="en-US" smtClean="0"/>
              <a:t>Theory pedestal calcs for pedestal</a:t>
            </a:r>
          </a:p>
        </p:txBody>
      </p:sp>
      <p:sp>
        <p:nvSpPr>
          <p:cNvPr id="128003" name="Content Placeholder 2"/>
          <p:cNvSpPr>
            <a:spLocks noGrp="1"/>
          </p:cNvSpPr>
          <p:nvPr>
            <p:ph idx="1"/>
          </p:nvPr>
        </p:nvSpPr>
        <p:spPr/>
        <p:txBody>
          <a:bodyPr/>
          <a:lstStyle/>
          <a:p>
            <a:r>
              <a:rPr lang="en-US" altLang="en-US" smtClean="0"/>
              <a:t>D.R. Hatch, Mike K.</a:t>
            </a:r>
          </a:p>
          <a:p>
            <a:endParaRPr lang="en-US" altLang="en-US" smtClean="0"/>
          </a:p>
          <a:p>
            <a:r>
              <a:rPr lang="en-US" altLang="en-US" smtClean="0"/>
              <a:t>MTM + ETG + NC</a:t>
            </a:r>
          </a:p>
          <a:p>
            <a:endParaRPr lang="en-US" altLang="en-US" smtClean="0"/>
          </a:p>
          <a:p>
            <a:r>
              <a:rPr lang="en-US" altLang="en-US" smtClean="0"/>
              <a:t>ETG at bottom, high-k measurements (Canik)</a:t>
            </a:r>
          </a:p>
          <a:p>
            <a:endParaRPr lang="en-US" altLang="en-US" smtClean="0"/>
          </a:p>
          <a:p>
            <a:r>
              <a:rPr lang="en-US" altLang="en-US" smtClean="0"/>
              <a:t>AUG inter-ELM examples</a:t>
            </a:r>
          </a:p>
          <a:p>
            <a:endParaRPr lang="en-US" altLang="en-US" smtClean="0"/>
          </a:p>
          <a:p>
            <a:r>
              <a:rPr lang="en-US" altLang="en-US" smtClean="0"/>
              <a:t>DIII-D inter-ELM examples</a:t>
            </a:r>
          </a:p>
          <a:p>
            <a:endParaRPr lang="en-US" altLang="en-US" smtClean="0"/>
          </a:p>
          <a:p>
            <a:r>
              <a:rPr lang="en-US" altLang="en-US" smtClean="0"/>
              <a:t>MAST/DIII-D edge CPS</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0" y="2971800"/>
            <a:ext cx="9144000" cy="914400"/>
          </a:xfrm>
        </p:spPr>
        <p:txBody>
          <a:bodyPr/>
          <a:lstStyle/>
          <a:p>
            <a:r>
              <a:rPr lang="en-US" altLang="en-US" sz="4400" smtClean="0"/>
              <a:t>SCRAPE OFF LAYER TURBULENCE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Turbulence found throughout the universe</a:t>
            </a:r>
          </a:p>
        </p:txBody>
      </p:sp>
      <p:pic>
        <p:nvPicPr>
          <p:cNvPr id="11267" name="Picture 10" descr="Screen shot 2011-01-20 at 6.18.05 PM.png"/>
          <p:cNvPicPr>
            <a:picLocks noChangeAspect="1"/>
          </p:cNvPicPr>
          <p:nvPr/>
        </p:nvPicPr>
        <p:blipFill>
          <a:blip r:embed="rId3">
            <a:extLst>
              <a:ext uri="{28A0092B-C50C-407E-A947-70E740481C1C}">
                <a14:useLocalDpi xmlns:a14="http://schemas.microsoft.com/office/drawing/2010/main" val="0"/>
              </a:ext>
            </a:extLst>
          </a:blip>
          <a:srcRect l="7848" r="12109"/>
          <a:stretch>
            <a:fillRect/>
          </a:stretch>
        </p:blipFill>
        <p:spPr bwMode="auto">
          <a:xfrm>
            <a:off x="4572000" y="914400"/>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2" descr="http://prometheus.med.utah.edu/%7Ebwjones/wp-content/uploads/iblog/White%20spot.jpg"/>
          <p:cNvPicPr>
            <a:picLocks noChangeAspect="1" noChangeArrowheads="1"/>
          </p:cNvPicPr>
          <p:nvPr/>
        </p:nvPicPr>
        <p:blipFill>
          <a:blip r:embed="rId4">
            <a:extLst>
              <a:ext uri="{28A0092B-C50C-407E-A947-70E740481C1C}">
                <a14:useLocalDpi xmlns:a14="http://schemas.microsoft.com/office/drawing/2010/main" val="0"/>
              </a:ext>
            </a:extLst>
          </a:blip>
          <a:srcRect t="13333" b="10001"/>
          <a:stretch>
            <a:fillRect/>
          </a:stretch>
        </p:blipFill>
        <p:spPr bwMode="auto">
          <a:xfrm>
            <a:off x="457200" y="893763"/>
            <a:ext cx="388620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http://www.uni-due.de/imperia/md/images/ivg/stroemungssimulation/gallery_kempf_oh-t35000_10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546475"/>
            <a:ext cx="2057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19"/>
          <p:cNvSpPr txBox="1">
            <a:spLocks noChangeArrowheads="1"/>
          </p:cNvSpPr>
          <p:nvPr/>
        </p:nvSpPr>
        <p:spPr bwMode="auto">
          <a:xfrm>
            <a:off x="1920875" y="6611938"/>
            <a:ext cx="1431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800" b="0" i="0">
                <a:latin typeface="Helvetica" pitchFamily="34" charset="0"/>
              </a:rPr>
              <a:t>Universität Duisburg-Essen</a:t>
            </a:r>
          </a:p>
        </p:txBody>
      </p:sp>
      <p:pic>
        <p:nvPicPr>
          <p:cNvPr id="11271" name="Picture 2" descr="Curling_Pro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3419475"/>
            <a:ext cx="32099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2"/>
          <p:cNvSpPr txBox="1">
            <a:spLocks noChangeArrowheads="1"/>
          </p:cNvSpPr>
          <p:nvPr/>
        </p:nvSpPr>
        <p:spPr bwMode="auto">
          <a:xfrm>
            <a:off x="5562600" y="6596063"/>
            <a:ext cx="1660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800" b="0" i="0">
                <a:latin typeface="Helvetica" pitchFamily="34" charset="0"/>
              </a:rPr>
              <a:t>https://sdo.gsfc.nasa.gov/gallery</a:t>
            </a:r>
          </a:p>
        </p:txBody>
      </p:sp>
    </p:spTree>
    <p:extLst>
      <p:ext uri="{BB962C8B-B14F-4D97-AF65-F5344CB8AC3E}">
        <p14:creationId xmlns:p14="http://schemas.microsoft.com/office/powerpoint/2010/main" val="2533311968"/>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t>Going to refer to different spatial regions in the tokamaks</a:t>
            </a:r>
          </a:p>
        </p:txBody>
      </p:sp>
      <p:sp>
        <p:nvSpPr>
          <p:cNvPr id="130051" name="Content Placeholder 2"/>
          <p:cNvSpPr>
            <a:spLocks noGrp="1"/>
          </p:cNvSpPr>
          <p:nvPr>
            <p:ph idx="1"/>
          </p:nvPr>
        </p:nvSpPr>
        <p:spPr>
          <a:xfrm>
            <a:off x="152400" y="838200"/>
            <a:ext cx="8763000" cy="609600"/>
          </a:xfrm>
        </p:spPr>
        <p:txBody>
          <a:bodyPr/>
          <a:lstStyle/>
          <a:p>
            <a:r>
              <a:rPr lang="en-US" altLang="en-US" sz="2000" smtClean="0"/>
              <a:t>Especially </a:t>
            </a:r>
            <a:r>
              <a:rPr lang="en-US" altLang="en-US" sz="2000" b="1" smtClean="0"/>
              <a:t>core</a:t>
            </a:r>
            <a:r>
              <a:rPr lang="en-US" altLang="en-US" sz="2000" smtClean="0"/>
              <a:t>, </a:t>
            </a:r>
            <a:r>
              <a:rPr lang="en-US" altLang="en-US" sz="2000" b="1" smtClean="0"/>
              <a:t>edge</a:t>
            </a:r>
            <a:r>
              <a:rPr lang="en-US" altLang="en-US" sz="2000" smtClean="0"/>
              <a:t> (just inside separatrix), and </a:t>
            </a:r>
            <a:r>
              <a:rPr lang="en-US" altLang="en-US" sz="2000" b="1" smtClean="0">
                <a:solidFill>
                  <a:srgbClr val="FF0000"/>
                </a:solidFill>
              </a:rPr>
              <a:t>scrape-off layer </a:t>
            </a:r>
            <a:r>
              <a:rPr lang="en-US" altLang="en-US" sz="2000" smtClean="0">
                <a:solidFill>
                  <a:srgbClr val="FF0000"/>
                </a:solidFill>
              </a:rPr>
              <a:t>(SOL, just outside separatrix)</a:t>
            </a:r>
          </a:p>
        </p:txBody>
      </p:sp>
      <p:pic>
        <p:nvPicPr>
          <p:cNvPr id="130052" name="Picture 4" descr="http://www.efda.org/wpcms/wp-content/uploads/2011/07/fig05.jpg"/>
          <p:cNvPicPr>
            <a:picLocks noChangeAspect="1" noChangeArrowheads="1"/>
          </p:cNvPicPr>
          <p:nvPr/>
        </p:nvPicPr>
        <p:blipFill>
          <a:blip r:embed="rId2">
            <a:extLst>
              <a:ext uri="{28A0092B-C50C-407E-A947-70E740481C1C}">
                <a14:useLocalDpi xmlns:a14="http://schemas.microsoft.com/office/drawing/2010/main" val="0"/>
              </a:ext>
            </a:extLst>
          </a:blip>
          <a:srcRect l="4086"/>
          <a:stretch>
            <a:fillRect/>
          </a:stretch>
        </p:blipFill>
        <p:spPr bwMode="auto">
          <a:xfrm>
            <a:off x="0" y="1828800"/>
            <a:ext cx="587375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138" y="1295400"/>
            <a:ext cx="2811462"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altLang="en-US" smtClean="0"/>
              <a:t>Understanding scrape-off-layer (SOL) heat-flux width extremely important under reactor conditions</a:t>
            </a:r>
          </a:p>
        </p:txBody>
      </p:sp>
      <p:sp>
        <p:nvSpPr>
          <p:cNvPr id="131075" name="Content Placeholder 2"/>
          <p:cNvSpPr>
            <a:spLocks noGrp="1"/>
          </p:cNvSpPr>
          <p:nvPr>
            <p:ph idx="1"/>
          </p:nvPr>
        </p:nvSpPr>
        <p:spPr>
          <a:xfrm>
            <a:off x="152400" y="862013"/>
            <a:ext cx="8763000" cy="1195387"/>
          </a:xfrm>
        </p:spPr>
        <p:txBody>
          <a:bodyPr/>
          <a:lstStyle/>
          <a:p>
            <a:r>
              <a:rPr lang="en-US" altLang="en-US" sz="1800" smtClean="0"/>
              <a:t>Narrow SOL heat flux width </a:t>
            </a:r>
            <a:r>
              <a:rPr lang="en-US" altLang="en-US" sz="1800" smtClean="0">
                <a:latin typeface="Symbol" pitchFamily="18" charset="2"/>
              </a:rPr>
              <a:t>l</a:t>
            </a:r>
            <a:r>
              <a:rPr lang="en-US" altLang="en-US" sz="1800" baseline="-25000" smtClean="0"/>
              <a:t>q</a:t>
            </a:r>
            <a:r>
              <a:rPr lang="en-US" altLang="en-US" sz="1800" smtClean="0"/>
              <a:t> leads to huge (&gt;10 MW/m</a:t>
            </a:r>
            <a:r>
              <a:rPr lang="en-US" altLang="en-US" sz="1800" baseline="30000" smtClean="0"/>
              <a:t>2</a:t>
            </a:r>
            <a:r>
              <a:rPr lang="en-US" altLang="en-US" sz="1800" smtClean="0"/>
              <a:t>) heat flux density on the divertor plasma facing components (PFCs) </a:t>
            </a:r>
            <a:r>
              <a:rPr lang="en-US" altLang="en-US" sz="1800" smtClean="0">
                <a:sym typeface="Wingdings" pitchFamily="2" charset="2"/>
              </a:rPr>
              <a:t> significant concern for sputtering and erosion</a:t>
            </a:r>
          </a:p>
          <a:p>
            <a:r>
              <a:rPr lang="en-US" altLang="en-US" sz="1800" smtClean="0">
                <a:sym typeface="Wingdings" pitchFamily="2" charset="2"/>
              </a:rPr>
              <a:t>Empirical scaling (</a:t>
            </a:r>
            <a:r>
              <a:rPr lang="en-US" altLang="en-US" sz="1800" smtClean="0">
                <a:latin typeface="Symbol" pitchFamily="18" charset="2"/>
              </a:rPr>
              <a:t>l</a:t>
            </a:r>
            <a:r>
              <a:rPr lang="en-US" altLang="en-US" sz="1800" baseline="-25000" smtClean="0"/>
              <a:t>q</a:t>
            </a:r>
            <a:r>
              <a:rPr lang="en-US" altLang="en-US" sz="1800" smtClean="0"/>
              <a:t> ~ 1/B</a:t>
            </a:r>
            <a:r>
              <a:rPr lang="en-US" altLang="en-US" sz="1800" baseline="-25000" smtClean="0"/>
              <a:t>pol,MP</a:t>
            </a:r>
            <a:r>
              <a:rPr lang="en-US" altLang="en-US" sz="1800" smtClean="0"/>
              <a:t>) very unfavorable for reactors</a:t>
            </a:r>
          </a:p>
          <a:p>
            <a:r>
              <a:rPr lang="en-US" altLang="en-US" sz="1800" b="1" smtClean="0"/>
              <a:t>Recent </a:t>
            </a:r>
            <a:r>
              <a:rPr lang="en-US" altLang="en-US" sz="1800" b="1" smtClean="0">
                <a:sym typeface="Wingdings" pitchFamily="2" charset="2"/>
              </a:rPr>
              <a:t>turbulence simulations suggest a possible break from this scaling</a:t>
            </a:r>
            <a:endParaRPr lang="en-US" altLang="en-US" sz="1800" b="1" smtClean="0"/>
          </a:p>
        </p:txBody>
      </p:sp>
      <p:pic>
        <p:nvPicPr>
          <p:cNvPr id="1310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705100"/>
            <a:ext cx="6653213"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077" name="TextBox 3"/>
          <p:cNvSpPr txBox="1">
            <a:spLocks noChangeArrowheads="1"/>
          </p:cNvSpPr>
          <p:nvPr/>
        </p:nvSpPr>
        <p:spPr bwMode="auto">
          <a:xfrm>
            <a:off x="6218238" y="2563813"/>
            <a:ext cx="28495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D. Brunner, APS-DPP (2017)</a:t>
            </a:r>
          </a:p>
          <a:p>
            <a:pPr eaLnBrk="1" hangingPunct="1">
              <a:spcBef>
                <a:spcPct val="0"/>
              </a:spcBef>
              <a:buFontTx/>
              <a:buNone/>
            </a:pPr>
            <a:r>
              <a:rPr lang="en-US" altLang="en-US" sz="1400">
                <a:solidFill>
                  <a:srgbClr val="1822CD"/>
                </a:solidFill>
                <a:latin typeface="Helvetica" pitchFamily="34" charset="0"/>
              </a:rPr>
              <a:t>T. Eich, PRL (2011)</a:t>
            </a:r>
          </a:p>
          <a:p>
            <a:pPr eaLnBrk="1" hangingPunct="1">
              <a:spcBef>
                <a:spcPct val="0"/>
              </a:spcBef>
            </a:pPr>
            <a:endParaRPr lang="en-US" altLang="en-US" sz="1400">
              <a:solidFill>
                <a:srgbClr val="1822CD"/>
              </a:solidFill>
              <a:latin typeface="Helvetica" pitchFamily="34" charset="0"/>
            </a:endParaRPr>
          </a:p>
          <a:p>
            <a:pPr eaLnBrk="1" hangingPunct="1">
              <a:spcBef>
                <a:spcPct val="0"/>
              </a:spcBef>
              <a:buFontTx/>
              <a:buNone/>
            </a:pPr>
            <a:r>
              <a:rPr lang="en-US" altLang="en-US" sz="1400">
                <a:solidFill>
                  <a:srgbClr val="1822CD"/>
                </a:solidFill>
                <a:latin typeface="Helvetica" pitchFamily="34" charset="0"/>
              </a:rPr>
              <a:t>XGC-1 turbulence predictions (C.S. Chang)</a:t>
            </a:r>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smtClean="0"/>
              <a:t>Many options being considered for divertor/SOL magnetic geometry</a:t>
            </a:r>
          </a:p>
        </p:txBody>
      </p:sp>
      <p:sp>
        <p:nvSpPr>
          <p:cNvPr id="132099" name="Content Placeholder 2"/>
          <p:cNvSpPr>
            <a:spLocks noGrp="1"/>
          </p:cNvSpPr>
          <p:nvPr>
            <p:ph idx="1"/>
          </p:nvPr>
        </p:nvSpPr>
        <p:spPr>
          <a:xfrm>
            <a:off x="152400" y="990600"/>
            <a:ext cx="8763000" cy="685800"/>
          </a:xfrm>
        </p:spPr>
        <p:txBody>
          <a:bodyPr/>
          <a:lstStyle/>
          <a:p>
            <a:r>
              <a:rPr lang="en-US" altLang="en-US" sz="1800" smtClean="0"/>
              <a:t>Requires additional complexity in poloidal field coils and controllability</a:t>
            </a:r>
          </a:p>
          <a:p>
            <a:r>
              <a:rPr lang="en-US" altLang="en-US" sz="1800" smtClean="0"/>
              <a:t>Generally will also required impurity seeding in core/edge plasma to radiate much of the power</a:t>
            </a:r>
          </a:p>
          <a:p>
            <a:r>
              <a:rPr lang="en-US" altLang="en-US" sz="1800" b="1" smtClean="0"/>
              <a:t>Spreading (from turbulence) could reduce heat flux density</a:t>
            </a:r>
          </a:p>
        </p:txBody>
      </p:sp>
      <p:pic>
        <p:nvPicPr>
          <p:cNvPr id="132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92488"/>
            <a:ext cx="2943225" cy="302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467100"/>
            <a:ext cx="3541713" cy="317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21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43288"/>
            <a:ext cx="3352800"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103" name="TextBox 3"/>
          <p:cNvSpPr txBox="1">
            <a:spLocks noChangeArrowheads="1"/>
          </p:cNvSpPr>
          <p:nvPr/>
        </p:nvSpPr>
        <p:spPr bwMode="auto">
          <a:xfrm>
            <a:off x="487363" y="2873375"/>
            <a:ext cx="1379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1822CD"/>
                </a:solidFill>
                <a:latin typeface="Helvetica" pitchFamily="34" charset="0"/>
              </a:rPr>
              <a:t>X divertor</a:t>
            </a:r>
          </a:p>
        </p:txBody>
      </p:sp>
      <p:sp>
        <p:nvSpPr>
          <p:cNvPr id="132104" name="TextBox 7"/>
          <p:cNvSpPr txBox="1">
            <a:spLocks noChangeArrowheads="1"/>
          </p:cNvSpPr>
          <p:nvPr/>
        </p:nvSpPr>
        <p:spPr bwMode="auto">
          <a:xfrm>
            <a:off x="3429000" y="2819400"/>
            <a:ext cx="2476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1822CD"/>
                </a:solidFill>
                <a:latin typeface="Helvetica" pitchFamily="34" charset="0"/>
              </a:rPr>
              <a:t>Snowflake divertor</a:t>
            </a:r>
          </a:p>
        </p:txBody>
      </p:sp>
      <p:sp>
        <p:nvSpPr>
          <p:cNvPr id="132105" name="TextBox 8"/>
          <p:cNvSpPr txBox="1">
            <a:spLocks noChangeArrowheads="1"/>
          </p:cNvSpPr>
          <p:nvPr/>
        </p:nvSpPr>
        <p:spPr bwMode="auto">
          <a:xfrm>
            <a:off x="6597650" y="2873375"/>
            <a:ext cx="2193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1822CD"/>
                </a:solidFill>
                <a:latin typeface="Helvetica" pitchFamily="34" charset="0"/>
              </a:rPr>
              <a:t>Super-X divertor</a:t>
            </a:r>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endParaRPr lang="en-US" altLang="en-US" smtClean="0"/>
          </a:p>
        </p:txBody>
      </p:sp>
      <p:sp>
        <p:nvSpPr>
          <p:cNvPr id="133123" name="Content Placeholder 2"/>
          <p:cNvSpPr>
            <a:spLocks noGrp="1"/>
          </p:cNvSpPr>
          <p:nvPr>
            <p:ph idx="1"/>
          </p:nvPr>
        </p:nvSpPr>
        <p:spPr/>
        <p:txBody>
          <a:bodyPr/>
          <a:lstStyle/>
          <a:p>
            <a:endParaRPr lang="en-US" altLang="en-US" smtClean="0"/>
          </a:p>
        </p:txBody>
      </p:sp>
      <p:pic>
        <p:nvPicPr>
          <p:cNvPr id="133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95263"/>
            <a:ext cx="8391525" cy="635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smtClean="0"/>
              <a:t>Lots of videos via Stewart Zweben:  http://w3.pppl.gov/~szweben/</a:t>
            </a:r>
          </a:p>
        </p:txBody>
      </p:sp>
      <p:pic>
        <p:nvPicPr>
          <p:cNvPr id="134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63905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148" name="Content Placeholder 2"/>
          <p:cNvSpPr>
            <a:spLocks noGrp="1"/>
          </p:cNvSpPr>
          <p:nvPr>
            <p:ph idx="1"/>
          </p:nvPr>
        </p:nvSpPr>
        <p:spPr>
          <a:xfrm>
            <a:off x="6172200" y="2362200"/>
            <a:ext cx="2819400" cy="381000"/>
          </a:xfrm>
        </p:spPr>
        <p:txBody>
          <a:bodyPr/>
          <a:lstStyle/>
          <a:p>
            <a:pPr marL="0" indent="0">
              <a:buFontTx/>
              <a:buNone/>
            </a:pPr>
            <a:r>
              <a:rPr lang="en-US" altLang="en-US" sz="1400" smtClean="0"/>
              <a:t>L-H mode transition t~0.245 s</a:t>
            </a:r>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smtClean="0"/>
              <a:t>Outside separatrix, blobs can be ejected and self-propagate to vessel wall</a:t>
            </a:r>
          </a:p>
        </p:txBody>
      </p:sp>
      <p:sp>
        <p:nvSpPr>
          <p:cNvPr id="135171" name="Content Placeholder 2"/>
          <p:cNvSpPr>
            <a:spLocks noGrp="1"/>
          </p:cNvSpPr>
          <p:nvPr>
            <p:ph idx="1"/>
          </p:nvPr>
        </p:nvSpPr>
        <p:spPr>
          <a:xfrm>
            <a:off x="152400" y="1219200"/>
            <a:ext cx="8763000" cy="947738"/>
          </a:xfrm>
        </p:spPr>
        <p:txBody>
          <a:bodyPr/>
          <a:lstStyle/>
          <a:p>
            <a:r>
              <a:rPr lang="en-US" altLang="en-US" smtClean="0"/>
              <a:t>Plasma is much less dense farther out in scrape-off layer</a:t>
            </a:r>
          </a:p>
          <a:p>
            <a:r>
              <a:rPr lang="en-US" altLang="en-US" smtClean="0"/>
              <a:t>Relative intensity of blob becomes large (</a:t>
            </a:r>
            <a:r>
              <a:rPr lang="en-US" altLang="en-US" smtClean="0">
                <a:latin typeface="Symbol" pitchFamily="18" charset="2"/>
              </a:rPr>
              <a:t>d</a:t>
            </a:r>
            <a:r>
              <a:rPr lang="en-US" altLang="en-US" smtClean="0"/>
              <a:t>I/I)</a:t>
            </a:r>
          </a:p>
        </p:txBody>
      </p:sp>
      <p:pic>
        <p:nvPicPr>
          <p:cNvPr id="135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19400"/>
            <a:ext cx="6089650" cy="324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t>Theories and simulations exist that predict blob characteristics: size, density, velocity</a:t>
            </a:r>
          </a:p>
        </p:txBody>
      </p:sp>
      <p:sp>
        <p:nvSpPr>
          <p:cNvPr id="136195" name="Content Placeholder 2"/>
          <p:cNvSpPr>
            <a:spLocks noGrp="1"/>
          </p:cNvSpPr>
          <p:nvPr>
            <p:ph idx="1"/>
          </p:nvPr>
        </p:nvSpPr>
        <p:spPr>
          <a:xfrm>
            <a:off x="152400" y="1066800"/>
            <a:ext cx="8763000" cy="762000"/>
          </a:xfrm>
        </p:spPr>
        <p:txBody>
          <a:bodyPr/>
          <a:lstStyle/>
          <a:p>
            <a:r>
              <a:rPr lang="en-US" altLang="en-US" smtClean="0"/>
              <a:t>Simulations further out in edge become progressively more challenging, more effects to deal with (neutrals, open field lines to conducting walls, dust, …)</a:t>
            </a:r>
          </a:p>
        </p:txBody>
      </p:sp>
      <p:pic>
        <p:nvPicPr>
          <p:cNvPr id="136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2514600"/>
            <a:ext cx="7915275"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mtClean="0"/>
              <a:t>Blob filaments seen to propagate down to divertor, but also can exist in isolation, be driven near X-point (not traditional outboard midplane “bad curvature” region”)</a:t>
            </a:r>
          </a:p>
        </p:txBody>
      </p:sp>
      <p:sp>
        <p:nvSpPr>
          <p:cNvPr id="137219" name="Content Placeholder 2"/>
          <p:cNvSpPr>
            <a:spLocks noGrp="1"/>
          </p:cNvSpPr>
          <p:nvPr>
            <p:ph idx="1"/>
          </p:nvPr>
        </p:nvSpPr>
        <p:spPr/>
        <p:txBody>
          <a:bodyPr/>
          <a:lstStyle/>
          <a:p>
            <a:r>
              <a:rPr lang="en-US" altLang="en-US" smtClean="0"/>
              <a:t>Scotti (2017/2018)</a:t>
            </a:r>
          </a:p>
          <a:p>
            <a:r>
              <a:rPr lang="en-US" altLang="en-US" smtClean="0"/>
              <a:t>Imaging techniques</a:t>
            </a:r>
          </a:p>
          <a:p>
            <a:endParaRPr lang="en-US" altLang="en-US" smtClean="0"/>
          </a:p>
        </p:txBody>
      </p:sp>
      <p:pic>
        <p:nvPicPr>
          <p:cNvPr id="137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17750"/>
            <a:ext cx="337185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13" y="1284288"/>
            <a:ext cx="261937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72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588" y="1600200"/>
            <a:ext cx="2476500" cy="463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smtClean="0"/>
              <a:t>Intermittency, skewed PDFs</a:t>
            </a:r>
          </a:p>
        </p:txBody>
      </p:sp>
      <p:sp>
        <p:nvSpPr>
          <p:cNvPr id="138243" name="Content Placeholder 2"/>
          <p:cNvSpPr>
            <a:spLocks noGrp="1"/>
          </p:cNvSpPr>
          <p:nvPr>
            <p:ph idx="1"/>
          </p:nvPr>
        </p:nvSpPr>
        <p:spPr/>
        <p:txBody>
          <a:bodyPr/>
          <a:lstStyle/>
          <a:p>
            <a:r>
              <a:rPr lang="en-US" altLang="en-US" smtClean="0"/>
              <a:t>Much larger dn/n0~10-100% (compared to core, &lt;1%)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0" y="2971800"/>
            <a:ext cx="9144000" cy="914400"/>
          </a:xfrm>
        </p:spPr>
        <p:txBody>
          <a:bodyPr/>
          <a:lstStyle/>
          <a:p>
            <a:r>
              <a:rPr lang="en-US" altLang="en-US" sz="4400" smtClean="0"/>
              <a:t>STELLARATOR TURBULENCE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Turbulence is ubiquitous throughout planetary atmospheres</a:t>
            </a:r>
          </a:p>
        </p:txBody>
      </p:sp>
      <p:pic>
        <p:nvPicPr>
          <p:cNvPr id="12291" name="Picture 2" descr="above the blue clouds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5105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Content Placeholder 4" descr="http://nanosync.files.wordpress.com/2011/03/offshore_hdt_019op.jpg?w=640&amp;h=48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876800" y="1905000"/>
            <a:ext cx="4267200" cy="3200400"/>
          </a:xfrm>
          <a:noFill/>
        </p:spPr>
      </p:pic>
    </p:spTree>
    <p:extLst>
      <p:ext uri="{BB962C8B-B14F-4D97-AF65-F5344CB8AC3E}">
        <p14:creationId xmlns:p14="http://schemas.microsoft.com/office/powerpoint/2010/main" val="369205793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endParaRPr lang="en-US" altLang="en-US" smtClean="0"/>
          </a:p>
        </p:txBody>
      </p:sp>
      <p:sp>
        <p:nvSpPr>
          <p:cNvPr id="140291" name="Content Placeholder 2"/>
          <p:cNvSpPr>
            <a:spLocks noGrp="1"/>
          </p:cNvSpPr>
          <p:nvPr>
            <p:ph idx="1"/>
          </p:nvPr>
        </p:nvSpPr>
        <p:spPr/>
        <p:txBody>
          <a:bodyPr/>
          <a:lstStyle/>
          <a:p>
            <a:r>
              <a:rPr lang="en-US" altLang="en-US" smtClean="0"/>
              <a:t>No direction of symmetry</a:t>
            </a:r>
          </a:p>
          <a:p>
            <a:endParaRPr lang="en-US" altLang="en-US" smtClean="0"/>
          </a:p>
          <a:p>
            <a:r>
              <a:rPr lang="en-US" altLang="en-US" smtClean="0"/>
              <a:t>Parallel connection between good/bad curvature and varying local magnetic shear complicates dynamics (and theory), BUT opens the door for optimization</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mtClean="0"/>
              <a:t>SUMMARY</a:t>
            </a:r>
          </a:p>
        </p:txBody>
      </p:sp>
      <p:sp>
        <p:nvSpPr>
          <p:cNvPr id="141315" name="Content Placeholder 2"/>
          <p:cNvSpPr>
            <a:spLocks noGrp="1"/>
          </p:cNvSpPr>
          <p:nvPr>
            <p:ph idx="1"/>
          </p:nvPr>
        </p:nvSpPr>
        <p:spPr>
          <a:xfrm>
            <a:off x="152400" y="838200"/>
            <a:ext cx="8763000" cy="4953000"/>
          </a:xfrm>
        </p:spPr>
        <p:txBody>
          <a:bodyPr/>
          <a:lstStyle/>
          <a:p>
            <a:r>
              <a:rPr lang="en-US" altLang="en-US" smtClean="0"/>
              <a:t>Many experiments and diagnostics developed to measure fluctuation amplitudes, spectra, cross-phases, transport, etc… in various regions of magnetically confined plasmas</a:t>
            </a:r>
          </a:p>
          <a:p>
            <a:endParaRPr lang="en-US" altLang="en-US" smtClean="0"/>
          </a:p>
          <a:p>
            <a:r>
              <a:rPr lang="en-US" altLang="en-US" smtClean="0"/>
              <a:t>Have seen progress in comparing theory/simulation &amp; measurements, with agreement approving from order-of-magnitude to factor of 2-3 or better in limited cases</a:t>
            </a:r>
          </a:p>
          <a:p>
            <a:endParaRPr lang="en-US" altLang="en-US" smtClean="0"/>
          </a:p>
          <a:p>
            <a:r>
              <a:rPr lang="en-US" altLang="en-US" smtClean="0"/>
              <a:t>Improves confidence (in some regimes) in our physics understanding, which improves our predictive ability (not really addressed here)</a:t>
            </a:r>
          </a:p>
          <a:p>
            <a:endParaRPr lang="en-US" altLang="en-US" smtClean="0"/>
          </a:p>
          <a:p>
            <a:r>
              <a:rPr lang="en-US" altLang="en-US" smtClean="0"/>
              <a:t>Plenty more to do</a:t>
            </a: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tLang="en-US" smtClean="0"/>
              <a:t>Hot topics, low hanging fruit</a:t>
            </a:r>
          </a:p>
        </p:txBody>
      </p:sp>
      <p:sp>
        <p:nvSpPr>
          <p:cNvPr id="142339" name="Content Placeholder 2"/>
          <p:cNvSpPr>
            <a:spLocks noGrp="1"/>
          </p:cNvSpPr>
          <p:nvPr>
            <p:ph idx="1"/>
          </p:nvPr>
        </p:nvSpPr>
        <p:spPr/>
        <p:txBody>
          <a:bodyPr/>
          <a:lstStyle/>
          <a:p>
            <a:endParaRPr lang="en-US" altLang="en-US"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2600" dirty="0" smtClean="0"/>
              <a:t>Plasma turbulence determines energy confinement / insulation in magnetic fusion energy devices</a:t>
            </a:r>
          </a:p>
        </p:txBody>
      </p:sp>
      <p:sp>
        <p:nvSpPr>
          <p:cNvPr id="13315" name="Content Placeholder 2"/>
          <p:cNvSpPr>
            <a:spLocks noGrp="1"/>
          </p:cNvSpPr>
          <p:nvPr>
            <p:ph idx="1"/>
          </p:nvPr>
        </p:nvSpPr>
        <p:spPr/>
        <p:txBody>
          <a:bodyPr/>
          <a:lstStyle/>
          <a:p>
            <a:endParaRPr lang="en-US" altLang="en-US" smtClean="0"/>
          </a:p>
        </p:txBody>
      </p:sp>
      <p:pic>
        <p:nvPicPr>
          <p:cNvPr id="1331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90600"/>
            <a:ext cx="54673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ight Arrow 10"/>
          <p:cNvSpPr>
            <a:spLocks noChangeArrowheads="1"/>
          </p:cNvSpPr>
          <p:nvPr/>
        </p:nvSpPr>
        <p:spPr bwMode="auto">
          <a:xfrm>
            <a:off x="5978525" y="3808413"/>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3318" name="Right Arrow 10"/>
          <p:cNvSpPr>
            <a:spLocks noChangeArrowheads="1"/>
          </p:cNvSpPr>
          <p:nvPr/>
        </p:nvSpPr>
        <p:spPr bwMode="auto">
          <a:xfrm rot="2400849">
            <a:off x="5729288" y="4718050"/>
            <a:ext cx="728662" cy="336550"/>
          </a:xfrm>
          <a:prstGeom prst="rightArrow">
            <a:avLst>
              <a:gd name="adj1" fmla="val 50000"/>
              <a:gd name="adj2" fmla="val 49958"/>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3319" name="Right Arrow 10"/>
          <p:cNvSpPr>
            <a:spLocks noChangeArrowheads="1"/>
          </p:cNvSpPr>
          <p:nvPr/>
        </p:nvSpPr>
        <p:spPr bwMode="auto">
          <a:xfrm rot="-8561458">
            <a:off x="4827588" y="2844800"/>
            <a:ext cx="698500" cy="334963"/>
          </a:xfrm>
          <a:prstGeom prst="rightArrow">
            <a:avLst>
              <a:gd name="adj1" fmla="val 50000"/>
              <a:gd name="adj2" fmla="val 50067"/>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3320" name="Right Arrow 10"/>
          <p:cNvSpPr>
            <a:spLocks noChangeArrowheads="1"/>
          </p:cNvSpPr>
          <p:nvPr/>
        </p:nvSpPr>
        <p:spPr bwMode="auto">
          <a:xfrm rot="10800000">
            <a:off x="4530725" y="3800475"/>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3321" name="TextBox 1"/>
          <p:cNvSpPr txBox="1">
            <a:spLocks noChangeArrowheads="1"/>
          </p:cNvSpPr>
          <p:nvPr/>
        </p:nvSpPr>
        <p:spPr bwMode="auto">
          <a:xfrm>
            <a:off x="6623050" y="2743200"/>
            <a:ext cx="107315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3200" i="0">
                <a:solidFill>
                  <a:srgbClr val="FF0000"/>
                </a:solidFill>
              </a:rPr>
              <a:t>Heat</a:t>
            </a:r>
          </a:p>
          <a:p>
            <a:pPr eaLnBrk="1" hangingPunct="1">
              <a:spcBef>
                <a:spcPct val="0"/>
              </a:spcBef>
              <a:buFontTx/>
              <a:buNone/>
            </a:pPr>
            <a:r>
              <a:rPr lang="en-US" altLang="en-US" sz="3200" i="0">
                <a:solidFill>
                  <a:srgbClr val="FF0000"/>
                </a:solidFill>
              </a:rPr>
              <a:t>loss</a:t>
            </a:r>
            <a:endParaRPr lang="en-US" altLang="en-US" sz="3200" i="0" baseline="-25000">
              <a:solidFill>
                <a:srgbClr val="FF0000"/>
              </a:solidFill>
            </a:endParaRPr>
          </a:p>
        </p:txBody>
      </p:sp>
      <p:sp>
        <p:nvSpPr>
          <p:cNvPr id="13322" name="Right Arrow 10"/>
          <p:cNvSpPr>
            <a:spLocks noChangeArrowheads="1"/>
          </p:cNvSpPr>
          <p:nvPr/>
        </p:nvSpPr>
        <p:spPr bwMode="auto">
          <a:xfrm rot="-3058752">
            <a:off x="5676900" y="2873375"/>
            <a:ext cx="728663" cy="334963"/>
          </a:xfrm>
          <a:prstGeom prst="rightArrow">
            <a:avLst>
              <a:gd name="adj1" fmla="val 50000"/>
              <a:gd name="adj2" fmla="val 50194"/>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3323" name="Right Arrow 10"/>
          <p:cNvSpPr>
            <a:spLocks noChangeArrowheads="1"/>
          </p:cNvSpPr>
          <p:nvPr/>
        </p:nvSpPr>
        <p:spPr bwMode="auto">
          <a:xfrm rot="8072150">
            <a:off x="4735512" y="4703763"/>
            <a:ext cx="727075" cy="336550"/>
          </a:xfrm>
          <a:prstGeom prst="rightArrow">
            <a:avLst>
              <a:gd name="adj1" fmla="val 50000"/>
              <a:gd name="adj2" fmla="val 49849"/>
            </a:avLst>
          </a:prstGeom>
          <a:solidFill>
            <a:srgbClr val="FF0000"/>
          </a:solidFill>
          <a:ln w="15875">
            <a:solidFill>
              <a:srgbClr val="FF0000"/>
            </a:solidFill>
            <a:round/>
            <a:headEnd/>
            <a:tailEnd type="triangle" w="med" len="med"/>
          </a:ln>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endParaRPr lang="en-US" altLang="en-US" sz="1200">
              <a:solidFill>
                <a:srgbClr val="1822CD"/>
              </a:solidFill>
              <a:latin typeface="Helvetica" pitchFamily="34" charset="0"/>
              <a:ea typeface="ＭＳ Ｐゴシック" pitchFamily="34" charset="-128"/>
            </a:endParaRPr>
          </a:p>
        </p:txBody>
      </p:sp>
      <p:sp>
        <p:nvSpPr>
          <p:cNvPr id="12" name="TextBox 11"/>
          <p:cNvSpPr txBox="1"/>
          <p:nvPr/>
        </p:nvSpPr>
        <p:spPr>
          <a:xfrm>
            <a:off x="6172200" y="1066800"/>
            <a:ext cx="2895600" cy="1323975"/>
          </a:xfrm>
          <a:prstGeom prst="rect">
            <a:avLst/>
          </a:prstGeom>
          <a:solidFill>
            <a:schemeClr val="accent2">
              <a:lumMod val="20000"/>
              <a:lumOff val="80000"/>
            </a:schemeClr>
          </a:solidFill>
        </p:spPr>
        <p:txBody>
          <a:bodyPr>
            <a:spAutoFit/>
          </a:bodyPr>
          <a:lstStyle/>
          <a:p>
            <a:pPr>
              <a:defRPr/>
            </a:pPr>
            <a:r>
              <a:rPr lang="en-US" sz="2000" i="0" dirty="0">
                <a:solidFill>
                  <a:srgbClr val="FF0000"/>
                </a:solidFill>
                <a:cs typeface="Arial" charset="0"/>
              </a:rPr>
              <a:t>Supercomputer simulation of</a:t>
            </a:r>
          </a:p>
          <a:p>
            <a:pPr>
              <a:defRPr/>
            </a:pPr>
            <a:r>
              <a:rPr lang="en-US" sz="2000" i="0" dirty="0">
                <a:solidFill>
                  <a:srgbClr val="FF0000"/>
                </a:solidFill>
                <a:cs typeface="Arial" charset="0"/>
              </a:rPr>
              <a:t>plasma turbulence</a:t>
            </a:r>
          </a:p>
          <a:p>
            <a:pPr>
              <a:defRPr/>
            </a:pPr>
            <a:r>
              <a:rPr lang="en-US" sz="2000" i="0" dirty="0">
                <a:solidFill>
                  <a:srgbClr val="FF0000"/>
                </a:solidFill>
                <a:cs typeface="Arial" charset="0"/>
              </a:rPr>
              <a:t>(this is what I do      )</a:t>
            </a:r>
          </a:p>
        </p:txBody>
      </p:sp>
      <p:pic>
        <p:nvPicPr>
          <p:cNvPr id="13325" name="Picture 2" descr="C:\Users\wgutten\AppData\Local\Microsoft\Windows\Temporary Internet Files\Content.IE5\9IF39J73\smiley-face-10257-lar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438" y="2057400"/>
            <a:ext cx="28416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3"/>
          <p:cNvSpPr txBox="1">
            <a:spLocks noChangeArrowheads="1"/>
          </p:cNvSpPr>
          <p:nvPr/>
        </p:nvSpPr>
        <p:spPr bwMode="auto">
          <a:xfrm>
            <a:off x="1752600" y="6581775"/>
            <a:ext cx="199072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chemeClr val="bg1"/>
                </a:solidFill>
                <a:latin typeface="Helvetica" pitchFamily="34" charset="0"/>
              </a:rPr>
              <a:t>W. Guttenfelder, F. Scotti</a:t>
            </a:r>
          </a:p>
        </p:txBody>
      </p:sp>
    </p:spTree>
    <p:extLst>
      <p:ext uri="{BB962C8B-B14F-4D97-AF65-F5344CB8AC3E}">
        <p14:creationId xmlns:p14="http://schemas.microsoft.com/office/powerpoint/2010/main" val="138741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Turbulence is important throughout astrophysics</a:t>
            </a:r>
          </a:p>
        </p:txBody>
      </p:sp>
      <p:sp>
        <p:nvSpPr>
          <p:cNvPr id="14339" name="Content Placeholder 2"/>
          <p:cNvSpPr>
            <a:spLocks noGrp="1"/>
          </p:cNvSpPr>
          <p:nvPr>
            <p:ph idx="1"/>
          </p:nvPr>
        </p:nvSpPr>
        <p:spPr>
          <a:xfrm>
            <a:off x="457200" y="4610100"/>
            <a:ext cx="4495800" cy="2019300"/>
          </a:xfrm>
        </p:spPr>
        <p:txBody>
          <a:bodyPr/>
          <a:lstStyle/>
          <a:p>
            <a:r>
              <a:rPr lang="en-US" altLang="en-US" sz="1800" smtClean="0"/>
              <a:t>Plays a role in star formation (C. Federrath, Physics Today, June 2018)</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t="11723"/>
          <a:stretch>
            <a:fillRect/>
          </a:stretch>
        </p:blipFill>
        <p:spPr bwMode="auto">
          <a:xfrm>
            <a:off x="5213350" y="1027113"/>
            <a:ext cx="35496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2"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49149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2349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allpoper.com/images/00/34/89/31/airplanes-flow_00348931.jpg"/>
          <p:cNvPicPr>
            <a:picLocks noChangeAspect="1" noChangeArrowheads="1"/>
          </p:cNvPicPr>
          <p:nvPr/>
        </p:nvPicPr>
        <p:blipFill>
          <a:blip r:embed="rId3">
            <a:extLst>
              <a:ext uri="{28A0092B-C50C-407E-A947-70E740481C1C}">
                <a14:useLocalDpi xmlns:a14="http://schemas.microsoft.com/office/drawing/2010/main" val="0"/>
              </a:ext>
            </a:extLst>
          </a:blip>
          <a:srcRect b="12000"/>
          <a:stretch>
            <a:fillRect/>
          </a:stretch>
        </p:blipFill>
        <p:spPr bwMode="auto">
          <a:xfrm>
            <a:off x="0" y="1828800"/>
            <a:ext cx="9147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le 1"/>
          <p:cNvSpPr>
            <a:spLocks noGrp="1"/>
          </p:cNvSpPr>
          <p:nvPr>
            <p:ph type="title"/>
          </p:nvPr>
        </p:nvSpPr>
        <p:spPr/>
        <p:txBody>
          <a:bodyPr/>
          <a:lstStyle/>
          <a:p>
            <a:r>
              <a:rPr lang="en-US" altLang="en-US" smtClean="0"/>
              <a:t>Turbulence is crucial to lift, drag &amp; stall characteristics of airfoils</a:t>
            </a:r>
          </a:p>
        </p:txBody>
      </p:sp>
      <p:sp>
        <p:nvSpPr>
          <p:cNvPr id="15364" name="Content Placeholder 2"/>
          <p:cNvSpPr>
            <a:spLocks noGrp="1"/>
          </p:cNvSpPr>
          <p:nvPr>
            <p:ph idx="1"/>
          </p:nvPr>
        </p:nvSpPr>
        <p:spPr>
          <a:xfrm>
            <a:off x="152400" y="1219200"/>
            <a:ext cx="8763000" cy="1066800"/>
          </a:xfrm>
        </p:spPr>
        <p:txBody>
          <a:bodyPr/>
          <a:lstStyle/>
          <a:p>
            <a:endParaRPr lang="en-US" altLang="en-US" smtClean="0"/>
          </a:p>
        </p:txBody>
      </p:sp>
      <p:pic>
        <p:nvPicPr>
          <p:cNvPr id="15365" name="Picture 17" descr="http://www.airspace.cz/akademie/rocnik/2009/12/airfoils_02.jpg"/>
          <p:cNvPicPr>
            <a:picLocks noChangeAspect="1" noChangeArrowheads="1"/>
          </p:cNvPicPr>
          <p:nvPr/>
        </p:nvPicPr>
        <p:blipFill>
          <a:blip r:embed="rId4" cstate="print">
            <a:extLst>
              <a:ext uri="{28A0092B-C50C-407E-A947-70E740481C1C}">
                <a14:useLocalDpi xmlns:a14="http://schemas.microsoft.com/office/drawing/2010/main" val="0"/>
              </a:ext>
            </a:extLst>
          </a:blip>
          <a:srcRect t="8372" b="69786"/>
          <a:stretch>
            <a:fillRect/>
          </a:stretch>
        </p:blipFill>
        <p:spPr bwMode="auto">
          <a:xfrm>
            <a:off x="0" y="1014413"/>
            <a:ext cx="44338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7" descr="http://www.airspace.cz/akademie/rocnik/2009/12/airfoils_02.jpg"/>
          <p:cNvPicPr>
            <a:picLocks noChangeAspect="1" noChangeArrowheads="1"/>
          </p:cNvPicPr>
          <p:nvPr/>
        </p:nvPicPr>
        <p:blipFill>
          <a:blip r:embed="rId4" cstate="print">
            <a:extLst>
              <a:ext uri="{28A0092B-C50C-407E-A947-70E740481C1C}">
                <a14:useLocalDpi xmlns:a14="http://schemas.microsoft.com/office/drawing/2010/main" val="0"/>
              </a:ext>
            </a:extLst>
          </a:blip>
          <a:srcRect t="76190" b="9360"/>
          <a:stretch>
            <a:fillRect/>
          </a:stretch>
        </p:blipFill>
        <p:spPr bwMode="auto">
          <a:xfrm>
            <a:off x="14288" y="2347913"/>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p:cNvSpPr txBox="1">
            <a:spLocks noChangeArrowheads="1"/>
          </p:cNvSpPr>
          <p:nvPr/>
        </p:nvSpPr>
        <p:spPr bwMode="auto">
          <a:xfrm>
            <a:off x="152400" y="3224213"/>
            <a:ext cx="4114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Increased turbulence on airfoil helps minimize boundary-layer separation and drag from adverse pressure gradient</a:t>
            </a:r>
          </a:p>
        </p:txBody>
      </p:sp>
      <p:pic>
        <p:nvPicPr>
          <p:cNvPr id="15368"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l="13976" t="12654" r="9048" b="45264"/>
          <a:stretch>
            <a:fillRect/>
          </a:stretch>
        </p:blipFill>
        <p:spPr bwMode="auto">
          <a:xfrm>
            <a:off x="5105400" y="1479550"/>
            <a:ext cx="40386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8"/>
          <p:cNvSpPr txBox="1">
            <a:spLocks noChangeArrowheads="1"/>
          </p:cNvSpPr>
          <p:nvPr/>
        </p:nvSpPr>
        <p:spPr bwMode="auto">
          <a:xfrm>
            <a:off x="5105400" y="3159125"/>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Turbulence generators</a:t>
            </a:r>
          </a:p>
        </p:txBody>
      </p:sp>
      <p:cxnSp>
        <p:nvCxnSpPr>
          <p:cNvPr id="15370" name="Straight Arrow Connector 3"/>
          <p:cNvCxnSpPr>
            <a:cxnSpLocks noChangeShapeType="1"/>
          </p:cNvCxnSpPr>
          <p:nvPr/>
        </p:nvCxnSpPr>
        <p:spPr bwMode="auto">
          <a:xfrm flipV="1">
            <a:off x="6553200" y="2400300"/>
            <a:ext cx="228600" cy="823913"/>
          </a:xfrm>
          <a:prstGeom prst="straightConnector1">
            <a:avLst/>
          </a:prstGeom>
          <a:noFill/>
          <a:ln w="44450" algn="ctr">
            <a:solidFill>
              <a:srgbClr val="008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117090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altLang="en-US" smtClean="0"/>
          </a:p>
        </p:txBody>
      </p:sp>
      <p:sp>
        <p:nvSpPr>
          <p:cNvPr id="16387" name="Content Placeholder 2"/>
          <p:cNvSpPr>
            <a:spLocks noGrp="1"/>
          </p:cNvSpPr>
          <p:nvPr>
            <p:ph idx="1"/>
          </p:nvPr>
        </p:nvSpPr>
        <p:spPr>
          <a:xfrm>
            <a:off x="4648200" y="4800600"/>
            <a:ext cx="3810000" cy="1143000"/>
          </a:xfrm>
        </p:spPr>
        <p:txBody>
          <a:bodyPr/>
          <a:lstStyle/>
          <a:p>
            <a:pPr>
              <a:buFontTx/>
              <a:buNone/>
            </a:pPr>
            <a:r>
              <a:rPr lang="en-US" altLang="en-US" smtClean="0"/>
              <a:t>	Turbulent mixing of fuel and air is critical for efficient &amp; economical jet engines</a:t>
            </a:r>
          </a:p>
        </p:txBody>
      </p:sp>
      <p:pic>
        <p:nvPicPr>
          <p:cNvPr id="16388" name="Picture 2" descr="Diagram of a typical gas turbine jet engine. Air is compressed by the fan blades as it enters the engine, and it is mixed and burned with fuel in the combustion section. The hot exhaust gases provide forward thrust and turn the turbines which drive the compressor fan blades. (Photo credit: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400"/>
            <a:ext cx="51816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http://www.sandia.gov/TNF/images/mini-SANDch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362200"/>
            <a:ext cx="70945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descr="http://energy.lbl.gov/aet/combustion/workshop/Database/Hi-swir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67200"/>
            <a:ext cx="25908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
          <p:cNvSpPr txBox="1">
            <a:spLocks noChangeArrowheads="1"/>
          </p:cNvSpPr>
          <p:nvPr/>
        </p:nvSpPr>
        <p:spPr bwMode="auto">
          <a:xfrm>
            <a:off x="2514600" y="2366963"/>
            <a:ext cx="4048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chemeClr val="bg1"/>
                </a:solidFill>
                <a:latin typeface="Helvetica" pitchFamily="34" charset="0"/>
              </a:rPr>
              <a:t>L/D~100-200 in non-premixed jet flames</a:t>
            </a:r>
          </a:p>
        </p:txBody>
      </p:sp>
      <p:sp>
        <p:nvSpPr>
          <p:cNvPr id="16392" name="TextBox 7"/>
          <p:cNvSpPr txBox="1">
            <a:spLocks noChangeArrowheads="1"/>
          </p:cNvSpPr>
          <p:nvPr/>
        </p:nvSpPr>
        <p:spPr bwMode="auto">
          <a:xfrm>
            <a:off x="1676400" y="4267200"/>
            <a:ext cx="251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a:solidFill>
                  <a:schemeClr val="bg1"/>
                </a:solidFill>
                <a:latin typeface="Helvetica" pitchFamily="34" charset="0"/>
              </a:rPr>
              <a:t>L/D much smaller in swirling burner</a:t>
            </a:r>
          </a:p>
        </p:txBody>
      </p:sp>
    </p:spTree>
    <p:extLst>
      <p:ext uri="{BB962C8B-B14F-4D97-AF65-F5344CB8AC3E}">
        <p14:creationId xmlns:p14="http://schemas.microsoft.com/office/powerpoint/2010/main" val="3853288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slide summary of some turbulent transport concepts in magnetized fusion plasmas (2)</a:t>
            </a:r>
            <a:endParaRPr lang="en-US" dirty="0"/>
          </a:p>
        </p:txBody>
      </p:sp>
      <p:sp>
        <p:nvSpPr>
          <p:cNvPr id="3" name="Content Placeholder 2"/>
          <p:cNvSpPr>
            <a:spLocks noGrp="1"/>
          </p:cNvSpPr>
          <p:nvPr>
            <p:ph idx="1"/>
          </p:nvPr>
        </p:nvSpPr>
        <p:spPr>
          <a:xfrm>
            <a:off x="152400" y="914400"/>
            <a:ext cx="8839200" cy="4953000"/>
          </a:xfrm>
        </p:spPr>
        <p:txBody>
          <a:bodyPr/>
          <a:lstStyle/>
          <a:p>
            <a:r>
              <a:rPr lang="en-US" sz="1800" dirty="0" smtClean="0"/>
              <a:t>Reduced models are constructed by quasi-linear calculations + “mixing-length” estimates for nonlinear saturation</a:t>
            </a:r>
          </a:p>
          <a:p>
            <a:pPr lvl="1"/>
            <a:r>
              <a:rPr lang="en-US" sz="1600" dirty="0" smtClean="0"/>
              <a:t>We rely heavily on direct numerical simulation using </a:t>
            </a:r>
            <a:r>
              <a:rPr lang="en-US" sz="1600" dirty="0" err="1" smtClean="0"/>
              <a:t>gyrokinetic</a:t>
            </a:r>
            <a:r>
              <a:rPr lang="en-US" sz="1600" dirty="0" smtClean="0"/>
              <a:t> codes to guide model development</a:t>
            </a:r>
          </a:p>
          <a:p>
            <a:pPr lvl="1"/>
            <a:r>
              <a:rPr lang="en-US" sz="1600" dirty="0" smtClean="0"/>
              <a:t>Reasonably predict confinement scaling and core profiles</a:t>
            </a:r>
          </a:p>
          <a:p>
            <a:r>
              <a:rPr lang="en-US" sz="1800" dirty="0" smtClean="0"/>
              <a:t>Many other flavors of turbulence exist (TEM, ETG, PVG, MTM, KBM)</a:t>
            </a:r>
          </a:p>
          <a:p>
            <a:pPr lvl="1"/>
            <a:r>
              <a:rPr lang="en-US" sz="1600" dirty="0" smtClean="0"/>
              <a:t> </a:t>
            </a:r>
            <a:r>
              <a:rPr lang="en-US" sz="1600" dirty="0" err="1" smtClean="0">
                <a:latin typeface="Symbol" panose="05050102010706020507" pitchFamily="18" charset="2"/>
              </a:rPr>
              <a:t>r</a:t>
            </a:r>
            <a:r>
              <a:rPr lang="en-US" sz="1600" baseline="-25000" dirty="0" err="1" smtClean="0"/>
              <a:t>i</a:t>
            </a:r>
            <a:r>
              <a:rPr lang="en-US" sz="1600" dirty="0" smtClean="0"/>
              <a:t> or </a:t>
            </a:r>
            <a:r>
              <a:rPr lang="en-US" sz="1600" dirty="0" smtClean="0">
                <a:latin typeface="Symbol" panose="05050102010706020507" pitchFamily="18" charset="2"/>
              </a:rPr>
              <a:t>r</a:t>
            </a:r>
            <a:r>
              <a:rPr lang="en-US" sz="1600" baseline="-25000" dirty="0" smtClean="0"/>
              <a:t>e</a:t>
            </a:r>
            <a:r>
              <a:rPr lang="en-US" sz="1600" dirty="0" smtClean="0"/>
              <a:t> scale</a:t>
            </a:r>
          </a:p>
          <a:p>
            <a:pPr lvl="1"/>
            <a:r>
              <a:rPr lang="en-US" sz="1600" dirty="0" smtClean="0"/>
              <a:t>Electrostatic or electromagnetic (at increasing beta)</a:t>
            </a:r>
          </a:p>
          <a:p>
            <a:pPr lvl="1"/>
            <a:r>
              <a:rPr lang="en-US" sz="1600" dirty="0"/>
              <a:t>D</a:t>
            </a:r>
            <a:r>
              <a:rPr lang="en-US" sz="1600" dirty="0" smtClean="0"/>
              <a:t>ifferent physical drives, parametric dependencies, &amp; influence on transport channels (</a:t>
            </a:r>
            <a:r>
              <a:rPr lang="en-US" sz="1600" dirty="0" smtClean="0">
                <a:latin typeface="Symbol" panose="05050102010706020507" pitchFamily="18" charset="2"/>
              </a:rPr>
              <a:t>G</a:t>
            </a:r>
            <a:r>
              <a:rPr lang="en-US" sz="1600" dirty="0"/>
              <a:t> </a:t>
            </a:r>
            <a:r>
              <a:rPr lang="en-US" sz="1600" dirty="0" smtClean="0"/>
              <a:t>vs. Q vs. </a:t>
            </a:r>
            <a:r>
              <a:rPr lang="en-US" sz="1600" dirty="0" smtClean="0">
                <a:latin typeface="Symbol" panose="05050102010706020507" pitchFamily="18" charset="2"/>
              </a:rPr>
              <a:t>P</a:t>
            </a:r>
            <a:r>
              <a:rPr lang="en-US" sz="1600" dirty="0" smtClean="0"/>
              <a:t>)</a:t>
            </a:r>
          </a:p>
          <a:p>
            <a:r>
              <a:rPr lang="en-US" sz="1800" dirty="0" smtClean="0"/>
              <a:t>Things get more complicated for edge / boundary turbulence</a:t>
            </a:r>
          </a:p>
          <a:p>
            <a:pPr lvl="1"/>
            <a:r>
              <a:rPr lang="en-US" sz="1600" dirty="0" smtClean="0"/>
              <a:t>Changing topology (c</a:t>
            </a:r>
            <a:r>
              <a:rPr lang="en-US" sz="1600" dirty="0" smtClean="0">
                <a:sym typeface="Wingdings" panose="05000000000000000000" pitchFamily="2" charset="2"/>
              </a:rPr>
              <a:t>losed flux surfaces  X-point (poloidal field null)  open field lines &amp; sheaths at physical boundary)</a:t>
            </a:r>
            <a:endParaRPr lang="en-US" sz="1600" dirty="0" smtClean="0"/>
          </a:p>
          <a:p>
            <a:pPr lvl="1"/>
            <a:r>
              <a:rPr lang="en-US" sz="1600" dirty="0" smtClean="0"/>
              <a:t>Larger </a:t>
            </a:r>
            <a:r>
              <a:rPr lang="en-US" sz="1600" dirty="0" err="1" smtClean="0"/>
              <a:t>gyroradius</a:t>
            </a:r>
            <a:r>
              <a:rPr lang="en-US" sz="1600" dirty="0" smtClean="0"/>
              <a:t> / banana widths, </a:t>
            </a:r>
            <a:r>
              <a:rPr lang="en-US" sz="1600" dirty="0" err="1" smtClean="0">
                <a:latin typeface="Symbol" panose="05050102010706020507" pitchFamily="18" charset="2"/>
                <a:sym typeface="Wingdings" panose="05000000000000000000" pitchFamily="2" charset="2"/>
              </a:rPr>
              <a:t>r</a:t>
            </a:r>
            <a:r>
              <a:rPr lang="en-US" sz="1600" baseline="-25000" dirty="0" err="1" smtClean="0">
                <a:sym typeface="Wingdings" panose="05000000000000000000" pitchFamily="2" charset="2"/>
              </a:rPr>
              <a:t>banana</a:t>
            </a:r>
            <a:r>
              <a:rPr lang="en-US" sz="1600" dirty="0" smtClean="0">
                <a:sym typeface="Wingdings" panose="05000000000000000000" pitchFamily="2" charset="2"/>
              </a:rPr>
              <a:t>/</a:t>
            </a:r>
            <a:r>
              <a:rPr lang="en-US" sz="1600" dirty="0" smtClean="0">
                <a:latin typeface="Symbol" panose="05050102010706020507" pitchFamily="18" charset="2"/>
                <a:sym typeface="Wingdings" panose="05000000000000000000" pitchFamily="2" charset="2"/>
              </a:rPr>
              <a:t>D</a:t>
            </a:r>
            <a:r>
              <a:rPr lang="en-US" sz="1600" baseline="-25000" dirty="0" smtClean="0">
                <a:sym typeface="Wingdings" panose="05000000000000000000" pitchFamily="2" charset="2"/>
              </a:rPr>
              <a:t>ped</a:t>
            </a:r>
            <a:r>
              <a:rPr lang="en-US" sz="1600" dirty="0" smtClean="0">
                <a:sym typeface="Wingdings" panose="05000000000000000000" pitchFamily="2" charset="2"/>
              </a:rPr>
              <a:t>~1</a:t>
            </a:r>
            <a:r>
              <a:rPr lang="en-US" sz="1600" dirty="0" smtClean="0"/>
              <a:t> </a:t>
            </a:r>
            <a:r>
              <a:rPr lang="en-US" sz="1600" dirty="0" smtClean="0">
                <a:sym typeface="Wingdings" panose="05000000000000000000" pitchFamily="2" charset="2"/>
              </a:rPr>
              <a:t> orbit losses &amp; non-local effects</a:t>
            </a:r>
          </a:p>
          <a:p>
            <a:pPr lvl="1"/>
            <a:r>
              <a:rPr lang="en-US" sz="1600" dirty="0" smtClean="0">
                <a:sym typeface="Wingdings" panose="05000000000000000000" pitchFamily="2" charset="2"/>
              </a:rPr>
              <a:t>Large amplitude fluctuations, </a:t>
            </a:r>
            <a:r>
              <a:rPr lang="en-US" sz="1600" dirty="0" err="1" smtClean="0">
                <a:latin typeface="Symbol" panose="05050102010706020507" pitchFamily="18" charset="2"/>
                <a:sym typeface="Wingdings" panose="05000000000000000000" pitchFamily="2" charset="2"/>
              </a:rPr>
              <a:t>d</a:t>
            </a:r>
            <a:r>
              <a:rPr lang="en-US" sz="1600" dirty="0" err="1" smtClean="0">
                <a:sym typeface="Wingdings" panose="05000000000000000000" pitchFamily="2" charset="2"/>
              </a:rPr>
              <a:t>n</a:t>
            </a:r>
            <a:r>
              <a:rPr lang="en-US" sz="1600" dirty="0" smtClean="0">
                <a:sym typeface="Wingdings" panose="05000000000000000000" pitchFamily="2" charset="2"/>
              </a:rPr>
              <a:t>/n</a:t>
            </a:r>
            <a:r>
              <a:rPr lang="en-US" sz="1600" baseline="-25000" dirty="0" smtClean="0">
                <a:sym typeface="Wingdings" panose="05000000000000000000" pitchFamily="2" charset="2"/>
              </a:rPr>
              <a:t>0</a:t>
            </a:r>
            <a:r>
              <a:rPr lang="en-US" sz="1600" dirty="0" smtClean="0">
                <a:sym typeface="Wingdings" panose="05000000000000000000" pitchFamily="2" charset="2"/>
              </a:rPr>
              <a:t>~1 (delta-f  full-F simulations)</a:t>
            </a:r>
          </a:p>
          <a:p>
            <a:pPr lvl="1"/>
            <a:r>
              <a:rPr lang="en-US" sz="1600" dirty="0" smtClean="0">
                <a:sym typeface="Wingdings" panose="05000000000000000000" pitchFamily="2" charset="2"/>
              </a:rPr>
              <a:t>Neutral particles, radiation, other atomic physics…</a:t>
            </a:r>
            <a:endParaRPr lang="en-US" sz="1600" dirty="0" smtClean="0"/>
          </a:p>
        </p:txBody>
      </p:sp>
    </p:spTree>
    <p:extLst>
      <p:ext uri="{BB962C8B-B14F-4D97-AF65-F5344CB8AC3E}">
        <p14:creationId xmlns:p14="http://schemas.microsoft.com/office/powerpoint/2010/main" val="2249651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2057400"/>
          </a:xfrm>
        </p:spPr>
        <p:txBody>
          <a:bodyPr/>
          <a:lstStyle/>
          <a:p>
            <a:r>
              <a:rPr lang="en-US" altLang="en-US" sz="2800" smtClean="0"/>
              <a:t>Turbulence in oceans crucial to the climate, important for transporting heat, salinity and carbon</a:t>
            </a:r>
            <a:br>
              <a:rPr lang="en-US" altLang="en-US" sz="2800" smtClean="0"/>
            </a:br>
            <a:r>
              <a:rPr lang="en-US" altLang="en-US" sz="2800" smtClean="0"/>
              <a:t/>
            </a:r>
            <a:br>
              <a:rPr lang="en-US" altLang="en-US" sz="2800" smtClean="0"/>
            </a:br>
            <a:r>
              <a:rPr lang="en-US" altLang="en-US" sz="2800" smtClean="0"/>
              <a:t/>
            </a:r>
            <a:br>
              <a:rPr lang="en-US" altLang="en-US" sz="2800" smtClean="0"/>
            </a:br>
            <a:r>
              <a:rPr lang="en-US" altLang="en-US" sz="2800" smtClean="0"/>
              <a:t>Perpetual Ocean (NASA, MIT)</a:t>
            </a:r>
          </a:p>
        </p:txBody>
      </p:sp>
      <p:sp>
        <p:nvSpPr>
          <p:cNvPr id="17411" name="Content Placeholder 2"/>
          <p:cNvSpPr>
            <a:spLocks noGrp="1"/>
          </p:cNvSpPr>
          <p:nvPr>
            <p:ph idx="1"/>
          </p:nvPr>
        </p:nvSpPr>
        <p:spPr>
          <a:xfrm>
            <a:off x="152400" y="2286000"/>
            <a:ext cx="8763000" cy="2819400"/>
          </a:xfrm>
        </p:spPr>
        <p:txBody>
          <a:bodyPr/>
          <a:lstStyle/>
          <a:p>
            <a:pPr>
              <a:buFontTx/>
              <a:buNone/>
            </a:pPr>
            <a:r>
              <a:rPr lang="en-US" altLang="en-US" smtClean="0"/>
              <a:t>	nasa.gov</a:t>
            </a:r>
          </a:p>
          <a:p>
            <a:pPr>
              <a:buFontTx/>
              <a:buNone/>
            </a:pPr>
            <a:r>
              <a:rPr lang="en-US" altLang="en-US" smtClean="0"/>
              <a:t>	mitgcm.org</a:t>
            </a:r>
          </a:p>
        </p:txBody>
      </p:sp>
    </p:spTree>
    <p:extLst>
      <p:ext uri="{BB962C8B-B14F-4D97-AF65-F5344CB8AC3E}">
        <p14:creationId xmlns:p14="http://schemas.microsoft.com/office/powerpoint/2010/main" val="1669531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1981200"/>
            <a:ext cx="9144000" cy="2209800"/>
          </a:xfrm>
        </p:spPr>
        <p:txBody>
          <a:bodyPr/>
          <a:lstStyle/>
          <a:p>
            <a:r>
              <a:rPr lang="en-US" altLang="en-US" sz="4800" smtClean="0"/>
              <a:t>Fun with turbulence in art</a:t>
            </a:r>
          </a:p>
        </p:txBody>
      </p:sp>
    </p:spTree>
    <p:extLst>
      <p:ext uri="{BB962C8B-B14F-4D97-AF65-F5344CB8AC3E}">
        <p14:creationId xmlns:p14="http://schemas.microsoft.com/office/powerpoint/2010/main" val="4282291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0"/>
            <a:ext cx="9144000" cy="762000"/>
          </a:xfrm>
        </p:spPr>
        <p:txBody>
          <a:bodyPr/>
          <a:lstStyle/>
          <a:p>
            <a:r>
              <a:rPr lang="en-US" altLang="en-US" i="1" smtClean="0"/>
              <a:t>Starry Night</a:t>
            </a:r>
            <a:r>
              <a:rPr lang="en-US" altLang="en-US" smtClean="0"/>
              <a:t>, Van Gogh (1889)</a:t>
            </a:r>
          </a:p>
        </p:txBody>
      </p:sp>
      <p:pic>
        <p:nvPicPr>
          <p:cNvPr id="19459" name="Picture 2" descr="File:Van Gogh - Starry Night - Google Art 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7673975"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0873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9144000" cy="685800"/>
          </a:xfrm>
        </p:spPr>
        <p:txBody>
          <a:bodyPr/>
          <a:lstStyle/>
          <a:p>
            <a:r>
              <a:rPr lang="en-US" altLang="en-US" smtClean="0"/>
              <a:t>Leonardo da Vinci (1508), </a:t>
            </a:r>
            <a:r>
              <a:rPr lang="en-US" altLang="en-US" i="1" smtClean="0"/>
              <a:t>turbolenza</a:t>
            </a:r>
          </a:p>
        </p:txBody>
      </p:sp>
      <p:sp>
        <p:nvSpPr>
          <p:cNvPr id="20483" name="Content Placeholder 2"/>
          <p:cNvSpPr>
            <a:spLocks noGrp="1"/>
          </p:cNvSpPr>
          <p:nvPr>
            <p:ph idx="1"/>
          </p:nvPr>
        </p:nvSpPr>
        <p:spPr>
          <a:xfrm>
            <a:off x="152400" y="1219200"/>
            <a:ext cx="8763000" cy="685800"/>
          </a:xfrm>
        </p:spPr>
        <p:txBody>
          <a:bodyPr/>
          <a:lstStyle/>
          <a:p>
            <a:endParaRPr lang="en-US" altLang="en-US" smtClean="0"/>
          </a:p>
        </p:txBody>
      </p:sp>
      <p:pic>
        <p:nvPicPr>
          <p:cNvPr id="20484" name="Picture 9" descr="http://lebbeuswoods.files.wordpress.com/2010/12/blobs-1d-de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06438"/>
            <a:ext cx="86868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402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685800"/>
          </a:xfrm>
        </p:spPr>
        <p:txBody>
          <a:bodyPr/>
          <a:lstStyle/>
          <a:p>
            <a:r>
              <a:rPr lang="en-US" altLang="en-US" i="1" smtClean="0"/>
              <a:t>The Great Wave off Kanagawa</a:t>
            </a:r>
            <a:r>
              <a:rPr lang="en-US" altLang="en-US" smtClean="0"/>
              <a:t>, Hokusai (1831)</a:t>
            </a:r>
          </a:p>
        </p:txBody>
      </p:sp>
      <p:sp>
        <p:nvSpPr>
          <p:cNvPr id="21507" name="Content Placeholder 2"/>
          <p:cNvSpPr>
            <a:spLocks noGrp="1"/>
          </p:cNvSpPr>
          <p:nvPr>
            <p:ph idx="1"/>
          </p:nvPr>
        </p:nvSpPr>
        <p:spPr>
          <a:xfrm>
            <a:off x="152400" y="1219200"/>
            <a:ext cx="8763000" cy="609600"/>
          </a:xfrm>
        </p:spPr>
        <p:txBody>
          <a:bodyPr/>
          <a:lstStyle/>
          <a:p>
            <a:endParaRPr lang="en-US" altLang="en-US" smtClean="0"/>
          </a:p>
        </p:txBody>
      </p:sp>
      <p:pic>
        <p:nvPicPr>
          <p:cNvPr id="21508" name="Picture 6" descr="http://arts-wallpapers.com/wallpaper/hokusai_katsushika/Hokusai%20Katsushika%20HD/img1art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3359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1981200"/>
            <a:ext cx="9144000" cy="2209800"/>
          </a:xfrm>
        </p:spPr>
        <p:txBody>
          <a:bodyPr/>
          <a:lstStyle/>
          <a:p>
            <a:r>
              <a:rPr lang="en-US" altLang="en-US" sz="4400" dirty="0" smtClean="0"/>
              <a:t>Observing turbulence in tokamaks</a:t>
            </a:r>
          </a:p>
        </p:txBody>
      </p:sp>
    </p:spTree>
    <p:extLst>
      <p:ext uri="{BB962C8B-B14F-4D97-AF65-F5344CB8AC3E}">
        <p14:creationId xmlns:p14="http://schemas.microsoft.com/office/powerpoint/2010/main" val="2102535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iter.org/img/resize-900-90/www/content/com/Lists/WebsiteText/Attachments/7/jet_tokamak_plasma_overlay_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4333"/>
          <a:stretch>
            <a:fillRect/>
          </a:stretch>
        </p:blipFill>
        <p:spPr>
          <a:xfrm>
            <a:off x="5029200" y="1957388"/>
            <a:ext cx="3429000" cy="4291012"/>
          </a:xfrm>
          <a:noFill/>
        </p:spPr>
      </p:pic>
      <p:sp>
        <p:nvSpPr>
          <p:cNvPr id="56323" name="Title 1"/>
          <p:cNvSpPr>
            <a:spLocks noGrp="1"/>
          </p:cNvSpPr>
          <p:nvPr>
            <p:ph type="title"/>
          </p:nvPr>
        </p:nvSpPr>
        <p:spPr/>
        <p:txBody>
          <a:bodyPr/>
          <a:lstStyle/>
          <a:p>
            <a:r>
              <a:rPr lang="en-US" altLang="en-US" smtClean="0"/>
              <a:t>Very challenging to diagnose turbulence at 100 million degrees… </a:t>
            </a:r>
          </a:p>
        </p:txBody>
      </p:sp>
      <p:sp>
        <p:nvSpPr>
          <p:cNvPr id="56324" name="TextBox 7"/>
          <p:cNvSpPr txBox="1">
            <a:spLocks noChangeArrowheads="1"/>
          </p:cNvSpPr>
          <p:nvPr/>
        </p:nvSpPr>
        <p:spPr bwMode="auto">
          <a:xfrm>
            <a:off x="4495800" y="1447800"/>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b="0" i="0">
                <a:solidFill>
                  <a:srgbClr val="FF0000"/>
                </a:solidFill>
                <a:latin typeface="Helvetica" pitchFamily="34" charset="0"/>
              </a:rPr>
              <a:t>100,000,000 C</a:t>
            </a:r>
          </a:p>
        </p:txBody>
      </p:sp>
      <p:cxnSp>
        <p:nvCxnSpPr>
          <p:cNvPr id="56325" name="Straight Arrow Connector 9"/>
          <p:cNvCxnSpPr>
            <a:cxnSpLocks noChangeShapeType="1"/>
          </p:cNvCxnSpPr>
          <p:nvPr/>
        </p:nvCxnSpPr>
        <p:spPr bwMode="auto">
          <a:xfrm>
            <a:off x="5715000" y="1828800"/>
            <a:ext cx="1600200" cy="2057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56326" name="Picture 8" descr="http://www.hdwallpapersinn.com/wp-content/uploads/2012/10/niagarafalls5_1280x96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362200"/>
            <a:ext cx="46482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11"/>
          <p:cNvSpPr txBox="1">
            <a:spLocks noChangeArrowheads="1"/>
          </p:cNvSpPr>
          <p:nvPr/>
        </p:nvSpPr>
        <p:spPr bwMode="auto">
          <a:xfrm>
            <a:off x="2332038" y="1600200"/>
            <a:ext cx="868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b="0" i="0">
                <a:solidFill>
                  <a:schemeClr val="accent2"/>
                </a:solidFill>
                <a:latin typeface="Helvetica" pitchFamily="34" charset="0"/>
              </a:rPr>
              <a:t>300 C</a:t>
            </a:r>
          </a:p>
        </p:txBody>
      </p:sp>
      <p:cxnSp>
        <p:nvCxnSpPr>
          <p:cNvPr id="56328" name="Straight Arrow Connector 13"/>
          <p:cNvCxnSpPr>
            <a:cxnSpLocks noChangeShapeType="1"/>
          </p:cNvCxnSpPr>
          <p:nvPr/>
        </p:nvCxnSpPr>
        <p:spPr bwMode="auto">
          <a:xfrm>
            <a:off x="2819400" y="1981200"/>
            <a:ext cx="152400" cy="609600"/>
          </a:xfrm>
          <a:prstGeom prst="straightConnector1">
            <a:avLst/>
          </a:prstGeom>
          <a:noFill/>
          <a:ln w="38100" algn="ctr">
            <a:solidFill>
              <a:schemeClr val="accent2"/>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869863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Very challenging to diagnose turbulence at 100 million degrees… </a:t>
            </a:r>
          </a:p>
        </p:txBody>
      </p:sp>
      <p:sp>
        <p:nvSpPr>
          <p:cNvPr id="57347" name="TextBox 11"/>
          <p:cNvSpPr txBox="1">
            <a:spLocks noChangeArrowheads="1"/>
          </p:cNvSpPr>
          <p:nvPr/>
        </p:nvSpPr>
        <p:spPr bwMode="auto">
          <a:xfrm>
            <a:off x="2332038" y="1600200"/>
            <a:ext cx="868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b="0" i="0">
                <a:solidFill>
                  <a:schemeClr val="accent2"/>
                </a:solidFill>
                <a:latin typeface="Helvetica" pitchFamily="34" charset="0"/>
              </a:rPr>
              <a:t>300 C</a:t>
            </a:r>
          </a:p>
        </p:txBody>
      </p:sp>
      <p:pic>
        <p:nvPicPr>
          <p:cNvPr id="57348" name="Picture 10" descr="http://emmanuellibrary.files.wordpress.com/2010/10/barrel-ri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2514600"/>
            <a:ext cx="4657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349" name="Straight Arrow Connector 13"/>
          <p:cNvCxnSpPr>
            <a:cxnSpLocks noChangeShapeType="1"/>
          </p:cNvCxnSpPr>
          <p:nvPr/>
        </p:nvCxnSpPr>
        <p:spPr bwMode="auto">
          <a:xfrm>
            <a:off x="2819400" y="1981200"/>
            <a:ext cx="152400" cy="609600"/>
          </a:xfrm>
          <a:prstGeom prst="straightConnector1">
            <a:avLst/>
          </a:prstGeom>
          <a:noFill/>
          <a:ln w="38100" algn="ctr">
            <a:solidFill>
              <a:schemeClr val="accent2"/>
            </a:solidFill>
            <a:round/>
            <a:headEnd/>
            <a:tailEnd type="arrow" w="med" len="med"/>
          </a:ln>
          <a:extLst>
            <a:ext uri="{909E8E84-426E-40DD-AFC4-6F175D3DCCD1}">
              <a14:hiddenFill xmlns:a14="http://schemas.microsoft.com/office/drawing/2010/main">
                <a:noFill/>
              </a14:hiddenFill>
            </a:ext>
          </a:extLst>
        </p:spPr>
      </p:cxnSp>
      <p:pic>
        <p:nvPicPr>
          <p:cNvPr id="57350" name="Picture 2" descr="http://www.iter.org/img/resize-900-90/www/content/com/Lists/WebsiteText/Attachments/7/jet_tokamak_plasma_overlay_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44333"/>
          <a:stretch>
            <a:fillRect/>
          </a:stretch>
        </p:blipFill>
        <p:spPr>
          <a:xfrm>
            <a:off x="5029200" y="1957388"/>
            <a:ext cx="3429000" cy="4291012"/>
          </a:xfrm>
          <a:noFill/>
        </p:spPr>
      </p:pic>
      <p:sp>
        <p:nvSpPr>
          <p:cNvPr id="57351" name="TextBox 7"/>
          <p:cNvSpPr txBox="1">
            <a:spLocks noChangeArrowheads="1"/>
          </p:cNvSpPr>
          <p:nvPr/>
        </p:nvSpPr>
        <p:spPr bwMode="auto">
          <a:xfrm>
            <a:off x="4495800" y="1447800"/>
            <a:ext cx="186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b="0" i="0">
                <a:solidFill>
                  <a:srgbClr val="FF0000"/>
                </a:solidFill>
                <a:latin typeface="Helvetica" pitchFamily="34" charset="0"/>
              </a:rPr>
              <a:t>100,000,000 C</a:t>
            </a:r>
          </a:p>
        </p:txBody>
      </p:sp>
      <p:cxnSp>
        <p:nvCxnSpPr>
          <p:cNvPr id="57352" name="Straight Arrow Connector 9"/>
          <p:cNvCxnSpPr>
            <a:cxnSpLocks noChangeShapeType="1"/>
          </p:cNvCxnSpPr>
          <p:nvPr/>
        </p:nvCxnSpPr>
        <p:spPr bwMode="auto">
          <a:xfrm>
            <a:off x="5715000" y="1828800"/>
            <a:ext cx="1600200" cy="2057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85700" y="6324600"/>
            <a:ext cx="8905900" cy="292388"/>
          </a:xfrm>
          <a:prstGeom prst="rect">
            <a:avLst/>
          </a:prstGeom>
          <a:noFill/>
        </p:spPr>
        <p:txBody>
          <a:bodyPr wrap="none" rtlCol="0">
            <a:spAutoFit/>
          </a:bodyPr>
          <a:lstStyle/>
          <a:p>
            <a:r>
              <a:rPr lang="en-US" sz="1300" i="0" dirty="0" smtClean="0"/>
              <a:t>Physical probes don’t work for hot core plasmas, instead </a:t>
            </a:r>
            <a:r>
              <a:rPr lang="en-US" sz="1300" i="0" dirty="0" smtClean="0">
                <a:sym typeface="Wingdings" panose="05000000000000000000" pitchFamily="2" charset="2"/>
              </a:rPr>
              <a:t> spectroscopy, reflectometry, </a:t>
            </a:r>
            <a:r>
              <a:rPr lang="en-US" sz="1300" i="0" dirty="0" err="1" smtClean="0">
                <a:latin typeface="Symbol" panose="05050102010706020507" pitchFamily="18" charset="2"/>
                <a:sym typeface="Wingdings" panose="05000000000000000000" pitchFamily="2" charset="2"/>
              </a:rPr>
              <a:t>m</a:t>
            </a:r>
            <a:r>
              <a:rPr lang="en-US" sz="1300" i="0" dirty="0" err="1" smtClean="0">
                <a:sym typeface="Wingdings" panose="05000000000000000000" pitchFamily="2" charset="2"/>
              </a:rPr>
              <a:t>wave</a:t>
            </a:r>
            <a:r>
              <a:rPr lang="en-US" sz="1300" i="0" dirty="0" smtClean="0">
                <a:sym typeface="Wingdings" panose="05000000000000000000" pitchFamily="2" charset="2"/>
              </a:rPr>
              <a:t> scattering, …</a:t>
            </a:r>
            <a:endParaRPr lang="en-US" sz="1300" i="0" dirty="0"/>
          </a:p>
        </p:txBody>
      </p:sp>
    </p:spTree>
    <p:extLst>
      <p:ext uri="{BB962C8B-B14F-4D97-AF65-F5344CB8AC3E}">
        <p14:creationId xmlns:p14="http://schemas.microsoft.com/office/powerpoint/2010/main" val="3884770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ltLang="en-US" smtClean="0"/>
          </a:p>
        </p:txBody>
      </p:sp>
      <p:sp>
        <p:nvSpPr>
          <p:cNvPr id="34819" name="Content Placeholder 2"/>
          <p:cNvSpPr>
            <a:spLocks noGrp="1"/>
          </p:cNvSpPr>
          <p:nvPr>
            <p:ph idx="1"/>
          </p:nvPr>
        </p:nvSpPr>
        <p:spPr/>
        <p:txBody>
          <a:bodyPr/>
          <a:lstStyle/>
          <a:p>
            <a:endParaRPr lang="en-US" altLang="en-US" smtClean="0"/>
          </a:p>
        </p:txBody>
      </p:sp>
      <p:pic>
        <p:nvPicPr>
          <p:cNvPr id="34820" name="Picture 9"/>
          <p:cNvPicPr>
            <a:picLocks noChangeAspect="1" noChangeArrowheads="1"/>
          </p:cNvPicPr>
          <p:nvPr/>
        </p:nvPicPr>
        <p:blipFill>
          <a:blip r:embed="rId2">
            <a:extLst>
              <a:ext uri="{28A0092B-C50C-407E-A947-70E740481C1C}">
                <a14:useLocalDpi xmlns:a14="http://schemas.microsoft.com/office/drawing/2010/main" val="0"/>
              </a:ext>
            </a:extLst>
          </a:blip>
          <a:srcRect t="4433"/>
          <a:stretch>
            <a:fillRect/>
          </a:stretch>
        </p:blipFill>
        <p:spPr bwMode="auto">
          <a:xfrm>
            <a:off x="0" y="76200"/>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793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Spectroscopic imaging provides a 2D picture of turbulence in tokamaks: cm spatial scales, </a:t>
            </a:r>
            <a:r>
              <a:rPr lang="en-US" altLang="en-US" smtClean="0">
                <a:latin typeface="Symbol" pitchFamily="18" charset="2"/>
              </a:rPr>
              <a:t>m</a:t>
            </a:r>
            <a:r>
              <a:rPr lang="en-US" altLang="en-US" smtClean="0"/>
              <a:t>s time scales, &lt;1% amplitude</a:t>
            </a:r>
          </a:p>
        </p:txBody>
      </p:sp>
      <p:sp>
        <p:nvSpPr>
          <p:cNvPr id="58371" name="Content Placeholder 2"/>
          <p:cNvSpPr>
            <a:spLocks noGrp="1"/>
          </p:cNvSpPr>
          <p:nvPr>
            <p:ph idx="1"/>
          </p:nvPr>
        </p:nvSpPr>
        <p:spPr>
          <a:xfrm>
            <a:off x="152400" y="990600"/>
            <a:ext cx="5410200" cy="457200"/>
          </a:xfrm>
        </p:spPr>
        <p:txBody>
          <a:bodyPr/>
          <a:lstStyle/>
          <a:p>
            <a:r>
              <a:rPr lang="en-US" altLang="en-US" sz="2000" smtClean="0"/>
              <a:t>Utilize interaction of neutral atoms with charged particles to measure density</a:t>
            </a:r>
          </a:p>
        </p:txBody>
      </p:sp>
      <p:pic>
        <p:nvPicPr>
          <p:cNvPr id="58372" name="Picture 18" descr="Screen shot 2011-01-17 at 1.49.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8813"/>
            <a:ext cx="4467225"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68388"/>
            <a:ext cx="2514600"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374" name="Straight Arrow Connector 15"/>
          <p:cNvCxnSpPr>
            <a:cxnSpLocks noChangeShapeType="1"/>
          </p:cNvCxnSpPr>
          <p:nvPr/>
        </p:nvCxnSpPr>
        <p:spPr bwMode="auto">
          <a:xfrm flipV="1">
            <a:off x="4291013" y="3505200"/>
            <a:ext cx="1219200" cy="76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8375" name="TextBox 16"/>
          <p:cNvSpPr txBox="1">
            <a:spLocks noChangeArrowheads="1"/>
          </p:cNvSpPr>
          <p:nvPr/>
        </p:nvSpPr>
        <p:spPr bwMode="auto">
          <a:xfrm>
            <a:off x="706438" y="1828800"/>
            <a:ext cx="3255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solidFill>
                  <a:srgbClr val="1822CD"/>
                </a:solidFill>
                <a:latin typeface="Helvetica" pitchFamily="34" charset="0"/>
              </a:rPr>
              <a:t>DIII-D tokamak (General Atomics)</a:t>
            </a:r>
          </a:p>
        </p:txBody>
      </p:sp>
      <p:sp>
        <p:nvSpPr>
          <p:cNvPr id="58376" name="TextBox 11"/>
          <p:cNvSpPr txBox="1">
            <a:spLocks noChangeArrowheads="1"/>
          </p:cNvSpPr>
          <p:nvPr/>
        </p:nvSpPr>
        <p:spPr bwMode="auto">
          <a:xfrm>
            <a:off x="1992313" y="6505575"/>
            <a:ext cx="4256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a:solidFill>
                  <a:srgbClr val="1822CD"/>
                </a:solidFill>
                <a:latin typeface="Helvetica" pitchFamily="34" charset="0"/>
              </a:rPr>
              <a:t>Movies at: https://fusion.gat.com/global/BESMovies</a:t>
            </a:r>
          </a:p>
        </p:txBody>
      </p:sp>
    </p:spTree>
    <p:extLst>
      <p:ext uri="{BB962C8B-B14F-4D97-AF65-F5344CB8AC3E}">
        <p14:creationId xmlns:p14="http://schemas.microsoft.com/office/powerpoint/2010/main" val="3337040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914400"/>
          </a:xfrm>
        </p:spPr>
        <p:txBody>
          <a:bodyPr/>
          <a:lstStyle/>
          <a:p>
            <a:r>
              <a:rPr lang="en-US" altLang="en-US" sz="3200" dirty="0" smtClean="0"/>
              <a:t>Some additional sources &amp; references</a:t>
            </a:r>
          </a:p>
        </p:txBody>
      </p:sp>
      <p:sp>
        <p:nvSpPr>
          <p:cNvPr id="5123" name="Content Placeholder 2"/>
          <p:cNvSpPr>
            <a:spLocks noGrp="1"/>
          </p:cNvSpPr>
          <p:nvPr>
            <p:ph idx="1"/>
          </p:nvPr>
        </p:nvSpPr>
        <p:spPr>
          <a:xfrm>
            <a:off x="152400" y="762000"/>
            <a:ext cx="8763000" cy="5943600"/>
          </a:xfrm>
        </p:spPr>
        <p:txBody>
          <a:bodyPr>
            <a:normAutofit fontScale="70000" lnSpcReduction="20000"/>
          </a:bodyPr>
          <a:lstStyle/>
          <a:p>
            <a:r>
              <a:rPr lang="en-US" sz="2600" i="0" dirty="0" smtClean="0">
                <a:solidFill>
                  <a:schemeClr val="tx1"/>
                </a:solidFill>
              </a:rPr>
              <a:t>Greg Hammett has a lot of great introductory material to fusion, tokamaks, drift waves, ITG turbulence, </a:t>
            </a:r>
            <a:r>
              <a:rPr lang="en-US" sz="2600" i="0" dirty="0" err="1" smtClean="0">
                <a:solidFill>
                  <a:schemeClr val="tx1"/>
                </a:solidFill>
              </a:rPr>
              <a:t>gyrokinetics</a:t>
            </a:r>
            <a:r>
              <a:rPr lang="en-US" sz="2600" i="0" dirty="0" smtClean="0">
                <a:solidFill>
                  <a:schemeClr val="tx1"/>
                </a:solidFill>
              </a:rPr>
              <a:t>, </a:t>
            </a:r>
            <a:r>
              <a:rPr lang="en-US" sz="2600" i="0" dirty="0" err="1" smtClean="0">
                <a:solidFill>
                  <a:schemeClr val="tx1"/>
                </a:solidFill>
              </a:rPr>
              <a:t>etc</a:t>
            </a:r>
            <a:r>
              <a:rPr lang="en-US" sz="2600" i="0" dirty="0" smtClean="0">
                <a:solidFill>
                  <a:schemeClr val="tx1"/>
                </a:solidFill>
              </a:rPr>
              <a:t>… (</a:t>
            </a:r>
            <a:r>
              <a:rPr lang="en-US" sz="2600" b="0" i="1" u="sng" dirty="0" smtClean="0"/>
              <a:t>w3.pppl.gov/~</a:t>
            </a:r>
            <a:r>
              <a:rPr lang="en-US" sz="2600" b="0" i="1" u="sng" dirty="0" err="1" smtClean="0"/>
              <a:t>hammett</a:t>
            </a:r>
            <a:r>
              <a:rPr lang="en-US" sz="2600" b="0" i="1" dirty="0" smtClean="0"/>
              <a:t>)</a:t>
            </a:r>
          </a:p>
          <a:p>
            <a:pPr marL="342739" indent="-342739">
              <a:defRPr/>
            </a:pPr>
            <a:endParaRPr lang="en-US" altLang="en-US" sz="2600" dirty="0" smtClean="0"/>
          </a:p>
          <a:p>
            <a:pPr marL="342739" indent="-342739">
              <a:defRPr/>
            </a:pPr>
            <a:r>
              <a:rPr lang="en-US" altLang="en-US" sz="2600" dirty="0" smtClean="0"/>
              <a:t>Greg &amp; I recently gave five 90 minute lectures on turbulence at the 2018 Graduate Summer School (</a:t>
            </a:r>
            <a:r>
              <a:rPr lang="en-US" altLang="en-US" sz="2600" i="1" u="sng" dirty="0" smtClean="0"/>
              <a:t>gss.pppl.gov</a:t>
            </a:r>
            <a:r>
              <a:rPr lang="en-US" altLang="en-US" sz="2600" dirty="0" smtClean="0"/>
              <a:t>)</a:t>
            </a:r>
            <a:endParaRPr lang="en-US" altLang="en-US" sz="2600" dirty="0"/>
          </a:p>
          <a:p>
            <a:pPr marL="342739" indent="-342739">
              <a:defRPr/>
            </a:pPr>
            <a:endParaRPr lang="en-US" altLang="en-US" sz="2600" dirty="0" smtClean="0"/>
          </a:p>
          <a:p>
            <a:pPr marL="342739" indent="-342739">
              <a:defRPr/>
            </a:pPr>
            <a:r>
              <a:rPr lang="en-US" altLang="en-US" sz="2600" dirty="0" smtClean="0"/>
              <a:t>See </a:t>
            </a:r>
            <a:r>
              <a:rPr lang="en-US" altLang="en-US" sz="2600" dirty="0"/>
              <a:t>the following for broader reviews and thousands of useful </a:t>
            </a:r>
            <a:r>
              <a:rPr lang="en-US" altLang="en-US" sz="2600" dirty="0" smtClean="0"/>
              <a:t>references</a:t>
            </a:r>
          </a:p>
          <a:p>
            <a:pPr marL="342739" indent="-342739">
              <a:defRPr/>
            </a:pPr>
            <a:endParaRPr lang="en-US" altLang="en-US" sz="2900" dirty="0"/>
          </a:p>
          <a:p>
            <a:pPr marL="342739" indent="-342739">
              <a:defRPr/>
            </a:pPr>
            <a:r>
              <a:rPr lang="en-US" altLang="en-US" sz="2300" u="sng" dirty="0" smtClean="0"/>
              <a:t>Transport &amp; Turbulence reviews:</a:t>
            </a:r>
          </a:p>
          <a:p>
            <a:pPr marL="742602" lvl="1" indent="-285616">
              <a:defRPr/>
            </a:pPr>
            <a:r>
              <a:rPr lang="en-US" altLang="en-US" sz="1700" dirty="0" err="1" smtClean="0"/>
              <a:t>Liewer</a:t>
            </a:r>
            <a:r>
              <a:rPr lang="en-US" altLang="en-US" sz="1700" dirty="0" smtClean="0"/>
              <a:t>, Nuclear Fusion (1985)</a:t>
            </a:r>
          </a:p>
          <a:p>
            <a:pPr marL="742602" lvl="1" indent="-285616">
              <a:defRPr/>
            </a:pPr>
            <a:r>
              <a:rPr lang="en-US" altLang="en-US" sz="1700" dirty="0" err="1" smtClean="0"/>
              <a:t>Wootton</a:t>
            </a:r>
            <a:r>
              <a:rPr lang="en-US" altLang="en-US" sz="1700" dirty="0" smtClean="0"/>
              <a:t>, Phys. Fluids B (1990)</a:t>
            </a:r>
          </a:p>
          <a:p>
            <a:pPr marL="742602" lvl="1" indent="-285616">
              <a:defRPr/>
            </a:pPr>
            <a:r>
              <a:rPr lang="en-US" altLang="en-US" sz="1700" dirty="0" smtClean="0"/>
              <a:t>Carreras, IEEE Trans. Plasma Science (1997)</a:t>
            </a:r>
          </a:p>
          <a:p>
            <a:pPr marL="742602" lvl="1" indent="-285616">
              <a:defRPr/>
            </a:pPr>
            <a:r>
              <a:rPr lang="en-US" altLang="en-US" sz="1700" dirty="0" smtClean="0"/>
              <a:t>Wolf, PPCF (2003)</a:t>
            </a:r>
          </a:p>
          <a:p>
            <a:pPr marL="742602" lvl="1" indent="-285616">
              <a:defRPr/>
            </a:pPr>
            <a:r>
              <a:rPr lang="en-US" altLang="en-US" sz="1700" dirty="0" err="1" smtClean="0"/>
              <a:t>Tynan</a:t>
            </a:r>
            <a:r>
              <a:rPr lang="en-US" altLang="en-US" sz="1700" dirty="0" smtClean="0"/>
              <a:t>, PPCF (2009)</a:t>
            </a:r>
          </a:p>
          <a:p>
            <a:pPr marL="742602" lvl="1" indent="-285616">
              <a:defRPr/>
            </a:pPr>
            <a:r>
              <a:rPr lang="en-US" altLang="en-US" sz="1700" dirty="0" smtClean="0"/>
              <a:t>ITER Physics Basis (IPB), Nuclear Fusion (1999)</a:t>
            </a:r>
          </a:p>
          <a:p>
            <a:pPr marL="742602" lvl="1" indent="-285616">
              <a:defRPr/>
            </a:pPr>
            <a:r>
              <a:rPr lang="en-US" altLang="en-US" sz="1700" dirty="0" smtClean="0"/>
              <a:t>Progress in ITER Physics Basis (PIPB), Nuclear Fusion (2007)</a:t>
            </a:r>
          </a:p>
          <a:p>
            <a:pPr marL="342739" indent="-342739">
              <a:defRPr/>
            </a:pPr>
            <a:r>
              <a:rPr lang="en-US" altLang="en-US" sz="2300" u="sng" dirty="0" smtClean="0"/>
              <a:t>Drift wave reviews:</a:t>
            </a:r>
          </a:p>
          <a:p>
            <a:pPr marL="742602" lvl="1" indent="-285616">
              <a:defRPr/>
            </a:pPr>
            <a:r>
              <a:rPr lang="en-US" altLang="en-US" sz="1700" dirty="0" smtClean="0"/>
              <a:t>Horton, Rev. Modern Physics (1999)</a:t>
            </a:r>
          </a:p>
          <a:p>
            <a:pPr marL="742602" lvl="1" indent="-285616">
              <a:defRPr/>
            </a:pPr>
            <a:r>
              <a:rPr lang="en-US" altLang="en-US" sz="1700" dirty="0" smtClean="0"/>
              <a:t>Tang, Nuclear Fusion (1978)</a:t>
            </a:r>
          </a:p>
          <a:p>
            <a:pPr marL="342739" indent="-342739">
              <a:defRPr/>
            </a:pPr>
            <a:r>
              <a:rPr lang="en-US" altLang="en-US" sz="2300" u="sng" dirty="0" err="1" smtClean="0"/>
              <a:t>Gyrokinetic</a:t>
            </a:r>
            <a:r>
              <a:rPr lang="en-US" altLang="en-US" sz="2300" u="sng" dirty="0" smtClean="0"/>
              <a:t> simulation review:</a:t>
            </a:r>
          </a:p>
          <a:p>
            <a:pPr marL="742602" lvl="1" indent="-285616">
              <a:defRPr/>
            </a:pPr>
            <a:r>
              <a:rPr lang="en-US" altLang="en-US" sz="1700" dirty="0" err="1" smtClean="0"/>
              <a:t>Garbet</a:t>
            </a:r>
            <a:r>
              <a:rPr lang="en-US" altLang="en-US" sz="1700" dirty="0" smtClean="0"/>
              <a:t>, Nuclear Fusion (2010)</a:t>
            </a:r>
          </a:p>
          <a:p>
            <a:pPr marL="342739" indent="-342739">
              <a:defRPr/>
            </a:pPr>
            <a:r>
              <a:rPr lang="en-US" altLang="en-US" sz="2300" u="sng" dirty="0" smtClean="0"/>
              <a:t>Zonal flow/GAM reviews:</a:t>
            </a:r>
          </a:p>
          <a:p>
            <a:pPr marL="742602" lvl="1" indent="-285616">
              <a:defRPr/>
            </a:pPr>
            <a:r>
              <a:rPr lang="en-US" altLang="en-US" sz="1700" dirty="0" smtClean="0"/>
              <a:t>Diamond et al., PPCF (2005)</a:t>
            </a:r>
          </a:p>
          <a:p>
            <a:pPr marL="742602" lvl="1" indent="-285616">
              <a:defRPr/>
            </a:pPr>
            <a:r>
              <a:rPr lang="en-US" altLang="en-US" sz="1700" dirty="0" smtClean="0"/>
              <a:t>Fujisawa, Nuclear Fusion (2009)</a:t>
            </a:r>
          </a:p>
          <a:p>
            <a:pPr marL="342739" indent="-342739">
              <a:defRPr/>
            </a:pPr>
            <a:r>
              <a:rPr lang="en-US" altLang="en-US" sz="2300" u="sng" dirty="0" smtClean="0"/>
              <a:t>Measurement techniques:</a:t>
            </a:r>
          </a:p>
          <a:p>
            <a:pPr marL="742602" lvl="1" indent="-285616">
              <a:defRPr/>
            </a:pPr>
            <a:r>
              <a:rPr lang="en-US" altLang="en-US" sz="1700" dirty="0" err="1" smtClean="0"/>
              <a:t>Bretz</a:t>
            </a:r>
            <a:r>
              <a:rPr lang="en-US" altLang="en-US" sz="1700" dirty="0" smtClean="0"/>
              <a:t>, RSI (1997)</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BES videos</a:t>
            </a:r>
          </a:p>
        </p:txBody>
      </p:sp>
      <p:sp>
        <p:nvSpPr>
          <p:cNvPr id="59395" name="Content Placeholder 2"/>
          <p:cNvSpPr>
            <a:spLocks noGrp="1"/>
          </p:cNvSpPr>
          <p:nvPr>
            <p:ph idx="1"/>
          </p:nvPr>
        </p:nvSpPr>
        <p:spPr>
          <a:xfrm>
            <a:off x="152400" y="1219200"/>
            <a:ext cx="8763000" cy="2743200"/>
          </a:xfrm>
        </p:spPr>
        <p:txBody>
          <a:bodyPr/>
          <a:lstStyle/>
          <a:p>
            <a:pPr>
              <a:buFontTx/>
              <a:buNone/>
            </a:pPr>
            <a:r>
              <a:rPr lang="en-US" altLang="en-US" smtClean="0"/>
              <a:t>	https://fusion.gat.com/global/BESMovies</a:t>
            </a:r>
          </a:p>
          <a:p>
            <a:pPr>
              <a:buFontTx/>
              <a:buNone/>
            </a:pPr>
            <a:endParaRPr lang="en-US" altLang="en-US" smtClean="0"/>
          </a:p>
          <a:p>
            <a:pPr>
              <a:buFontTx/>
              <a:buNone/>
            </a:pPr>
            <a:r>
              <a:rPr lang="en-US" altLang="en-US" smtClean="0"/>
              <a:t>	(University of Wisconsin; General Atomics)</a:t>
            </a:r>
          </a:p>
        </p:txBody>
      </p:sp>
    </p:spTree>
    <p:extLst>
      <p:ext uri="{BB962C8B-B14F-4D97-AF65-F5344CB8AC3E}">
        <p14:creationId xmlns:p14="http://schemas.microsoft.com/office/powerpoint/2010/main" val="86119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76200" y="2819400"/>
            <a:ext cx="5257800" cy="1981200"/>
          </a:xfrm>
        </p:spPr>
        <p:txBody>
          <a:bodyPr/>
          <a:lstStyle/>
          <a:p>
            <a:r>
              <a:rPr lang="en-US" altLang="en-US" sz="1800" dirty="0" err="1" smtClean="0"/>
              <a:t>D</a:t>
            </a:r>
            <a:r>
              <a:rPr lang="en-US" altLang="en-US" sz="1800" baseline="-25000" dirty="0" err="1" smtClean="0"/>
              <a:t>turbulence</a:t>
            </a:r>
            <a:r>
              <a:rPr lang="en-US" altLang="en-US" sz="1800" dirty="0" smtClean="0"/>
              <a:t> ~ (step size)</a:t>
            </a:r>
            <a:r>
              <a:rPr lang="en-US" altLang="en-US" sz="1800" baseline="30000" dirty="0" smtClean="0"/>
              <a:t>2</a:t>
            </a:r>
            <a:r>
              <a:rPr lang="en-US" altLang="en-US" sz="1800" dirty="0" smtClean="0"/>
              <a:t> </a:t>
            </a:r>
            <a:r>
              <a:rPr lang="en-US" altLang="en-US" sz="1800" dirty="0" smtClean="0">
                <a:sym typeface="Symbol" pitchFamily="18" charset="2"/>
              </a:rPr>
              <a:t></a:t>
            </a:r>
            <a:r>
              <a:rPr lang="en-US" altLang="en-US" sz="1800" dirty="0" smtClean="0"/>
              <a:t> decorrelation rate</a:t>
            </a:r>
          </a:p>
          <a:p>
            <a:endParaRPr lang="en-US" altLang="en-US" sz="1800" dirty="0" smtClean="0"/>
          </a:p>
          <a:p>
            <a:pPr>
              <a:buFontTx/>
              <a:buNone/>
            </a:pPr>
            <a:r>
              <a:rPr lang="en-US" altLang="en-US" sz="1800" dirty="0" smtClean="0"/>
              <a:t>	step size ~ 5-10 </a:t>
            </a:r>
            <a:r>
              <a:rPr lang="en-US" altLang="en-US" sz="1800" dirty="0" err="1" smtClean="0"/>
              <a:t>gyroradii</a:t>
            </a:r>
            <a:r>
              <a:rPr lang="en-US" altLang="en-US" sz="1800" dirty="0" smtClean="0"/>
              <a:t> ~ few cm’s</a:t>
            </a:r>
          </a:p>
          <a:p>
            <a:pPr>
              <a:buFontTx/>
              <a:buNone/>
            </a:pPr>
            <a:r>
              <a:rPr lang="en-US" altLang="en-US" sz="1800" dirty="0" smtClean="0"/>
              <a:t>	decorrelation rate ~ 100 kHz</a:t>
            </a:r>
          </a:p>
        </p:txBody>
      </p:sp>
      <p:sp>
        <p:nvSpPr>
          <p:cNvPr id="61443" name="Title 1"/>
          <p:cNvSpPr>
            <a:spLocks noGrp="1"/>
          </p:cNvSpPr>
          <p:nvPr>
            <p:ph type="title"/>
          </p:nvPr>
        </p:nvSpPr>
        <p:spPr/>
        <p:txBody>
          <a:bodyPr/>
          <a:lstStyle/>
          <a:p>
            <a:r>
              <a:rPr lang="en-US" altLang="en-US" smtClean="0"/>
              <a:t>Rough estimate of turbulent diffusivity indicates it’s a plausible explanation for confinement</a:t>
            </a:r>
          </a:p>
        </p:txBody>
      </p:sp>
      <p:grpSp>
        <p:nvGrpSpPr>
          <p:cNvPr id="61444" name="Group 80"/>
          <p:cNvGrpSpPr>
            <a:grpSpLocks/>
          </p:cNvGrpSpPr>
          <p:nvPr/>
        </p:nvGrpSpPr>
        <p:grpSpPr bwMode="auto">
          <a:xfrm>
            <a:off x="5181600" y="1719263"/>
            <a:ext cx="3817938" cy="3843374"/>
            <a:chOff x="5181600" y="1600200"/>
            <a:chExt cx="3818391" cy="3843791"/>
          </a:xfrm>
        </p:grpSpPr>
        <p:pic>
          <p:nvPicPr>
            <p:cNvPr id="61452" name="Picture 79" descr="kavli_pressure_profile_2b.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61454"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61455" name="TextBox 18"/>
            <p:cNvSpPr txBox="1">
              <a:spLocks noChangeArrowheads="1"/>
            </p:cNvSpPr>
            <p:nvPr/>
          </p:nvSpPr>
          <p:spPr bwMode="auto">
            <a:xfrm>
              <a:off x="7004585" y="1900535"/>
              <a:ext cx="1225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latin typeface="Helvetica" pitchFamily="34" charset="0"/>
                </a:rPr>
                <a:t>time-averaged</a:t>
              </a:r>
            </a:p>
            <a:p>
              <a:pPr algn="ctr" eaLnBrk="1" hangingPunct="1">
                <a:spcBef>
                  <a:spcPct val="0"/>
                </a:spcBef>
                <a:buFontTx/>
                <a:buNone/>
              </a:pPr>
              <a:r>
                <a:rPr lang="en-US" altLang="en-US" sz="1200" i="0">
                  <a:latin typeface="Helvetica" pitchFamily="34" charset="0"/>
                </a:rPr>
                <a:t>temperature</a:t>
              </a:r>
            </a:p>
          </p:txBody>
        </p:sp>
        <p:cxnSp>
          <p:nvCxnSpPr>
            <p:cNvPr id="61456"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1457" name="TextBox 22"/>
            <p:cNvSpPr txBox="1">
              <a:spLocks noChangeArrowheads="1"/>
            </p:cNvSpPr>
            <p:nvPr/>
          </p:nvSpPr>
          <p:spPr bwMode="auto">
            <a:xfrm>
              <a:off x="5943602" y="3881735"/>
              <a:ext cx="1228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FF0000"/>
                  </a:solidFill>
                  <a:latin typeface="Helvetica" pitchFamily="34" charset="0"/>
                </a:rPr>
                <a:t>instantaneous</a:t>
              </a:r>
            </a:p>
            <a:p>
              <a:pPr algn="ctr" eaLnBrk="1" hangingPunct="1">
                <a:spcBef>
                  <a:spcPct val="0"/>
                </a:spcBef>
                <a:buFontTx/>
                <a:buNone/>
              </a:pPr>
              <a:r>
                <a:rPr lang="en-US" altLang="en-US" sz="1200" i="0">
                  <a:solidFill>
                    <a:srgbClr val="FF0000"/>
                  </a:solidFill>
                  <a:latin typeface="Helvetica" pitchFamily="34" charset="0"/>
                </a:rPr>
                <a:t>temperature</a:t>
              </a:r>
            </a:p>
          </p:txBody>
        </p:sp>
        <p:cxnSp>
          <p:nvCxnSpPr>
            <p:cNvPr id="61458" name="Straight Arrow Connector 24"/>
            <p:cNvCxnSpPr>
              <a:cxnSpLocks noChangeShapeType="1"/>
            </p:cNvCxnSpPr>
            <p:nvPr/>
          </p:nvCxnSpPr>
          <p:spPr bwMode="auto">
            <a:xfrm flipV="1">
              <a:off x="7010400" y="3429000"/>
              <a:ext cx="304800" cy="533400"/>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61459" name="TextBox 59"/>
            <p:cNvSpPr txBox="1">
              <a:spLocks noChangeArrowheads="1"/>
            </p:cNvSpPr>
            <p:nvPr/>
          </p:nvSpPr>
          <p:spPr bwMode="auto">
            <a:xfrm>
              <a:off x="6789260" y="5105400"/>
              <a:ext cx="659233" cy="33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dirty="0" smtClean="0">
                  <a:latin typeface="Helvetica" pitchFamily="34" charset="0"/>
                </a:rPr>
                <a:t>~1 </a:t>
              </a:r>
              <a:r>
                <a:rPr lang="en-US" altLang="en-US" sz="1600" i="0" dirty="0">
                  <a:latin typeface="Helvetica" pitchFamily="34" charset="0"/>
                </a:rPr>
                <a:t>m</a:t>
              </a:r>
            </a:p>
          </p:txBody>
        </p:sp>
        <p:cxnSp>
          <p:nvCxnSpPr>
            <p:cNvPr id="61460"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461"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61462" name="Straight Connector 74"/>
            <p:cNvCxnSpPr>
              <a:cxnSpLocks noChangeShapeType="1"/>
            </p:cNvCxnSpPr>
            <p:nvPr/>
          </p:nvCxnSpPr>
          <p:spPr bwMode="auto">
            <a:xfrm>
              <a:off x="7315200" y="3124200"/>
              <a:ext cx="228600" cy="0"/>
            </a:xfrm>
            <a:prstGeom prst="line">
              <a:avLst/>
            </a:prstGeom>
            <a:noFill/>
            <a:ln w="15875"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61463" name="TextBox 77"/>
            <p:cNvSpPr txBox="1">
              <a:spLocks noChangeArrowheads="1"/>
            </p:cNvSpPr>
            <p:nvPr/>
          </p:nvSpPr>
          <p:spPr bwMode="auto">
            <a:xfrm>
              <a:off x="7233470" y="2819400"/>
              <a:ext cx="661541" cy="27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dirty="0">
                  <a:solidFill>
                    <a:srgbClr val="FF0000"/>
                  </a:solidFill>
                  <a:latin typeface="Helvetica" pitchFamily="34" charset="0"/>
                </a:rPr>
                <a:t>~ </a:t>
              </a:r>
              <a:r>
                <a:rPr lang="en-US" altLang="en-US" sz="1200" i="0" dirty="0" smtClean="0">
                  <a:solidFill>
                    <a:srgbClr val="FF0000"/>
                  </a:solidFill>
                  <a:latin typeface="Helvetica" pitchFamily="34" charset="0"/>
                </a:rPr>
                <a:t>cm’s</a:t>
              </a:r>
              <a:endParaRPr lang="en-US" altLang="en-US" sz="1200" i="0" dirty="0">
                <a:solidFill>
                  <a:srgbClr val="FF0000"/>
                </a:solidFill>
                <a:latin typeface="Helvetica" pitchFamily="34" charset="0"/>
              </a:endParaRPr>
            </a:p>
          </p:txBody>
        </p:sp>
      </p:grpSp>
      <p:sp>
        <p:nvSpPr>
          <p:cNvPr id="61445" name="Right Arrow 19"/>
          <p:cNvSpPr>
            <a:spLocks noChangeArrowheads="1"/>
          </p:cNvSpPr>
          <p:nvPr/>
        </p:nvSpPr>
        <p:spPr bwMode="auto">
          <a:xfrm>
            <a:off x="6172200" y="1066800"/>
            <a:ext cx="1600200" cy="762000"/>
          </a:xfrm>
          <a:prstGeom prst="rightArrow">
            <a:avLst>
              <a:gd name="adj1" fmla="val 50000"/>
              <a:gd name="adj2" fmla="val 50001"/>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61446" name="TextBox 20"/>
          <p:cNvSpPr txBox="1">
            <a:spLocks noChangeArrowheads="1"/>
          </p:cNvSpPr>
          <p:nvPr/>
        </p:nvSpPr>
        <p:spPr bwMode="auto">
          <a:xfrm>
            <a:off x="6181725" y="1262063"/>
            <a:ext cx="1611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b="0" i="0">
                <a:latin typeface="Helvetica" pitchFamily="34" charset="0"/>
              </a:rPr>
              <a:t>P</a:t>
            </a:r>
            <a:r>
              <a:rPr lang="en-US" altLang="en-US" sz="1600" b="0" i="0" baseline="-25000">
                <a:latin typeface="Helvetica" pitchFamily="34" charset="0"/>
              </a:rPr>
              <a:t>heat </a:t>
            </a:r>
            <a:r>
              <a:rPr lang="en-US" altLang="en-US" sz="1600" b="0" i="0">
                <a:latin typeface="Helvetica" pitchFamily="34" charset="0"/>
              </a:rPr>
              <a:t>= Heat flux</a:t>
            </a:r>
          </a:p>
        </p:txBody>
      </p:sp>
      <p:graphicFrame>
        <p:nvGraphicFramePr>
          <p:cNvPr id="61447" name="Object 13"/>
          <p:cNvGraphicFramePr>
            <a:graphicFrameLocks noChangeAspect="1"/>
          </p:cNvGraphicFramePr>
          <p:nvPr/>
        </p:nvGraphicFramePr>
        <p:xfrm>
          <a:off x="881063" y="4516438"/>
          <a:ext cx="3094037" cy="741362"/>
        </p:xfrm>
        <a:graphic>
          <a:graphicData uri="http://schemas.openxmlformats.org/presentationml/2006/ole">
            <mc:AlternateContent xmlns:mc="http://schemas.openxmlformats.org/markup-compatibility/2006">
              <mc:Choice xmlns:v="urn:schemas-microsoft-com:vml" Requires="v">
                <p:oleObj spid="_x0000_s172341" name="Equation" r:id="rId5" imgW="1803400" imgH="431800" progId="Equation.3">
                  <p:embed/>
                </p:oleObj>
              </mc:Choice>
              <mc:Fallback>
                <p:oleObj name="Equation" r:id="rId5" imgW="18034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063" y="4516438"/>
                        <a:ext cx="3094037" cy="74136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1448" name="Picture 21" descr="http://www.cee.mtu.edu/%7Ereh/courses/ce251/251_notes_dir/img504.gif"/>
          <p:cNvPicPr>
            <a:picLocks noChangeAspect="1" noChangeArrowheads="1"/>
          </p:cNvPicPr>
          <p:nvPr/>
        </p:nvPicPr>
        <p:blipFill>
          <a:blip r:embed="rId7">
            <a:extLst>
              <a:ext uri="{28A0092B-C50C-407E-A947-70E740481C1C}">
                <a14:useLocalDpi xmlns:a14="http://schemas.microsoft.com/office/drawing/2010/main" val="0"/>
              </a:ext>
            </a:extLst>
          </a:blip>
          <a:srcRect l="13255" t="58856" r="5688" b="10628"/>
          <a:stretch>
            <a:fillRect/>
          </a:stretch>
        </p:blipFill>
        <p:spPr bwMode="auto">
          <a:xfrm>
            <a:off x="381000" y="990600"/>
            <a:ext cx="434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Box 28"/>
          <p:cNvSpPr txBox="1">
            <a:spLocks noChangeArrowheads="1"/>
          </p:cNvSpPr>
          <p:nvPr/>
        </p:nvSpPr>
        <p:spPr bwMode="auto">
          <a:xfrm>
            <a:off x="0" y="1719263"/>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HOT</a:t>
            </a:r>
          </a:p>
        </p:txBody>
      </p:sp>
      <p:sp>
        <p:nvSpPr>
          <p:cNvPr id="61450" name="TextBox 29"/>
          <p:cNvSpPr txBox="1">
            <a:spLocks noChangeArrowheads="1"/>
          </p:cNvSpPr>
          <p:nvPr/>
        </p:nvSpPr>
        <p:spPr bwMode="auto">
          <a:xfrm>
            <a:off x="4419600" y="1676400"/>
            <a:ext cx="765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chemeClr val="accent2"/>
                </a:solidFill>
                <a:latin typeface="Helvetica" pitchFamily="34" charset="0"/>
              </a:rPr>
              <a:t>COLD</a:t>
            </a:r>
          </a:p>
        </p:txBody>
      </p:sp>
      <p:sp>
        <p:nvSpPr>
          <p:cNvPr id="31" name="TextBox 30"/>
          <p:cNvSpPr txBox="1"/>
          <p:nvPr/>
        </p:nvSpPr>
        <p:spPr>
          <a:xfrm>
            <a:off x="304800" y="5867400"/>
            <a:ext cx="7391400" cy="830263"/>
          </a:xfrm>
          <a:prstGeom prst="rect">
            <a:avLst/>
          </a:prstGeom>
          <a:noFill/>
        </p:spPr>
        <p:txBody>
          <a:bodyPr>
            <a:spAutoFit/>
          </a:bodyPr>
          <a:lstStyle/>
          <a:p>
            <a:pPr>
              <a:defRPr/>
            </a:pPr>
            <a:r>
              <a:rPr lang="en-US" sz="2400" b="0" i="0" kern="0" dirty="0">
                <a:solidFill>
                  <a:schemeClr val="tx1"/>
                </a:solidFill>
                <a:latin typeface="+mn-lt"/>
                <a:cs typeface="Arial" charset="0"/>
              </a:rPr>
              <a:t>Turbulence confinement time estimate </a:t>
            </a:r>
            <a:r>
              <a:rPr lang="en-US" sz="2400" b="0" i="0" kern="0" dirty="0">
                <a:solidFill>
                  <a:schemeClr val="tx1"/>
                </a:solidFill>
                <a:cs typeface="Arial" charset="0"/>
              </a:rPr>
              <a:t>~ 0.1 s</a:t>
            </a:r>
          </a:p>
          <a:p>
            <a:pPr>
              <a:defRPr/>
            </a:pPr>
            <a:r>
              <a:rPr lang="en-US" sz="2400" b="0" i="0" kern="0" dirty="0">
                <a:solidFill>
                  <a:schemeClr val="tx1"/>
                </a:solidFill>
                <a:cs typeface="Arial" charset="0"/>
              </a:rPr>
              <a:t>Experimental confinement time             ~ 0.1 s</a:t>
            </a:r>
          </a:p>
        </p:txBody>
      </p:sp>
    </p:spTree>
    <p:extLst>
      <p:ext uri="{BB962C8B-B14F-4D97-AF65-F5344CB8AC3E}">
        <p14:creationId xmlns:p14="http://schemas.microsoft.com/office/powerpoint/2010/main" val="29284563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Turbulence advects/mixes/transports energy, particles and momentum</a:t>
            </a:r>
          </a:p>
        </p:txBody>
      </p:sp>
      <p:sp>
        <p:nvSpPr>
          <p:cNvPr id="7171" name="Content Placeholder 2"/>
          <p:cNvSpPr>
            <a:spLocks noGrp="1"/>
          </p:cNvSpPr>
          <p:nvPr>
            <p:ph idx="1"/>
          </p:nvPr>
        </p:nvSpPr>
        <p:spPr>
          <a:xfrm>
            <a:off x="152400" y="914400"/>
            <a:ext cx="8763000" cy="5867400"/>
          </a:xfrm>
        </p:spPr>
        <p:txBody>
          <a:bodyPr>
            <a:normAutofit fontScale="92500"/>
          </a:bodyPr>
          <a:lstStyle/>
          <a:p>
            <a:pPr marL="342739" indent="-342739">
              <a:defRPr/>
            </a:pPr>
            <a:r>
              <a:rPr lang="en-US" altLang="en-US" dirty="0" smtClean="0"/>
              <a:t>Turbulence provides a highly nonlinear flux-gradient relationship due to sources of free energy</a:t>
            </a:r>
          </a:p>
          <a:p>
            <a:pPr marL="342739" indent="-342739">
              <a:defRPr/>
            </a:pPr>
            <a:endParaRPr lang="en-US" altLang="en-US" dirty="0"/>
          </a:p>
          <a:p>
            <a:pPr marL="342739" indent="-342739">
              <a:defRPr/>
            </a:pPr>
            <a:endParaRPr lang="en-US" altLang="en-US" dirty="0" smtClean="0"/>
          </a:p>
          <a:p>
            <a:pPr marL="342739" indent="-342739">
              <a:defRPr/>
            </a:pPr>
            <a:endParaRPr lang="en-US" altLang="en-US" dirty="0"/>
          </a:p>
          <a:p>
            <a:pPr marL="342739" indent="-342739">
              <a:defRPr/>
            </a:pPr>
            <a:endParaRPr lang="en-US" altLang="en-US" dirty="0" smtClean="0"/>
          </a:p>
          <a:p>
            <a:pPr marL="342739" indent="-342739">
              <a:defRPr/>
            </a:pPr>
            <a:endParaRPr lang="en-US" altLang="en-US" dirty="0"/>
          </a:p>
          <a:p>
            <a:pPr marL="342739" indent="-342739">
              <a:defRPr/>
            </a:pPr>
            <a:r>
              <a:rPr lang="en-US" altLang="en-US" dirty="0" smtClean="0"/>
              <a:t>I realize I’m largely referring to energy transport, but just as important for a self-consistent reactor solution is:</a:t>
            </a:r>
          </a:p>
          <a:p>
            <a:pPr marL="742602" lvl="1" indent="-285616">
              <a:defRPr/>
            </a:pPr>
            <a:r>
              <a:rPr lang="en-US" altLang="en-US" sz="2400" dirty="0" smtClean="0"/>
              <a:t>Particle transport </a:t>
            </a:r>
            <a:r>
              <a:rPr lang="en-US" altLang="en-US" sz="2400" dirty="0" smtClean="0">
                <a:sym typeface="Wingdings" panose="05000000000000000000" pitchFamily="2" charset="2"/>
              </a:rPr>
              <a:t> need to f</a:t>
            </a:r>
            <a:r>
              <a:rPr lang="en-US" altLang="en-US" sz="2400" dirty="0" smtClean="0"/>
              <a:t>uel D &amp; T in reactors</a:t>
            </a:r>
          </a:p>
          <a:p>
            <a:pPr marL="742602" lvl="1" indent="-285616">
              <a:defRPr/>
            </a:pPr>
            <a:r>
              <a:rPr lang="en-US" altLang="en-US" sz="2400" dirty="0"/>
              <a:t>I</a:t>
            </a:r>
            <a:r>
              <a:rPr lang="en-US" altLang="en-US" sz="2400" dirty="0" smtClean="0"/>
              <a:t>mpurity transport </a:t>
            </a:r>
            <a:r>
              <a:rPr lang="en-US" altLang="en-US" sz="2400" dirty="0" smtClean="0">
                <a:sym typeface="Wingdings" panose="05000000000000000000" pitchFamily="2" charset="2"/>
              </a:rPr>
              <a:t> expelling He ash; </a:t>
            </a:r>
            <a:r>
              <a:rPr lang="en-US" altLang="en-US" sz="2400" dirty="0" smtClean="0"/>
              <a:t>avoiding impurity accumulation from e.g. sputtering high-Z (e.g. tungsten) walls</a:t>
            </a:r>
          </a:p>
          <a:p>
            <a:pPr marL="742602" lvl="1" indent="-285616">
              <a:defRPr/>
            </a:pPr>
            <a:r>
              <a:rPr lang="en-US" altLang="en-US" sz="2400" dirty="0"/>
              <a:t>M</a:t>
            </a:r>
            <a:r>
              <a:rPr lang="en-US" altLang="en-US" sz="2400" dirty="0" smtClean="0"/>
              <a:t>omentum transport </a:t>
            </a:r>
            <a:r>
              <a:rPr lang="en-US" altLang="en-US" sz="2400" dirty="0" smtClean="0">
                <a:sym typeface="Wingdings" panose="05000000000000000000" pitchFamily="2" charset="2"/>
              </a:rPr>
              <a:t> </a:t>
            </a:r>
            <a:r>
              <a:rPr lang="en-US" altLang="en-US" sz="2400" dirty="0" smtClean="0"/>
              <a:t>rotation is critical to </a:t>
            </a:r>
            <a:r>
              <a:rPr lang="en-US" altLang="en-US" sz="2400" dirty="0" err="1" smtClean="0"/>
              <a:t>macrostability</a:t>
            </a:r>
            <a:r>
              <a:rPr lang="en-US" altLang="en-US" sz="2400" dirty="0"/>
              <a:t> </a:t>
            </a:r>
            <a:r>
              <a:rPr lang="en-US" altLang="en-US" sz="2400" dirty="0" smtClean="0"/>
              <a:t>(RWM/NTM) and part of self-consistent turbulence solution via E</a:t>
            </a:r>
            <a:r>
              <a:rPr lang="en-US" altLang="en-US" sz="2400" dirty="0" smtClean="0">
                <a:sym typeface="Symbol"/>
              </a:rPr>
              <a:t></a:t>
            </a:r>
            <a:r>
              <a:rPr lang="en-US" altLang="en-US" sz="2400" dirty="0" smtClean="0"/>
              <a:t>B sheared flows (</a:t>
            </a:r>
            <a:r>
              <a:rPr lang="en-US" altLang="en-US" sz="2400" i="1" dirty="0" smtClean="0"/>
              <a:t>more later</a:t>
            </a:r>
            <a:r>
              <a:rPr lang="en-US" altLang="en-US" sz="2400" dirty="0" smtClean="0"/>
              <a:t>)</a:t>
            </a:r>
          </a:p>
        </p:txBody>
      </p:sp>
      <p:graphicFrame>
        <p:nvGraphicFramePr>
          <p:cNvPr id="22532" name="Object 1"/>
          <p:cNvGraphicFramePr>
            <a:graphicFrameLocks noChangeAspect="1"/>
          </p:cNvGraphicFramePr>
          <p:nvPr/>
        </p:nvGraphicFramePr>
        <p:xfrm>
          <a:off x="2438400" y="1752600"/>
          <a:ext cx="4200525" cy="1828800"/>
        </p:xfrm>
        <a:graphic>
          <a:graphicData uri="http://schemas.openxmlformats.org/presentationml/2006/ole">
            <mc:AlternateContent xmlns:mc="http://schemas.openxmlformats.org/markup-compatibility/2006">
              <mc:Choice xmlns:v="urn:schemas-microsoft-com:vml" Requires="v">
                <p:oleObj spid="_x0000_s173363" name="Equation" r:id="rId3" imgW="2159000" imgH="939800" progId="Equation.3">
                  <p:embed/>
                </p:oleObj>
              </mc:Choice>
              <mc:Fallback>
                <p:oleObj name="Equation" r:id="rId3" imgW="21590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752600"/>
                        <a:ext cx="4200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266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1981200"/>
            <a:ext cx="9144000" cy="2438400"/>
          </a:xfrm>
        </p:spPr>
        <p:txBody>
          <a:bodyPr/>
          <a:lstStyle/>
          <a:p>
            <a:r>
              <a:rPr lang="en-US" altLang="en-US" sz="4400" dirty="0" smtClean="0"/>
              <a:t>Measurements are challenging and limited – also use theory and simulation to help improve understanding</a:t>
            </a:r>
          </a:p>
        </p:txBody>
      </p:sp>
    </p:spTree>
    <p:extLst>
      <p:ext uri="{BB962C8B-B14F-4D97-AF65-F5344CB8AC3E}">
        <p14:creationId xmlns:p14="http://schemas.microsoft.com/office/powerpoint/2010/main" val="648005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p>
        </p:txBody>
      </p:sp>
      <p:sp>
        <p:nvSpPr>
          <p:cNvPr id="20483" name="Content Placeholder 2"/>
          <p:cNvSpPr>
            <a:spLocks noGrp="1"/>
          </p:cNvSpPr>
          <p:nvPr>
            <p:ph idx="1"/>
          </p:nvPr>
        </p:nvSpPr>
        <p:spPr/>
        <p:txBody>
          <a:bodyPr/>
          <a:lstStyle/>
          <a:p>
            <a:endParaRPr lang="en-US" altLang="en-US"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08227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altLang="en-US" smtClean="0"/>
          </a:p>
        </p:txBody>
      </p:sp>
      <p:sp>
        <p:nvSpPr>
          <p:cNvPr id="21507" name="Content Placeholder 2"/>
          <p:cNvSpPr>
            <a:spLocks noGrp="1"/>
          </p:cNvSpPr>
          <p:nvPr>
            <p:ph idx="1"/>
          </p:nvPr>
        </p:nvSpPr>
        <p:spPr/>
        <p:txBody>
          <a:bodyPr/>
          <a:lstStyle/>
          <a:p>
            <a:endParaRPr lang="en-US" altLang="en-US"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81800" y="5954713"/>
            <a:ext cx="2286000" cy="369887"/>
          </a:xfrm>
          <a:prstGeom prst="rect">
            <a:avLst/>
          </a:prstGeom>
          <a:noFill/>
        </p:spPr>
        <p:txBody>
          <a:bodyPr>
            <a:spAutoFit/>
          </a:bodyPr>
          <a:lstStyle/>
          <a:p>
            <a:pPr>
              <a:defRPr/>
            </a:pPr>
            <a:r>
              <a:rPr lang="en-US" sz="1800" b="0" i="0" dirty="0">
                <a:solidFill>
                  <a:schemeClr val="tx1"/>
                </a:solidFill>
                <a:latin typeface="+mn-lt"/>
                <a:cs typeface="Arial" charset="0"/>
              </a:rPr>
              <a:t>to obtain </a:t>
            </a:r>
            <a:r>
              <a:rPr lang="en-US" sz="1800" b="0" i="0" dirty="0" err="1">
                <a:solidFill>
                  <a:schemeClr val="tx1"/>
                </a:solidFill>
                <a:latin typeface="Symbol" panose="05050102010706020507" pitchFamily="18" charset="2"/>
                <a:cs typeface="Arial" charset="0"/>
              </a:rPr>
              <a:t>dj</a:t>
            </a:r>
            <a:r>
              <a:rPr lang="en-US" sz="1800" b="0" i="0" dirty="0">
                <a:solidFill>
                  <a:schemeClr val="tx1"/>
                </a:solidFill>
                <a:latin typeface="+mn-lt"/>
                <a:cs typeface="Arial" charset="0"/>
              </a:rPr>
              <a:t>, </a:t>
            </a:r>
            <a:r>
              <a:rPr lang="en-US" sz="1800" b="0" i="0" dirty="0">
                <a:solidFill>
                  <a:schemeClr val="tx1"/>
                </a:solidFill>
                <a:latin typeface="Symbol" panose="05050102010706020507" pitchFamily="18" charset="2"/>
                <a:cs typeface="Arial" charset="0"/>
              </a:rPr>
              <a:t>d</a:t>
            </a:r>
            <a:r>
              <a:rPr lang="en-US" sz="1800" b="0" i="0" dirty="0">
                <a:solidFill>
                  <a:schemeClr val="tx1"/>
                </a:solidFill>
                <a:latin typeface="+mn-lt"/>
                <a:cs typeface="Arial" charset="0"/>
              </a:rPr>
              <a:t>B</a:t>
            </a:r>
          </a:p>
        </p:txBody>
      </p:sp>
    </p:spTree>
    <p:extLst>
      <p:ext uri="{BB962C8B-B14F-4D97-AF65-F5344CB8AC3E}">
        <p14:creationId xmlns:p14="http://schemas.microsoft.com/office/powerpoint/2010/main" val="27378297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0"/>
            <a:ext cx="9144000" cy="838200"/>
          </a:xfrm>
        </p:spPr>
        <p:txBody>
          <a:bodyPr/>
          <a:lstStyle/>
          <a:p>
            <a:r>
              <a:rPr lang="en-US" altLang="en-US" dirty="0" smtClean="0"/>
              <a:t>Direct numerical simulations of 5D </a:t>
            </a:r>
            <a:r>
              <a:rPr lang="en-US" altLang="en-US" dirty="0" err="1" smtClean="0"/>
              <a:t>gyrokinetic</a:t>
            </a:r>
            <a:r>
              <a:rPr lang="en-US" altLang="en-US" dirty="0" smtClean="0"/>
              <a:t> turbulence enabled by supercomputing</a:t>
            </a:r>
          </a:p>
        </p:txBody>
      </p:sp>
      <p:sp>
        <p:nvSpPr>
          <p:cNvPr id="63491" name="Content Placeholder 2"/>
          <p:cNvSpPr>
            <a:spLocks noGrp="1"/>
          </p:cNvSpPr>
          <p:nvPr>
            <p:ph idx="1"/>
          </p:nvPr>
        </p:nvSpPr>
        <p:spPr>
          <a:xfrm>
            <a:off x="152400" y="990600"/>
            <a:ext cx="8915400" cy="1219200"/>
          </a:xfrm>
        </p:spPr>
        <p:txBody>
          <a:bodyPr/>
          <a:lstStyle/>
          <a:p>
            <a:r>
              <a:rPr lang="en-US" altLang="en-US" sz="2000" dirty="0" smtClean="0"/>
              <a:t>3D space + 2D particle motion, self-consistent electric and magnetic fields</a:t>
            </a:r>
          </a:p>
          <a:p>
            <a:pPr lvl="1"/>
            <a:r>
              <a:rPr lang="en-US" altLang="en-US" sz="1800" dirty="0" smtClean="0"/>
              <a:t>100’s millions of grid points, or 10’s billions of particle markers</a:t>
            </a:r>
          </a:p>
          <a:p>
            <a:pPr lvl="1"/>
            <a:r>
              <a:rPr lang="en-US" altLang="en-US" sz="1800" dirty="0" smtClean="0"/>
              <a:t>Millions of </a:t>
            </a:r>
            <a:r>
              <a:rPr lang="en-US" altLang="en-US" sz="1800" dirty="0" err="1" smtClean="0"/>
              <a:t>cpu</a:t>
            </a:r>
            <a:r>
              <a:rPr lang="en-US" altLang="en-US" sz="1800" dirty="0" smtClean="0"/>
              <a:t>-hours, exploiting up to 200,000 </a:t>
            </a:r>
            <a:r>
              <a:rPr lang="en-US" altLang="en-US" sz="1800" dirty="0" err="1" smtClean="0"/>
              <a:t>cpu’s</a:t>
            </a:r>
            <a:r>
              <a:rPr lang="en-US" altLang="en-US" sz="1800" dirty="0" smtClean="0"/>
              <a:t> (nersc.gov, nccs.gov)</a:t>
            </a:r>
          </a:p>
        </p:txBody>
      </p:sp>
      <p:pic>
        <p:nvPicPr>
          <p:cNvPr id="634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14600"/>
            <a:ext cx="7926388"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7"/>
          <p:cNvSpPr txBox="1">
            <a:spLocks noChangeArrowheads="1"/>
          </p:cNvSpPr>
          <p:nvPr/>
        </p:nvSpPr>
        <p:spPr bwMode="auto">
          <a:xfrm>
            <a:off x="3705225" y="6059488"/>
            <a:ext cx="213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b="0" i="0">
                <a:latin typeface="Helvetica" pitchFamily="34" charset="0"/>
              </a:rPr>
              <a:t>GYRO code</a:t>
            </a:r>
          </a:p>
          <a:p>
            <a:pPr algn="ctr" eaLnBrk="1" hangingPunct="1">
              <a:spcBef>
                <a:spcPct val="0"/>
              </a:spcBef>
              <a:buFontTx/>
              <a:buNone/>
            </a:pPr>
            <a:r>
              <a:rPr lang="en-US" altLang="en-US" sz="1200" b="0" i="0">
                <a:latin typeface="Helvetica" pitchFamily="34" charset="0"/>
              </a:rPr>
              <a:t>General Atomics</a:t>
            </a:r>
          </a:p>
          <a:p>
            <a:pPr algn="ctr" eaLnBrk="1" hangingPunct="1">
              <a:spcBef>
                <a:spcPct val="0"/>
              </a:spcBef>
              <a:buFontTx/>
              <a:buNone/>
            </a:pPr>
            <a:r>
              <a:rPr lang="en-US" altLang="en-US" sz="1200" b="0" i="0">
                <a:latin typeface="Helvetica" pitchFamily="34" charset="0"/>
              </a:rPr>
              <a:t>(fusion.gat.com/theory/Gyro)</a:t>
            </a:r>
          </a:p>
        </p:txBody>
      </p:sp>
    </p:spTree>
    <p:extLst>
      <p:ext uri="{BB962C8B-B14F-4D97-AF65-F5344CB8AC3E}">
        <p14:creationId xmlns:p14="http://schemas.microsoft.com/office/powerpoint/2010/main" val="2920763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US" altLang="en-US" smtClean="0"/>
          </a:p>
        </p:txBody>
      </p:sp>
      <p:pic>
        <p:nvPicPr>
          <p:cNvPr id="6" name="D3d.n16.2x_0.6_fly.mpg">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725488" y="1790700"/>
            <a:ext cx="7620000" cy="3810000"/>
          </a:xfrm>
        </p:spPr>
      </p:pic>
    </p:spTree>
    <p:extLst>
      <p:ext uri="{BB962C8B-B14F-4D97-AF65-F5344CB8AC3E}">
        <p14:creationId xmlns:p14="http://schemas.microsoft.com/office/powerpoint/2010/main" val="614694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Physically realistic turbulence simulations now capable of reproducing measured behavior</a:t>
            </a:r>
          </a:p>
        </p:txBody>
      </p:sp>
      <p:pic>
        <p:nvPicPr>
          <p:cNvPr id="655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76388"/>
            <a:ext cx="2057400"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16"/>
          <p:cNvPicPr>
            <a:picLocks noChangeAspect="1" noChangeArrowheads="1"/>
          </p:cNvPicPr>
          <p:nvPr/>
        </p:nvPicPr>
        <p:blipFill>
          <a:blip r:embed="rId4">
            <a:extLst>
              <a:ext uri="{28A0092B-C50C-407E-A947-70E740481C1C}">
                <a14:useLocalDpi xmlns:a14="http://schemas.microsoft.com/office/drawing/2010/main" val="0"/>
              </a:ext>
            </a:extLst>
          </a:blip>
          <a:srcRect r="13792"/>
          <a:stretch>
            <a:fillRect/>
          </a:stretch>
        </p:blipFill>
        <p:spPr bwMode="auto">
          <a:xfrm>
            <a:off x="533400" y="1571625"/>
            <a:ext cx="4037013"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7"/>
          <p:cNvSpPr txBox="1">
            <a:spLocks noChangeArrowheads="1"/>
          </p:cNvSpPr>
          <p:nvPr/>
        </p:nvSpPr>
        <p:spPr bwMode="auto">
          <a:xfrm>
            <a:off x="5884863" y="1282700"/>
            <a:ext cx="1160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400" i="0">
                <a:latin typeface="Helvetica" pitchFamily="34" charset="0"/>
              </a:rPr>
              <a:t>Experiment</a:t>
            </a:r>
          </a:p>
        </p:txBody>
      </p:sp>
      <p:sp>
        <p:nvSpPr>
          <p:cNvPr id="65542" name="TextBox 8"/>
          <p:cNvSpPr txBox="1">
            <a:spLocks noChangeArrowheads="1"/>
          </p:cNvSpPr>
          <p:nvPr/>
        </p:nvSpPr>
        <p:spPr bwMode="auto">
          <a:xfrm>
            <a:off x="2076450" y="1292225"/>
            <a:ext cx="110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400" i="0">
                <a:latin typeface="Helvetica" pitchFamily="34" charset="0"/>
              </a:rPr>
              <a:t>Simulation</a:t>
            </a:r>
          </a:p>
        </p:txBody>
      </p:sp>
      <p:sp>
        <p:nvSpPr>
          <p:cNvPr id="65543" name="Rectangle 24"/>
          <p:cNvSpPr>
            <a:spLocks noChangeArrowheads="1"/>
          </p:cNvSpPr>
          <p:nvPr/>
        </p:nvSpPr>
        <p:spPr bwMode="auto">
          <a:xfrm>
            <a:off x="4038600" y="3505200"/>
            <a:ext cx="304800" cy="381000"/>
          </a:xfrm>
          <a:prstGeom prst="rect">
            <a:avLst/>
          </a:prstGeom>
          <a:noFill/>
          <a:ln w="25400"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cxnSp>
        <p:nvCxnSpPr>
          <p:cNvPr id="65544" name="Straight Arrow Connector 26"/>
          <p:cNvCxnSpPr>
            <a:cxnSpLocks noChangeShapeType="1"/>
          </p:cNvCxnSpPr>
          <p:nvPr/>
        </p:nvCxnSpPr>
        <p:spPr bwMode="auto">
          <a:xfrm flipV="1">
            <a:off x="4343400" y="3505200"/>
            <a:ext cx="685800" cy="1524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5545" name="TextBox 25"/>
          <p:cNvSpPr txBox="1">
            <a:spLocks noChangeArrowheads="1"/>
          </p:cNvSpPr>
          <p:nvPr/>
        </p:nvSpPr>
        <p:spPr bwMode="auto">
          <a:xfrm>
            <a:off x="685800" y="6324600"/>
            <a:ext cx="430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a:solidFill>
                  <a:srgbClr val="1822CD"/>
                </a:solidFill>
                <a:latin typeface="Helvetica" pitchFamily="34" charset="0"/>
              </a:rPr>
              <a:t>Movies at: https://fusion.gat.com/theory/Gyromovies</a:t>
            </a:r>
          </a:p>
        </p:txBody>
      </p:sp>
    </p:spTree>
    <p:extLst>
      <p:ext uri="{BB962C8B-B14F-4D97-AF65-F5344CB8AC3E}">
        <p14:creationId xmlns:p14="http://schemas.microsoft.com/office/powerpoint/2010/main" val="11708310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0"/>
            <a:ext cx="9144000" cy="685800"/>
          </a:xfrm>
        </p:spPr>
        <p:txBody>
          <a:bodyPr/>
          <a:lstStyle/>
          <a:p>
            <a:r>
              <a:rPr lang="en-US" altLang="en-US" sz="2000" dirty="0" smtClean="0"/>
              <a:t>Example of a validation study in Tore Supra</a:t>
            </a:r>
          </a:p>
        </p:txBody>
      </p:sp>
      <p:sp>
        <p:nvSpPr>
          <p:cNvPr id="44035" name="Content Placeholder 2"/>
          <p:cNvSpPr>
            <a:spLocks noGrp="1"/>
          </p:cNvSpPr>
          <p:nvPr>
            <p:ph idx="1"/>
          </p:nvPr>
        </p:nvSpPr>
        <p:spPr>
          <a:xfrm>
            <a:off x="152400" y="533400"/>
            <a:ext cx="8763000" cy="609600"/>
          </a:xfrm>
        </p:spPr>
        <p:txBody>
          <a:bodyPr/>
          <a:lstStyle/>
          <a:p>
            <a:r>
              <a:rPr lang="en-US" altLang="en-US" sz="1600" dirty="0" smtClean="0"/>
              <a:t>Transport, density fluctuation amplitude (from reflectometry) and spectral characteristics all consistent with nonlinear </a:t>
            </a:r>
            <a:r>
              <a:rPr lang="en-US" altLang="en-US" sz="1600" dirty="0" err="1" smtClean="0"/>
              <a:t>gyrokinetic</a:t>
            </a:r>
            <a:r>
              <a:rPr lang="en-US" altLang="en-US" sz="1600" dirty="0" smtClean="0"/>
              <a:t> simulations (GYRO, GYSELA)</a:t>
            </a:r>
          </a:p>
          <a:p>
            <a:r>
              <a:rPr lang="en-US" altLang="en-US" sz="1600" dirty="0" smtClean="0"/>
              <a:t>Provides confidence in theoretical understanding of key turbulence mechanism (ITG in this case, more on ITG later)</a:t>
            </a: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676400"/>
            <a:ext cx="3200400" cy="253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208463"/>
            <a:ext cx="3294063"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4148138"/>
            <a:ext cx="3149600"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595438"/>
            <a:ext cx="2971800" cy="259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40" name="TextBox 3"/>
          <p:cNvSpPr txBox="1">
            <a:spLocks noChangeArrowheads="1"/>
          </p:cNvSpPr>
          <p:nvPr/>
        </p:nvSpPr>
        <p:spPr bwMode="auto">
          <a:xfrm>
            <a:off x="3963988" y="3603625"/>
            <a:ext cx="15224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Casati, PRL (2009)</a:t>
            </a:r>
          </a:p>
        </p:txBody>
      </p:sp>
      <p:sp>
        <p:nvSpPr>
          <p:cNvPr id="2" name="TextBox 1"/>
          <p:cNvSpPr txBox="1">
            <a:spLocks noRot="1" noChangeAspect="1" noMove="1" noResize="1" noEditPoints="1" noAdjustHandles="1" noChangeArrowheads="1" noChangeShapeType="1" noTextEdit="1"/>
          </p:cNvSpPr>
          <p:nvPr/>
        </p:nvSpPr>
        <p:spPr>
          <a:xfrm>
            <a:off x="7010400" y="1676400"/>
            <a:ext cx="1268104" cy="707886"/>
          </a:xfrm>
          <a:prstGeom prst="rect">
            <a:avLst/>
          </a:prstGeom>
          <a:blipFill rotWithShape="1">
            <a:blip r:embed="rId7"/>
            <a:stretch>
              <a:fillRect t="-4310"/>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7010399" y="4245114"/>
            <a:ext cx="1268104" cy="707886"/>
          </a:xfrm>
          <a:prstGeom prst="rect">
            <a:avLst/>
          </a:prstGeom>
          <a:blipFill rotWithShape="1">
            <a:blip r:embed="rId8"/>
            <a:stretch>
              <a:fillRect t="-4274"/>
            </a:stretch>
          </a:blipFill>
        </p:spPr>
        <p:txBody>
          <a:bodyPr/>
          <a:lstStyle/>
          <a:p>
            <a:pPr>
              <a:defRPr/>
            </a:pPr>
            <a:r>
              <a:rPr lang="en-US">
                <a:noFill/>
              </a:rPr>
              <a:t> </a:t>
            </a:r>
          </a:p>
        </p:txBody>
      </p:sp>
      <p:sp>
        <p:nvSpPr>
          <p:cNvPr id="4" name="TextBox 3"/>
          <p:cNvSpPr txBox="1">
            <a:spLocks noRot="1" noChangeAspect="1" noMove="1" noResize="1" noEditPoints="1" noAdjustHandles="1" noChangeArrowheads="1" noChangeShapeType="1" noTextEdit="1"/>
          </p:cNvSpPr>
          <p:nvPr/>
        </p:nvSpPr>
        <p:spPr>
          <a:xfrm>
            <a:off x="6732207" y="3786425"/>
            <a:ext cx="793038" cy="400110"/>
          </a:xfrm>
          <a:prstGeom prst="rect">
            <a:avLst/>
          </a:prstGeom>
          <a:blipFill rotWithShape="1">
            <a:blip r:embed="rId9"/>
            <a:stretch>
              <a:fillRect b="-10606"/>
            </a:stretch>
          </a:blipFill>
        </p:spPr>
        <p:txBody>
          <a:bodyPr/>
          <a:lstStyle/>
          <a:p>
            <a:pPr>
              <a:defRPr/>
            </a:pPr>
            <a:r>
              <a:rPr lang="en-US">
                <a:noFill/>
              </a:rPr>
              <a:t> </a:t>
            </a:r>
          </a:p>
        </p:txBody>
      </p:sp>
      <p:sp>
        <p:nvSpPr>
          <p:cNvPr id="15" name="TextBox 14"/>
          <p:cNvSpPr txBox="1">
            <a:spLocks noRot="1" noChangeAspect="1" noMove="1" noResize="1" noEditPoints="1" noAdjustHandles="1" noChangeArrowheads="1" noChangeShapeType="1" noTextEdit="1"/>
          </p:cNvSpPr>
          <p:nvPr/>
        </p:nvSpPr>
        <p:spPr>
          <a:xfrm>
            <a:off x="6705600" y="6457890"/>
            <a:ext cx="770596" cy="400110"/>
          </a:xfrm>
          <a:prstGeom prst="rect">
            <a:avLst/>
          </a:prstGeom>
          <a:blipFill rotWithShape="1">
            <a:blip r:embed="rId10"/>
            <a:stretch>
              <a:fillRect b="-10606"/>
            </a:stretch>
          </a:blipFill>
        </p:spPr>
        <p:txBody>
          <a:bodyPr/>
          <a:lstStyle/>
          <a:p>
            <a:pPr>
              <a:defRPr/>
            </a:pPr>
            <a:r>
              <a:rPr lang="en-US">
                <a:noFill/>
              </a:rPr>
              <a:t> </a:t>
            </a:r>
          </a:p>
        </p:txBody>
      </p:sp>
    </p:spTree>
    <p:extLst>
      <p:ext uri="{BB962C8B-B14F-4D97-AF65-F5344CB8AC3E}">
        <p14:creationId xmlns:p14="http://schemas.microsoft.com/office/powerpoint/2010/main" val="2391219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OUTLINE</a:t>
            </a:r>
          </a:p>
        </p:txBody>
      </p:sp>
      <p:sp>
        <p:nvSpPr>
          <p:cNvPr id="3" name="Content Placeholder 2"/>
          <p:cNvSpPr>
            <a:spLocks noGrp="1"/>
          </p:cNvSpPr>
          <p:nvPr>
            <p:ph idx="1"/>
          </p:nvPr>
        </p:nvSpPr>
        <p:spPr>
          <a:xfrm>
            <a:off x="152400" y="762000"/>
            <a:ext cx="8763000" cy="4953000"/>
          </a:xfrm>
        </p:spPr>
        <p:txBody>
          <a:bodyPr/>
          <a:lstStyle/>
          <a:p>
            <a:pPr marL="0" indent="0">
              <a:buFontTx/>
              <a:buNone/>
              <a:defRPr/>
            </a:pPr>
            <a:r>
              <a:rPr lang="en-US" sz="1800" b="1" u="sng" dirty="0" smtClean="0"/>
              <a:t>Lecture #1 (Tuesday, 10/16)</a:t>
            </a:r>
            <a:endParaRPr lang="en-US" sz="1800" u="sng" dirty="0" smtClean="0"/>
          </a:p>
          <a:p>
            <a:pPr marL="342739" indent="-342739">
              <a:defRPr/>
            </a:pPr>
            <a:r>
              <a:rPr lang="en-US" sz="1800" dirty="0" smtClean="0"/>
              <a:t>Fusion, confinement, tokamaks, transport</a:t>
            </a:r>
          </a:p>
          <a:p>
            <a:pPr marL="342739" indent="-342739">
              <a:defRPr/>
            </a:pPr>
            <a:r>
              <a:rPr lang="en-US" sz="1800" dirty="0" smtClean="0"/>
              <a:t>General turbulence examples</a:t>
            </a:r>
          </a:p>
          <a:p>
            <a:pPr marL="342739" indent="-342739">
              <a:defRPr/>
            </a:pPr>
            <a:r>
              <a:rPr lang="en-US" sz="1800" dirty="0" smtClean="0"/>
              <a:t>Turbulence in magnetized plasma</a:t>
            </a:r>
          </a:p>
          <a:p>
            <a:pPr marL="342739" indent="-342739">
              <a:defRPr/>
            </a:pPr>
            <a:r>
              <a:rPr lang="en-US" sz="1800" dirty="0" smtClean="0"/>
              <a:t>Drift waves</a:t>
            </a:r>
          </a:p>
          <a:p>
            <a:pPr marL="342739" indent="-342739">
              <a:defRPr/>
            </a:pPr>
            <a:r>
              <a:rPr lang="en-US" sz="1800" dirty="0" smtClean="0"/>
              <a:t>ITG instability</a:t>
            </a:r>
          </a:p>
          <a:p>
            <a:pPr marL="0" indent="0">
              <a:buNone/>
              <a:defRPr/>
            </a:pPr>
            <a:endParaRPr lang="en-US" sz="1800" dirty="0" smtClean="0"/>
          </a:p>
          <a:p>
            <a:pPr marL="0" indent="0">
              <a:buFontTx/>
              <a:buNone/>
              <a:defRPr/>
            </a:pPr>
            <a:r>
              <a:rPr lang="en-US" sz="1800" b="1" u="sng" dirty="0" smtClean="0">
                <a:solidFill>
                  <a:schemeClr val="bg2"/>
                </a:solidFill>
              </a:rPr>
              <a:t>Lecture #2 (Thursday, 10/18)</a:t>
            </a:r>
            <a:endParaRPr lang="en-US" sz="1800" u="sng" dirty="0" smtClean="0">
              <a:solidFill>
                <a:schemeClr val="bg2"/>
              </a:solidFill>
            </a:endParaRPr>
          </a:p>
          <a:p>
            <a:pPr marL="342739" indent="-342739">
              <a:defRPr/>
            </a:pPr>
            <a:r>
              <a:rPr lang="en-US" sz="1800" dirty="0">
                <a:solidFill>
                  <a:schemeClr val="bg2"/>
                </a:solidFill>
              </a:rPr>
              <a:t>Other flavors of </a:t>
            </a:r>
            <a:r>
              <a:rPr lang="en-US" sz="1800" dirty="0" err="1">
                <a:solidFill>
                  <a:schemeClr val="bg2"/>
                </a:solidFill>
              </a:rPr>
              <a:t>microinstability</a:t>
            </a:r>
            <a:r>
              <a:rPr lang="en-US" sz="1800" dirty="0">
                <a:solidFill>
                  <a:schemeClr val="bg2"/>
                </a:solidFill>
              </a:rPr>
              <a:t> (TEM, ETG, MTM, KBM, PVG/KH)</a:t>
            </a:r>
            <a:endParaRPr lang="en-US" sz="1800" dirty="0" smtClean="0">
              <a:solidFill>
                <a:schemeClr val="bg2"/>
              </a:solidFill>
            </a:endParaRPr>
          </a:p>
          <a:p>
            <a:pPr marL="342739" indent="-342739">
              <a:defRPr/>
            </a:pPr>
            <a:r>
              <a:rPr lang="en-US" sz="1800" dirty="0" smtClean="0">
                <a:solidFill>
                  <a:schemeClr val="bg2"/>
                </a:solidFill>
              </a:rPr>
              <a:t>Turbulent transport, nonlinear saturation</a:t>
            </a:r>
          </a:p>
          <a:p>
            <a:pPr marL="342739" indent="-342739">
              <a:defRPr/>
            </a:pPr>
            <a:r>
              <a:rPr lang="en-US" sz="1800" dirty="0" smtClean="0">
                <a:solidFill>
                  <a:schemeClr val="bg2"/>
                </a:solidFill>
              </a:rPr>
              <a:t>Zonal flows &amp;</a:t>
            </a:r>
            <a:r>
              <a:rPr lang="en-US" sz="1800" dirty="0">
                <a:solidFill>
                  <a:schemeClr val="bg2"/>
                </a:solidFill>
              </a:rPr>
              <a:t> geodesic acoustic modes (GAMs)</a:t>
            </a:r>
            <a:endParaRPr lang="en-US" sz="1800" dirty="0" smtClean="0">
              <a:solidFill>
                <a:schemeClr val="bg2"/>
              </a:solidFill>
            </a:endParaRPr>
          </a:p>
          <a:p>
            <a:pPr marL="342739" indent="-342739">
              <a:defRPr/>
            </a:pPr>
            <a:r>
              <a:rPr lang="en-US" sz="1800" dirty="0" err="1" smtClean="0">
                <a:solidFill>
                  <a:schemeClr val="bg2"/>
                </a:solidFill>
              </a:rPr>
              <a:t>ExB</a:t>
            </a:r>
            <a:r>
              <a:rPr lang="en-US" sz="1800" dirty="0" smtClean="0">
                <a:solidFill>
                  <a:schemeClr val="bg2"/>
                </a:solidFill>
              </a:rPr>
              <a:t> shear suppression</a:t>
            </a:r>
          </a:p>
          <a:p>
            <a:pPr marL="342739" indent="-342739">
              <a:defRPr/>
            </a:pPr>
            <a:r>
              <a:rPr lang="en-US" sz="1800" dirty="0" smtClean="0">
                <a:solidFill>
                  <a:schemeClr val="bg2"/>
                </a:solidFill>
              </a:rPr>
              <a:t>Modeling turbulent transport</a:t>
            </a:r>
          </a:p>
          <a:p>
            <a:pPr marL="342739" indent="-342739">
              <a:defRPr/>
            </a:pPr>
            <a:endParaRPr lang="en-US" sz="1800" dirty="0" smtClean="0">
              <a:solidFill>
                <a:schemeClr val="bg2"/>
              </a:solidFill>
            </a:endParaRPr>
          </a:p>
          <a:p>
            <a:pPr marL="0" indent="0">
              <a:buNone/>
              <a:defRPr/>
            </a:pPr>
            <a:r>
              <a:rPr lang="en-US" sz="1800" b="1" u="sng" dirty="0" smtClean="0">
                <a:solidFill>
                  <a:schemeClr val="bg2"/>
                </a:solidFill>
              </a:rPr>
              <a:t>Extra</a:t>
            </a:r>
          </a:p>
          <a:p>
            <a:pPr marL="342739" indent="-342739">
              <a:defRPr/>
            </a:pPr>
            <a:r>
              <a:rPr lang="en-US" sz="1800" dirty="0" smtClean="0">
                <a:solidFill>
                  <a:schemeClr val="bg2"/>
                </a:solidFill>
              </a:rPr>
              <a:t>Edge turbulence considerations (L-H transition, H-mode pedestal turbulence, scrape off layer/</a:t>
            </a:r>
            <a:r>
              <a:rPr lang="en-US" sz="1800" dirty="0" err="1" smtClean="0">
                <a:solidFill>
                  <a:schemeClr val="bg2"/>
                </a:solidFill>
              </a:rPr>
              <a:t>divertor</a:t>
            </a:r>
            <a:r>
              <a:rPr lang="en-US" sz="1800" dirty="0" smtClean="0">
                <a:solidFill>
                  <a:schemeClr val="bg2"/>
                </a:solidFill>
              </a:rPr>
              <a:t> turbulence)</a:t>
            </a:r>
          </a:p>
          <a:p>
            <a:pPr marL="342739" indent="-342739">
              <a:defRPr/>
            </a:pPr>
            <a:r>
              <a:rPr lang="en-US" sz="1800" dirty="0" err="1" smtClean="0">
                <a:solidFill>
                  <a:schemeClr val="bg2"/>
                </a:solidFill>
              </a:rPr>
              <a:t>Stellarator</a:t>
            </a:r>
            <a:r>
              <a:rPr lang="en-US" sz="1800" dirty="0" smtClean="0">
                <a:solidFill>
                  <a:schemeClr val="bg2"/>
                </a:solidFill>
              </a:rPr>
              <a:t> turbulence considerations</a:t>
            </a:r>
            <a:r>
              <a:rPr lang="en-US" sz="1800" dirty="0" smtClean="0"/>
              <a:t/>
            </a:r>
            <a:br>
              <a:rPr lang="en-US" sz="1800" dirty="0" smtClean="0"/>
            </a:br>
            <a:endParaRPr lang="en-US" sz="1800" dirty="0" smtClean="0"/>
          </a:p>
          <a:p>
            <a:pPr marL="342739" indent="-342739">
              <a:defRPr/>
            </a:pPr>
            <a:endParaRPr lang="en-US" sz="1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800" dirty="0" smtClean="0"/>
              <a:t>What is the nature of turbulence dynamics in tokamaks?</a:t>
            </a:r>
            <a:br>
              <a:rPr lang="en-US" altLang="en-US" sz="4800" dirty="0" smtClean="0"/>
            </a:br>
            <a:r>
              <a:rPr lang="en-US" altLang="en-US" sz="4800" dirty="0"/>
              <a:t/>
            </a:r>
            <a:br>
              <a:rPr lang="en-US" altLang="en-US" sz="4800" dirty="0"/>
            </a:br>
            <a:r>
              <a:rPr lang="en-US" altLang="en-US" sz="4800" u="sng" dirty="0" smtClean="0"/>
              <a:t>Drift waves</a:t>
            </a:r>
          </a:p>
        </p:txBody>
      </p:sp>
    </p:spTree>
    <p:extLst>
      <p:ext uri="{BB962C8B-B14F-4D97-AF65-F5344CB8AC3E}">
        <p14:creationId xmlns:p14="http://schemas.microsoft.com/office/powerpoint/2010/main" val="19053357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40+ years of theory predicts turbulence in magnetized plasma should often be drift wave in nature</a:t>
            </a:r>
          </a:p>
        </p:txBody>
      </p:sp>
      <p:sp>
        <p:nvSpPr>
          <p:cNvPr id="7171" name="Content Placeholder 2"/>
          <p:cNvSpPr>
            <a:spLocks noGrp="1"/>
          </p:cNvSpPr>
          <p:nvPr>
            <p:ph idx="1"/>
          </p:nvPr>
        </p:nvSpPr>
        <p:spPr>
          <a:xfrm>
            <a:off x="152400" y="990600"/>
            <a:ext cx="8763000" cy="5867400"/>
          </a:xfrm>
        </p:spPr>
        <p:txBody>
          <a:bodyPr>
            <a:normAutofit/>
          </a:bodyPr>
          <a:lstStyle/>
          <a:p>
            <a:pPr marL="0" indent="0">
              <a:buFontTx/>
              <a:buNone/>
              <a:defRPr/>
            </a:pPr>
            <a:r>
              <a:rPr lang="en-US" altLang="en-US" sz="2000" u="sng" dirty="0" smtClean="0"/>
              <a:t>General predicted drift wave characteristics:</a:t>
            </a:r>
          </a:p>
          <a:p>
            <a:pPr marL="342739" indent="-342739">
              <a:defRPr/>
            </a:pPr>
            <a:r>
              <a:rPr lang="en-US" altLang="en-US" sz="2000" dirty="0" smtClean="0"/>
              <a:t>Finite-frequency drifting waves, </a:t>
            </a:r>
            <a:r>
              <a:rPr lang="en-US" altLang="en-US" sz="2000" dirty="0" smtClean="0">
                <a:latin typeface="Symbol" panose="05050102010706020507" pitchFamily="18" charset="2"/>
              </a:rPr>
              <a:t>w</a:t>
            </a:r>
            <a:r>
              <a:rPr lang="en-US" altLang="en-US" sz="2000" dirty="0" smtClean="0"/>
              <a:t>(</a:t>
            </a:r>
            <a:r>
              <a:rPr lang="en-US" altLang="en-US" sz="2000" dirty="0" err="1" smtClean="0"/>
              <a:t>k</a:t>
            </a:r>
            <a:r>
              <a:rPr lang="en-US" altLang="en-US" sz="2000" baseline="-25000" dirty="0" err="1" smtClean="0">
                <a:latin typeface="Symbol" panose="05050102010706020507" pitchFamily="18" charset="2"/>
              </a:rPr>
              <a:t>q</a:t>
            </a:r>
            <a:r>
              <a:rPr lang="en-US" altLang="en-US" sz="2000" dirty="0" smtClean="0"/>
              <a:t>)~</a:t>
            </a:r>
            <a:r>
              <a:rPr lang="en-US" altLang="en-US" sz="2000" dirty="0" smtClean="0">
                <a:latin typeface="Symbol" panose="05050102010706020507" pitchFamily="18" charset="2"/>
              </a:rPr>
              <a:t>w</a:t>
            </a:r>
            <a:r>
              <a:rPr lang="en-US" altLang="en-US" sz="2000" baseline="-25000" dirty="0" smtClean="0"/>
              <a:t>*</a:t>
            </a:r>
            <a:r>
              <a:rPr lang="en-US" altLang="en-US" sz="2000" dirty="0" smtClean="0"/>
              <a:t>~</a:t>
            </a:r>
            <a:r>
              <a:rPr lang="en-US" altLang="en-US" sz="2000" dirty="0" err="1" smtClean="0"/>
              <a:t>k</a:t>
            </a:r>
            <a:r>
              <a:rPr lang="en-US" altLang="en-US" sz="2000" baseline="-25000" dirty="0" err="1" smtClean="0">
                <a:latin typeface="Symbol" panose="05050102010706020507" pitchFamily="18" charset="2"/>
              </a:rPr>
              <a:t>q</a:t>
            </a:r>
            <a:r>
              <a:rPr lang="en-US" altLang="en-US" sz="2000" dirty="0" err="1" smtClean="0"/>
              <a:t>V</a:t>
            </a:r>
            <a:r>
              <a:rPr lang="en-US" altLang="en-US" sz="2000" baseline="-25000" dirty="0" smtClean="0"/>
              <a:t>*</a:t>
            </a:r>
            <a:r>
              <a:rPr lang="en-US" altLang="en-US" sz="2000" dirty="0" smtClean="0"/>
              <a:t>~(</a:t>
            </a:r>
            <a:r>
              <a:rPr lang="en-US" altLang="en-US" sz="2000" dirty="0" err="1" smtClean="0"/>
              <a:t>k</a:t>
            </a:r>
            <a:r>
              <a:rPr lang="en-US" altLang="en-US" sz="2000" baseline="-25000" dirty="0" err="1" smtClean="0">
                <a:latin typeface="Symbol" panose="05050102010706020507" pitchFamily="18" charset="2"/>
              </a:rPr>
              <a:t>q</a:t>
            </a:r>
            <a:r>
              <a:rPr lang="en-US" altLang="en-US" sz="2000" dirty="0" err="1" smtClean="0">
                <a:latin typeface="Symbol" panose="05050102010706020507" pitchFamily="18" charset="2"/>
              </a:rPr>
              <a:t>r</a:t>
            </a:r>
            <a:r>
              <a:rPr lang="en-US" altLang="en-US" sz="2000" dirty="0" smtClean="0"/>
              <a:t>)</a:t>
            </a:r>
            <a:r>
              <a:rPr lang="en-US" altLang="en-US" sz="2000" dirty="0" err="1" smtClean="0"/>
              <a:t>v</a:t>
            </a:r>
            <a:r>
              <a:rPr lang="en-US" altLang="en-US" sz="2000" baseline="-25000" dirty="0" err="1" smtClean="0"/>
              <a:t>T</a:t>
            </a:r>
            <a:r>
              <a:rPr lang="en-US" altLang="en-US" sz="2000" dirty="0" smtClean="0"/>
              <a:t>/L</a:t>
            </a:r>
            <a:r>
              <a:rPr lang="en-US" altLang="en-US" sz="2000" baseline="-25000" dirty="0" smtClean="0"/>
              <a:t>n</a:t>
            </a:r>
          </a:p>
          <a:p>
            <a:pPr marL="342739" indent="-342739">
              <a:defRPr/>
            </a:pPr>
            <a:r>
              <a:rPr lang="en-US" altLang="en-US" sz="2000" dirty="0" smtClean="0"/>
              <a:t>Driven by </a:t>
            </a:r>
            <a:r>
              <a:rPr lang="en-US" altLang="en-US" sz="2000" dirty="0" smtClean="0">
                <a:sym typeface="Symbol"/>
              </a:rPr>
              <a:t></a:t>
            </a:r>
            <a:r>
              <a:rPr lang="en-US" altLang="en-US" sz="2000" dirty="0" smtClean="0"/>
              <a:t>n, </a:t>
            </a:r>
            <a:r>
              <a:rPr lang="en-US" altLang="en-US" sz="2000" dirty="0" smtClean="0">
                <a:sym typeface="Symbol"/>
              </a:rPr>
              <a:t></a:t>
            </a:r>
            <a:r>
              <a:rPr lang="en-US" altLang="en-US" sz="2000" dirty="0" smtClean="0"/>
              <a:t>T (1/L</a:t>
            </a:r>
            <a:r>
              <a:rPr lang="en-US" altLang="en-US" sz="2000" baseline="-25000" dirty="0" smtClean="0"/>
              <a:t>n</a:t>
            </a:r>
            <a:r>
              <a:rPr lang="en-US" altLang="en-US" sz="2000" dirty="0" smtClean="0"/>
              <a:t> = -1/n</a:t>
            </a:r>
            <a:r>
              <a:rPr lang="en-US" altLang="en-US" sz="2000" dirty="0" smtClean="0">
                <a:sym typeface="Symbol"/>
              </a:rPr>
              <a:t>n)</a:t>
            </a:r>
            <a:endParaRPr lang="en-US" altLang="en-US" sz="2000" dirty="0" smtClean="0"/>
          </a:p>
          <a:p>
            <a:pPr marL="742602" lvl="1" indent="-285616">
              <a:defRPr/>
            </a:pPr>
            <a:r>
              <a:rPr lang="en-US" altLang="en-US" sz="1800" dirty="0" smtClean="0"/>
              <a:t>Can propagate in ion or electron diamagnetic direction, depending on conditions/dominant gradients</a:t>
            </a:r>
          </a:p>
          <a:p>
            <a:pPr marL="342739" indent="-342739">
              <a:defRPr/>
            </a:pPr>
            <a:r>
              <a:rPr lang="en-US" altLang="en-US" sz="2000" dirty="0"/>
              <a:t>Quasi-2D, elongated along the field lines (L</a:t>
            </a:r>
            <a:r>
              <a:rPr lang="en-US" altLang="en-US" sz="2000" baseline="-25000" dirty="0"/>
              <a:t>||</a:t>
            </a:r>
            <a:r>
              <a:rPr lang="en-US" altLang="en-US" sz="2000" dirty="0"/>
              <a:t>&gt;&gt;L</a:t>
            </a:r>
            <a:r>
              <a:rPr lang="en-US" altLang="en-US" sz="2000" baseline="-25000" dirty="0">
                <a:sym typeface="Symbol"/>
              </a:rPr>
              <a:t></a:t>
            </a:r>
            <a:r>
              <a:rPr lang="en-US" altLang="en-US" sz="2000" dirty="0"/>
              <a:t>, k</a:t>
            </a:r>
            <a:r>
              <a:rPr lang="en-US" altLang="en-US" sz="2000" baseline="-25000" dirty="0"/>
              <a:t>||</a:t>
            </a:r>
            <a:r>
              <a:rPr lang="en-US" altLang="en-US" sz="2000" dirty="0"/>
              <a:t> &lt;&lt; k</a:t>
            </a:r>
            <a:r>
              <a:rPr lang="en-US" altLang="en-US" sz="2000" baseline="-25000" dirty="0">
                <a:sym typeface="Symbol"/>
              </a:rPr>
              <a:t> </a:t>
            </a:r>
            <a:r>
              <a:rPr lang="en-US" altLang="en-US" sz="2000" dirty="0"/>
              <a:t>)</a:t>
            </a:r>
          </a:p>
          <a:p>
            <a:pPr marL="742602" lvl="1" indent="-285616">
              <a:defRPr/>
            </a:pPr>
            <a:r>
              <a:rPr lang="en-US" altLang="en-US" sz="1800" dirty="0"/>
              <a:t>Particles can rapidly move along field lines to smooth out perturbations</a:t>
            </a:r>
          </a:p>
          <a:p>
            <a:pPr marL="342739" indent="-342739">
              <a:defRPr/>
            </a:pPr>
            <a:r>
              <a:rPr lang="en-US" altLang="en-US" sz="2000" dirty="0" smtClean="0"/>
              <a:t>Perpendicular sizes linked to local </a:t>
            </a:r>
            <a:r>
              <a:rPr lang="en-US" altLang="en-US" sz="2000" dirty="0" err="1" smtClean="0"/>
              <a:t>gyroradius</a:t>
            </a:r>
            <a:r>
              <a:rPr lang="en-US" altLang="en-US" sz="2000" dirty="0" smtClean="0"/>
              <a:t>, L</a:t>
            </a:r>
            <a:r>
              <a:rPr lang="en-US" altLang="en-US" sz="2000" baseline="-25000" dirty="0" smtClean="0">
                <a:sym typeface="Symbol"/>
              </a:rPr>
              <a:t></a:t>
            </a:r>
            <a:r>
              <a:rPr lang="en-US" altLang="en-US" sz="2000" dirty="0" smtClean="0">
                <a:sym typeface="Symbol"/>
              </a:rPr>
              <a:t>~</a:t>
            </a:r>
            <a:r>
              <a:rPr lang="en-US" altLang="en-US" sz="2000" dirty="0" err="1" smtClean="0">
                <a:latin typeface="Symbol" panose="05050102010706020507" pitchFamily="18" charset="2"/>
                <a:sym typeface="Symbol"/>
              </a:rPr>
              <a:t>r</a:t>
            </a:r>
            <a:r>
              <a:rPr lang="en-US" altLang="en-US" sz="2000" baseline="-25000" dirty="0" err="1" smtClean="0">
                <a:sym typeface="Symbol"/>
              </a:rPr>
              <a:t>i,e</a:t>
            </a:r>
            <a:r>
              <a:rPr lang="en-US" altLang="en-US" sz="2000" dirty="0" smtClean="0">
                <a:sym typeface="Symbol"/>
              </a:rPr>
              <a:t> or </a:t>
            </a:r>
            <a:r>
              <a:rPr lang="en-US" altLang="en-US" sz="2000" dirty="0" smtClean="0"/>
              <a:t>k</a:t>
            </a:r>
            <a:r>
              <a:rPr lang="en-US" altLang="en-US" sz="2000" baseline="-25000" dirty="0" smtClean="0">
                <a:sym typeface="Symbol"/>
              </a:rPr>
              <a:t></a:t>
            </a:r>
            <a:r>
              <a:rPr lang="en-US" altLang="en-US" sz="2000" dirty="0" smtClean="0">
                <a:latin typeface="Symbol" panose="05050102010706020507" pitchFamily="18" charset="2"/>
                <a:sym typeface="Symbol"/>
              </a:rPr>
              <a:t>r</a:t>
            </a:r>
            <a:r>
              <a:rPr lang="en-US" altLang="en-US" sz="2000" baseline="-25000" dirty="0" smtClean="0">
                <a:sym typeface="Symbol"/>
              </a:rPr>
              <a:t>i,e</a:t>
            </a:r>
            <a:r>
              <a:rPr lang="en-US" altLang="en-US" sz="2000" dirty="0" smtClean="0">
                <a:sym typeface="Symbol"/>
              </a:rPr>
              <a:t>~1</a:t>
            </a:r>
            <a:endParaRPr lang="en-US" altLang="en-US" sz="2000" dirty="0" smtClean="0"/>
          </a:p>
          <a:p>
            <a:pPr marL="342739" indent="-342739">
              <a:defRPr/>
            </a:pPr>
            <a:r>
              <a:rPr lang="en-US" altLang="en-US" sz="2000" dirty="0" smtClean="0"/>
              <a:t>Correlation times linked to acoustic velocity, </a:t>
            </a:r>
            <a:r>
              <a:rPr lang="en-US" altLang="en-US" sz="2000" dirty="0" err="1" smtClean="0">
                <a:latin typeface="Symbol" panose="05050102010706020507" pitchFamily="18" charset="2"/>
              </a:rPr>
              <a:t>t</a:t>
            </a:r>
            <a:r>
              <a:rPr lang="en-US" altLang="en-US" sz="2000" baseline="-25000" dirty="0" err="1" smtClean="0"/>
              <a:t>cor</a:t>
            </a:r>
            <a:r>
              <a:rPr lang="en-US" altLang="en-US" sz="2000" dirty="0" err="1" smtClean="0"/>
              <a:t>~c</a:t>
            </a:r>
            <a:r>
              <a:rPr lang="en-US" altLang="en-US" sz="2000" baseline="-25000" dirty="0" err="1" smtClean="0"/>
              <a:t>s</a:t>
            </a:r>
            <a:r>
              <a:rPr lang="en-US" altLang="en-US" sz="2000" dirty="0" smtClean="0"/>
              <a:t>/R</a:t>
            </a:r>
          </a:p>
          <a:p>
            <a:pPr marL="342739" indent="-342739">
              <a:defRPr/>
            </a:pPr>
            <a:r>
              <a:rPr lang="en-US" altLang="en-US" sz="2000" dirty="0" smtClean="0"/>
              <a:t>In a tokamak expected to be “ballooning”, i.e. stronger on outboard side</a:t>
            </a:r>
          </a:p>
          <a:p>
            <a:pPr marL="742602" lvl="1" indent="-285616">
              <a:defRPr/>
            </a:pPr>
            <a:r>
              <a:rPr lang="en-US" altLang="en-US" sz="1800" dirty="0" smtClean="0"/>
              <a:t>Due to “bad curvature”/”effective gravity” pointing outwards from symmetry axis</a:t>
            </a:r>
          </a:p>
          <a:p>
            <a:pPr marL="742602" lvl="1" indent="-285616">
              <a:defRPr/>
            </a:pPr>
            <a:r>
              <a:rPr lang="en-US" altLang="en-US" sz="1800" dirty="0" smtClean="0"/>
              <a:t>Often only measured at one location (e.g. outboard </a:t>
            </a:r>
            <a:r>
              <a:rPr lang="en-US" altLang="en-US" sz="1800" dirty="0" err="1" smtClean="0"/>
              <a:t>midplane</a:t>
            </a:r>
            <a:r>
              <a:rPr lang="en-US" altLang="en-US" sz="1800" dirty="0" smtClean="0"/>
              <a:t>)</a:t>
            </a:r>
          </a:p>
          <a:p>
            <a:pPr marL="342739" indent="-342739">
              <a:defRPr/>
            </a:pPr>
            <a:r>
              <a:rPr lang="en-US" altLang="en-US" sz="2000" dirty="0"/>
              <a:t>Fluctuation strength loosely follows mixing length </a:t>
            </a:r>
            <a:r>
              <a:rPr lang="en-US" altLang="en-US" sz="2000" dirty="0" smtClean="0"/>
              <a:t>scaling (</a:t>
            </a:r>
            <a:r>
              <a:rPr lang="en-US" altLang="en-US" sz="2000" dirty="0" err="1" smtClean="0">
                <a:latin typeface="Symbol" panose="05050102010706020507" pitchFamily="18" charset="2"/>
              </a:rPr>
              <a:t>d</a:t>
            </a:r>
            <a:r>
              <a:rPr lang="en-US" altLang="en-US" sz="2000" dirty="0" err="1" smtClean="0"/>
              <a:t>n</a:t>
            </a:r>
            <a:r>
              <a:rPr lang="en-US" altLang="en-US" sz="2000" dirty="0" smtClean="0"/>
              <a:t>/n</a:t>
            </a:r>
            <a:r>
              <a:rPr lang="en-US" altLang="en-US" sz="2000" baseline="-25000" dirty="0" smtClean="0"/>
              <a:t>0</a:t>
            </a:r>
            <a:r>
              <a:rPr lang="en-US" altLang="en-US" sz="2000" dirty="0" smtClean="0"/>
              <a:t>~</a:t>
            </a:r>
            <a:r>
              <a:rPr lang="en-US" altLang="en-US" sz="2000" dirty="0" smtClean="0">
                <a:latin typeface="Symbol" panose="05050102010706020507" pitchFamily="18" charset="2"/>
              </a:rPr>
              <a:t>r</a:t>
            </a:r>
            <a:r>
              <a:rPr lang="en-US" altLang="en-US" sz="2000" baseline="-25000" dirty="0" smtClean="0"/>
              <a:t>s</a:t>
            </a:r>
            <a:r>
              <a:rPr lang="en-US" altLang="en-US" sz="2000" dirty="0" smtClean="0"/>
              <a:t>/L</a:t>
            </a:r>
            <a:r>
              <a:rPr lang="en-US" altLang="en-US" sz="2000" baseline="-25000" dirty="0" smtClean="0"/>
              <a:t>n</a:t>
            </a:r>
            <a:r>
              <a:rPr lang="en-US" altLang="en-US" sz="2000" dirty="0" smtClean="0"/>
              <a:t>)</a:t>
            </a:r>
            <a:endParaRPr lang="en-US" altLang="en-US" sz="2000" dirty="0"/>
          </a:p>
          <a:p>
            <a:pPr marL="342739" indent="-342739">
              <a:defRPr/>
            </a:pPr>
            <a:r>
              <a:rPr lang="en-US" altLang="en-US" sz="2000" dirty="0"/>
              <a:t>Transport </a:t>
            </a:r>
            <a:r>
              <a:rPr lang="en-US" altLang="en-US" sz="2000" dirty="0" smtClean="0"/>
              <a:t>has </a:t>
            </a:r>
            <a:r>
              <a:rPr lang="en-US" altLang="en-US" sz="2000" dirty="0" err="1" smtClean="0"/>
              <a:t>gyrobohm</a:t>
            </a:r>
            <a:r>
              <a:rPr lang="en-US" altLang="en-US" sz="2000" dirty="0" smtClean="0"/>
              <a:t> </a:t>
            </a:r>
            <a:r>
              <a:rPr lang="en-US" altLang="en-US" sz="2000" dirty="0"/>
              <a:t>scaling, </a:t>
            </a:r>
            <a:r>
              <a:rPr lang="en-US" altLang="en-US" sz="2000" dirty="0" err="1" smtClean="0">
                <a:latin typeface="Symbol" panose="05050102010706020507" pitchFamily="18" charset="2"/>
              </a:rPr>
              <a:t>c</a:t>
            </a:r>
            <a:r>
              <a:rPr lang="en-US" altLang="en-US" sz="2000" baseline="-25000" dirty="0" err="1" smtClean="0"/>
              <a:t>GB</a:t>
            </a:r>
            <a:r>
              <a:rPr lang="en-US" altLang="en-US" sz="2000" dirty="0" smtClean="0"/>
              <a:t>=</a:t>
            </a:r>
            <a:r>
              <a:rPr lang="en-US" altLang="en-US" sz="2000" dirty="0" smtClean="0">
                <a:latin typeface="Symbol" panose="05050102010706020507" pitchFamily="18" charset="2"/>
              </a:rPr>
              <a:t>r</a:t>
            </a:r>
            <a:r>
              <a:rPr lang="en-US" altLang="en-US" sz="2000" baseline="-25000" dirty="0" smtClean="0"/>
              <a:t>i</a:t>
            </a:r>
            <a:r>
              <a:rPr lang="en-US" altLang="en-US" sz="2000" baseline="30000" dirty="0" smtClean="0"/>
              <a:t>2</a:t>
            </a:r>
            <a:r>
              <a:rPr lang="en-US" altLang="en-US" sz="2000" dirty="0" smtClean="0"/>
              <a:t>v</a:t>
            </a:r>
            <a:r>
              <a:rPr lang="en-US" altLang="en-US" sz="2000" baseline="-25000" dirty="0" smtClean="0"/>
              <a:t>Ti</a:t>
            </a:r>
            <a:r>
              <a:rPr lang="en-US" altLang="en-US" sz="2000" dirty="0" smtClean="0"/>
              <a:t>/R</a:t>
            </a:r>
          </a:p>
          <a:p>
            <a:pPr marL="742789" lvl="1" indent="-342739">
              <a:defRPr/>
            </a:pPr>
            <a:r>
              <a:rPr lang="en-US" altLang="en-US" sz="1600" dirty="0" smtClean="0"/>
              <a:t>But other factors important! I.e. </a:t>
            </a:r>
            <a:r>
              <a:rPr lang="en-US" altLang="en-US" sz="1600" dirty="0" err="1" smtClean="0">
                <a:latin typeface="Symbol" panose="05050102010706020507" pitchFamily="18" charset="2"/>
              </a:rPr>
              <a:t>c</a:t>
            </a:r>
            <a:r>
              <a:rPr lang="en-US" altLang="en-US" sz="1600" baseline="-25000" dirty="0" err="1" smtClean="0"/>
              <a:t>turb</a:t>
            </a:r>
            <a:r>
              <a:rPr lang="en-US" altLang="en-US" sz="1600" dirty="0" smtClean="0"/>
              <a:t> ~ </a:t>
            </a:r>
            <a:r>
              <a:rPr lang="en-US" altLang="en-US" sz="1600" dirty="0" err="1" smtClean="0">
                <a:latin typeface="Symbol" panose="05050102010706020507" pitchFamily="18" charset="2"/>
              </a:rPr>
              <a:t>c</a:t>
            </a:r>
            <a:r>
              <a:rPr lang="en-US" altLang="en-US" sz="1600" baseline="-25000" dirty="0" err="1" smtClean="0"/>
              <a:t>GB</a:t>
            </a:r>
            <a:r>
              <a:rPr lang="en-US" altLang="en-US" sz="1600" dirty="0" err="1" smtClean="0">
                <a:sym typeface="Symbol"/>
              </a:rPr>
              <a:t>F</a:t>
            </a:r>
            <a:r>
              <a:rPr lang="en-US" altLang="en-US" sz="1600" dirty="0" smtClean="0">
                <a:sym typeface="Symbol"/>
              </a:rPr>
              <a:t>()[R/L</a:t>
            </a:r>
            <a:r>
              <a:rPr lang="en-US" altLang="en-US" sz="1600" baseline="-25000" dirty="0" smtClean="0">
                <a:sym typeface="Symbol"/>
              </a:rPr>
              <a:t>T</a:t>
            </a:r>
            <a:r>
              <a:rPr lang="en-US" altLang="en-US" sz="1600" dirty="0" smtClean="0">
                <a:sym typeface="Symbol"/>
              </a:rPr>
              <a:t>-R/</a:t>
            </a:r>
            <a:r>
              <a:rPr lang="en-US" altLang="en-US" sz="1600" dirty="0" err="1" smtClean="0">
                <a:sym typeface="Symbol"/>
              </a:rPr>
              <a:t>L</a:t>
            </a:r>
            <a:r>
              <a:rPr lang="en-US" altLang="en-US" sz="1600" baseline="-25000" dirty="0" err="1" smtClean="0">
                <a:sym typeface="Symbol"/>
              </a:rPr>
              <a:t>T,crit</a:t>
            </a:r>
            <a:r>
              <a:rPr lang="en-US" altLang="en-US" sz="1600" dirty="0" smtClean="0">
                <a:sym typeface="Symbol"/>
              </a:rPr>
              <a:t>]</a:t>
            </a:r>
            <a:endParaRPr lang="en-US" altLang="en-US" sz="1600" dirty="0"/>
          </a:p>
        </p:txBody>
      </p:sp>
      <p:cxnSp>
        <p:nvCxnSpPr>
          <p:cNvPr id="15" name="Straight Arrow Connector 14"/>
          <p:cNvCxnSpPr/>
          <p:nvPr/>
        </p:nvCxnSpPr>
        <p:spPr bwMode="auto">
          <a:xfrm flipV="1">
            <a:off x="4419600" y="1752600"/>
            <a:ext cx="2286000" cy="228600"/>
          </a:xfrm>
          <a:prstGeom prst="straightConnector1">
            <a:avLst/>
          </a:prstGeom>
          <a:noFill/>
          <a:ln w="158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296889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5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848600" cy="6382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6553200"/>
            <a:ext cx="1396536" cy="276999"/>
          </a:xfrm>
          <a:prstGeom prst="rect">
            <a:avLst/>
          </a:prstGeom>
          <a:noFill/>
        </p:spPr>
        <p:txBody>
          <a:bodyPr wrap="none" rtlCol="0">
            <a:spAutoFit/>
          </a:bodyPr>
          <a:lstStyle/>
          <a:p>
            <a:r>
              <a:rPr lang="en-US" dirty="0" smtClean="0"/>
              <a:t>(Hammett notes)</a:t>
            </a:r>
            <a:endParaRPr lang="en-US" dirty="0"/>
          </a:p>
        </p:txBody>
      </p:sp>
      <p:sp>
        <p:nvSpPr>
          <p:cNvPr id="5" name="TextBox 4"/>
          <p:cNvSpPr txBox="1"/>
          <p:nvPr/>
        </p:nvSpPr>
        <p:spPr>
          <a:xfrm>
            <a:off x="609601" y="4876800"/>
            <a:ext cx="2057400" cy="461665"/>
          </a:xfrm>
          <a:prstGeom prst="rect">
            <a:avLst/>
          </a:prstGeom>
          <a:noFill/>
        </p:spPr>
        <p:txBody>
          <a:bodyPr wrap="square" rtlCol="0">
            <a:spAutoFit/>
          </a:bodyPr>
          <a:lstStyle/>
          <a:p>
            <a:r>
              <a:rPr lang="en-US" i="0" dirty="0" smtClean="0"/>
              <a:t>In fact, we’re assuming </a:t>
            </a:r>
            <a:r>
              <a:rPr lang="en-US" i="0" dirty="0" err="1" smtClean="0"/>
              <a:t>T</a:t>
            </a:r>
            <a:r>
              <a:rPr lang="en-US" i="0" baseline="-25000" dirty="0" err="1" smtClean="0"/>
              <a:t>i</a:t>
            </a:r>
            <a:r>
              <a:rPr lang="en-US" i="0" dirty="0" smtClean="0"/>
              <a:t>=</a:t>
            </a:r>
            <a:r>
              <a:rPr lang="en-US" i="0" dirty="0" smtClean="0">
                <a:sym typeface="Symbol"/>
              </a:rPr>
              <a:t></a:t>
            </a:r>
            <a:r>
              <a:rPr lang="en-US" i="0" dirty="0" err="1" smtClean="0">
                <a:sym typeface="Symbol"/>
              </a:rPr>
              <a:t>T</a:t>
            </a:r>
            <a:r>
              <a:rPr lang="en-US" i="0" baseline="-25000" dirty="0" err="1" smtClean="0">
                <a:sym typeface="Symbol"/>
              </a:rPr>
              <a:t>i</a:t>
            </a:r>
            <a:r>
              <a:rPr lang="en-US" i="0" dirty="0" smtClean="0">
                <a:sym typeface="Symbol"/>
              </a:rPr>
              <a:t>=0</a:t>
            </a:r>
            <a:endParaRPr lang="en-US" i="0" dirty="0"/>
          </a:p>
        </p:txBody>
      </p:sp>
    </p:spTree>
    <p:extLst>
      <p:ext uri="{BB962C8B-B14F-4D97-AF65-F5344CB8AC3E}">
        <p14:creationId xmlns:p14="http://schemas.microsoft.com/office/powerpoint/2010/main" val="2747900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perturbed E×B drift into ion continuity </a:t>
            </a:r>
            <a:endParaRPr lang="en-US" dirty="0"/>
          </a:p>
        </p:txBody>
      </p:sp>
      <p:sp>
        <p:nvSpPr>
          <p:cNvPr id="3" name="Content Placeholder 2"/>
          <p:cNvSpPr>
            <a:spLocks noGrp="1"/>
          </p:cNvSpPr>
          <p:nvPr>
            <p:ph idx="1"/>
          </p:nvPr>
        </p:nvSpPr>
        <p:spPr>
          <a:xfrm>
            <a:off x="152400" y="1219200"/>
            <a:ext cx="8763000" cy="609600"/>
          </a:xfrm>
        </p:spPr>
        <p:txBody>
          <a:bodyPr/>
          <a:lstStyle/>
          <a:p>
            <a:endParaRPr lang="en-US" dirty="0"/>
          </a:p>
        </p:txBody>
      </p:sp>
      <p:pic>
        <p:nvPicPr>
          <p:cNvPr id="284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8010914"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553200"/>
            <a:ext cx="1396536" cy="276999"/>
          </a:xfrm>
          <a:prstGeom prst="rect">
            <a:avLst/>
          </a:prstGeom>
          <a:noFill/>
        </p:spPr>
        <p:txBody>
          <a:bodyPr wrap="none" rtlCol="0">
            <a:spAutoFit/>
          </a:bodyPr>
          <a:lstStyle/>
          <a:p>
            <a:r>
              <a:rPr lang="en-US" dirty="0" smtClean="0"/>
              <a:t>(Hammett notes)</a:t>
            </a:r>
            <a:endParaRPr lang="en-US" dirty="0"/>
          </a:p>
        </p:txBody>
      </p:sp>
      <p:sp>
        <p:nvSpPr>
          <p:cNvPr id="6" name="TextBox 5"/>
          <p:cNvSpPr txBox="1"/>
          <p:nvPr/>
        </p:nvSpPr>
        <p:spPr>
          <a:xfrm>
            <a:off x="2667000" y="5715000"/>
            <a:ext cx="3657599" cy="830997"/>
          </a:xfrm>
          <a:prstGeom prst="rect">
            <a:avLst/>
          </a:prstGeom>
          <a:noFill/>
          <a:ln>
            <a:solidFill>
              <a:schemeClr val="tx1"/>
            </a:solidFill>
          </a:ln>
        </p:spPr>
        <p:txBody>
          <a:bodyPr wrap="square" rtlCol="0">
            <a:spAutoFit/>
          </a:bodyPr>
          <a:lstStyle/>
          <a:p>
            <a:r>
              <a:rPr lang="en-US" sz="1600" i="0" dirty="0" smtClean="0">
                <a:solidFill>
                  <a:schemeClr val="accent2"/>
                </a:solidFill>
              </a:rPr>
              <a:t>Perturbed advection of background gradient is key element of electrostatic drift waves</a:t>
            </a:r>
            <a:endParaRPr lang="en-US" sz="1600" i="0" dirty="0">
              <a:solidFill>
                <a:schemeClr val="accent2"/>
              </a:solidFill>
            </a:endParaRPr>
          </a:p>
        </p:txBody>
      </p:sp>
      <p:cxnSp>
        <p:nvCxnSpPr>
          <p:cNvPr id="8" name="Straight Arrow Connector 7"/>
          <p:cNvCxnSpPr/>
          <p:nvPr/>
        </p:nvCxnSpPr>
        <p:spPr bwMode="auto">
          <a:xfrm flipH="1" flipV="1">
            <a:off x="3505200" y="5257800"/>
            <a:ext cx="76200" cy="38100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15340001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5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228600"/>
            <a:ext cx="8467725" cy="321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5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3829050"/>
            <a:ext cx="5370650" cy="284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 y="6553200"/>
            <a:ext cx="1396536" cy="276999"/>
          </a:xfrm>
          <a:prstGeom prst="rect">
            <a:avLst/>
          </a:prstGeom>
          <a:noFill/>
        </p:spPr>
        <p:txBody>
          <a:bodyPr wrap="none" rtlCol="0">
            <a:spAutoFit/>
          </a:bodyPr>
          <a:lstStyle/>
          <a:p>
            <a:r>
              <a:rPr lang="en-US" dirty="0" smtClean="0"/>
              <a:t>(Hammett notes)</a:t>
            </a:r>
            <a:endParaRPr lang="en-US" dirty="0"/>
          </a:p>
        </p:txBody>
      </p:sp>
    </p:spTree>
    <p:extLst>
      <p:ext uri="{BB962C8B-B14F-4D97-AF65-F5344CB8AC3E}">
        <p14:creationId xmlns:p14="http://schemas.microsoft.com/office/powerpoint/2010/main" val="16302670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457200"/>
            <a:ext cx="8750957"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553200"/>
            <a:ext cx="1396536" cy="276999"/>
          </a:xfrm>
          <a:prstGeom prst="rect">
            <a:avLst/>
          </a:prstGeom>
          <a:noFill/>
        </p:spPr>
        <p:txBody>
          <a:bodyPr wrap="none" rtlCol="0">
            <a:spAutoFit/>
          </a:bodyPr>
          <a:lstStyle/>
          <a:p>
            <a:r>
              <a:rPr lang="en-US" dirty="0" smtClean="0"/>
              <a:t>(Hammett notes)</a:t>
            </a:r>
            <a:endParaRPr lang="en-US" dirty="0"/>
          </a:p>
        </p:txBody>
      </p:sp>
    </p:spTree>
    <p:extLst>
      <p:ext uri="{BB962C8B-B14F-4D97-AF65-F5344CB8AC3E}">
        <p14:creationId xmlns:p14="http://schemas.microsoft.com/office/powerpoint/2010/main" val="22862458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71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10400" cy="6564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6553200"/>
            <a:ext cx="1396536" cy="276999"/>
          </a:xfrm>
          <a:prstGeom prst="rect">
            <a:avLst/>
          </a:prstGeom>
          <a:noFill/>
        </p:spPr>
        <p:txBody>
          <a:bodyPr wrap="none" rtlCol="0">
            <a:spAutoFit/>
          </a:bodyPr>
          <a:lstStyle/>
          <a:p>
            <a:r>
              <a:rPr lang="en-US" dirty="0" smtClean="0"/>
              <a:t>(Hammett notes)</a:t>
            </a:r>
            <a:endParaRPr lang="en-US" dirty="0"/>
          </a:p>
        </p:txBody>
      </p:sp>
      <p:sp>
        <p:nvSpPr>
          <p:cNvPr id="4" name="TextBox 3"/>
          <p:cNvSpPr txBox="1"/>
          <p:nvPr/>
        </p:nvSpPr>
        <p:spPr>
          <a:xfrm>
            <a:off x="1295400" y="5410200"/>
            <a:ext cx="1627369" cy="369332"/>
          </a:xfrm>
          <a:prstGeom prst="rect">
            <a:avLst/>
          </a:prstGeom>
          <a:noFill/>
          <a:ln>
            <a:solidFill>
              <a:schemeClr val="tx1"/>
            </a:solidFill>
          </a:ln>
        </p:spPr>
        <p:txBody>
          <a:bodyPr wrap="none" rtlCol="0">
            <a:spAutoFit/>
          </a:bodyPr>
          <a:lstStyle/>
          <a:p>
            <a:r>
              <a:rPr lang="en-US" sz="1800" i="0" dirty="0" smtClean="0">
                <a:solidFill>
                  <a:schemeClr val="tx1"/>
                </a:solidFill>
                <a:latin typeface="Symbol" panose="05050102010706020507" pitchFamily="18" charset="2"/>
              </a:rPr>
              <a:t>w</a:t>
            </a:r>
            <a:r>
              <a:rPr lang="en-US" sz="1800" i="0" dirty="0" smtClean="0">
                <a:solidFill>
                  <a:schemeClr val="tx1"/>
                </a:solidFill>
              </a:rPr>
              <a:t>=(</a:t>
            </a:r>
            <a:r>
              <a:rPr lang="en-US" sz="1800" i="0" dirty="0" err="1" smtClean="0">
                <a:solidFill>
                  <a:schemeClr val="tx1"/>
                </a:solidFill>
              </a:rPr>
              <a:t>k</a:t>
            </a:r>
            <a:r>
              <a:rPr lang="en-US" sz="1800" i="0" baseline="-25000" dirty="0" err="1" smtClean="0">
                <a:solidFill>
                  <a:schemeClr val="tx1"/>
                </a:solidFill>
              </a:rPr>
              <a:t>y</a:t>
            </a:r>
            <a:r>
              <a:rPr lang="en-US" sz="1800" i="0" dirty="0" err="1" smtClean="0">
                <a:solidFill>
                  <a:schemeClr val="tx1"/>
                </a:solidFill>
                <a:latin typeface="Symbol" panose="05050102010706020507" pitchFamily="18" charset="2"/>
              </a:rPr>
              <a:t>r</a:t>
            </a:r>
            <a:r>
              <a:rPr lang="en-US" sz="1800" i="0" baseline="-25000" dirty="0" err="1" smtClean="0">
                <a:solidFill>
                  <a:schemeClr val="tx1"/>
                </a:solidFill>
              </a:rPr>
              <a:t>s</a:t>
            </a:r>
            <a:r>
              <a:rPr lang="en-US" sz="1800" i="0" dirty="0" smtClean="0">
                <a:solidFill>
                  <a:schemeClr val="tx1"/>
                </a:solidFill>
              </a:rPr>
              <a:t>)</a:t>
            </a:r>
            <a:r>
              <a:rPr lang="en-US" sz="1800" i="0" dirty="0" smtClean="0">
                <a:solidFill>
                  <a:schemeClr val="tx1"/>
                </a:solidFill>
                <a:sym typeface="Symbol"/>
              </a:rPr>
              <a:t></a:t>
            </a:r>
            <a:r>
              <a:rPr lang="en-US" sz="1800" i="0" dirty="0" err="1" smtClean="0">
                <a:solidFill>
                  <a:schemeClr val="tx1"/>
                </a:solidFill>
              </a:rPr>
              <a:t>c</a:t>
            </a:r>
            <a:r>
              <a:rPr lang="en-US" sz="1800" i="0" baseline="-25000" dirty="0" err="1" smtClean="0">
                <a:solidFill>
                  <a:schemeClr val="tx1"/>
                </a:solidFill>
              </a:rPr>
              <a:t>s</a:t>
            </a:r>
            <a:r>
              <a:rPr lang="en-US" sz="1800" i="0" dirty="0" smtClean="0">
                <a:solidFill>
                  <a:schemeClr val="tx1"/>
                </a:solidFill>
              </a:rPr>
              <a:t>/L</a:t>
            </a:r>
            <a:r>
              <a:rPr lang="en-US" sz="1800" i="0" baseline="-25000" dirty="0" smtClean="0">
                <a:solidFill>
                  <a:schemeClr val="tx1"/>
                </a:solidFill>
              </a:rPr>
              <a:t>n</a:t>
            </a:r>
            <a:endParaRPr lang="en-US" sz="1800" i="0" baseline="-25000" dirty="0">
              <a:solidFill>
                <a:schemeClr val="tx1"/>
              </a:solidFill>
            </a:endParaRPr>
          </a:p>
        </p:txBody>
      </p:sp>
    </p:spTree>
    <p:extLst>
      <p:ext uri="{BB962C8B-B14F-4D97-AF65-F5344CB8AC3E}">
        <p14:creationId xmlns:p14="http://schemas.microsoft.com/office/powerpoint/2010/main" val="15803046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No instability in this simple model because of Boltzmann (adiabatic) electrons &amp; no ion temperature gradient</a:t>
            </a:r>
          </a:p>
          <a:p>
            <a:endParaRPr lang="en-US" dirty="0" smtClean="0"/>
          </a:p>
          <a:p>
            <a:r>
              <a:rPr lang="en-US" dirty="0" smtClean="0"/>
              <a:t>We will illustrate the “toroidal ion temperature gradient (ITG)” instability in the next section</a:t>
            </a:r>
            <a:endParaRPr lang="en-US" dirty="0"/>
          </a:p>
        </p:txBody>
      </p:sp>
    </p:spTree>
    <p:extLst>
      <p:ext uri="{BB962C8B-B14F-4D97-AF65-F5344CB8AC3E}">
        <p14:creationId xmlns:p14="http://schemas.microsoft.com/office/powerpoint/2010/main" val="15422928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839200" cy="914400"/>
          </a:xfrm>
        </p:spPr>
        <p:txBody>
          <a:bodyPr/>
          <a:lstStyle/>
          <a:p>
            <a:pPr eaLnBrk="1" hangingPunct="1"/>
            <a:r>
              <a:rPr lang="en-US" altLang="en-US" sz="3200" dirty="0" smtClean="0"/>
              <a:t>Finite </a:t>
            </a:r>
            <a:r>
              <a:rPr lang="en-US" altLang="en-US" sz="3200" dirty="0" err="1" smtClean="0"/>
              <a:t>gyroradius</a:t>
            </a:r>
            <a:r>
              <a:rPr lang="en-US" altLang="en-US" sz="3200" dirty="0" smtClean="0"/>
              <a:t> effects limit characteristic size to ion-</a:t>
            </a:r>
            <a:r>
              <a:rPr lang="en-US" altLang="en-US" sz="3200" dirty="0" err="1" smtClean="0"/>
              <a:t>gyroradius</a:t>
            </a:r>
            <a:r>
              <a:rPr lang="en-US" altLang="en-US" sz="3200" dirty="0" smtClean="0"/>
              <a:t> (k</a:t>
            </a:r>
            <a:r>
              <a:rPr lang="en-US" altLang="en-US" sz="3200" baseline="-25000" dirty="0" smtClean="0">
                <a:sym typeface="Symbol"/>
              </a:rPr>
              <a:t></a:t>
            </a:r>
            <a:r>
              <a:rPr lang="en-US" altLang="en-US" sz="3200" dirty="0" smtClean="0">
                <a:latin typeface="Symbol" panose="05050102010706020507" pitchFamily="18" charset="2"/>
                <a:sym typeface="Symbol"/>
              </a:rPr>
              <a:t>r</a:t>
            </a:r>
            <a:r>
              <a:rPr lang="en-US" altLang="en-US" sz="3200" baseline="-25000" dirty="0" smtClean="0">
                <a:sym typeface="Symbol"/>
              </a:rPr>
              <a:t>i</a:t>
            </a:r>
            <a:r>
              <a:rPr lang="en-US" altLang="en-US" sz="3200" dirty="0" smtClean="0">
                <a:sym typeface="Symbol"/>
              </a:rPr>
              <a:t>~1</a:t>
            </a:r>
            <a:r>
              <a:rPr lang="en-US" altLang="en-US" sz="3200" dirty="0" smtClean="0"/>
              <a:t>)</a:t>
            </a:r>
          </a:p>
        </p:txBody>
      </p:sp>
      <p:sp>
        <p:nvSpPr>
          <p:cNvPr id="2" name="Content Placeholder 1"/>
          <p:cNvSpPr>
            <a:spLocks noGrp="1"/>
          </p:cNvSpPr>
          <p:nvPr>
            <p:ph idx="1"/>
          </p:nvPr>
        </p:nvSpPr>
        <p:spPr>
          <a:xfrm>
            <a:off x="76200" y="1066800"/>
            <a:ext cx="8839200" cy="5410200"/>
          </a:xfrm>
        </p:spPr>
        <p:txBody>
          <a:bodyPr>
            <a:noAutofit/>
          </a:bodyPr>
          <a:lstStyle/>
          <a:p>
            <a:r>
              <a:rPr lang="en-US" sz="2000" dirty="0" smtClean="0"/>
              <a:t>Drift velocity increases with smaller wavelength (larger </a:t>
            </a:r>
            <a:r>
              <a:rPr lang="en-US" sz="2000" dirty="0" err="1" smtClean="0"/>
              <a:t>k</a:t>
            </a:r>
            <a:r>
              <a:rPr lang="en-US" sz="2000" baseline="-25000" dirty="0" err="1" smtClean="0">
                <a:sym typeface="Symbol"/>
              </a:rPr>
              <a:t></a:t>
            </a:r>
            <a:r>
              <a:rPr lang="en-US" sz="2000" dirty="0" err="1" smtClean="0">
                <a:latin typeface="Symbol" panose="05050102010706020507" pitchFamily="18" charset="2"/>
                <a:sym typeface="Symbol"/>
              </a:rPr>
              <a:t>r</a:t>
            </a:r>
            <a:r>
              <a:rPr lang="en-US" sz="2000" baseline="-25000" dirty="0" err="1" smtClean="0">
                <a:sym typeface="Symbol"/>
              </a:rPr>
              <a:t>i</a:t>
            </a:r>
            <a:r>
              <a:rPr lang="en-US" sz="2000" dirty="0" smtClean="0"/>
              <a:t>)</a:t>
            </a:r>
          </a:p>
          <a:p>
            <a:pPr marL="228600" lvl="1" indent="0">
              <a:spcAft>
                <a:spcPts val="600"/>
              </a:spcAft>
              <a:buNone/>
            </a:pPr>
            <a:endParaRPr lang="en-US" sz="1800" dirty="0" smtClean="0"/>
          </a:p>
          <a:p>
            <a:pPr marL="228600" lvl="1" indent="0">
              <a:spcAft>
                <a:spcPts val="600"/>
              </a:spcAft>
              <a:buNone/>
            </a:pPr>
            <a:endParaRPr lang="en-US" sz="1800" dirty="0"/>
          </a:p>
          <a:p>
            <a:pPr marL="228600" lvl="1" indent="0">
              <a:spcAft>
                <a:spcPts val="600"/>
              </a:spcAft>
              <a:buNone/>
            </a:pPr>
            <a:endParaRPr lang="en-US" sz="1800" dirty="0" smtClean="0"/>
          </a:p>
          <a:p>
            <a:r>
              <a:rPr lang="en-US" sz="2000" dirty="0" smtClean="0"/>
              <a:t>If wavelength approaches ion </a:t>
            </a:r>
            <a:r>
              <a:rPr lang="en-US" sz="2000" dirty="0" err="1" smtClean="0"/>
              <a:t>gyroradius</a:t>
            </a:r>
            <a:r>
              <a:rPr lang="en-US" sz="2000" dirty="0" smtClean="0"/>
              <a:t> </a:t>
            </a:r>
            <a:r>
              <a:rPr lang="en-US" sz="2000" dirty="0"/>
              <a:t>(</a:t>
            </a:r>
            <a:r>
              <a:rPr lang="en-US" sz="2000" dirty="0" err="1"/>
              <a:t>k</a:t>
            </a:r>
            <a:r>
              <a:rPr lang="en-US" sz="2000" baseline="-25000" dirty="0" err="1">
                <a:sym typeface="Symbol"/>
              </a:rPr>
              <a:t></a:t>
            </a:r>
            <a:r>
              <a:rPr lang="en-US" sz="2000" dirty="0" err="1" smtClean="0">
                <a:latin typeface="Symbol" panose="05050102010706020507" pitchFamily="18" charset="2"/>
              </a:rPr>
              <a:t>r</a:t>
            </a:r>
            <a:r>
              <a:rPr lang="en-US" sz="2000" baseline="-25000" dirty="0" err="1" smtClean="0"/>
              <a:t>i</a:t>
            </a:r>
            <a:r>
              <a:rPr lang="en-US" sz="2000" dirty="0" smtClean="0"/>
              <a:t>)</a:t>
            </a:r>
            <a:r>
              <a:rPr lang="en-US" sz="2000" dirty="0" smtClean="0">
                <a:sym typeface="Symbol"/>
              </a:rPr>
              <a:t></a:t>
            </a:r>
            <a:r>
              <a:rPr lang="en-US" sz="2000" dirty="0" smtClean="0"/>
              <a:t>1, average electric field experienced over fast ion-</a:t>
            </a:r>
            <a:r>
              <a:rPr lang="en-US" sz="2000" dirty="0" err="1" smtClean="0"/>
              <a:t>gyromotion</a:t>
            </a:r>
            <a:r>
              <a:rPr lang="en-US" sz="2000" dirty="0" smtClean="0"/>
              <a:t> is reduced:</a:t>
            </a:r>
          </a:p>
          <a:p>
            <a:pPr marL="0" indent="0">
              <a:buNone/>
            </a:pPr>
            <a:r>
              <a:rPr lang="en-US" sz="2000" dirty="0" smtClean="0">
                <a:solidFill>
                  <a:srgbClr val="0000FF"/>
                </a:solidFill>
                <a:sym typeface="Symbol"/>
              </a:rPr>
              <a:t>                </a:t>
            </a:r>
            <a:r>
              <a:rPr lang="en-US" sz="2000" dirty="0" err="1" smtClean="0">
                <a:solidFill>
                  <a:srgbClr val="0000FF"/>
                </a:solidFill>
                <a:latin typeface="Symbol" panose="05050102010706020507" pitchFamily="18" charset="2"/>
                <a:sym typeface="Symbol"/>
              </a:rPr>
              <a:t>j</a:t>
            </a:r>
            <a:r>
              <a:rPr lang="en-US" sz="2000" dirty="0" err="1" smtClean="0">
                <a:solidFill>
                  <a:srgbClr val="0000FF"/>
                </a:solidFill>
                <a:sym typeface="Symbol"/>
              </a:rPr>
              <a:t></a:t>
            </a:r>
            <a:r>
              <a:rPr lang="en-US" sz="2000" baseline="-25000" dirty="0" err="1" smtClean="0">
                <a:solidFill>
                  <a:srgbClr val="0000FF"/>
                </a:solidFill>
                <a:sym typeface="Symbol"/>
              </a:rPr>
              <a:t>gyro-average</a:t>
            </a:r>
            <a:r>
              <a:rPr lang="en-US" sz="2000" dirty="0" smtClean="0">
                <a:solidFill>
                  <a:srgbClr val="0000FF"/>
                </a:solidFill>
                <a:sym typeface="Symbol"/>
              </a:rPr>
              <a:t> ~ </a:t>
            </a:r>
            <a:r>
              <a:rPr lang="en-US" sz="2000" dirty="0">
                <a:solidFill>
                  <a:srgbClr val="0000FF"/>
                </a:solidFill>
                <a:sym typeface="Symbol"/>
              </a:rPr>
              <a:t></a:t>
            </a:r>
            <a:r>
              <a:rPr lang="en-US" sz="2000" dirty="0" smtClean="0">
                <a:solidFill>
                  <a:srgbClr val="0000FF"/>
                </a:solidFill>
                <a:latin typeface="Symbol" panose="05050102010706020507" pitchFamily="18" charset="2"/>
                <a:sym typeface="Symbol"/>
              </a:rPr>
              <a:t>j</a:t>
            </a:r>
            <a:r>
              <a:rPr lang="en-US" sz="2000" dirty="0">
                <a:solidFill>
                  <a:srgbClr val="0000FF"/>
                </a:solidFill>
                <a:sym typeface="Symbol"/>
              </a:rPr>
              <a:t> </a:t>
            </a:r>
            <a:r>
              <a:rPr lang="en-US" sz="2000" dirty="0" smtClean="0">
                <a:solidFill>
                  <a:srgbClr val="0000FF"/>
                </a:solidFill>
                <a:sym typeface="Symbol"/>
              </a:rPr>
              <a:t>                   </a:t>
            </a:r>
            <a:r>
              <a:rPr lang="en-US" sz="2000" dirty="0" err="1">
                <a:solidFill>
                  <a:srgbClr val="0000FF"/>
                </a:solidFill>
                <a:latin typeface="Symbol" panose="05050102010706020507" pitchFamily="18" charset="2"/>
                <a:sym typeface="Symbol"/>
              </a:rPr>
              <a:t>j</a:t>
            </a:r>
            <a:r>
              <a:rPr lang="en-US" sz="2000" dirty="0" err="1">
                <a:solidFill>
                  <a:srgbClr val="0000FF"/>
                </a:solidFill>
                <a:sym typeface="Symbol"/>
              </a:rPr>
              <a:t></a:t>
            </a:r>
            <a:r>
              <a:rPr lang="en-US" sz="2000" baseline="-25000" dirty="0" err="1">
                <a:solidFill>
                  <a:srgbClr val="0000FF"/>
                </a:solidFill>
                <a:sym typeface="Symbol"/>
              </a:rPr>
              <a:t>gyro-average</a:t>
            </a:r>
            <a:r>
              <a:rPr lang="en-US" sz="2000" dirty="0">
                <a:solidFill>
                  <a:srgbClr val="0000FF"/>
                </a:solidFill>
                <a:sym typeface="Symbol"/>
              </a:rPr>
              <a:t> ~ </a:t>
            </a:r>
            <a:r>
              <a:rPr lang="en-US" sz="2000" dirty="0">
                <a:solidFill>
                  <a:srgbClr val="0000FF"/>
                </a:solidFill>
                <a:latin typeface="Symbol" panose="05050102010706020507" pitchFamily="18" charset="2"/>
                <a:sym typeface="Symbol"/>
              </a:rPr>
              <a:t>j</a:t>
            </a:r>
            <a:r>
              <a:rPr lang="en-US" sz="2000" dirty="0">
                <a:solidFill>
                  <a:srgbClr val="0000FF"/>
                </a:solidFill>
                <a:sym typeface="Symbol"/>
              </a:rPr>
              <a:t>[1-</a:t>
            </a:r>
            <a:r>
              <a:rPr lang="en-US" sz="2000" dirty="0">
                <a:solidFill>
                  <a:srgbClr val="0000FF"/>
                </a:solidFill>
              </a:rPr>
              <a:t>(</a:t>
            </a:r>
            <a:r>
              <a:rPr lang="en-US" sz="2000" dirty="0" err="1">
                <a:solidFill>
                  <a:srgbClr val="0000FF"/>
                </a:solidFill>
              </a:rPr>
              <a:t>k</a:t>
            </a:r>
            <a:r>
              <a:rPr lang="en-US" sz="2000" baseline="-25000" dirty="0" err="1">
                <a:solidFill>
                  <a:srgbClr val="0000FF"/>
                </a:solidFill>
                <a:sym typeface="Symbol"/>
              </a:rPr>
              <a:t></a:t>
            </a:r>
            <a:r>
              <a:rPr lang="en-US" sz="2000" dirty="0" err="1">
                <a:solidFill>
                  <a:srgbClr val="0000FF"/>
                </a:solidFill>
                <a:latin typeface="Symbol" panose="05050102010706020507" pitchFamily="18" charset="2"/>
              </a:rPr>
              <a:t>r</a:t>
            </a:r>
            <a:r>
              <a:rPr lang="en-US" sz="2000" baseline="-25000" dirty="0" err="1">
                <a:solidFill>
                  <a:srgbClr val="0000FF"/>
                </a:solidFill>
              </a:rPr>
              <a:t>i</a:t>
            </a:r>
            <a:r>
              <a:rPr lang="en-US" sz="2000" dirty="0">
                <a:solidFill>
                  <a:srgbClr val="0000FF"/>
                </a:solidFill>
              </a:rPr>
              <a:t>)</a:t>
            </a:r>
            <a:r>
              <a:rPr lang="en-US" sz="2000" baseline="30000" dirty="0">
                <a:solidFill>
                  <a:srgbClr val="0000FF"/>
                </a:solidFill>
              </a:rPr>
              <a:t>2</a:t>
            </a:r>
            <a:r>
              <a:rPr lang="en-US" sz="2000" dirty="0">
                <a:solidFill>
                  <a:srgbClr val="0000FF"/>
                </a:solidFill>
              </a:rPr>
              <a:t>]</a:t>
            </a:r>
            <a:endParaRPr lang="en-US" sz="2000" dirty="0" smtClean="0">
              <a:solidFill>
                <a:srgbClr val="0000FF"/>
              </a:solidFill>
            </a:endParaRPr>
          </a:p>
          <a:p>
            <a:pPr marL="0" indent="0">
              <a:buNone/>
            </a:pPr>
            <a:endParaRPr lang="en-US" sz="2000" dirty="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a:buFont typeface="Symbol" panose="05050102010706020507" pitchFamily="18" charset="2"/>
              <a:buChar char="Þ"/>
            </a:pPr>
            <a:r>
              <a:rPr lang="en-US" sz="2000" b="1" dirty="0" smtClean="0"/>
              <a:t>Maximum growth rates (and typical turbulence scale sizes) occur for </a:t>
            </a:r>
            <a:r>
              <a:rPr lang="en-US" sz="2000" b="1" dirty="0"/>
              <a:t>(</a:t>
            </a:r>
            <a:r>
              <a:rPr lang="en-US" sz="2000" b="1" dirty="0" err="1"/>
              <a:t>k</a:t>
            </a:r>
            <a:r>
              <a:rPr lang="en-US" sz="2000" b="1" baseline="-25000" dirty="0" err="1">
                <a:sym typeface="Symbol"/>
              </a:rPr>
              <a:t></a:t>
            </a:r>
            <a:r>
              <a:rPr lang="en-US" sz="2000" b="1" dirty="0" err="1">
                <a:latin typeface="Symbol" panose="05050102010706020507" pitchFamily="18" charset="2"/>
              </a:rPr>
              <a:t>r</a:t>
            </a:r>
            <a:r>
              <a:rPr lang="en-US" sz="2000" b="1" baseline="-25000" dirty="0" err="1"/>
              <a:t>i</a:t>
            </a:r>
            <a:r>
              <a:rPr lang="en-US" sz="2000" b="1" dirty="0" smtClean="0"/>
              <a:t>) ≤ 1</a:t>
            </a:r>
          </a:p>
        </p:txBody>
      </p:sp>
      <mc:AlternateContent xmlns:mc="http://schemas.openxmlformats.org/markup-compatibility/2006" xmlns:a14="http://schemas.microsoft.com/office/drawing/2010/main">
        <mc:Choice Requires="a14">
          <p:sp>
            <p:nvSpPr>
              <p:cNvPr id="5" name="TextBox 4"/>
              <p:cNvSpPr txBox="1"/>
              <p:nvPr/>
            </p:nvSpPr>
            <p:spPr>
              <a:xfrm>
                <a:off x="1241627" y="1550029"/>
                <a:ext cx="6302173" cy="7359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b="0" i="1">
                              <a:solidFill>
                                <a:prstClr val="black"/>
                              </a:solidFill>
                              <a:latin typeface="Cambria Math"/>
                            </a:rPr>
                          </m:ctrlPr>
                        </m:sSubPr>
                        <m:e>
                          <m:acc>
                            <m:accPr>
                              <m:chr m:val="⃗"/>
                              <m:ctrlPr>
                                <a:rPr lang="en-US" sz="1800" b="0" i="1">
                                  <a:solidFill>
                                    <a:prstClr val="black"/>
                                  </a:solidFill>
                                  <a:latin typeface="Cambria Math"/>
                                </a:rPr>
                              </m:ctrlPr>
                            </m:accPr>
                            <m:e>
                              <m:r>
                                <a:rPr lang="en-US" sz="1800" b="0">
                                  <a:solidFill>
                                    <a:prstClr val="black"/>
                                  </a:solidFill>
                                  <a:latin typeface="Cambria Math"/>
                                </a:rPr>
                                <m:t>𝑣</m:t>
                              </m:r>
                            </m:e>
                          </m:acc>
                        </m:e>
                        <m:sub>
                          <m:r>
                            <a:rPr lang="en-US" sz="1800" b="0">
                              <a:solidFill>
                                <a:prstClr val="black"/>
                              </a:solidFill>
                              <a:latin typeface="Cambria Math"/>
                            </a:rPr>
                            <m:t>𝐸</m:t>
                          </m:r>
                        </m:sub>
                      </m:sSub>
                      <m:r>
                        <a:rPr lang="en-US" sz="1800" b="0">
                          <a:solidFill>
                            <a:prstClr val="black"/>
                          </a:solidFill>
                          <a:latin typeface="Cambria Math"/>
                        </a:rPr>
                        <m:t>=</m:t>
                      </m:r>
                      <m:f>
                        <m:fPr>
                          <m:ctrlPr>
                            <a:rPr lang="en-US" sz="1800" b="0" i="1">
                              <a:solidFill>
                                <a:prstClr val="black"/>
                              </a:solidFill>
                              <a:latin typeface="Cambria Math"/>
                            </a:rPr>
                          </m:ctrlPr>
                        </m:fPr>
                        <m:num>
                          <m:acc>
                            <m:accPr>
                              <m:chr m:val="̂"/>
                              <m:ctrlPr>
                                <a:rPr lang="en-US" sz="1800" b="0" i="1">
                                  <a:solidFill>
                                    <a:prstClr val="black"/>
                                  </a:solidFill>
                                  <a:latin typeface="Cambria Math"/>
                                  <a:ea typeface="Cambria Math"/>
                                </a:rPr>
                              </m:ctrlPr>
                            </m:accPr>
                            <m:e>
                              <m:r>
                                <a:rPr lang="en-US" sz="1800" b="0">
                                  <a:solidFill>
                                    <a:prstClr val="black"/>
                                  </a:solidFill>
                                  <a:latin typeface="Cambria Math"/>
                                  <a:ea typeface="Cambria Math"/>
                                </a:rPr>
                                <m:t>𝑏</m:t>
                              </m:r>
                            </m:e>
                          </m:acc>
                          <m:r>
                            <a:rPr lang="en-US" sz="1800" b="0">
                              <a:solidFill>
                                <a:prstClr val="black"/>
                              </a:solidFill>
                              <a:latin typeface="Cambria Math"/>
                              <a:ea typeface="Cambria Math"/>
                            </a:rPr>
                            <m:t>×</m:t>
                          </m:r>
                          <m:r>
                            <a:rPr lang="en-US" sz="1800" b="0">
                              <a:solidFill>
                                <a:prstClr val="black"/>
                              </a:solidFill>
                              <a:latin typeface="Cambria Math"/>
                              <a:ea typeface="Cambria Math"/>
                            </a:rPr>
                            <m:t>𝛻𝜑</m:t>
                          </m:r>
                        </m:num>
                        <m:den>
                          <m:r>
                            <a:rPr lang="en-US" sz="1800" b="0">
                              <a:solidFill>
                                <a:prstClr val="black"/>
                              </a:solidFill>
                              <a:latin typeface="Cambria Math"/>
                            </a:rPr>
                            <m:t>𝐵</m:t>
                          </m:r>
                        </m:den>
                      </m:f>
                      <m:r>
                        <a:rPr lang="en-US" sz="1800" b="0">
                          <a:solidFill>
                            <a:prstClr val="black"/>
                          </a:solidFill>
                          <a:latin typeface="Cambria Math"/>
                        </a:rPr>
                        <m:t>=−</m:t>
                      </m:r>
                      <m:r>
                        <a:rPr lang="en-US" sz="1800" b="0">
                          <a:solidFill>
                            <a:prstClr val="black"/>
                          </a:solidFill>
                          <a:latin typeface="Cambria Math"/>
                        </a:rPr>
                        <m:t>𝑖</m:t>
                      </m:r>
                      <m:sSub>
                        <m:sSubPr>
                          <m:ctrlPr>
                            <a:rPr lang="en-US" sz="1800" b="0" i="1">
                              <a:solidFill>
                                <a:prstClr val="black"/>
                              </a:solidFill>
                              <a:latin typeface="Cambria Math"/>
                            </a:rPr>
                          </m:ctrlPr>
                        </m:sSubPr>
                        <m:e>
                          <m:r>
                            <a:rPr lang="en-US" sz="1800" b="0">
                              <a:solidFill>
                                <a:prstClr val="black"/>
                              </a:solidFill>
                              <a:latin typeface="Cambria Math"/>
                            </a:rPr>
                            <m:t>𝑘</m:t>
                          </m:r>
                        </m:e>
                        <m:sub>
                          <m:r>
                            <a:rPr lang="en-US" sz="1800" b="0">
                              <a:solidFill>
                                <a:prstClr val="black"/>
                              </a:solidFill>
                              <a:latin typeface="Cambria Math"/>
                              <a:ea typeface="Cambria Math"/>
                            </a:rPr>
                            <m:t>⊥</m:t>
                          </m:r>
                        </m:sub>
                      </m:sSub>
                      <m:f>
                        <m:fPr>
                          <m:ctrlPr>
                            <a:rPr lang="en-US" sz="1800" b="0" i="1">
                              <a:solidFill>
                                <a:prstClr val="black"/>
                              </a:solidFill>
                              <a:latin typeface="Cambria Math"/>
                            </a:rPr>
                          </m:ctrlPr>
                        </m:fPr>
                        <m:num>
                          <m:r>
                            <a:rPr lang="en-US" sz="1800" b="0">
                              <a:solidFill>
                                <a:prstClr val="black"/>
                              </a:solidFill>
                              <a:latin typeface="Cambria Math"/>
                              <a:ea typeface="Cambria Math"/>
                            </a:rPr>
                            <m:t>𝜑</m:t>
                          </m:r>
                        </m:num>
                        <m:den>
                          <m:r>
                            <a:rPr lang="en-US" sz="1800" b="0">
                              <a:solidFill>
                                <a:prstClr val="black"/>
                              </a:solidFill>
                              <a:latin typeface="Cambria Math"/>
                            </a:rPr>
                            <m:t>𝐵</m:t>
                          </m:r>
                        </m:den>
                      </m:f>
                      <m:r>
                        <a:rPr lang="en-US" sz="1800" b="0">
                          <a:solidFill>
                            <a:prstClr val="black"/>
                          </a:solidFill>
                          <a:latin typeface="Cambria Math"/>
                        </a:rPr>
                        <m:t>=−</m:t>
                      </m:r>
                      <m:r>
                        <a:rPr lang="en-US" sz="1800" b="0">
                          <a:solidFill>
                            <a:prstClr val="black"/>
                          </a:solidFill>
                          <a:latin typeface="Cambria Math"/>
                        </a:rPr>
                        <m:t>𝑖</m:t>
                      </m:r>
                      <m:sSub>
                        <m:sSubPr>
                          <m:ctrlPr>
                            <a:rPr lang="en-US" sz="1800" b="0" i="1">
                              <a:solidFill>
                                <a:prstClr val="black"/>
                              </a:solidFill>
                              <a:latin typeface="Cambria Math"/>
                            </a:rPr>
                          </m:ctrlPr>
                        </m:sSubPr>
                        <m:e>
                          <m:r>
                            <a:rPr lang="en-US" sz="1800" b="0">
                              <a:solidFill>
                                <a:prstClr val="black"/>
                              </a:solidFill>
                              <a:latin typeface="Cambria Math"/>
                            </a:rPr>
                            <m:t>𝑘</m:t>
                          </m:r>
                        </m:e>
                        <m:sub>
                          <m:r>
                            <a:rPr lang="en-US" sz="1800" b="0">
                              <a:solidFill>
                                <a:prstClr val="black"/>
                              </a:solidFill>
                              <a:latin typeface="Cambria Math"/>
                              <a:ea typeface="Cambria Math"/>
                            </a:rPr>
                            <m:t>⊥</m:t>
                          </m:r>
                        </m:sub>
                      </m:sSub>
                      <m:d>
                        <m:dPr>
                          <m:ctrlPr>
                            <a:rPr lang="en-US" sz="1800" b="0" i="1">
                              <a:solidFill>
                                <a:prstClr val="black"/>
                              </a:solidFill>
                              <a:latin typeface="Cambria Math"/>
                              <a:ea typeface="Cambria Math"/>
                            </a:rPr>
                          </m:ctrlPr>
                        </m:dPr>
                        <m:e>
                          <m:f>
                            <m:fPr>
                              <m:ctrlPr>
                                <a:rPr lang="en-US" sz="1800" b="0" i="1">
                                  <a:solidFill>
                                    <a:prstClr val="black"/>
                                  </a:solidFill>
                                  <a:latin typeface="Cambria Math"/>
                                </a:rPr>
                              </m:ctrlPr>
                            </m:fPr>
                            <m:num>
                              <m:r>
                                <a:rPr lang="en-US" sz="1800" b="0">
                                  <a:solidFill>
                                    <a:prstClr val="black"/>
                                  </a:solidFill>
                                  <a:latin typeface="Cambria Math"/>
                                  <a:ea typeface="Cambria Math"/>
                                </a:rPr>
                                <m:t>𝜑</m:t>
                              </m:r>
                            </m:num>
                            <m:den>
                              <m:sSub>
                                <m:sSubPr>
                                  <m:ctrlPr>
                                    <a:rPr lang="en-US" sz="1800" b="0" i="1">
                                      <a:solidFill>
                                        <a:prstClr val="black"/>
                                      </a:solidFill>
                                      <a:latin typeface="Cambria Math"/>
                                      <a:ea typeface="Cambria Math"/>
                                    </a:rPr>
                                  </m:ctrlPr>
                                </m:sSubPr>
                                <m:e>
                                  <m:r>
                                    <a:rPr lang="en-US" sz="1800" b="0">
                                      <a:solidFill>
                                        <a:prstClr val="black"/>
                                      </a:solidFill>
                                      <a:latin typeface="Cambria Math"/>
                                      <a:ea typeface="Cambria Math"/>
                                    </a:rPr>
                                    <m:t>𝑇</m:t>
                                  </m:r>
                                </m:e>
                                <m:sub>
                                  <m:r>
                                    <a:rPr lang="en-US" sz="1800" b="0">
                                      <a:solidFill>
                                        <a:prstClr val="black"/>
                                      </a:solidFill>
                                      <a:latin typeface="Cambria Math"/>
                                      <a:ea typeface="Cambria Math"/>
                                    </a:rPr>
                                    <m:t>𝑖</m:t>
                                  </m:r>
                                </m:sub>
                              </m:sSub>
                            </m:den>
                          </m:f>
                        </m:e>
                      </m:d>
                      <m:d>
                        <m:dPr>
                          <m:ctrlPr>
                            <a:rPr lang="en-US" sz="1800" b="0" i="1">
                              <a:solidFill>
                                <a:prstClr val="black"/>
                              </a:solidFill>
                              <a:latin typeface="Cambria Math"/>
                              <a:ea typeface="Cambria Math"/>
                            </a:rPr>
                          </m:ctrlPr>
                        </m:dPr>
                        <m:e>
                          <m:f>
                            <m:fPr>
                              <m:ctrlPr>
                                <a:rPr lang="en-US" sz="1800" b="0" i="1">
                                  <a:solidFill>
                                    <a:prstClr val="black"/>
                                  </a:solidFill>
                                  <a:latin typeface="Cambria Math"/>
                                  <a:ea typeface="Cambria Math"/>
                                </a:rPr>
                              </m:ctrlPr>
                            </m:fPr>
                            <m:num>
                              <m:sSub>
                                <m:sSubPr>
                                  <m:ctrlPr>
                                    <a:rPr lang="en-US" sz="1800" b="0" i="1">
                                      <a:solidFill>
                                        <a:prstClr val="black"/>
                                      </a:solidFill>
                                      <a:latin typeface="Cambria Math"/>
                                      <a:ea typeface="Cambria Math"/>
                                    </a:rPr>
                                  </m:ctrlPr>
                                </m:sSubPr>
                                <m:e>
                                  <m:r>
                                    <a:rPr lang="en-US" sz="1800" b="0">
                                      <a:solidFill>
                                        <a:prstClr val="black"/>
                                      </a:solidFill>
                                      <a:latin typeface="Cambria Math"/>
                                      <a:ea typeface="Cambria Math"/>
                                    </a:rPr>
                                    <m:t>𝑇</m:t>
                                  </m:r>
                                </m:e>
                                <m:sub>
                                  <m:r>
                                    <a:rPr lang="en-US" sz="1800" b="0">
                                      <a:solidFill>
                                        <a:prstClr val="black"/>
                                      </a:solidFill>
                                      <a:latin typeface="Cambria Math"/>
                                      <a:ea typeface="Cambria Math"/>
                                    </a:rPr>
                                    <m:t>𝑖</m:t>
                                  </m:r>
                                </m:sub>
                              </m:sSub>
                            </m:num>
                            <m:den>
                              <m:r>
                                <a:rPr lang="en-US" sz="1800" b="0">
                                  <a:solidFill>
                                    <a:prstClr val="black"/>
                                  </a:solidFill>
                                  <a:latin typeface="Cambria Math"/>
                                  <a:ea typeface="Cambria Math"/>
                                </a:rPr>
                                <m:t>𝐵</m:t>
                              </m:r>
                            </m:den>
                          </m:f>
                        </m:e>
                      </m:d>
                      <m:r>
                        <a:rPr lang="en-US" sz="1800" b="0" i="0">
                          <a:solidFill>
                            <a:prstClr val="black"/>
                          </a:solidFill>
                          <a:latin typeface="Cambria Math"/>
                          <a:ea typeface="Cambria Math"/>
                        </a:rPr>
                        <m:t>=</m:t>
                      </m:r>
                      <m:r>
                        <a:rPr lang="en-US" sz="1800" b="0">
                          <a:solidFill>
                            <a:prstClr val="black"/>
                          </a:solidFill>
                          <a:latin typeface="Cambria Math"/>
                        </a:rPr>
                        <m:t>−</m:t>
                      </m:r>
                      <m:r>
                        <a:rPr lang="en-US" sz="1800" b="0">
                          <a:solidFill>
                            <a:prstClr val="black"/>
                          </a:solidFill>
                          <a:latin typeface="Cambria Math"/>
                        </a:rPr>
                        <m:t>𝑖</m:t>
                      </m:r>
                      <m:d>
                        <m:dPr>
                          <m:ctrlPr>
                            <a:rPr lang="en-US" sz="1800" b="0" i="1">
                              <a:solidFill>
                                <a:prstClr val="black"/>
                              </a:solidFill>
                              <a:latin typeface="Cambria Math"/>
                            </a:rPr>
                          </m:ctrlPr>
                        </m:dPr>
                        <m:e>
                          <m:sSub>
                            <m:sSubPr>
                              <m:ctrlPr>
                                <a:rPr lang="en-US" sz="1800" b="0" i="1">
                                  <a:solidFill>
                                    <a:prstClr val="black"/>
                                  </a:solidFill>
                                  <a:latin typeface="Cambria Math"/>
                                </a:rPr>
                              </m:ctrlPr>
                            </m:sSubPr>
                            <m:e>
                              <m:r>
                                <a:rPr lang="en-US" sz="1800" b="0">
                                  <a:solidFill>
                                    <a:prstClr val="black"/>
                                  </a:solidFill>
                                  <a:latin typeface="Cambria Math"/>
                                </a:rPr>
                                <m:t>𝑘</m:t>
                              </m:r>
                            </m:e>
                            <m:sub>
                              <m:r>
                                <a:rPr lang="en-US" sz="1800" b="0">
                                  <a:solidFill>
                                    <a:prstClr val="black"/>
                                  </a:solidFill>
                                  <a:latin typeface="Cambria Math"/>
                                  <a:ea typeface="Cambria Math"/>
                                </a:rPr>
                                <m:t>⊥</m:t>
                              </m:r>
                            </m:sub>
                          </m:sSub>
                          <m:sSub>
                            <m:sSubPr>
                              <m:ctrlPr>
                                <a:rPr lang="en-US" sz="1800" b="0" i="1">
                                  <a:solidFill>
                                    <a:prstClr val="black"/>
                                  </a:solidFill>
                                  <a:latin typeface="Cambria Math"/>
                                  <a:ea typeface="Cambria Math"/>
                                </a:rPr>
                              </m:ctrlPr>
                            </m:sSubPr>
                            <m:e>
                              <m:r>
                                <a:rPr lang="en-US" sz="1800" b="0">
                                  <a:solidFill>
                                    <a:prstClr val="black"/>
                                  </a:solidFill>
                                  <a:latin typeface="Cambria Math"/>
                                  <a:ea typeface="Cambria Math"/>
                                </a:rPr>
                                <m:t>𝜌</m:t>
                              </m:r>
                            </m:e>
                            <m:sub>
                              <m:r>
                                <a:rPr lang="en-US" sz="1800" b="0">
                                  <a:solidFill>
                                    <a:prstClr val="black"/>
                                  </a:solidFill>
                                  <a:latin typeface="Cambria Math"/>
                                  <a:ea typeface="Cambria Math"/>
                                </a:rPr>
                                <m:t>𝑖</m:t>
                              </m:r>
                            </m:sub>
                          </m:sSub>
                        </m:e>
                      </m:d>
                      <m:d>
                        <m:dPr>
                          <m:ctrlPr>
                            <a:rPr lang="en-US" sz="1800" b="0" i="1">
                              <a:solidFill>
                                <a:prstClr val="black"/>
                              </a:solidFill>
                              <a:latin typeface="Cambria Math"/>
                              <a:ea typeface="Cambria Math"/>
                            </a:rPr>
                          </m:ctrlPr>
                        </m:dPr>
                        <m:e>
                          <m:f>
                            <m:fPr>
                              <m:ctrlPr>
                                <a:rPr lang="en-US" sz="1800" b="0" i="1">
                                  <a:solidFill>
                                    <a:prstClr val="black"/>
                                  </a:solidFill>
                                  <a:latin typeface="Cambria Math"/>
                                </a:rPr>
                              </m:ctrlPr>
                            </m:fPr>
                            <m:num>
                              <m:r>
                                <a:rPr lang="en-US" sz="1800" b="0">
                                  <a:solidFill>
                                    <a:prstClr val="black"/>
                                  </a:solidFill>
                                  <a:latin typeface="Cambria Math"/>
                                  <a:ea typeface="Cambria Math"/>
                                </a:rPr>
                                <m:t>𝜑</m:t>
                              </m:r>
                            </m:num>
                            <m:den>
                              <m:sSub>
                                <m:sSubPr>
                                  <m:ctrlPr>
                                    <a:rPr lang="en-US" sz="1800" b="0" i="1">
                                      <a:solidFill>
                                        <a:prstClr val="black"/>
                                      </a:solidFill>
                                      <a:latin typeface="Cambria Math"/>
                                      <a:ea typeface="Cambria Math"/>
                                    </a:rPr>
                                  </m:ctrlPr>
                                </m:sSubPr>
                                <m:e>
                                  <m:r>
                                    <a:rPr lang="en-US" sz="1800" b="0">
                                      <a:solidFill>
                                        <a:prstClr val="black"/>
                                      </a:solidFill>
                                      <a:latin typeface="Cambria Math"/>
                                      <a:ea typeface="Cambria Math"/>
                                    </a:rPr>
                                    <m:t>𝑇</m:t>
                                  </m:r>
                                </m:e>
                                <m:sub>
                                  <m:r>
                                    <a:rPr lang="en-US" sz="1800" b="0">
                                      <a:solidFill>
                                        <a:prstClr val="black"/>
                                      </a:solidFill>
                                      <a:latin typeface="Cambria Math"/>
                                      <a:ea typeface="Cambria Math"/>
                                    </a:rPr>
                                    <m:t>𝑖</m:t>
                                  </m:r>
                                </m:sub>
                              </m:sSub>
                            </m:den>
                          </m:f>
                        </m:e>
                      </m:d>
                      <m:sSub>
                        <m:sSubPr>
                          <m:ctrlPr>
                            <a:rPr lang="en-US" sz="1800" b="0" i="1">
                              <a:solidFill>
                                <a:prstClr val="black"/>
                              </a:solidFill>
                              <a:latin typeface="Cambria Math"/>
                              <a:ea typeface="Cambria Math"/>
                            </a:rPr>
                          </m:ctrlPr>
                        </m:sSubPr>
                        <m:e>
                          <m:r>
                            <a:rPr lang="en-US" sz="1800" b="0">
                              <a:solidFill>
                                <a:prstClr val="black"/>
                              </a:solidFill>
                              <a:latin typeface="Cambria Math"/>
                              <a:ea typeface="Cambria Math"/>
                            </a:rPr>
                            <m:t>𝑣</m:t>
                          </m:r>
                        </m:e>
                        <m:sub>
                          <m:r>
                            <a:rPr lang="en-US" sz="1800" b="0">
                              <a:solidFill>
                                <a:prstClr val="black"/>
                              </a:solidFill>
                              <a:latin typeface="Cambria Math"/>
                              <a:ea typeface="Cambria Math"/>
                            </a:rPr>
                            <m:t>𝑇𝑖</m:t>
                          </m:r>
                        </m:sub>
                      </m:sSub>
                    </m:oMath>
                  </m:oMathPara>
                </a14:m>
                <a:endParaRPr lang="en-US" sz="1800" b="0" i="0" dirty="0">
                  <a:solidFill>
                    <a:prstClr val="black"/>
                  </a:solidFill>
                  <a:latin typeface="Arial" charset="0"/>
                  <a:cs typeface="Arial"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241627" y="1550029"/>
                <a:ext cx="6302173" cy="735971"/>
              </a:xfrm>
              <a:prstGeom prst="rect">
                <a:avLst/>
              </a:prstGeom>
              <a:blipFill rotWithShape="1">
                <a:blip r:embed="rId3"/>
                <a:stretch>
                  <a:fillRect/>
                </a:stretch>
              </a:blipFill>
            </p:spPr>
            <p:txBody>
              <a:bodyPr/>
              <a:lstStyle/>
              <a:p>
                <a:r>
                  <a:rPr lang="en-US">
                    <a:noFill/>
                  </a:rPr>
                  <a:t> </a:t>
                </a:r>
              </a:p>
            </p:txBody>
          </p:sp>
        </mc:Fallback>
      </mc:AlternateContent>
      <p:pic>
        <p:nvPicPr>
          <p:cNvPr id="80901" name="Picture 5" descr="Image result for sinu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6576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mage result for sinuso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6576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103120" y="4465320"/>
            <a:ext cx="182880" cy="1828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prstClr val="white"/>
              </a:solidFill>
            </a:endParaRPr>
          </a:p>
        </p:txBody>
      </p:sp>
      <p:sp>
        <p:nvSpPr>
          <p:cNvPr id="9" name="Oval 8"/>
          <p:cNvSpPr/>
          <p:nvPr/>
        </p:nvSpPr>
        <p:spPr>
          <a:xfrm>
            <a:off x="6172200" y="419100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solidFill>
                <a:prstClr val="white"/>
              </a:solidFill>
            </a:endParaRPr>
          </a:p>
        </p:txBody>
      </p:sp>
    </p:spTree>
    <p:extLst>
      <p:ext uri="{BB962C8B-B14F-4D97-AF65-F5344CB8AC3E}">
        <p14:creationId xmlns:p14="http://schemas.microsoft.com/office/powerpoint/2010/main" val="3868543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2300" dirty="0" smtClean="0"/>
              <a:t>Example linear </a:t>
            </a:r>
            <a:r>
              <a:rPr lang="en-US" sz="2300" dirty="0" err="1" smtClean="0"/>
              <a:t>gyrokinetic</a:t>
            </a:r>
            <a:r>
              <a:rPr lang="en-US" sz="2300" dirty="0" smtClean="0"/>
              <a:t> simulation results (MAST tokamak)</a:t>
            </a:r>
            <a:endParaRPr lang="en-US" sz="2300" dirty="0"/>
          </a:p>
        </p:txBody>
      </p:sp>
      <p:sp>
        <p:nvSpPr>
          <p:cNvPr id="3" name="Content Placeholder 2"/>
          <p:cNvSpPr>
            <a:spLocks noGrp="1"/>
          </p:cNvSpPr>
          <p:nvPr>
            <p:ph idx="1"/>
          </p:nvPr>
        </p:nvSpPr>
        <p:spPr>
          <a:xfrm>
            <a:off x="152400" y="3124200"/>
            <a:ext cx="2133600" cy="1219200"/>
          </a:xfrm>
        </p:spPr>
        <p:txBody>
          <a:bodyPr/>
          <a:lstStyle/>
          <a:p>
            <a:pPr marL="0" indent="0">
              <a:buNone/>
            </a:pPr>
            <a:r>
              <a:rPr lang="en-US" sz="1800" i="1" dirty="0" smtClean="0"/>
              <a:t>Different colors represent different radii in the plasma</a:t>
            </a:r>
            <a:endParaRPr lang="en-US" sz="1800" i="1" dirty="0"/>
          </a:p>
        </p:txBody>
      </p:sp>
      <p:sp>
        <p:nvSpPr>
          <p:cNvPr id="5" name="TextBox 4"/>
          <p:cNvSpPr txBox="1"/>
          <p:nvPr/>
        </p:nvSpPr>
        <p:spPr>
          <a:xfrm>
            <a:off x="304800" y="6553200"/>
            <a:ext cx="1396536" cy="276999"/>
          </a:xfrm>
          <a:prstGeom prst="rect">
            <a:avLst/>
          </a:prstGeom>
          <a:noFill/>
        </p:spPr>
        <p:txBody>
          <a:bodyPr wrap="none" rtlCol="0">
            <a:spAutoFit/>
          </a:bodyPr>
          <a:lstStyle/>
          <a:p>
            <a:r>
              <a:rPr lang="en-US" dirty="0" smtClean="0"/>
              <a:t>(Hammett notes)</a:t>
            </a:r>
            <a:endParaRPr lang="en-US" dirty="0"/>
          </a:p>
        </p:txBody>
      </p:sp>
      <p:pic>
        <p:nvPicPr>
          <p:cNvPr id="287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553280"/>
            <a:ext cx="3352800" cy="6304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00800" y="2190690"/>
            <a:ext cx="2236510" cy="400110"/>
          </a:xfrm>
          <a:prstGeom prst="rect">
            <a:avLst/>
          </a:prstGeom>
          <a:noFill/>
        </p:spPr>
        <p:txBody>
          <a:bodyPr wrap="none" rtlCol="0">
            <a:spAutoFit/>
          </a:bodyPr>
          <a:lstStyle/>
          <a:p>
            <a:r>
              <a:rPr lang="en-US" sz="2000" i="0" dirty="0" smtClean="0"/>
              <a:t>Real frequencies</a:t>
            </a:r>
            <a:endParaRPr lang="en-US" sz="2000" i="0" dirty="0"/>
          </a:p>
        </p:txBody>
      </p:sp>
      <p:sp>
        <p:nvSpPr>
          <p:cNvPr id="8" name="TextBox 7"/>
          <p:cNvSpPr txBox="1"/>
          <p:nvPr/>
        </p:nvSpPr>
        <p:spPr>
          <a:xfrm>
            <a:off x="6400800" y="4781490"/>
            <a:ext cx="2561920" cy="400110"/>
          </a:xfrm>
          <a:prstGeom prst="rect">
            <a:avLst/>
          </a:prstGeom>
          <a:noFill/>
        </p:spPr>
        <p:txBody>
          <a:bodyPr wrap="none" rtlCol="0">
            <a:spAutoFit/>
          </a:bodyPr>
          <a:lstStyle/>
          <a:p>
            <a:r>
              <a:rPr lang="en-US" sz="2000" i="0" dirty="0" smtClean="0"/>
              <a:t>Linear growth rates</a:t>
            </a:r>
            <a:endParaRPr lang="en-US" sz="2000" i="0" dirty="0"/>
          </a:p>
        </p:txBody>
      </p:sp>
    </p:spTree>
    <p:extLst>
      <p:ext uri="{BB962C8B-B14F-4D97-AF65-F5344CB8AC3E}">
        <p14:creationId xmlns:p14="http://schemas.microsoft.com/office/powerpoint/2010/main" val="2346513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971800"/>
            <a:ext cx="9144000" cy="914400"/>
          </a:xfrm>
        </p:spPr>
        <p:txBody>
          <a:bodyPr/>
          <a:lstStyle/>
          <a:p>
            <a:r>
              <a:rPr lang="en-US" altLang="en-US" sz="4400" dirty="0" smtClean="0"/>
              <a:t>FUSION, CONFINEMENT, TOKAMAKS, TRANSPORT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743200"/>
            <a:ext cx="9144000" cy="914400"/>
          </a:xfrm>
        </p:spPr>
        <p:txBody>
          <a:bodyPr/>
          <a:lstStyle/>
          <a:p>
            <a:r>
              <a:rPr lang="en-US" altLang="en-US" sz="4800" dirty="0"/>
              <a:t>Why </a:t>
            </a:r>
            <a:r>
              <a:rPr lang="en-US" altLang="en-US" sz="4800" dirty="0" smtClean="0"/>
              <a:t>do micro-instabilities &amp;  </a:t>
            </a:r>
            <a:r>
              <a:rPr lang="en-US" altLang="en-US" sz="4800" dirty="0"/>
              <a:t>turbulence develop in tokamaks?</a:t>
            </a:r>
            <a:br>
              <a:rPr lang="en-US" altLang="en-US" sz="4800" dirty="0"/>
            </a:br>
            <a:r>
              <a:rPr lang="en-US" altLang="en-US" sz="4800" dirty="0"/>
              <a:t/>
            </a:r>
            <a:br>
              <a:rPr lang="en-US" altLang="en-US" sz="4800" dirty="0"/>
            </a:br>
            <a:r>
              <a:rPr lang="en-US" altLang="en-US" sz="3200" dirty="0"/>
              <a:t>Example</a:t>
            </a:r>
            <a:r>
              <a:rPr lang="en-US" altLang="en-US" sz="3200" dirty="0" smtClean="0"/>
              <a:t>: </a:t>
            </a:r>
            <a:r>
              <a:rPr lang="en-US" altLang="en-US" sz="3200" b="0" dirty="0" smtClean="0"/>
              <a:t>Linear stability analysis of Ion Temperature Gradient (ITG) “ballooning” micro-instability (expected to dominate in ITER)</a:t>
            </a:r>
          </a:p>
        </p:txBody>
      </p:sp>
    </p:spTree>
    <p:extLst>
      <p:ext uri="{BB962C8B-B14F-4D97-AF65-F5344CB8AC3E}">
        <p14:creationId xmlns:p14="http://schemas.microsoft.com/office/powerpoint/2010/main" val="32577491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0"/>
            <a:ext cx="8839200" cy="990600"/>
          </a:xfrm>
        </p:spPr>
        <p:txBody>
          <a:bodyPr/>
          <a:lstStyle/>
          <a:p>
            <a:pPr eaLnBrk="1" hangingPunct="1"/>
            <a:r>
              <a:rPr lang="en-US" altLang="en-US" sz="3200" dirty="0" err="1" smtClean="0"/>
              <a:t>Toroidicity</a:t>
            </a:r>
            <a:r>
              <a:rPr lang="en-US" altLang="en-US" sz="3200" dirty="0" smtClean="0"/>
              <a:t> Leads To Inhomogeneity in |B|, gives </a:t>
            </a:r>
            <a:r>
              <a:rPr lang="en-US" altLang="en-US" sz="3200" dirty="0" smtClean="0">
                <a:sym typeface="Symbol"/>
              </a:rPr>
              <a:t></a:t>
            </a:r>
            <a:r>
              <a:rPr lang="en-US" altLang="en-US" sz="3200" dirty="0" smtClean="0"/>
              <a:t>B and curvature (</a:t>
            </a:r>
            <a:r>
              <a:rPr lang="en-US" altLang="en-US" sz="3200" dirty="0" smtClean="0">
                <a:latin typeface="Symbol" panose="05050102010706020507" pitchFamily="18" charset="2"/>
              </a:rPr>
              <a:t>k</a:t>
            </a:r>
            <a:r>
              <a:rPr lang="en-US" altLang="en-US" sz="3200" dirty="0" smtClean="0"/>
              <a:t>) drifts</a:t>
            </a:r>
          </a:p>
        </p:txBody>
      </p:sp>
      <p:sp>
        <p:nvSpPr>
          <p:cNvPr id="34819" name="Rectangle 3"/>
          <p:cNvSpPr>
            <a:spLocks noGrp="1" noChangeArrowheads="1"/>
          </p:cNvSpPr>
          <p:nvPr>
            <p:ph type="body" idx="1"/>
          </p:nvPr>
        </p:nvSpPr>
        <p:spPr>
          <a:xfrm>
            <a:off x="3048000" y="1371600"/>
            <a:ext cx="6172201" cy="990600"/>
          </a:xfrm>
        </p:spPr>
        <p:txBody>
          <a:bodyPr>
            <a:noAutofit/>
          </a:bodyPr>
          <a:lstStyle/>
          <a:p>
            <a:pPr eaLnBrk="1" hangingPunct="1"/>
            <a:r>
              <a:rPr lang="en-US" altLang="en-US" sz="2000" dirty="0" smtClean="0">
                <a:sym typeface="Symbol" pitchFamily="18" charset="2"/>
              </a:rPr>
              <a:t>What </a:t>
            </a:r>
            <a:r>
              <a:rPr lang="en-US" altLang="en-US" sz="2000" dirty="0">
                <a:sym typeface="Symbol" pitchFamily="18" charset="2"/>
              </a:rPr>
              <a:t>happens when there are small perturbations in T</a:t>
            </a:r>
            <a:r>
              <a:rPr lang="en-US" altLang="en-US" sz="2000" baseline="-25000" dirty="0">
                <a:sym typeface="Symbol" pitchFamily="18" charset="2"/>
              </a:rPr>
              <a:t>||</a:t>
            </a:r>
            <a:r>
              <a:rPr lang="en-US" altLang="en-US" sz="2000" dirty="0">
                <a:sym typeface="Symbol" pitchFamily="18" charset="2"/>
              </a:rPr>
              <a:t>, T</a:t>
            </a:r>
            <a:r>
              <a:rPr lang="en-US" altLang="en-US" sz="2000" baseline="-25000" dirty="0">
                <a:sym typeface="Symbol" pitchFamily="18" charset="2"/>
              </a:rPr>
              <a:t></a:t>
            </a:r>
            <a:r>
              <a:rPr lang="en-US" altLang="en-US" sz="2000" dirty="0" smtClean="0">
                <a:sym typeface="Symbol" pitchFamily="18" charset="2"/>
              </a:rPr>
              <a:t>? </a:t>
            </a:r>
            <a:r>
              <a:rPr lang="en-US" altLang="en-US" sz="2000" dirty="0" smtClean="0">
                <a:solidFill>
                  <a:srgbClr val="008000"/>
                </a:solidFill>
                <a:sym typeface="Symbol"/>
              </a:rPr>
              <a:t> </a:t>
            </a:r>
            <a:r>
              <a:rPr lang="en-US" altLang="en-US" sz="2000" dirty="0" smtClean="0">
                <a:solidFill>
                  <a:srgbClr val="008000"/>
                </a:solidFill>
                <a:sym typeface="Symbol" pitchFamily="18" charset="2"/>
              </a:rPr>
              <a:t>Linear stability analysis…</a:t>
            </a:r>
            <a:endParaRPr lang="en-US" altLang="en-US" sz="2000" dirty="0">
              <a:solidFill>
                <a:srgbClr val="008000"/>
              </a:solidFill>
              <a:sym typeface="Symbol" pitchFamily="18" charset="2"/>
            </a:endParaRPr>
          </a:p>
        </p:txBody>
      </p:sp>
      <p:pic>
        <p:nvPicPr>
          <p:cNvPr id="21508" name="Picture 6" descr="NCSX_TOK_modB_surf"/>
          <p:cNvPicPr>
            <a:picLocks noChangeAspect="1" noChangeArrowheads="1"/>
          </p:cNvPicPr>
          <p:nvPr/>
        </p:nvPicPr>
        <p:blipFill>
          <a:blip r:embed="rId4">
            <a:extLst>
              <a:ext uri="{28A0092B-C50C-407E-A947-70E740481C1C}">
                <a14:useLocalDpi xmlns:a14="http://schemas.microsoft.com/office/drawing/2010/main" val="0"/>
              </a:ext>
            </a:extLst>
          </a:blip>
          <a:srcRect l="23177" t="16290" r="20172" b="23982"/>
          <a:stretch>
            <a:fillRect/>
          </a:stretch>
        </p:blipFill>
        <p:spPr bwMode="auto">
          <a:xfrm>
            <a:off x="76200" y="2895600"/>
            <a:ext cx="548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7"/>
          <p:cNvSpPr>
            <a:spLocks noChangeShapeType="1"/>
          </p:cNvSpPr>
          <p:nvPr/>
        </p:nvSpPr>
        <p:spPr bwMode="auto">
          <a:xfrm flipV="1">
            <a:off x="685800" y="4800600"/>
            <a:ext cx="533400"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21510" name="Object 8"/>
          <p:cNvGraphicFramePr>
            <a:graphicFrameLocks noChangeAspect="1"/>
          </p:cNvGraphicFramePr>
          <p:nvPr/>
        </p:nvGraphicFramePr>
        <p:xfrm>
          <a:off x="685800" y="4800600"/>
          <a:ext cx="209550" cy="304800"/>
        </p:xfrm>
        <a:graphic>
          <a:graphicData uri="http://schemas.openxmlformats.org/presentationml/2006/ole">
            <mc:AlternateContent xmlns:mc="http://schemas.openxmlformats.org/markup-compatibility/2006">
              <mc:Choice xmlns:v="urn:schemas-microsoft-com:vml" Requires="v">
                <p:oleObj spid="_x0000_s180514" name="Equation" r:id="rId5" imgW="139639" imgH="203112" progId="Equation.3">
                  <p:embed/>
                </p:oleObj>
              </mc:Choice>
              <mc:Fallback>
                <p:oleObj name="Equation" r:id="rId5" imgW="139639"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800600"/>
                        <a:ext cx="209550" cy="304800"/>
                      </a:xfrm>
                      <a:prstGeom prst="rect">
                        <a:avLst/>
                      </a:prstGeom>
                      <a:solidFill>
                        <a:srgbClr val="FF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1511" name="Picture 12" descr="NCSX_TOK_modB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0950" y="2949575"/>
            <a:ext cx="21717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Line 13"/>
          <p:cNvSpPr>
            <a:spLocks noChangeShapeType="1"/>
          </p:cNvSpPr>
          <p:nvPr/>
        </p:nvSpPr>
        <p:spPr bwMode="auto">
          <a:xfrm flipH="1">
            <a:off x="6788150" y="2797175"/>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3" name="Text Box 14"/>
          <p:cNvSpPr txBox="1">
            <a:spLocks noChangeArrowheads="1"/>
          </p:cNvSpPr>
          <p:nvPr/>
        </p:nvSpPr>
        <p:spPr bwMode="auto">
          <a:xfrm>
            <a:off x="6788150" y="2416175"/>
            <a:ext cx="174625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b="0" i="0">
                <a:solidFill>
                  <a:prstClr val="black"/>
                </a:solidFill>
                <a:sym typeface="Symbol" pitchFamily="18" charset="2"/>
              </a:rPr>
              <a:t>B, curvature (</a:t>
            </a:r>
            <a:r>
              <a:rPr lang="en-US" altLang="en-US" sz="1600" b="0" i="0">
                <a:solidFill>
                  <a:prstClr val="black"/>
                </a:solidFill>
                <a:latin typeface="Symbol" pitchFamily="18" charset="2"/>
                <a:sym typeface="Symbol" pitchFamily="18" charset="2"/>
              </a:rPr>
              <a:t>k</a:t>
            </a:r>
            <a:r>
              <a:rPr lang="en-US" altLang="en-US" sz="1600" b="0" i="0">
                <a:solidFill>
                  <a:prstClr val="black"/>
                </a:solidFill>
                <a:sym typeface="Symbol" pitchFamily="18" charset="2"/>
              </a:rPr>
              <a:t>)</a:t>
            </a:r>
          </a:p>
        </p:txBody>
      </p:sp>
      <p:sp>
        <p:nvSpPr>
          <p:cNvPr id="21514" name="Text Box 15"/>
          <p:cNvSpPr txBox="1">
            <a:spLocks noChangeArrowheads="1"/>
          </p:cNvSpPr>
          <p:nvPr/>
        </p:nvSpPr>
        <p:spPr bwMode="auto">
          <a:xfrm>
            <a:off x="7305675" y="61102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prstClr val="black"/>
                </a:solidFill>
              </a:rPr>
              <a:t>R</a:t>
            </a:r>
          </a:p>
        </p:txBody>
      </p:sp>
      <p:sp>
        <p:nvSpPr>
          <p:cNvPr id="21515" name="Text Box 16"/>
          <p:cNvSpPr txBox="1">
            <a:spLocks noChangeArrowheads="1"/>
          </p:cNvSpPr>
          <p:nvPr/>
        </p:nvSpPr>
        <p:spPr bwMode="auto">
          <a:xfrm>
            <a:off x="6102350" y="4194175"/>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prstClr val="black"/>
                </a:solidFill>
              </a:rPr>
              <a:t>Z</a:t>
            </a:r>
          </a:p>
        </p:txBody>
      </p:sp>
      <p:sp>
        <p:nvSpPr>
          <p:cNvPr id="21516" name="Line 17"/>
          <p:cNvSpPr>
            <a:spLocks noChangeShapeType="1"/>
          </p:cNvSpPr>
          <p:nvPr/>
        </p:nvSpPr>
        <p:spPr bwMode="auto">
          <a:xfrm flipV="1">
            <a:off x="2590800" y="5638800"/>
            <a:ext cx="0" cy="762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7" name="Line 18"/>
          <p:cNvSpPr>
            <a:spLocks noChangeShapeType="1"/>
          </p:cNvSpPr>
          <p:nvPr/>
        </p:nvSpPr>
        <p:spPr bwMode="auto">
          <a:xfrm flipV="1">
            <a:off x="2590800" y="6400800"/>
            <a:ext cx="12954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21518" name="Text Box 19"/>
          <p:cNvSpPr txBox="1">
            <a:spLocks noChangeArrowheads="1"/>
          </p:cNvSpPr>
          <p:nvPr/>
        </p:nvSpPr>
        <p:spPr bwMode="auto">
          <a:xfrm>
            <a:off x="3841750" y="61864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FF0000"/>
                </a:solidFill>
              </a:rPr>
              <a:t>R</a:t>
            </a:r>
          </a:p>
        </p:txBody>
      </p:sp>
      <p:sp>
        <p:nvSpPr>
          <p:cNvPr id="21519" name="Text Box 20"/>
          <p:cNvSpPr txBox="1">
            <a:spLocks noChangeArrowheads="1"/>
          </p:cNvSpPr>
          <p:nvPr/>
        </p:nvSpPr>
        <p:spPr bwMode="auto">
          <a:xfrm>
            <a:off x="2209800" y="5638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FF0000"/>
                </a:solidFill>
              </a:rPr>
              <a:t>Z</a:t>
            </a:r>
          </a:p>
        </p:txBody>
      </p:sp>
      <p:pic>
        <p:nvPicPr>
          <p:cNvPr id="63793" name="Picture 3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143000"/>
            <a:ext cx="279082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4411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52400" y="0"/>
            <a:ext cx="8839200" cy="914400"/>
          </a:xfrm>
        </p:spPr>
        <p:txBody>
          <a:bodyPr/>
          <a:lstStyle/>
          <a:p>
            <a:pPr eaLnBrk="1" hangingPunct="1"/>
            <a:r>
              <a:rPr lang="en-US" altLang="en-US" sz="2800" dirty="0" smtClean="0"/>
              <a:t>Temperature perturbation (</a:t>
            </a:r>
            <a:r>
              <a:rPr lang="en-US" altLang="en-US" sz="2800" dirty="0" err="1" smtClean="0">
                <a:latin typeface="Symbol" panose="05050102010706020507" pitchFamily="18" charset="2"/>
              </a:rPr>
              <a:t>d</a:t>
            </a:r>
            <a:r>
              <a:rPr lang="en-US" altLang="en-US" sz="2800" dirty="0" err="1" smtClean="0"/>
              <a:t>T</a:t>
            </a:r>
            <a:r>
              <a:rPr lang="en-US" altLang="en-US" sz="2800" dirty="0" smtClean="0"/>
              <a:t>) leads to compression (</a:t>
            </a:r>
            <a:r>
              <a:rPr lang="en-US" altLang="en-US" sz="2800" dirty="0">
                <a:sym typeface="Symbol" pitchFamily="18" charset="2"/>
              </a:rPr>
              <a:t></a:t>
            </a:r>
            <a:r>
              <a:rPr lang="en-US" altLang="en-US" sz="2800" dirty="0" err="1">
                <a:sym typeface="Symbol" pitchFamily="18" charset="2"/>
              </a:rPr>
              <a:t>v</a:t>
            </a:r>
            <a:r>
              <a:rPr lang="en-US" altLang="en-US" sz="2800" baseline="-25000" dirty="0" err="1">
                <a:sym typeface="Symbol" pitchFamily="18" charset="2"/>
              </a:rPr>
              <a:t>di</a:t>
            </a:r>
            <a:r>
              <a:rPr lang="en-US" altLang="en-US" sz="2800" dirty="0" smtClean="0">
                <a:sym typeface="Symbol" pitchFamily="18" charset="2"/>
              </a:rPr>
              <a:t>), density </a:t>
            </a:r>
            <a:r>
              <a:rPr lang="en-US" altLang="en-US" sz="2800" dirty="0">
                <a:sym typeface="Symbol" pitchFamily="18" charset="2"/>
              </a:rPr>
              <a:t>perturbation – 90 out-of-phase with </a:t>
            </a:r>
            <a:r>
              <a:rPr lang="en-US" altLang="en-US" sz="2800" dirty="0" err="1">
                <a:latin typeface="Symbol" pitchFamily="18" charset="2"/>
                <a:sym typeface="Symbol" pitchFamily="18" charset="2"/>
              </a:rPr>
              <a:t>d</a:t>
            </a:r>
            <a:r>
              <a:rPr lang="en-US" altLang="en-US" sz="2800" dirty="0" err="1">
                <a:sym typeface="Symbol" pitchFamily="18" charset="2"/>
              </a:rPr>
              <a:t>T</a:t>
            </a:r>
            <a:endParaRPr lang="en-US" altLang="en-US" sz="2800" dirty="0" smtClean="0"/>
          </a:p>
        </p:txBody>
      </p:sp>
      <p:sp>
        <p:nvSpPr>
          <p:cNvPr id="30723" name="Rectangle 3"/>
          <p:cNvSpPr>
            <a:spLocks noGrp="1" noChangeArrowheads="1"/>
          </p:cNvSpPr>
          <p:nvPr>
            <p:ph type="body" idx="1"/>
          </p:nvPr>
        </p:nvSpPr>
        <p:spPr>
          <a:xfrm>
            <a:off x="6324600" y="3124200"/>
            <a:ext cx="2743200" cy="2286000"/>
          </a:xfrm>
        </p:spPr>
        <p:txBody>
          <a:bodyPr>
            <a:normAutofit/>
          </a:bodyPr>
          <a:lstStyle/>
          <a:p>
            <a:pPr eaLnBrk="1" hangingPunct="1"/>
            <a:r>
              <a:rPr lang="en-US" altLang="en-US" sz="1800" dirty="0" smtClean="0">
                <a:solidFill>
                  <a:srgbClr val="008000"/>
                </a:solidFill>
                <a:sym typeface="Symbol" pitchFamily="18" charset="2"/>
              </a:rPr>
              <a:t>Fourier decompose perturbations in </a:t>
            </a:r>
            <a:r>
              <a:rPr lang="en-US" altLang="en-US" sz="1800" dirty="0">
                <a:solidFill>
                  <a:srgbClr val="008000"/>
                </a:solidFill>
                <a:sym typeface="Symbol" pitchFamily="18" charset="2"/>
              </a:rPr>
              <a:t>space (k</a:t>
            </a:r>
            <a:r>
              <a:rPr lang="en-US" altLang="en-US" sz="1800" baseline="-25000" dirty="0">
                <a:solidFill>
                  <a:srgbClr val="008000"/>
                </a:solidFill>
                <a:latin typeface="Symbol" panose="05050102010706020507" pitchFamily="18" charset="2"/>
                <a:sym typeface="Symbol" pitchFamily="18" charset="2"/>
              </a:rPr>
              <a:t>q</a:t>
            </a:r>
            <a:r>
              <a:rPr lang="en-US" altLang="en-US" sz="1800" dirty="0">
                <a:solidFill>
                  <a:srgbClr val="008000"/>
                </a:solidFill>
                <a:latin typeface="Symbol" panose="05050102010706020507" pitchFamily="18" charset="2"/>
                <a:sym typeface="Symbol" pitchFamily="18" charset="2"/>
              </a:rPr>
              <a:t>r</a:t>
            </a:r>
            <a:r>
              <a:rPr lang="en-US" altLang="en-US" sz="1800" baseline="-25000" dirty="0">
                <a:solidFill>
                  <a:srgbClr val="008000"/>
                </a:solidFill>
                <a:sym typeface="Symbol" pitchFamily="18" charset="2"/>
              </a:rPr>
              <a:t>i</a:t>
            </a:r>
            <a:r>
              <a:rPr lang="en-US" altLang="en-US" sz="1800" dirty="0">
                <a:solidFill>
                  <a:srgbClr val="008000"/>
                </a:solidFill>
                <a:sym typeface="Symbol" pitchFamily="18" charset="2"/>
              </a:rPr>
              <a:t></a:t>
            </a:r>
            <a:r>
              <a:rPr lang="en-US" altLang="en-US" sz="1800" dirty="0" smtClean="0">
                <a:solidFill>
                  <a:srgbClr val="008000"/>
                </a:solidFill>
                <a:sym typeface="Symbol" pitchFamily="18" charset="2"/>
              </a:rPr>
              <a:t>1)</a:t>
            </a:r>
          </a:p>
          <a:p>
            <a:pPr eaLnBrk="1" hangingPunct="1"/>
            <a:endParaRPr lang="en-US" altLang="en-US" sz="1800" dirty="0" smtClean="0">
              <a:solidFill>
                <a:srgbClr val="008000"/>
              </a:solidFill>
              <a:sym typeface="Symbol" pitchFamily="18" charset="2"/>
            </a:endParaRPr>
          </a:p>
          <a:p>
            <a:pPr eaLnBrk="1" hangingPunct="1"/>
            <a:r>
              <a:rPr lang="en-US" altLang="en-US" sz="1800" dirty="0" smtClean="0">
                <a:solidFill>
                  <a:srgbClr val="008000"/>
                </a:solidFill>
                <a:sym typeface="Symbol" pitchFamily="18" charset="2"/>
              </a:rPr>
              <a:t>Assume small T perturbation</a:t>
            </a:r>
          </a:p>
          <a:p>
            <a:pPr eaLnBrk="1" hangingPunct="1"/>
            <a:endParaRPr lang="en-US" altLang="en-US" sz="1800" dirty="0" smtClean="0">
              <a:solidFill>
                <a:srgbClr val="008000"/>
              </a:solidFill>
              <a:sym typeface="Symbol" pitchFamily="18" charset="2"/>
            </a:endParaRPr>
          </a:p>
        </p:txBody>
      </p:sp>
      <p:pic>
        <p:nvPicPr>
          <p:cNvPr id="30724" name="Picture 14"/>
          <p:cNvPicPr>
            <a:picLocks noChangeAspect="1" noChangeArrowheads="1"/>
          </p:cNvPicPr>
          <p:nvPr/>
        </p:nvPicPr>
        <p:blipFill>
          <a:blip r:embed="rId4">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Line 15"/>
          <p:cNvSpPr>
            <a:spLocks noChangeShapeType="1"/>
          </p:cNvSpPr>
          <p:nvPr/>
        </p:nvSpPr>
        <p:spPr bwMode="auto">
          <a:xfrm flipV="1">
            <a:off x="54102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6" name="Line 16"/>
          <p:cNvSpPr>
            <a:spLocks noChangeShapeType="1"/>
          </p:cNvSpPr>
          <p:nvPr/>
        </p:nvSpPr>
        <p:spPr bwMode="auto">
          <a:xfrm flipV="1">
            <a:off x="5410200" y="35052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7" name="Line 17"/>
          <p:cNvSpPr>
            <a:spLocks noChangeShapeType="1"/>
          </p:cNvSpPr>
          <p:nvPr/>
        </p:nvSpPr>
        <p:spPr bwMode="auto">
          <a:xfrm flipV="1">
            <a:off x="5410200" y="3886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8" name="Line 18"/>
          <p:cNvSpPr>
            <a:spLocks noChangeShapeType="1"/>
          </p:cNvSpPr>
          <p:nvPr/>
        </p:nvSpPr>
        <p:spPr bwMode="auto">
          <a:xfrm flipV="1">
            <a:off x="5410200" y="4572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29" name="Line 19"/>
          <p:cNvSpPr>
            <a:spLocks noChangeShapeType="1"/>
          </p:cNvSpPr>
          <p:nvPr/>
        </p:nvSpPr>
        <p:spPr bwMode="auto">
          <a:xfrm flipV="1">
            <a:off x="5410200" y="5029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30" name="Line 20"/>
          <p:cNvSpPr>
            <a:spLocks noChangeShapeType="1"/>
          </p:cNvSpPr>
          <p:nvPr/>
        </p:nvSpPr>
        <p:spPr bwMode="auto">
          <a:xfrm flipV="1">
            <a:off x="5410200" y="5715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0731" name="Picture 21"/>
          <p:cNvPicPr>
            <a:picLocks noChangeAspect="1" noChangeArrowheads="1"/>
          </p:cNvPicPr>
          <p:nvPr/>
        </p:nvPicPr>
        <p:blipFill>
          <a:blip r:embed="rId4">
            <a:extLst>
              <a:ext uri="{28A0092B-C50C-407E-A947-70E740481C1C}">
                <a14:useLocalDpi xmlns:a14="http://schemas.microsoft.com/office/drawing/2010/main" val="0"/>
              </a:ext>
            </a:extLst>
          </a:blip>
          <a:srcRect l="1057" t="9297" r="94002" b="78232"/>
          <a:stretch>
            <a:fillRect/>
          </a:stretch>
        </p:blipFill>
        <p:spPr bwMode="auto">
          <a:xfrm>
            <a:off x="4641850" y="236220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2" name="Line 22"/>
          <p:cNvSpPr>
            <a:spLocks noChangeShapeType="1"/>
          </p:cNvSpPr>
          <p:nvPr/>
        </p:nvSpPr>
        <p:spPr bwMode="auto">
          <a:xfrm flipH="1">
            <a:off x="31242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33" name="Text Box 23"/>
          <p:cNvSpPr txBox="1">
            <a:spLocks noChangeArrowheads="1"/>
          </p:cNvSpPr>
          <p:nvPr/>
        </p:nvSpPr>
        <p:spPr bwMode="auto">
          <a:xfrm>
            <a:off x="3228975" y="22098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 curvature</a:t>
            </a:r>
          </a:p>
        </p:txBody>
      </p:sp>
      <p:sp>
        <p:nvSpPr>
          <p:cNvPr id="30734" name="Line 24"/>
          <p:cNvSpPr>
            <a:spLocks noChangeShapeType="1"/>
          </p:cNvSpPr>
          <p:nvPr/>
        </p:nvSpPr>
        <p:spPr bwMode="auto">
          <a:xfrm flipH="1" flipV="1">
            <a:off x="4827588" y="17526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0735" name="Object 25"/>
          <p:cNvGraphicFramePr>
            <a:graphicFrameLocks noChangeAspect="1"/>
          </p:cNvGraphicFramePr>
          <p:nvPr/>
        </p:nvGraphicFramePr>
        <p:xfrm>
          <a:off x="3733800" y="1295400"/>
          <a:ext cx="1387475" cy="342900"/>
        </p:xfrm>
        <a:graphic>
          <a:graphicData uri="http://schemas.openxmlformats.org/presentationml/2006/ole">
            <mc:AlternateContent xmlns:mc="http://schemas.openxmlformats.org/markup-compatibility/2006">
              <mc:Choice xmlns:v="urn:schemas-microsoft-com:vml" Requires="v">
                <p:oleObj spid="_x0000_s181539" name="Equation" r:id="rId5" imgW="875920" imgH="215806" progId="Equation.3">
                  <p:embed/>
                </p:oleObj>
              </mc:Choice>
              <mc:Fallback>
                <p:oleObj name="Equation" r:id="rId5" imgW="875920"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295400"/>
                        <a:ext cx="13874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36" name="Text Box 27"/>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0738" name="Text Box 30"/>
          <p:cNvSpPr txBox="1">
            <a:spLocks noChangeArrowheads="1"/>
          </p:cNvSpPr>
          <p:nvPr/>
        </p:nvSpPr>
        <p:spPr bwMode="auto">
          <a:xfrm>
            <a:off x="5654675" y="3233738"/>
            <a:ext cx="433388"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rPr>
              <a:t>n</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n-</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rPr>
              <a:t>n-</a:t>
            </a:r>
          </a:p>
        </p:txBody>
      </p:sp>
      <p:pic>
        <p:nvPicPr>
          <p:cNvPr id="30739" name="Picture 48" descr="NCSX_TOK_modB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2192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Rectangle 49"/>
          <p:cNvSpPr>
            <a:spLocks noChangeArrowheads="1"/>
          </p:cNvSpPr>
          <p:nvPr/>
        </p:nvSpPr>
        <p:spPr bwMode="auto">
          <a:xfrm>
            <a:off x="1752600" y="21336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0741" name="Line 50"/>
          <p:cNvSpPr>
            <a:spLocks noChangeShapeType="1"/>
          </p:cNvSpPr>
          <p:nvPr/>
        </p:nvSpPr>
        <p:spPr bwMode="auto">
          <a:xfrm>
            <a:off x="2209800" y="2667000"/>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0742" name="Picture 51" descr="modB_vs_R_midpla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7338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52" descr="nT_vs_R_midpla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1054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 Box 53"/>
          <p:cNvSpPr txBox="1">
            <a:spLocks noChangeArrowheads="1"/>
          </p:cNvSpPr>
          <p:nvPr/>
        </p:nvSpPr>
        <p:spPr bwMode="auto">
          <a:xfrm>
            <a:off x="593725" y="51927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0745" name="Text Box 54"/>
          <p:cNvSpPr txBox="1">
            <a:spLocks noChangeArrowheads="1"/>
          </p:cNvSpPr>
          <p:nvPr/>
        </p:nvSpPr>
        <p:spPr bwMode="auto">
          <a:xfrm>
            <a:off x="1295400" y="51054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0746" name="Line 55"/>
          <p:cNvSpPr>
            <a:spLocks noChangeShapeType="1"/>
          </p:cNvSpPr>
          <p:nvPr/>
        </p:nvSpPr>
        <p:spPr bwMode="auto">
          <a:xfrm flipH="1">
            <a:off x="1219200" y="42672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0747" name="Text Box 56"/>
          <p:cNvSpPr txBox="1">
            <a:spLocks noChangeArrowheads="1"/>
          </p:cNvSpPr>
          <p:nvPr/>
        </p:nvSpPr>
        <p:spPr bwMode="auto">
          <a:xfrm>
            <a:off x="1355725" y="39703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0748" name="Text Box 57"/>
          <p:cNvSpPr txBox="1">
            <a:spLocks noChangeArrowheads="1"/>
          </p:cNvSpPr>
          <p:nvPr/>
        </p:nvSpPr>
        <p:spPr bwMode="auto">
          <a:xfrm>
            <a:off x="1371600" y="57150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0749" name="Line 58"/>
          <p:cNvSpPr>
            <a:spLocks noChangeShapeType="1"/>
          </p:cNvSpPr>
          <p:nvPr/>
        </p:nvSpPr>
        <p:spPr bwMode="auto">
          <a:xfrm flipH="1">
            <a:off x="1371600" y="60198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74980" name="Picture 2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0650" y="2209800"/>
            <a:ext cx="13525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89428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0"/>
            <a:ext cx="8839200" cy="914400"/>
          </a:xfrm>
        </p:spPr>
        <p:txBody>
          <a:bodyPr/>
          <a:lstStyle/>
          <a:p>
            <a:pPr eaLnBrk="1" hangingPunct="1"/>
            <a:r>
              <a:rPr lang="en-US" altLang="en-US" sz="3200" smtClean="0"/>
              <a:t>Dynamics Must Satisfy Quasi-neutrality</a:t>
            </a:r>
          </a:p>
        </p:txBody>
      </p:sp>
      <p:sp>
        <p:nvSpPr>
          <p:cNvPr id="31747" name="Rectangle 3"/>
          <p:cNvSpPr>
            <a:spLocks noGrp="1" noChangeArrowheads="1"/>
          </p:cNvSpPr>
          <p:nvPr>
            <p:ph type="body" idx="1"/>
          </p:nvPr>
        </p:nvSpPr>
        <p:spPr>
          <a:xfrm>
            <a:off x="228600" y="990600"/>
            <a:ext cx="8534400" cy="457200"/>
          </a:xfrm>
        </p:spPr>
        <p:txBody>
          <a:bodyPr>
            <a:noAutofit/>
          </a:bodyPr>
          <a:lstStyle/>
          <a:p>
            <a:pPr eaLnBrk="1" hangingPunct="1"/>
            <a:r>
              <a:rPr lang="en-US" altLang="en-US" sz="2000" dirty="0" smtClean="0">
                <a:sym typeface="Symbol" pitchFamily="18" charset="2"/>
              </a:rPr>
              <a:t>Quasi-neutrality (Poisson equation, k</a:t>
            </a:r>
            <a:r>
              <a:rPr lang="en-US" altLang="en-US" sz="2000" baseline="-25000" dirty="0" smtClean="0">
                <a:sym typeface="Symbol" pitchFamily="18" charset="2"/>
              </a:rPr>
              <a:t></a:t>
            </a:r>
            <a:r>
              <a:rPr lang="en-US" altLang="en-US" sz="2000" baseline="30000" dirty="0" smtClean="0">
                <a:sym typeface="Symbol" pitchFamily="18" charset="2"/>
              </a:rPr>
              <a:t>2</a:t>
            </a:r>
            <a:r>
              <a:rPr lang="en-US" altLang="en-US" sz="2000" dirty="0" smtClean="0">
                <a:latin typeface="Symbol" pitchFamily="18" charset="2"/>
                <a:sym typeface="Symbol" pitchFamily="18" charset="2"/>
              </a:rPr>
              <a:t>l</a:t>
            </a:r>
            <a:r>
              <a:rPr lang="en-US" altLang="en-US" sz="2000" baseline="-25000" dirty="0" smtClean="0">
                <a:sym typeface="Symbol" pitchFamily="18" charset="2"/>
              </a:rPr>
              <a:t>D</a:t>
            </a:r>
            <a:r>
              <a:rPr lang="en-US" altLang="en-US" sz="2000" baseline="30000" dirty="0" smtClean="0">
                <a:sym typeface="Symbol" pitchFamily="18" charset="2"/>
              </a:rPr>
              <a:t>2</a:t>
            </a:r>
            <a:r>
              <a:rPr lang="en-US" altLang="en-US" sz="2000" dirty="0" smtClean="0">
                <a:sym typeface="Symbol" pitchFamily="18" charset="2"/>
              </a:rPr>
              <a:t>&lt;&lt;1) requires</a:t>
            </a: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r>
              <a:rPr lang="en-US" altLang="en-US" sz="2000" dirty="0" smtClean="0">
                <a:sym typeface="Symbol" pitchFamily="18" charset="2"/>
              </a:rPr>
              <a:t>For this ion drift wave instability, parallel electron motion is very rapid</a:t>
            </a: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buFont typeface="Symbol" pitchFamily="18" charset="2"/>
              <a:buChar char="Þ"/>
            </a:pPr>
            <a:r>
              <a:rPr lang="en-US" altLang="en-US" sz="2000" dirty="0" smtClean="0">
                <a:solidFill>
                  <a:srgbClr val="FF0000"/>
                </a:solidFill>
                <a:sym typeface="Symbol" pitchFamily="18" charset="2"/>
              </a:rPr>
              <a:t>Electrons (approximately) maintain a Boltzmann distribution</a:t>
            </a:r>
          </a:p>
          <a:p>
            <a:pPr eaLnBrk="1" hangingPunct="1"/>
            <a:endParaRPr lang="en-US" altLang="en-US" sz="2000" dirty="0" smtClean="0">
              <a:sym typeface="Symbol" pitchFamily="18" charset="2"/>
            </a:endParaRPr>
          </a:p>
        </p:txBody>
      </p:sp>
      <p:graphicFrame>
        <p:nvGraphicFramePr>
          <p:cNvPr id="31748" name="Object 32"/>
          <p:cNvGraphicFramePr>
            <a:graphicFrameLocks noChangeAspect="1"/>
          </p:cNvGraphicFramePr>
          <p:nvPr/>
        </p:nvGraphicFramePr>
        <p:xfrm>
          <a:off x="3962400" y="1676400"/>
          <a:ext cx="838200" cy="442913"/>
        </p:xfrm>
        <a:graphic>
          <a:graphicData uri="http://schemas.openxmlformats.org/presentationml/2006/ole">
            <mc:AlternateContent xmlns:mc="http://schemas.openxmlformats.org/markup-compatibility/2006">
              <mc:Choice xmlns:v="urn:schemas-microsoft-com:vml" Requires="v">
                <p:oleObj spid="_x0000_s294306" name="Equation" r:id="rId4" imgW="457200" imgH="241300" progId="Equation.3">
                  <p:embed/>
                </p:oleObj>
              </mc:Choice>
              <mc:Fallback>
                <p:oleObj name="Equation" r:id="rId4" imgW="4572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676400"/>
                        <a:ext cx="838200" cy="44291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9" name="Object 33"/>
          <p:cNvGraphicFramePr>
            <a:graphicFrameLocks noChangeAspect="1"/>
          </p:cNvGraphicFramePr>
          <p:nvPr/>
        </p:nvGraphicFramePr>
        <p:xfrm>
          <a:off x="3009900" y="5791200"/>
          <a:ext cx="2286000" cy="361950"/>
        </p:xfrm>
        <a:graphic>
          <a:graphicData uri="http://schemas.openxmlformats.org/presentationml/2006/ole">
            <mc:AlternateContent xmlns:mc="http://schemas.openxmlformats.org/markup-compatibility/2006">
              <mc:Choice xmlns:v="urn:schemas-microsoft-com:vml" Requires="v">
                <p:oleObj spid="_x0000_s294307" name="Equation" r:id="rId6" imgW="1524000" imgH="241300" progId="Equation.3">
                  <p:embed/>
                </p:oleObj>
              </mc:Choice>
              <mc:Fallback>
                <p:oleObj name="Equation" r:id="rId6" imgW="15240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9900" y="5791200"/>
                        <a:ext cx="22860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0" name="Object 34"/>
          <p:cNvGraphicFramePr>
            <a:graphicFrameLocks noChangeAspect="1"/>
          </p:cNvGraphicFramePr>
          <p:nvPr>
            <p:extLst>
              <p:ext uri="{D42A27DB-BD31-4B8C-83A1-F6EECF244321}">
                <p14:modId xmlns:p14="http://schemas.microsoft.com/office/powerpoint/2010/main" val="1757712240"/>
              </p:ext>
            </p:extLst>
          </p:nvPr>
        </p:nvGraphicFramePr>
        <p:xfrm>
          <a:off x="2905125" y="4962525"/>
          <a:ext cx="2381250" cy="342900"/>
        </p:xfrm>
        <a:graphic>
          <a:graphicData uri="http://schemas.openxmlformats.org/presentationml/2006/ole">
            <mc:AlternateContent xmlns:mc="http://schemas.openxmlformats.org/markup-compatibility/2006">
              <mc:Choice xmlns:v="urn:schemas-microsoft-com:vml" Requires="v">
                <p:oleObj spid="_x0000_s294308" name="Equation" r:id="rId8" imgW="1587240" imgH="228600" progId="Equation.3">
                  <p:embed/>
                </p:oleObj>
              </mc:Choice>
              <mc:Fallback>
                <p:oleObj name="Equation" r:id="rId8" imgW="1587240" imgH="228600" progId="Equation.3">
                  <p:embed/>
                  <p:pic>
                    <p:nvPicPr>
                      <p:cNvPr id="0" name=""/>
                      <p:cNvPicPr>
                        <a:picLocks noChangeAspect="1" noChangeArrowheads="1"/>
                      </p:cNvPicPr>
                      <p:nvPr/>
                    </p:nvPicPr>
                    <p:blipFill>
                      <a:blip r:embed="rId9"/>
                      <a:srcRect/>
                      <a:stretch>
                        <a:fillRect/>
                      </a:stretch>
                    </p:blipFill>
                    <p:spPr bwMode="auto">
                      <a:xfrm>
                        <a:off x="2905125" y="4962525"/>
                        <a:ext cx="238125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51" name="Object 46"/>
          <p:cNvGraphicFramePr>
            <a:graphicFrameLocks noChangeAspect="1"/>
          </p:cNvGraphicFramePr>
          <p:nvPr>
            <p:extLst>
              <p:ext uri="{D42A27DB-BD31-4B8C-83A1-F6EECF244321}">
                <p14:modId xmlns:p14="http://schemas.microsoft.com/office/powerpoint/2010/main" val="4203377441"/>
              </p:ext>
            </p:extLst>
          </p:nvPr>
        </p:nvGraphicFramePr>
        <p:xfrm>
          <a:off x="2516188" y="3429000"/>
          <a:ext cx="3633787" cy="404813"/>
        </p:xfrm>
        <a:graphic>
          <a:graphicData uri="http://schemas.openxmlformats.org/presentationml/2006/ole">
            <mc:AlternateContent xmlns:mc="http://schemas.openxmlformats.org/markup-compatibility/2006">
              <mc:Choice xmlns:v="urn:schemas-microsoft-com:vml" Requires="v">
                <p:oleObj spid="_x0000_s294309" name="Equation" r:id="rId10" imgW="2171520" imgH="241200" progId="Equation.3">
                  <p:embed/>
                </p:oleObj>
              </mc:Choice>
              <mc:Fallback>
                <p:oleObj name="Equation" r:id="rId10" imgW="2171520" imgH="241200" progId="Equation.3">
                  <p:embed/>
                  <p:pic>
                    <p:nvPicPr>
                      <p:cNvPr id="0" name=""/>
                      <p:cNvPicPr>
                        <a:picLocks noChangeAspect="1" noChangeArrowheads="1"/>
                      </p:cNvPicPr>
                      <p:nvPr/>
                    </p:nvPicPr>
                    <p:blipFill>
                      <a:blip r:embed="rId11"/>
                      <a:srcRect/>
                      <a:stretch>
                        <a:fillRect/>
                      </a:stretch>
                    </p:blipFill>
                    <p:spPr bwMode="auto">
                      <a:xfrm>
                        <a:off x="2516188" y="3429000"/>
                        <a:ext cx="3633787"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Line 47"/>
          <p:cNvSpPr>
            <a:spLocks noChangeShapeType="1"/>
          </p:cNvSpPr>
          <p:nvPr/>
        </p:nvSpPr>
        <p:spPr bwMode="auto">
          <a:xfrm>
            <a:off x="4610100" y="6248400"/>
            <a:ext cx="7620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1753" name="Object 48"/>
          <p:cNvGraphicFramePr>
            <a:graphicFrameLocks noChangeAspect="1"/>
          </p:cNvGraphicFramePr>
          <p:nvPr/>
        </p:nvGraphicFramePr>
        <p:xfrm>
          <a:off x="457200" y="1447800"/>
          <a:ext cx="2286000" cy="1273175"/>
        </p:xfrm>
        <a:graphic>
          <a:graphicData uri="http://schemas.openxmlformats.org/presentationml/2006/ole">
            <mc:AlternateContent xmlns:mc="http://schemas.openxmlformats.org/markup-compatibility/2006">
              <mc:Choice xmlns:v="urn:schemas-microsoft-com:vml" Requires="v">
                <p:oleObj spid="_x0000_s294310" name="Equation" r:id="rId12" imgW="1600200" imgH="889000" progId="Equation.3">
                  <p:embed/>
                </p:oleObj>
              </mc:Choice>
              <mc:Fallback>
                <p:oleObj name="Equation" r:id="rId12" imgW="1600200" imgH="889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447800"/>
                        <a:ext cx="2286000" cy="1273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31163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52400" y="0"/>
            <a:ext cx="8839200" cy="914400"/>
          </a:xfrm>
        </p:spPr>
        <p:txBody>
          <a:bodyPr/>
          <a:lstStyle/>
          <a:p>
            <a:pPr eaLnBrk="1" hangingPunct="1"/>
            <a:r>
              <a:rPr lang="en-US" altLang="en-US" sz="3200" dirty="0" smtClean="0"/>
              <a:t>Perturbed Potential Creates E</a:t>
            </a:r>
            <a:r>
              <a:rPr lang="en-US" altLang="en-US" sz="3200" dirty="0" smtClean="0">
                <a:sym typeface="Symbol" pitchFamily="18" charset="2"/>
              </a:rPr>
              <a:t></a:t>
            </a:r>
            <a:r>
              <a:rPr lang="en-US" altLang="en-US" sz="3200" dirty="0" smtClean="0"/>
              <a:t>B Advection</a:t>
            </a:r>
          </a:p>
        </p:txBody>
      </p:sp>
      <p:sp>
        <p:nvSpPr>
          <p:cNvPr id="32771" name="Rectangle 3"/>
          <p:cNvSpPr>
            <a:spLocks noGrp="1" noChangeArrowheads="1"/>
          </p:cNvSpPr>
          <p:nvPr>
            <p:ph type="body" idx="1"/>
          </p:nvPr>
        </p:nvSpPr>
        <p:spPr>
          <a:xfrm>
            <a:off x="5715000" y="990600"/>
            <a:ext cx="3200400" cy="1295400"/>
          </a:xfrm>
        </p:spPr>
        <p:txBody>
          <a:bodyPr/>
          <a:lstStyle/>
          <a:p>
            <a:pPr eaLnBrk="1" hangingPunct="1"/>
            <a:r>
              <a:rPr lang="en-US" altLang="en-US" sz="1800" smtClean="0">
                <a:solidFill>
                  <a:srgbClr val="008000"/>
                </a:solidFill>
                <a:sym typeface="Symbol" pitchFamily="18" charset="2"/>
              </a:rPr>
              <a:t>Advection occurs in the radial direction</a:t>
            </a:r>
          </a:p>
        </p:txBody>
      </p:sp>
      <p:pic>
        <p:nvPicPr>
          <p:cNvPr id="32772" name="Picture 5"/>
          <p:cNvPicPr>
            <a:picLocks noChangeAspect="1" noChangeArrowheads="1"/>
          </p:cNvPicPr>
          <p:nvPr/>
        </p:nvPicPr>
        <p:blipFill>
          <a:blip r:embed="rId4">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Line 6"/>
          <p:cNvSpPr>
            <a:spLocks noChangeShapeType="1"/>
          </p:cNvSpPr>
          <p:nvPr/>
        </p:nvSpPr>
        <p:spPr bwMode="auto">
          <a:xfrm flipV="1">
            <a:off x="5410200" y="28194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4" name="Line 7"/>
          <p:cNvSpPr>
            <a:spLocks noChangeShapeType="1"/>
          </p:cNvSpPr>
          <p:nvPr/>
        </p:nvSpPr>
        <p:spPr bwMode="auto">
          <a:xfrm flipV="1">
            <a:off x="5410200" y="35052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5" name="Line 8"/>
          <p:cNvSpPr>
            <a:spLocks noChangeShapeType="1"/>
          </p:cNvSpPr>
          <p:nvPr/>
        </p:nvSpPr>
        <p:spPr bwMode="auto">
          <a:xfrm flipV="1">
            <a:off x="5410200" y="3886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6" name="Line 9"/>
          <p:cNvSpPr>
            <a:spLocks noChangeShapeType="1"/>
          </p:cNvSpPr>
          <p:nvPr/>
        </p:nvSpPr>
        <p:spPr bwMode="auto">
          <a:xfrm flipV="1">
            <a:off x="5410200" y="4572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7" name="Line 10"/>
          <p:cNvSpPr>
            <a:spLocks noChangeShapeType="1"/>
          </p:cNvSpPr>
          <p:nvPr/>
        </p:nvSpPr>
        <p:spPr bwMode="auto">
          <a:xfrm flipV="1">
            <a:off x="5410200" y="5029200"/>
            <a:ext cx="0" cy="5334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78" name="Line 11"/>
          <p:cNvSpPr>
            <a:spLocks noChangeShapeType="1"/>
          </p:cNvSpPr>
          <p:nvPr/>
        </p:nvSpPr>
        <p:spPr bwMode="auto">
          <a:xfrm flipV="1">
            <a:off x="5410200" y="5715000"/>
            <a:ext cx="0" cy="3048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779" name="Picture 12"/>
          <p:cNvPicPr>
            <a:picLocks noChangeAspect="1" noChangeArrowheads="1"/>
          </p:cNvPicPr>
          <p:nvPr/>
        </p:nvPicPr>
        <p:blipFill>
          <a:blip r:embed="rId4">
            <a:extLst>
              <a:ext uri="{28A0092B-C50C-407E-A947-70E740481C1C}">
                <a14:useLocalDpi xmlns:a14="http://schemas.microsoft.com/office/drawing/2010/main" val="0"/>
              </a:ext>
            </a:extLst>
          </a:blip>
          <a:srcRect l="1057" t="9297" r="94002" b="78232"/>
          <a:stretch>
            <a:fillRect/>
          </a:stretch>
        </p:blipFill>
        <p:spPr bwMode="auto">
          <a:xfrm>
            <a:off x="4641850" y="2362200"/>
            <a:ext cx="31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80" name="Line 13"/>
          <p:cNvSpPr>
            <a:spLocks noChangeShapeType="1"/>
          </p:cNvSpPr>
          <p:nvPr/>
        </p:nvSpPr>
        <p:spPr bwMode="auto">
          <a:xfrm flipH="1">
            <a:off x="3124200" y="2514600"/>
            <a:ext cx="1447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1" name="Text Box 14"/>
          <p:cNvSpPr txBox="1">
            <a:spLocks noChangeArrowheads="1"/>
          </p:cNvSpPr>
          <p:nvPr/>
        </p:nvSpPr>
        <p:spPr bwMode="auto">
          <a:xfrm>
            <a:off x="3228975" y="2209800"/>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 curvature</a:t>
            </a:r>
          </a:p>
        </p:txBody>
      </p:sp>
      <p:sp>
        <p:nvSpPr>
          <p:cNvPr id="32782" name="Line 15"/>
          <p:cNvSpPr>
            <a:spLocks noChangeShapeType="1"/>
          </p:cNvSpPr>
          <p:nvPr/>
        </p:nvSpPr>
        <p:spPr bwMode="auto">
          <a:xfrm flipH="1" flipV="1">
            <a:off x="4827588" y="1752600"/>
            <a:ext cx="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graphicFrame>
        <p:nvGraphicFramePr>
          <p:cNvPr id="32783" name="Object 16"/>
          <p:cNvGraphicFramePr>
            <a:graphicFrameLocks noChangeAspect="1"/>
          </p:cNvGraphicFramePr>
          <p:nvPr/>
        </p:nvGraphicFramePr>
        <p:xfrm>
          <a:off x="3733800" y="1295400"/>
          <a:ext cx="1387475" cy="342900"/>
        </p:xfrm>
        <a:graphic>
          <a:graphicData uri="http://schemas.openxmlformats.org/presentationml/2006/ole">
            <mc:AlternateContent xmlns:mc="http://schemas.openxmlformats.org/markup-compatibility/2006">
              <mc:Choice xmlns:v="urn:schemas-microsoft-com:vml" Requires="v">
                <p:oleObj spid="_x0000_s183586" name="Equation" r:id="rId5" imgW="875920" imgH="215806" progId="Equation.3">
                  <p:embed/>
                </p:oleObj>
              </mc:Choice>
              <mc:Fallback>
                <p:oleObj name="Equation" r:id="rId5" imgW="875920"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295400"/>
                        <a:ext cx="1387475"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84" name="Text Box 17"/>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2786" name="Text Box 19"/>
          <p:cNvSpPr txBox="1">
            <a:spLocks noChangeArrowheads="1"/>
          </p:cNvSpPr>
          <p:nvPr/>
        </p:nvSpPr>
        <p:spPr bwMode="auto">
          <a:xfrm>
            <a:off x="5654675" y="3233738"/>
            <a:ext cx="433388"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rPr>
              <a:t>n</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n-</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n+</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rPr>
              <a:t>n-</a:t>
            </a:r>
          </a:p>
        </p:txBody>
      </p:sp>
      <p:sp>
        <p:nvSpPr>
          <p:cNvPr id="32787" name="Text Box 20"/>
          <p:cNvSpPr txBox="1">
            <a:spLocks noChangeArrowheads="1"/>
          </p:cNvSpPr>
          <p:nvPr/>
        </p:nvSpPr>
        <p:spPr bwMode="auto">
          <a:xfrm>
            <a:off x="6199188" y="3214688"/>
            <a:ext cx="442912" cy="244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latin typeface="Symbol" pitchFamily="18" charset="2"/>
                <a:sym typeface="Symbol" pitchFamily="18" charset="2"/>
              </a:rPr>
              <a: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sym typeface="Symbol" pitchFamily="18" charset="2"/>
              </a:rPr>
              <a:t></a:t>
            </a:r>
            <a:r>
              <a:rPr lang="en-US" altLang="en-US" sz="1700" b="0" i="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a:t>
            </a:r>
            <a:r>
              <a:rPr lang="en-US" altLang="en-US" sz="1700" b="0" i="0">
                <a:solidFill>
                  <a:srgbClr val="FF0000"/>
                </a:solidFill>
              </a:rPr>
              <a:t>+</a:t>
            </a:r>
          </a:p>
          <a:p>
            <a:pPr eaLnBrk="1" hangingPunct="1">
              <a:spcBef>
                <a:spcPct val="0"/>
              </a:spcBef>
              <a:buFontTx/>
              <a:buNone/>
            </a:pPr>
            <a:endParaRPr lang="en-US" altLang="en-US" sz="1700" b="0" i="0">
              <a:solidFill>
                <a:srgbClr val="C0504D"/>
              </a:solidFill>
            </a:endParaRPr>
          </a:p>
          <a:p>
            <a:pPr eaLnBrk="1" hangingPunct="1">
              <a:spcBef>
                <a:spcPct val="0"/>
              </a:spcBef>
              <a:buFontTx/>
              <a:buNone/>
            </a:pPr>
            <a:r>
              <a:rPr lang="en-US" altLang="en-US" sz="1700" b="0" i="0">
                <a:solidFill>
                  <a:srgbClr val="0000FF"/>
                </a:solidFill>
                <a:sym typeface="Symbol" pitchFamily="18" charset="2"/>
              </a:rPr>
              <a:t></a:t>
            </a:r>
            <a:r>
              <a:rPr lang="en-US" altLang="en-US" sz="1700" b="0" i="0">
                <a:solidFill>
                  <a:srgbClr val="0000FF"/>
                </a:solidFill>
              </a:rPr>
              <a:t>-</a:t>
            </a:r>
          </a:p>
        </p:txBody>
      </p:sp>
      <p:sp>
        <p:nvSpPr>
          <p:cNvPr id="32788" name="Line 21"/>
          <p:cNvSpPr>
            <a:spLocks noChangeShapeType="1"/>
          </p:cNvSpPr>
          <p:nvPr/>
        </p:nvSpPr>
        <p:spPr bwMode="auto">
          <a:xfrm flipV="1">
            <a:off x="6781800" y="3429000"/>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89" name="Line 22"/>
          <p:cNvSpPr>
            <a:spLocks noChangeShapeType="1"/>
          </p:cNvSpPr>
          <p:nvPr/>
        </p:nvSpPr>
        <p:spPr bwMode="auto">
          <a:xfrm>
            <a:off x="6781800" y="39624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0" name="Line 23"/>
          <p:cNvSpPr>
            <a:spLocks noChangeShapeType="1"/>
          </p:cNvSpPr>
          <p:nvPr/>
        </p:nvSpPr>
        <p:spPr bwMode="auto">
          <a:xfrm flipV="1">
            <a:off x="6781800" y="4495800"/>
            <a:ext cx="0" cy="457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1" name="Line 24"/>
          <p:cNvSpPr>
            <a:spLocks noChangeShapeType="1"/>
          </p:cNvSpPr>
          <p:nvPr/>
        </p:nvSpPr>
        <p:spPr bwMode="auto">
          <a:xfrm>
            <a:off x="6781800" y="5029200"/>
            <a:ext cx="0" cy="457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2" name="Text Box 25"/>
          <p:cNvSpPr txBox="1">
            <a:spLocks noChangeArrowheads="1"/>
          </p:cNvSpPr>
          <p:nvPr/>
        </p:nvSpPr>
        <p:spPr bwMode="auto">
          <a:xfrm>
            <a:off x="6951663" y="3449638"/>
            <a:ext cx="4064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endParaRPr lang="en-US" altLang="en-US" sz="1700" b="0" i="0" baseline="-25000">
              <a:solidFill>
                <a:srgbClr val="FF0000"/>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sym typeface="Symbol" pitchFamily="18" charset="2"/>
              </a:rPr>
              <a:t>E</a:t>
            </a:r>
            <a:r>
              <a:rPr lang="en-US" altLang="en-US" sz="1700" b="0" i="0" baseline="-25000">
                <a:solidFill>
                  <a:srgbClr val="0000FF"/>
                </a:solidFill>
                <a:sym typeface="Symbol" pitchFamily="18" charset="2"/>
              </a:rPr>
              <a:t></a:t>
            </a:r>
            <a:endParaRPr lang="en-US" altLang="en-US" sz="1700" b="0" i="0" baseline="-25000">
              <a:solidFill>
                <a:srgbClr val="0000FF"/>
              </a:solidFill>
            </a:endParaRP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sym typeface="Symbol" pitchFamily="18" charset="2"/>
              </a:rPr>
              <a:t>E</a:t>
            </a:r>
            <a:r>
              <a:rPr lang="en-US" altLang="en-US" sz="1700" b="0" i="0" baseline="-25000">
                <a:solidFill>
                  <a:srgbClr val="FF0000"/>
                </a:solidFill>
                <a:sym typeface="Symbol" pitchFamily="18" charset="2"/>
              </a:rPr>
              <a:t></a:t>
            </a:r>
          </a:p>
        </p:txBody>
      </p:sp>
      <p:sp>
        <p:nvSpPr>
          <p:cNvPr id="32793" name="Line 26"/>
          <p:cNvSpPr>
            <a:spLocks noChangeShapeType="1"/>
          </p:cNvSpPr>
          <p:nvPr/>
        </p:nvSpPr>
        <p:spPr bwMode="auto">
          <a:xfrm flipH="1">
            <a:off x="7391400" y="36576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4" name="Line 27"/>
          <p:cNvSpPr>
            <a:spLocks noChangeShapeType="1"/>
          </p:cNvSpPr>
          <p:nvPr/>
        </p:nvSpPr>
        <p:spPr bwMode="auto">
          <a:xfrm>
            <a:off x="7467600" y="41910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5" name="Line 28"/>
          <p:cNvSpPr>
            <a:spLocks noChangeShapeType="1"/>
          </p:cNvSpPr>
          <p:nvPr/>
        </p:nvSpPr>
        <p:spPr bwMode="auto">
          <a:xfrm flipH="1">
            <a:off x="7391400" y="46482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796" name="Line 29"/>
          <p:cNvSpPr>
            <a:spLocks noChangeShapeType="1"/>
          </p:cNvSpPr>
          <p:nvPr/>
        </p:nvSpPr>
        <p:spPr bwMode="auto">
          <a:xfrm>
            <a:off x="7467600" y="51816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798" name="Picture 35" descr="NCSX_TOK_modB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2192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Rectangle 36"/>
          <p:cNvSpPr>
            <a:spLocks noChangeArrowheads="1"/>
          </p:cNvSpPr>
          <p:nvPr/>
        </p:nvSpPr>
        <p:spPr bwMode="auto">
          <a:xfrm>
            <a:off x="1752600" y="21336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2800" name="Line 37"/>
          <p:cNvSpPr>
            <a:spLocks noChangeShapeType="1"/>
          </p:cNvSpPr>
          <p:nvPr/>
        </p:nvSpPr>
        <p:spPr bwMode="auto">
          <a:xfrm>
            <a:off x="2209800" y="2667000"/>
            <a:ext cx="5334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2801" name="Picture 38" descr="modB_vs_R_midpla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37338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39" descr="nT_vs_R_midpla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1054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3" name="Text Box 40"/>
          <p:cNvSpPr txBox="1">
            <a:spLocks noChangeArrowheads="1"/>
          </p:cNvSpPr>
          <p:nvPr/>
        </p:nvSpPr>
        <p:spPr bwMode="auto">
          <a:xfrm>
            <a:off x="593725" y="51927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2804" name="Text Box 41"/>
          <p:cNvSpPr txBox="1">
            <a:spLocks noChangeArrowheads="1"/>
          </p:cNvSpPr>
          <p:nvPr/>
        </p:nvSpPr>
        <p:spPr bwMode="auto">
          <a:xfrm>
            <a:off x="1295400" y="51054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2805" name="Line 42"/>
          <p:cNvSpPr>
            <a:spLocks noChangeShapeType="1"/>
          </p:cNvSpPr>
          <p:nvPr/>
        </p:nvSpPr>
        <p:spPr bwMode="auto">
          <a:xfrm flipH="1">
            <a:off x="1219200" y="42672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2806" name="Text Box 43"/>
          <p:cNvSpPr txBox="1">
            <a:spLocks noChangeArrowheads="1"/>
          </p:cNvSpPr>
          <p:nvPr/>
        </p:nvSpPr>
        <p:spPr bwMode="auto">
          <a:xfrm>
            <a:off x="1355725" y="39703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2807" name="Text Box 44"/>
          <p:cNvSpPr txBox="1">
            <a:spLocks noChangeArrowheads="1"/>
          </p:cNvSpPr>
          <p:nvPr/>
        </p:nvSpPr>
        <p:spPr bwMode="auto">
          <a:xfrm>
            <a:off x="1371600" y="57150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2808" name="Line 45"/>
          <p:cNvSpPr>
            <a:spLocks noChangeShapeType="1"/>
          </p:cNvSpPr>
          <p:nvPr/>
        </p:nvSpPr>
        <p:spPr bwMode="auto">
          <a:xfrm flipH="1">
            <a:off x="1371600" y="60198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41" name="TextBox 81"/>
          <p:cNvSpPr txBox="1">
            <a:spLocks noChangeArrowheads="1"/>
          </p:cNvSpPr>
          <p:nvPr/>
        </p:nvSpPr>
        <p:spPr bwMode="auto">
          <a:xfrm>
            <a:off x="5486400" y="2743200"/>
            <a:ext cx="181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800" b="0" i="0" dirty="0">
                <a:solidFill>
                  <a:prstClr val="black"/>
                </a:solidFill>
              </a:rPr>
              <a:t>~Boltzmann e’s</a:t>
            </a:r>
            <a:endParaRPr lang="en-US" altLang="en-US" sz="1800" b="0" i="0" baseline="30000" dirty="0">
              <a:solidFill>
                <a:prstClr val="black"/>
              </a:solidFill>
            </a:endParaRPr>
          </a:p>
        </p:txBody>
      </p:sp>
      <p:grpSp>
        <p:nvGrpSpPr>
          <p:cNvPr id="42" name="Group 82"/>
          <p:cNvGrpSpPr>
            <a:grpSpLocks/>
          </p:cNvGrpSpPr>
          <p:nvPr/>
        </p:nvGrpSpPr>
        <p:grpSpPr bwMode="auto">
          <a:xfrm>
            <a:off x="5654675" y="3113088"/>
            <a:ext cx="898525" cy="195262"/>
            <a:chOff x="5654675" y="3264932"/>
            <a:chExt cx="898525" cy="196374"/>
          </a:xfrm>
        </p:grpSpPr>
        <p:cxnSp>
          <p:nvCxnSpPr>
            <p:cNvPr id="43" name="Straight Connector 42"/>
            <p:cNvCxnSpPr/>
            <p:nvPr/>
          </p:nvCxnSpPr>
          <p:spPr>
            <a:xfrm>
              <a:off x="5654675" y="3264932"/>
              <a:ext cx="0" cy="185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553200" y="3276107"/>
              <a:ext cx="0" cy="185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654675" y="3264932"/>
              <a:ext cx="898525" cy="11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7" name="Picture 228"/>
          <p:cNvPicPr>
            <a:picLocks noChangeAspect="1" noChangeArrowheads="1"/>
          </p:cNvPicPr>
          <p:nvPr/>
        </p:nvPicPr>
        <p:blipFill rotWithShape="1">
          <a:blip r:embed="rId10">
            <a:extLst>
              <a:ext uri="{28A0092B-C50C-407E-A947-70E740481C1C}">
                <a14:useLocalDpi xmlns:a14="http://schemas.microsoft.com/office/drawing/2010/main" val="0"/>
              </a:ext>
            </a:extLst>
          </a:blip>
          <a:srcRect r="57115"/>
          <a:stretch/>
        </p:blipFill>
        <p:spPr bwMode="auto">
          <a:xfrm>
            <a:off x="5200650" y="2209800"/>
            <a:ext cx="58004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143" name="Picture 3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2838450"/>
            <a:ext cx="13239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1774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0"/>
            <a:ext cx="8839200" cy="914400"/>
          </a:xfrm>
        </p:spPr>
        <p:txBody>
          <a:bodyPr/>
          <a:lstStyle/>
          <a:p>
            <a:pPr eaLnBrk="1" hangingPunct="1"/>
            <a:r>
              <a:rPr lang="en-US" altLang="en-US" sz="3200" dirty="0" smtClean="0"/>
              <a:t>Background Temperature Gradient Reinforces Perturbation </a:t>
            </a:r>
            <a:r>
              <a:rPr lang="en-US" altLang="en-US" sz="3200" dirty="0" smtClean="0">
                <a:sym typeface="Symbol" pitchFamily="18" charset="2"/>
              </a:rPr>
              <a:t></a:t>
            </a:r>
            <a:r>
              <a:rPr lang="en-US" altLang="en-US" sz="3200" dirty="0" smtClean="0"/>
              <a:t> Instability</a:t>
            </a:r>
          </a:p>
        </p:txBody>
      </p:sp>
      <p:pic>
        <p:nvPicPr>
          <p:cNvPr id="33796" name="Picture 6"/>
          <p:cNvPicPr>
            <a:picLocks noChangeAspect="1" noChangeArrowheads="1"/>
          </p:cNvPicPr>
          <p:nvPr/>
        </p:nvPicPr>
        <p:blipFill>
          <a:blip r:embed="rId3">
            <a:extLst>
              <a:ext uri="{28A0092B-C50C-407E-A947-70E740481C1C}">
                <a14:useLocalDpi xmlns:a14="http://schemas.microsoft.com/office/drawing/2010/main" val="0"/>
              </a:ext>
            </a:extLst>
          </a:blip>
          <a:srcRect l="8458" t="12698" r="70396" b="5669"/>
          <a:stretch>
            <a:fillRect/>
          </a:stretch>
        </p:blipFill>
        <p:spPr bwMode="auto">
          <a:xfrm>
            <a:off x="3581400" y="2743200"/>
            <a:ext cx="1524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Line 14"/>
          <p:cNvSpPr>
            <a:spLocks noChangeShapeType="1"/>
          </p:cNvSpPr>
          <p:nvPr/>
        </p:nvSpPr>
        <p:spPr bwMode="auto">
          <a:xfrm flipH="1" flipV="1">
            <a:off x="1600200" y="2590800"/>
            <a:ext cx="54864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798" name="Text Box 15"/>
          <p:cNvSpPr txBox="1">
            <a:spLocks noChangeArrowheads="1"/>
          </p:cNvSpPr>
          <p:nvPr/>
        </p:nvSpPr>
        <p:spPr bwMode="auto">
          <a:xfrm>
            <a:off x="4114800" y="2159000"/>
            <a:ext cx="48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3799" name="Text Box 18"/>
          <p:cNvSpPr txBox="1">
            <a:spLocks noChangeArrowheads="1"/>
          </p:cNvSpPr>
          <p:nvPr/>
        </p:nvSpPr>
        <p:spPr bwMode="auto">
          <a:xfrm>
            <a:off x="3124200" y="3005138"/>
            <a:ext cx="444500" cy="297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700" b="0" i="0">
                <a:solidFill>
                  <a:srgbClr val="FF0000"/>
                </a:solidFill>
              </a:rPr>
              <a:t>T</a:t>
            </a:r>
            <a:r>
              <a:rPr lang="en-US" altLang="en-US" sz="1700" b="0" i="0" baseline="30000">
                <a:solidFill>
                  <a:srgbClr val="FF0000"/>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r>
              <a:rPr lang="en-US" altLang="en-US" sz="1700" b="0" i="0" baseline="30000">
                <a:solidFill>
                  <a:srgbClr val="0000FF"/>
                </a:solidFill>
              </a:rPr>
              <a: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FF0000"/>
                </a:solidFill>
              </a:rPr>
              <a:t>T+</a:t>
            </a:r>
          </a:p>
          <a:p>
            <a:pPr eaLnBrk="1" hangingPunct="1">
              <a:spcBef>
                <a:spcPct val="0"/>
              </a:spcBef>
              <a:buFontTx/>
              <a:buNone/>
            </a:pPr>
            <a:endParaRPr lang="en-US" altLang="en-US" sz="1700" b="0" i="0">
              <a:solidFill>
                <a:prstClr val="black"/>
              </a:solidFill>
            </a:endParaRPr>
          </a:p>
          <a:p>
            <a:pPr eaLnBrk="1" hangingPunct="1">
              <a:spcBef>
                <a:spcPct val="0"/>
              </a:spcBef>
              <a:buFontTx/>
              <a:buNone/>
            </a:pPr>
            <a:r>
              <a:rPr lang="en-US" altLang="en-US" sz="1700" b="0" i="0">
                <a:solidFill>
                  <a:srgbClr val="0000FF"/>
                </a:solidFill>
              </a:rPr>
              <a:t>T-</a:t>
            </a:r>
          </a:p>
        </p:txBody>
      </p:sp>
      <p:sp>
        <p:nvSpPr>
          <p:cNvPr id="33800" name="Line 27"/>
          <p:cNvSpPr>
            <a:spLocks noChangeShapeType="1"/>
          </p:cNvSpPr>
          <p:nvPr/>
        </p:nvSpPr>
        <p:spPr bwMode="auto">
          <a:xfrm flipH="1">
            <a:off x="5334000" y="36576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1" name="Line 28"/>
          <p:cNvSpPr>
            <a:spLocks noChangeShapeType="1"/>
          </p:cNvSpPr>
          <p:nvPr/>
        </p:nvSpPr>
        <p:spPr bwMode="auto">
          <a:xfrm>
            <a:off x="2209800" y="41910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2" name="Line 29"/>
          <p:cNvSpPr>
            <a:spLocks noChangeShapeType="1"/>
          </p:cNvSpPr>
          <p:nvPr/>
        </p:nvSpPr>
        <p:spPr bwMode="auto">
          <a:xfrm flipH="1">
            <a:off x="5334000" y="4648200"/>
            <a:ext cx="7620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3803" name="Line 30"/>
          <p:cNvSpPr>
            <a:spLocks noChangeShapeType="1"/>
          </p:cNvSpPr>
          <p:nvPr/>
        </p:nvSpPr>
        <p:spPr bwMode="auto">
          <a:xfrm>
            <a:off x="2209800" y="5181600"/>
            <a:ext cx="685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33805" name="Picture 33"/>
          <p:cNvPicPr>
            <a:picLocks noChangeAspect="1" noChangeArrowheads="1"/>
          </p:cNvPicPr>
          <p:nvPr/>
        </p:nvPicPr>
        <p:blipFill>
          <a:blip r:embed="rId3">
            <a:extLst>
              <a:ext uri="{28A0092B-C50C-407E-A947-70E740481C1C}">
                <a14:useLocalDpi xmlns:a14="http://schemas.microsoft.com/office/drawing/2010/main" val="0"/>
              </a:ext>
            </a:extLst>
          </a:blip>
          <a:srcRect l="8458" t="41724" r="70396" b="47392"/>
          <a:stretch>
            <a:fillRect/>
          </a:stretch>
        </p:blipFill>
        <p:spPr bwMode="auto">
          <a:xfrm>
            <a:off x="457200" y="3962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6" name="Picture 34"/>
          <p:cNvPicPr>
            <a:picLocks noChangeAspect="1" noChangeArrowheads="1"/>
          </p:cNvPicPr>
          <p:nvPr/>
        </p:nvPicPr>
        <p:blipFill>
          <a:blip r:embed="rId3">
            <a:extLst>
              <a:ext uri="{28A0092B-C50C-407E-A947-70E740481C1C}">
                <a14:useLocalDpi xmlns:a14="http://schemas.microsoft.com/office/drawing/2010/main" val="0"/>
              </a:ext>
            </a:extLst>
          </a:blip>
          <a:srcRect l="8458" t="41724" r="70396" b="47392"/>
          <a:stretch>
            <a:fillRect/>
          </a:stretch>
        </p:blipFill>
        <p:spPr bwMode="auto">
          <a:xfrm>
            <a:off x="457200" y="4953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7" name="Picture 35"/>
          <p:cNvPicPr>
            <a:picLocks noChangeAspect="1" noChangeArrowheads="1"/>
          </p:cNvPicPr>
          <p:nvPr/>
        </p:nvPicPr>
        <p:blipFill>
          <a:blip r:embed="rId3">
            <a:extLst>
              <a:ext uri="{28A0092B-C50C-407E-A947-70E740481C1C}">
                <a14:useLocalDpi xmlns:a14="http://schemas.microsoft.com/office/drawing/2010/main" val="0"/>
              </a:ext>
            </a:extLst>
          </a:blip>
          <a:srcRect l="8458" t="29025" r="70396" b="60091"/>
          <a:stretch>
            <a:fillRect/>
          </a:stretch>
        </p:blipFill>
        <p:spPr bwMode="auto">
          <a:xfrm>
            <a:off x="6629400" y="3429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8" name="Picture 36"/>
          <p:cNvPicPr>
            <a:picLocks noChangeAspect="1" noChangeArrowheads="1"/>
          </p:cNvPicPr>
          <p:nvPr/>
        </p:nvPicPr>
        <p:blipFill>
          <a:blip r:embed="rId3">
            <a:extLst>
              <a:ext uri="{28A0092B-C50C-407E-A947-70E740481C1C}">
                <a14:useLocalDpi xmlns:a14="http://schemas.microsoft.com/office/drawing/2010/main" val="0"/>
              </a:ext>
            </a:extLst>
          </a:blip>
          <a:srcRect l="8458" t="29025" r="70396" b="60091"/>
          <a:stretch>
            <a:fillRect/>
          </a:stretch>
        </p:blipFill>
        <p:spPr bwMode="auto">
          <a:xfrm>
            <a:off x="6629400" y="4419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76200" y="1066800"/>
            <a:ext cx="8991600" cy="838200"/>
          </a:xfrm>
        </p:spPr>
        <p:txBody>
          <a:bodyPr/>
          <a:lstStyle/>
          <a:p>
            <a:endParaRPr lang="en-US" dirty="0"/>
          </a:p>
        </p:txBody>
      </p:sp>
      <p:pic>
        <p:nvPicPr>
          <p:cNvPr id="17" name="Picture 3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762250"/>
            <a:ext cx="132397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61462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z="3200" dirty="0" smtClean="0"/>
              <a:t>Analogy for turbulence in tokamaks – Rayleigh-Taylor instability</a:t>
            </a:r>
          </a:p>
        </p:txBody>
      </p:sp>
      <p:sp>
        <p:nvSpPr>
          <p:cNvPr id="34819" name="Content Placeholder 2"/>
          <p:cNvSpPr>
            <a:spLocks noGrp="1"/>
          </p:cNvSpPr>
          <p:nvPr>
            <p:ph idx="1"/>
          </p:nvPr>
        </p:nvSpPr>
        <p:spPr>
          <a:xfrm>
            <a:off x="152400" y="1066800"/>
            <a:ext cx="8991600" cy="1828800"/>
          </a:xfrm>
        </p:spPr>
        <p:txBody>
          <a:bodyPr/>
          <a:lstStyle/>
          <a:p>
            <a:r>
              <a:rPr lang="en-US" altLang="en-US" sz="2200" dirty="0" smtClean="0"/>
              <a:t>Higher density on top of lower density, with gravity acting downwards</a:t>
            </a:r>
          </a:p>
        </p:txBody>
      </p:sp>
      <p:pic>
        <p:nvPicPr>
          <p:cNvPr id="34820" name="Picture 2" descr="My Cup Runneth 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My Cup Runneth Dow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My Cup Runneth 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438400"/>
            <a:ext cx="19050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823" name="Straight Arrow Connector 7"/>
          <p:cNvCxnSpPr>
            <a:cxnSpLocks noChangeShapeType="1"/>
          </p:cNvCxnSpPr>
          <p:nvPr/>
        </p:nvCxnSpPr>
        <p:spPr bwMode="auto">
          <a:xfrm>
            <a:off x="609600" y="3124200"/>
            <a:ext cx="0" cy="1524000"/>
          </a:xfrm>
          <a:prstGeom prst="straightConnector1">
            <a:avLst/>
          </a:prstGeom>
          <a:noFill/>
          <a:ln w="539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34824" name="TextBox 8"/>
          <p:cNvSpPr txBox="1">
            <a:spLocks noChangeArrowheads="1"/>
          </p:cNvSpPr>
          <p:nvPr/>
        </p:nvSpPr>
        <p:spPr bwMode="auto">
          <a:xfrm>
            <a:off x="227013" y="266700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008000"/>
                </a:solidFill>
                <a:latin typeface="Helvetica" pitchFamily="34" charset="0"/>
              </a:rPr>
              <a:t>gravity</a:t>
            </a:r>
          </a:p>
        </p:txBody>
      </p:sp>
      <p:cxnSp>
        <p:nvCxnSpPr>
          <p:cNvPr id="34825" name="Straight Arrow Connector 10"/>
          <p:cNvCxnSpPr>
            <a:cxnSpLocks noChangeShapeType="1"/>
          </p:cNvCxnSpPr>
          <p:nvPr/>
        </p:nvCxnSpPr>
        <p:spPr bwMode="auto">
          <a:xfrm>
            <a:off x="1752600" y="3124200"/>
            <a:ext cx="0" cy="1524000"/>
          </a:xfrm>
          <a:prstGeom prst="straightConnector1">
            <a:avLst/>
          </a:prstGeom>
          <a:noFill/>
          <a:ln w="53975" algn="ctr">
            <a:solidFill>
              <a:srgbClr val="FF0000"/>
            </a:solidFill>
            <a:round/>
            <a:headEnd type="arrow" w="med" len="med"/>
            <a:tailEnd/>
          </a:ln>
          <a:extLst>
            <a:ext uri="{909E8E84-426E-40DD-AFC4-6F175D3DCCD1}">
              <a14:hiddenFill xmlns:a14="http://schemas.microsoft.com/office/drawing/2010/main">
                <a:noFill/>
              </a14:hiddenFill>
            </a:ext>
          </a:extLst>
        </p:spPr>
      </p:cxnSp>
      <p:sp>
        <p:nvSpPr>
          <p:cNvPr id="34826" name="TextBox 11"/>
          <p:cNvSpPr txBox="1">
            <a:spLocks noChangeArrowheads="1"/>
          </p:cNvSpPr>
          <p:nvPr/>
        </p:nvSpPr>
        <p:spPr bwMode="auto">
          <a:xfrm>
            <a:off x="990600" y="2667000"/>
            <a:ext cx="1825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density/pressure</a:t>
            </a:r>
          </a:p>
        </p:txBody>
      </p:sp>
    </p:spTree>
    <p:extLst>
      <p:ext uri="{BB962C8B-B14F-4D97-AF65-F5344CB8AC3E}">
        <p14:creationId xmlns:p14="http://schemas.microsoft.com/office/powerpoint/2010/main" val="8143816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https://fusion.gat.com/theory-wiki/images/3/3c/Candy-supertorus-1.jpg"/>
          <p:cNvPicPr>
            <a:picLocks noChangeAspect="1" noChangeArrowheads="1"/>
          </p:cNvPicPr>
          <p:nvPr/>
        </p:nvPicPr>
        <p:blipFill>
          <a:blip r:embed="rId3">
            <a:extLst>
              <a:ext uri="{28A0092B-C50C-407E-A947-70E740481C1C}">
                <a14:useLocalDpi xmlns:a14="http://schemas.microsoft.com/office/drawing/2010/main" val="0"/>
              </a:ext>
            </a:extLst>
          </a:blip>
          <a:srcRect l="2353" r="3529"/>
          <a:stretch>
            <a:fillRect/>
          </a:stretch>
        </p:blipFill>
        <p:spPr bwMode="auto">
          <a:xfrm>
            <a:off x="0" y="1752600"/>
            <a:ext cx="6096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p:txBody>
          <a:bodyPr/>
          <a:lstStyle/>
          <a:p>
            <a:r>
              <a:rPr lang="en-US" altLang="en-US" sz="3200" dirty="0" smtClean="0"/>
              <a:t>Inertial force in toroidal field acts like an effective gravity</a:t>
            </a:r>
          </a:p>
        </p:txBody>
      </p:sp>
      <p:pic>
        <p:nvPicPr>
          <p:cNvPr id="35844" name="Picture 6" descr="My Cup Runneth Down"/>
          <p:cNvPicPr>
            <a:picLocks noChangeAspect="1" noChangeArrowheads="1"/>
          </p:cNvPicPr>
          <p:nvPr/>
        </p:nvPicPr>
        <p:blipFill>
          <a:blip r:embed="rId4">
            <a:extLst>
              <a:ext uri="{28A0092B-C50C-407E-A947-70E740481C1C}">
                <a14:useLocalDpi xmlns:a14="http://schemas.microsoft.com/office/drawing/2010/main" val="0"/>
              </a:ext>
            </a:extLst>
          </a:blip>
          <a:srcRect r="3683"/>
          <a:stretch>
            <a:fillRect/>
          </a:stretch>
        </p:blipFill>
        <p:spPr bwMode="auto">
          <a:xfrm>
            <a:off x="6453188" y="2233613"/>
            <a:ext cx="2614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45" name="Straight Arrow Connector 56"/>
          <p:cNvCxnSpPr>
            <a:cxnSpLocks noChangeShapeType="1"/>
          </p:cNvCxnSpPr>
          <p:nvPr/>
        </p:nvCxnSpPr>
        <p:spPr bwMode="auto">
          <a:xfrm>
            <a:off x="7162800" y="1524000"/>
            <a:ext cx="1524000" cy="0"/>
          </a:xfrm>
          <a:prstGeom prst="straightConnector1">
            <a:avLst/>
          </a:prstGeom>
          <a:noFill/>
          <a:ln w="53975" algn="ctr">
            <a:solidFill>
              <a:srgbClr val="008000"/>
            </a:solidFill>
            <a:round/>
            <a:headEnd/>
            <a:tailEnd type="arrow" w="med" len="med"/>
          </a:ln>
          <a:extLst>
            <a:ext uri="{909E8E84-426E-40DD-AFC4-6F175D3DCCD1}">
              <a14:hiddenFill xmlns:a14="http://schemas.microsoft.com/office/drawing/2010/main">
                <a:noFill/>
              </a14:hiddenFill>
            </a:ext>
          </a:extLst>
        </p:spPr>
      </p:cxnSp>
      <p:sp>
        <p:nvSpPr>
          <p:cNvPr id="35846" name="TextBox 58"/>
          <p:cNvSpPr txBox="1">
            <a:spLocks noChangeArrowheads="1"/>
          </p:cNvSpPr>
          <p:nvPr/>
        </p:nvSpPr>
        <p:spPr bwMode="auto">
          <a:xfrm>
            <a:off x="7524750" y="1143000"/>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008000"/>
                </a:solidFill>
                <a:latin typeface="Helvetica" pitchFamily="34" charset="0"/>
              </a:rPr>
              <a:t>gravity</a:t>
            </a:r>
          </a:p>
        </p:txBody>
      </p:sp>
      <p:cxnSp>
        <p:nvCxnSpPr>
          <p:cNvPr id="35847" name="Straight Arrow Connector 59"/>
          <p:cNvCxnSpPr>
            <a:cxnSpLocks noChangeShapeType="1"/>
          </p:cNvCxnSpPr>
          <p:nvPr/>
        </p:nvCxnSpPr>
        <p:spPr bwMode="auto">
          <a:xfrm>
            <a:off x="7086600" y="1752600"/>
            <a:ext cx="1524000" cy="0"/>
          </a:xfrm>
          <a:prstGeom prst="straightConnector1">
            <a:avLst/>
          </a:prstGeom>
          <a:noFill/>
          <a:ln w="53975" algn="ctr">
            <a:solidFill>
              <a:srgbClr val="FF0000"/>
            </a:solidFill>
            <a:round/>
            <a:headEnd type="arrow" w="med" len="med"/>
            <a:tailEnd/>
          </a:ln>
          <a:extLst>
            <a:ext uri="{909E8E84-426E-40DD-AFC4-6F175D3DCCD1}">
              <a14:hiddenFill xmlns:a14="http://schemas.microsoft.com/office/drawing/2010/main">
                <a:noFill/>
              </a14:hiddenFill>
            </a:ext>
          </a:extLst>
        </p:spPr>
      </p:cxnSp>
      <p:sp>
        <p:nvSpPr>
          <p:cNvPr id="35848" name="TextBox 65"/>
          <p:cNvSpPr txBox="1">
            <a:spLocks noChangeArrowheads="1"/>
          </p:cNvSpPr>
          <p:nvPr/>
        </p:nvSpPr>
        <p:spPr bwMode="auto">
          <a:xfrm>
            <a:off x="7467600" y="1828800"/>
            <a:ext cx="1050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FF0000"/>
                </a:solidFill>
                <a:latin typeface="Helvetica" pitchFamily="34" charset="0"/>
              </a:rPr>
              <a:t>pressure</a:t>
            </a:r>
          </a:p>
        </p:txBody>
      </p:sp>
      <p:sp>
        <p:nvSpPr>
          <p:cNvPr id="35849" name="TextBox 67"/>
          <p:cNvSpPr txBox="1">
            <a:spLocks noChangeArrowheads="1"/>
          </p:cNvSpPr>
          <p:nvPr/>
        </p:nvSpPr>
        <p:spPr bwMode="auto">
          <a:xfrm>
            <a:off x="6324600" y="4521200"/>
            <a:ext cx="2057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Unstable in the outer region</a:t>
            </a:r>
          </a:p>
        </p:txBody>
      </p:sp>
      <p:cxnSp>
        <p:nvCxnSpPr>
          <p:cNvPr id="35850" name="Straight Arrow Connector 68"/>
          <p:cNvCxnSpPr>
            <a:cxnSpLocks noChangeShapeType="1"/>
          </p:cNvCxnSpPr>
          <p:nvPr/>
        </p:nvCxnSpPr>
        <p:spPr bwMode="auto">
          <a:xfrm flipH="1" flipV="1">
            <a:off x="5562600" y="3352800"/>
            <a:ext cx="838200" cy="1219200"/>
          </a:xfrm>
          <a:prstGeom prst="straightConnector1">
            <a:avLst/>
          </a:prstGeom>
          <a:noFill/>
          <a:ln w="38100"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35851" name="Line 13"/>
          <p:cNvSpPr>
            <a:spLocks noChangeShapeType="1"/>
          </p:cNvSpPr>
          <p:nvPr/>
        </p:nvSpPr>
        <p:spPr bwMode="auto">
          <a:xfrm flipH="1">
            <a:off x="5240338" y="2005013"/>
            <a:ext cx="6445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800" b="0" i="0">
              <a:solidFill>
                <a:prstClr val="black"/>
              </a:solidFill>
              <a:latin typeface="Arial" charset="0"/>
            </a:endParaRPr>
          </a:p>
        </p:txBody>
      </p:sp>
      <p:sp>
        <p:nvSpPr>
          <p:cNvPr id="35852" name="Line 21"/>
          <p:cNvSpPr>
            <a:spLocks noChangeShapeType="1"/>
          </p:cNvSpPr>
          <p:nvPr/>
        </p:nvSpPr>
        <p:spPr bwMode="auto">
          <a:xfrm flipH="1">
            <a:off x="4191000" y="1828800"/>
            <a:ext cx="1676400" cy="0"/>
          </a:xfrm>
          <a:prstGeom prst="line">
            <a:avLst/>
          </a:prstGeom>
          <a:noFill/>
          <a:ln w="57150">
            <a:solidFill>
              <a:srgbClr val="008000"/>
            </a:solidFill>
            <a:round/>
            <a:headEnd type="triangle" w="med" len="med"/>
            <a:tailEnd/>
          </a:ln>
          <a:extLst>
            <a:ext uri="{909E8E84-426E-40DD-AFC4-6F175D3DCCD1}">
              <a14:hiddenFill xmlns:a14="http://schemas.microsoft.com/office/drawing/2010/main">
                <a:noFill/>
              </a14:hiddenFill>
            </a:ext>
          </a:extLst>
        </p:spPr>
        <p:txBody>
          <a:bodyPr/>
          <a:lstStyle/>
          <a:p>
            <a:endParaRPr lang="en-US" sz="1800" b="0" i="0">
              <a:solidFill>
                <a:prstClr val="black"/>
              </a:solidFill>
              <a:latin typeface="Arial" charset="0"/>
            </a:endParaRPr>
          </a:p>
        </p:txBody>
      </p:sp>
      <p:sp>
        <p:nvSpPr>
          <p:cNvPr id="35853" name="Text Box 14"/>
          <p:cNvSpPr txBox="1">
            <a:spLocks noChangeArrowheads="1"/>
          </p:cNvSpPr>
          <p:nvPr/>
        </p:nvSpPr>
        <p:spPr bwMode="auto">
          <a:xfrm>
            <a:off x="5257800" y="2049463"/>
            <a:ext cx="106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50000"/>
              </a:spcBef>
              <a:buFontTx/>
              <a:buNone/>
            </a:pPr>
            <a:r>
              <a:rPr lang="en-US" altLang="en-US" sz="1600" i="0">
                <a:solidFill>
                  <a:srgbClr val="FF0000"/>
                </a:solidFill>
                <a:latin typeface="Helvetica" pitchFamily="34" charset="0"/>
                <a:sym typeface="Symbol" pitchFamily="18" charset="2"/>
              </a:rPr>
              <a:t>pressure</a:t>
            </a:r>
            <a:endParaRPr lang="en-US" altLang="en-US" sz="1600" i="0">
              <a:solidFill>
                <a:srgbClr val="FF0000"/>
              </a:solidFill>
              <a:latin typeface="Helvetica" pitchFamily="34" charset="0"/>
            </a:endParaRPr>
          </a:p>
        </p:txBody>
      </p:sp>
      <p:sp>
        <p:nvSpPr>
          <p:cNvPr id="35854" name="Text Box 15"/>
          <p:cNvSpPr txBox="1">
            <a:spLocks noChangeArrowheads="1"/>
          </p:cNvSpPr>
          <p:nvPr/>
        </p:nvSpPr>
        <p:spPr bwMode="auto">
          <a:xfrm>
            <a:off x="4097338" y="1066800"/>
            <a:ext cx="199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50000"/>
              </a:spcBef>
              <a:buFontTx/>
              <a:buNone/>
            </a:pPr>
            <a:r>
              <a:rPr lang="en-US" altLang="en-US" sz="1600" i="0">
                <a:solidFill>
                  <a:srgbClr val="008000"/>
                </a:solidFill>
                <a:latin typeface="Helvetica" pitchFamily="34" charset="0"/>
                <a:sym typeface="Symbol" pitchFamily="18" charset="2"/>
              </a:rPr>
              <a:t>centrifugal force</a:t>
            </a:r>
          </a:p>
          <a:p>
            <a:pPr eaLnBrk="1" hangingPunct="1">
              <a:spcBef>
                <a:spcPct val="50000"/>
              </a:spcBef>
              <a:buFontTx/>
              <a:buNone/>
            </a:pPr>
            <a:r>
              <a:rPr lang="en-US" altLang="en-US" sz="1600" i="0">
                <a:solidFill>
                  <a:srgbClr val="008000"/>
                </a:solidFill>
                <a:latin typeface="Helvetica" pitchFamily="34" charset="0"/>
                <a:sym typeface="Symbol" pitchFamily="18" charset="2"/>
              </a:rPr>
              <a:t>effective gravity</a:t>
            </a:r>
            <a:endParaRPr lang="en-US" altLang="en-US" sz="1600" i="0">
              <a:solidFill>
                <a:srgbClr val="008000"/>
              </a:solidFill>
              <a:latin typeface="Helvetica" pitchFamily="34" charset="0"/>
            </a:endParaRPr>
          </a:p>
        </p:txBody>
      </p:sp>
      <p:sp>
        <p:nvSpPr>
          <p:cNvPr id="35855" name="TextBox 1"/>
          <p:cNvSpPr txBox="1">
            <a:spLocks noChangeArrowheads="1"/>
          </p:cNvSpPr>
          <p:nvPr/>
        </p:nvSpPr>
        <p:spPr bwMode="auto">
          <a:xfrm>
            <a:off x="990600" y="5297488"/>
            <a:ext cx="3646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prstClr val="black"/>
                </a:solidFill>
              </a:rPr>
              <a:t>GYRO code</a:t>
            </a:r>
          </a:p>
          <a:p>
            <a:pPr eaLnBrk="1" hangingPunct="1">
              <a:spcBef>
                <a:spcPct val="0"/>
              </a:spcBef>
              <a:buFontTx/>
              <a:buNone/>
            </a:pPr>
            <a:r>
              <a:rPr lang="en-US" altLang="en-US" sz="1800" b="0" i="0">
                <a:solidFill>
                  <a:prstClr val="black"/>
                </a:solidFill>
              </a:rPr>
              <a:t>https://fusion.gat.com/theory/Gyro</a:t>
            </a:r>
          </a:p>
        </p:txBody>
      </p:sp>
    </p:spTree>
    <p:extLst>
      <p:ext uri="{BB962C8B-B14F-4D97-AF65-F5344CB8AC3E}">
        <p14:creationId xmlns:p14="http://schemas.microsoft.com/office/powerpoint/2010/main" val="21609380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 y="0"/>
            <a:ext cx="8839200" cy="990600"/>
          </a:xfrm>
        </p:spPr>
        <p:txBody>
          <a:bodyPr/>
          <a:lstStyle/>
          <a:p>
            <a:pPr eaLnBrk="1" hangingPunct="1"/>
            <a:r>
              <a:rPr lang="en-US" altLang="en-US" sz="3200" dirty="0" smtClean="0"/>
              <a:t>Same Dynamics Occur On Inboard Side But Now Temperature Gradient Is Stabilizing</a:t>
            </a:r>
          </a:p>
        </p:txBody>
      </p:sp>
      <p:sp>
        <p:nvSpPr>
          <p:cNvPr id="36867" name="Rectangle 3"/>
          <p:cNvSpPr>
            <a:spLocks noGrp="1" noChangeArrowheads="1"/>
          </p:cNvSpPr>
          <p:nvPr>
            <p:ph type="body" idx="1"/>
          </p:nvPr>
        </p:nvSpPr>
        <p:spPr>
          <a:xfrm>
            <a:off x="0" y="990600"/>
            <a:ext cx="8610600" cy="762000"/>
          </a:xfrm>
        </p:spPr>
        <p:txBody>
          <a:bodyPr/>
          <a:lstStyle/>
          <a:p>
            <a:pPr eaLnBrk="1" hangingPunct="1"/>
            <a:r>
              <a:rPr lang="en-US" altLang="en-US" sz="2000" smtClean="0">
                <a:sym typeface="Symbol" pitchFamily="18" charset="2"/>
              </a:rPr>
              <a:t>Advection with T counteracts perturbations on inboard side – “good” curvature region</a:t>
            </a:r>
          </a:p>
        </p:txBody>
      </p:sp>
      <p:pic>
        <p:nvPicPr>
          <p:cNvPr id="36870" name="Picture 44" descr="NCSX_TOK_modB_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447800"/>
            <a:ext cx="1755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45"/>
          <p:cNvSpPr>
            <a:spLocks noChangeArrowheads="1"/>
          </p:cNvSpPr>
          <p:nvPr/>
        </p:nvSpPr>
        <p:spPr bwMode="auto">
          <a:xfrm>
            <a:off x="5181600" y="24384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6872" name="Line 46"/>
          <p:cNvSpPr>
            <a:spLocks noChangeShapeType="1"/>
          </p:cNvSpPr>
          <p:nvPr/>
        </p:nvSpPr>
        <p:spPr bwMode="auto">
          <a:xfrm>
            <a:off x="5638800" y="3048000"/>
            <a:ext cx="5334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73" name="Rectangle 47"/>
          <p:cNvSpPr>
            <a:spLocks noChangeArrowheads="1"/>
          </p:cNvSpPr>
          <p:nvPr/>
        </p:nvSpPr>
        <p:spPr bwMode="auto">
          <a:xfrm>
            <a:off x="3810000" y="2438400"/>
            <a:ext cx="381000" cy="4572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endParaRPr lang="en-US" altLang="en-US" sz="1400" b="0" i="0">
              <a:solidFill>
                <a:prstClr val="black"/>
              </a:solidFill>
            </a:endParaRPr>
          </a:p>
        </p:txBody>
      </p:sp>
      <p:sp>
        <p:nvSpPr>
          <p:cNvPr id="36874" name="Line 48"/>
          <p:cNvSpPr>
            <a:spLocks noChangeShapeType="1"/>
          </p:cNvSpPr>
          <p:nvPr/>
        </p:nvSpPr>
        <p:spPr bwMode="auto">
          <a:xfrm flipH="1">
            <a:off x="3352800" y="3124200"/>
            <a:ext cx="3048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75" name="Text Box 50"/>
          <p:cNvSpPr txBox="1">
            <a:spLocks noChangeArrowheads="1"/>
          </p:cNvSpPr>
          <p:nvPr/>
        </p:nvSpPr>
        <p:spPr bwMode="auto">
          <a:xfrm>
            <a:off x="5562600" y="2514600"/>
            <a:ext cx="19415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336699"/>
                </a:solidFill>
              </a:rPr>
              <a:t>“bad” curvature</a:t>
            </a:r>
          </a:p>
        </p:txBody>
      </p:sp>
      <p:sp>
        <p:nvSpPr>
          <p:cNvPr id="36876" name="Text Box 51"/>
          <p:cNvSpPr txBox="1">
            <a:spLocks noChangeArrowheads="1"/>
          </p:cNvSpPr>
          <p:nvPr/>
        </p:nvSpPr>
        <p:spPr bwMode="auto">
          <a:xfrm>
            <a:off x="1714500" y="2514600"/>
            <a:ext cx="20955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i="0">
                <a:solidFill>
                  <a:srgbClr val="336699"/>
                </a:solidFill>
              </a:rPr>
              <a:t>“good” curvature</a:t>
            </a:r>
          </a:p>
        </p:txBody>
      </p:sp>
      <p:pic>
        <p:nvPicPr>
          <p:cNvPr id="36877" name="Picture 59" descr="modB_vs_R_midpl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10000"/>
            <a:ext cx="1752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60" descr="nT_vs_R_midp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5181600"/>
            <a:ext cx="1828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 Box 61"/>
          <p:cNvSpPr txBox="1">
            <a:spLocks noChangeArrowheads="1"/>
          </p:cNvSpPr>
          <p:nvPr/>
        </p:nvSpPr>
        <p:spPr bwMode="auto">
          <a:xfrm>
            <a:off x="4022725" y="5268913"/>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0000FF"/>
                </a:solidFill>
              </a:rPr>
              <a:t>n</a:t>
            </a:r>
          </a:p>
        </p:txBody>
      </p:sp>
      <p:sp>
        <p:nvSpPr>
          <p:cNvPr id="36880" name="Text Box 62"/>
          <p:cNvSpPr txBox="1">
            <a:spLocks noChangeArrowheads="1"/>
          </p:cNvSpPr>
          <p:nvPr/>
        </p:nvSpPr>
        <p:spPr bwMode="auto">
          <a:xfrm>
            <a:off x="4724400" y="5181600"/>
            <a:ext cx="292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i="0">
                <a:solidFill>
                  <a:srgbClr val="FF0000"/>
                </a:solidFill>
              </a:rPr>
              <a:t>T</a:t>
            </a:r>
          </a:p>
        </p:txBody>
      </p:sp>
      <p:sp>
        <p:nvSpPr>
          <p:cNvPr id="36881" name="Line 63"/>
          <p:cNvSpPr>
            <a:spLocks noChangeShapeType="1"/>
          </p:cNvSpPr>
          <p:nvPr/>
        </p:nvSpPr>
        <p:spPr bwMode="auto">
          <a:xfrm flipH="1">
            <a:off x="4648200" y="4343400"/>
            <a:ext cx="6096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2" name="Text Box 64"/>
          <p:cNvSpPr txBox="1">
            <a:spLocks noChangeArrowheads="1"/>
          </p:cNvSpPr>
          <p:nvPr/>
        </p:nvSpPr>
        <p:spPr bwMode="auto">
          <a:xfrm>
            <a:off x="4784725" y="4046538"/>
            <a:ext cx="4302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prstClr val="black"/>
                </a:solidFill>
                <a:sym typeface="Symbol" pitchFamily="18" charset="2"/>
              </a:rPr>
              <a:t>B</a:t>
            </a:r>
          </a:p>
        </p:txBody>
      </p:sp>
      <p:sp>
        <p:nvSpPr>
          <p:cNvPr id="36883" name="Text Box 65"/>
          <p:cNvSpPr txBox="1">
            <a:spLocks noChangeArrowheads="1"/>
          </p:cNvSpPr>
          <p:nvPr/>
        </p:nvSpPr>
        <p:spPr bwMode="auto">
          <a:xfrm>
            <a:off x="4762500" y="57912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sp>
        <p:nvSpPr>
          <p:cNvPr id="36884" name="Line 66"/>
          <p:cNvSpPr>
            <a:spLocks noChangeShapeType="1"/>
          </p:cNvSpPr>
          <p:nvPr/>
        </p:nvSpPr>
        <p:spPr bwMode="auto">
          <a:xfrm flipH="1">
            <a:off x="4800600" y="6096000"/>
            <a:ext cx="304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5" name="Line 67"/>
          <p:cNvSpPr>
            <a:spLocks noChangeShapeType="1"/>
          </p:cNvSpPr>
          <p:nvPr/>
        </p:nvSpPr>
        <p:spPr bwMode="auto">
          <a:xfrm>
            <a:off x="4191000" y="6096000"/>
            <a:ext cx="3810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6" name="Text Box 68"/>
          <p:cNvSpPr txBox="1">
            <a:spLocks noChangeArrowheads="1"/>
          </p:cNvSpPr>
          <p:nvPr/>
        </p:nvSpPr>
        <p:spPr bwMode="auto">
          <a:xfrm>
            <a:off x="4152900" y="5791200"/>
            <a:ext cx="419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400" b="0" i="0">
                <a:solidFill>
                  <a:srgbClr val="FF0000"/>
                </a:solidFill>
                <a:sym typeface="Symbol" pitchFamily="18" charset="2"/>
              </a:rPr>
              <a:t>T</a:t>
            </a:r>
          </a:p>
        </p:txBody>
      </p:sp>
      <p:grpSp>
        <p:nvGrpSpPr>
          <p:cNvPr id="3" name="Group 2"/>
          <p:cNvGrpSpPr/>
          <p:nvPr/>
        </p:nvGrpSpPr>
        <p:grpSpPr>
          <a:xfrm>
            <a:off x="6477000" y="3581400"/>
            <a:ext cx="2438400" cy="2870200"/>
            <a:chOff x="6477000" y="3581400"/>
            <a:chExt cx="2438400" cy="2870200"/>
          </a:xfrm>
        </p:grpSpPr>
        <p:pic>
          <p:nvPicPr>
            <p:cNvPr id="36896" name="Picture 10"/>
            <p:cNvPicPr>
              <a:picLocks noChangeAspect="1" noChangeArrowheads="1"/>
            </p:cNvPicPr>
            <p:nvPr/>
          </p:nvPicPr>
          <p:blipFill>
            <a:blip r:embed="rId6">
              <a:extLst>
                <a:ext uri="{28A0092B-C50C-407E-A947-70E740481C1C}">
                  <a14:useLocalDpi xmlns:a14="http://schemas.microsoft.com/office/drawing/2010/main" val="0"/>
                </a:ext>
              </a:extLst>
            </a:blip>
            <a:srcRect l="8458" t="12698" r="70396" b="5669"/>
            <a:stretch>
              <a:fillRect/>
            </a:stretch>
          </p:blipFill>
          <p:spPr bwMode="auto">
            <a:xfrm>
              <a:off x="6790137" y="3999214"/>
              <a:ext cx="1043790" cy="245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97" name="Line 11"/>
            <p:cNvSpPr>
              <a:spLocks noChangeShapeType="1"/>
            </p:cNvSpPr>
            <p:nvPr/>
          </p:nvSpPr>
          <p:spPr bwMode="auto">
            <a:xfrm flipH="1">
              <a:off x="6821668" y="3890219"/>
              <a:ext cx="991601"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8" name="Text Box 12"/>
            <p:cNvSpPr txBox="1">
              <a:spLocks noChangeArrowheads="1"/>
            </p:cNvSpPr>
            <p:nvPr/>
          </p:nvSpPr>
          <p:spPr bwMode="auto">
            <a:xfrm>
              <a:off x="7154376" y="3581400"/>
              <a:ext cx="488189" cy="366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6899" name="Text Box 13"/>
            <p:cNvSpPr txBox="1">
              <a:spLocks noChangeArrowheads="1"/>
            </p:cNvSpPr>
            <p:nvPr/>
          </p:nvSpPr>
          <p:spPr bwMode="auto">
            <a:xfrm>
              <a:off x="6477000" y="4246723"/>
              <a:ext cx="368588" cy="2123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b="0" i="0">
                  <a:solidFill>
                    <a:srgbClr val="FF0000"/>
                  </a:solidFill>
                </a:rPr>
                <a:t>T</a:t>
              </a:r>
              <a:r>
                <a:rPr lang="en-US" altLang="en-US" sz="1200" b="0" i="0" baseline="30000">
                  <a:solidFill>
                    <a:srgbClr val="FF0000"/>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r>
                <a:rPr lang="en-US" altLang="en-US" sz="1200" b="0" i="0" baseline="30000">
                  <a:solidFill>
                    <a:srgbClr val="0000FF"/>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p:txBody>
        </p:sp>
        <p:sp>
          <p:nvSpPr>
            <p:cNvPr id="36900" name="Line 14"/>
            <p:cNvSpPr>
              <a:spLocks noChangeShapeType="1"/>
            </p:cNvSpPr>
            <p:nvPr/>
          </p:nvSpPr>
          <p:spPr bwMode="auto">
            <a:xfrm flipH="1">
              <a:off x="7990496" y="4653184"/>
              <a:ext cx="521895"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1" name="Line 15"/>
            <p:cNvSpPr>
              <a:spLocks noChangeShapeType="1"/>
            </p:cNvSpPr>
            <p:nvPr/>
          </p:nvSpPr>
          <p:spPr bwMode="auto">
            <a:xfrm>
              <a:off x="8042685" y="5034666"/>
              <a:ext cx="46970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2" name="Line 16"/>
            <p:cNvSpPr>
              <a:spLocks noChangeShapeType="1"/>
            </p:cNvSpPr>
            <p:nvPr/>
          </p:nvSpPr>
          <p:spPr bwMode="auto">
            <a:xfrm flipH="1">
              <a:off x="7990496" y="5361651"/>
              <a:ext cx="521895"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903" name="Line 17"/>
            <p:cNvSpPr>
              <a:spLocks noChangeShapeType="1"/>
            </p:cNvSpPr>
            <p:nvPr/>
          </p:nvSpPr>
          <p:spPr bwMode="auto">
            <a:xfrm>
              <a:off x="8042685" y="5743133"/>
              <a:ext cx="469706"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41" name="Picture 3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2803" y="4036219"/>
              <a:ext cx="912597" cy="45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33400" y="3581400"/>
            <a:ext cx="2491474" cy="2870201"/>
            <a:chOff x="533400" y="3581400"/>
            <a:chExt cx="2491474" cy="2870201"/>
          </a:xfrm>
        </p:grpSpPr>
        <p:pic>
          <p:nvPicPr>
            <p:cNvPr id="36887" name="Picture 33"/>
            <p:cNvPicPr>
              <a:picLocks noChangeAspect="1" noChangeArrowheads="1"/>
            </p:cNvPicPr>
            <p:nvPr/>
          </p:nvPicPr>
          <p:blipFill>
            <a:blip r:embed="rId6">
              <a:extLst>
                <a:ext uri="{28A0092B-C50C-407E-A947-70E740481C1C}">
                  <a14:useLocalDpi xmlns:a14="http://schemas.microsoft.com/office/drawing/2010/main" val="0"/>
                </a:ext>
              </a:extLst>
            </a:blip>
            <a:srcRect l="8458" t="12698" r="70396" b="5669"/>
            <a:stretch>
              <a:fillRect/>
            </a:stretch>
          </p:blipFill>
          <p:spPr bwMode="auto">
            <a:xfrm>
              <a:off x="846138" y="3998913"/>
              <a:ext cx="1044575"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88" name="Line 34"/>
            <p:cNvSpPr>
              <a:spLocks noChangeShapeType="1"/>
            </p:cNvSpPr>
            <p:nvPr/>
          </p:nvSpPr>
          <p:spPr bwMode="auto">
            <a:xfrm flipV="1">
              <a:off x="914400" y="3957638"/>
              <a:ext cx="949325" cy="47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89" name="Text Box 35"/>
            <p:cNvSpPr txBox="1">
              <a:spLocks noChangeArrowheads="1"/>
            </p:cNvSpPr>
            <p:nvPr/>
          </p:nvSpPr>
          <p:spPr bwMode="auto">
            <a:xfrm>
              <a:off x="1211263" y="3581400"/>
              <a:ext cx="487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srgbClr val="FF0000"/>
                  </a:solidFill>
                  <a:sym typeface="Symbol" pitchFamily="18" charset="2"/>
                </a:rPr>
                <a:t>T</a:t>
              </a:r>
            </a:p>
          </p:txBody>
        </p:sp>
        <p:sp>
          <p:nvSpPr>
            <p:cNvPr id="36890" name="Text Box 36"/>
            <p:cNvSpPr txBox="1">
              <a:spLocks noChangeArrowheads="1"/>
            </p:cNvSpPr>
            <p:nvPr/>
          </p:nvSpPr>
          <p:spPr bwMode="auto">
            <a:xfrm>
              <a:off x="533400" y="4246563"/>
              <a:ext cx="3683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b="0" i="0">
                  <a:solidFill>
                    <a:srgbClr val="FF0000"/>
                  </a:solidFill>
                </a:rPr>
                <a:t>T</a:t>
              </a:r>
              <a:r>
                <a:rPr lang="en-US" altLang="en-US" sz="1200" b="0" i="0" baseline="30000">
                  <a:solidFill>
                    <a:srgbClr val="FF0000"/>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r>
                <a:rPr lang="en-US" altLang="en-US" sz="1200" b="0" i="0" baseline="30000">
                  <a:solidFill>
                    <a:srgbClr val="0000FF"/>
                  </a:solidFill>
                </a:rPr>
                <a: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FF0000"/>
                  </a:solidFill>
                </a:rPr>
                <a:t>T+</a:t>
              </a:r>
            </a:p>
            <a:p>
              <a:pPr eaLnBrk="1" hangingPunct="1">
                <a:spcBef>
                  <a:spcPct val="0"/>
                </a:spcBef>
                <a:buFontTx/>
                <a:buNone/>
              </a:pPr>
              <a:endParaRPr lang="en-US" altLang="en-US" sz="1200" b="0" i="0">
                <a:solidFill>
                  <a:prstClr val="black"/>
                </a:solidFill>
              </a:endParaRPr>
            </a:p>
            <a:p>
              <a:pPr eaLnBrk="1" hangingPunct="1">
                <a:spcBef>
                  <a:spcPct val="0"/>
                </a:spcBef>
                <a:buFontTx/>
                <a:buNone/>
              </a:pPr>
              <a:r>
                <a:rPr lang="en-US" altLang="en-US" sz="1200" b="0" i="0">
                  <a:solidFill>
                    <a:srgbClr val="0000FF"/>
                  </a:solidFill>
                </a:rPr>
                <a:t>T-</a:t>
              </a:r>
            </a:p>
          </p:txBody>
        </p:sp>
        <p:sp>
          <p:nvSpPr>
            <p:cNvPr id="36891" name="Line 37"/>
            <p:cNvSpPr>
              <a:spLocks noChangeShapeType="1"/>
            </p:cNvSpPr>
            <p:nvPr/>
          </p:nvSpPr>
          <p:spPr bwMode="auto">
            <a:xfrm flipH="1">
              <a:off x="2046288" y="4652963"/>
              <a:ext cx="52228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2" name="Line 38"/>
            <p:cNvSpPr>
              <a:spLocks noChangeShapeType="1"/>
            </p:cNvSpPr>
            <p:nvPr/>
          </p:nvSpPr>
          <p:spPr bwMode="auto">
            <a:xfrm>
              <a:off x="2098675" y="5033963"/>
              <a:ext cx="4699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3" name="Line 39"/>
            <p:cNvSpPr>
              <a:spLocks noChangeShapeType="1"/>
            </p:cNvSpPr>
            <p:nvPr/>
          </p:nvSpPr>
          <p:spPr bwMode="auto">
            <a:xfrm flipH="1">
              <a:off x="2046288" y="5360988"/>
              <a:ext cx="52228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sp>
          <p:nvSpPr>
            <p:cNvPr id="36894" name="Line 40"/>
            <p:cNvSpPr>
              <a:spLocks noChangeShapeType="1"/>
            </p:cNvSpPr>
            <p:nvPr/>
          </p:nvSpPr>
          <p:spPr bwMode="auto">
            <a:xfrm>
              <a:off x="2098675" y="5743575"/>
              <a:ext cx="4699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b="0" i="0">
                <a:solidFill>
                  <a:prstClr val="black"/>
                </a:solidFill>
                <a:latin typeface="Arial" charset="0"/>
                <a:cs typeface="Arial" charset="0"/>
              </a:endParaRPr>
            </a:p>
          </p:txBody>
        </p:sp>
        <p:pic>
          <p:nvPicPr>
            <p:cNvPr id="44" name="Picture 3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2277" y="4036219"/>
              <a:ext cx="912597" cy="45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07345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sz="3200" dirty="0" smtClean="0"/>
              <a:t>Similar to comparing stable / unstable (inverted) pendulum</a:t>
            </a:r>
            <a:endParaRPr lang="en-US" sz="3200" dirty="0"/>
          </a:p>
        </p:txBody>
      </p:sp>
      <p:pic>
        <p:nvPicPr>
          <p:cNvPr id="272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77"/>
          <a:stretch/>
        </p:blipFill>
        <p:spPr bwMode="auto">
          <a:xfrm>
            <a:off x="968317" y="1066799"/>
            <a:ext cx="7261283" cy="5390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172200"/>
            <a:ext cx="1396536" cy="276999"/>
          </a:xfrm>
          <a:prstGeom prst="rect">
            <a:avLst/>
          </a:prstGeom>
          <a:noFill/>
        </p:spPr>
        <p:txBody>
          <a:bodyPr wrap="none" rtlCol="0">
            <a:spAutoFit/>
          </a:bodyPr>
          <a:lstStyle/>
          <a:p>
            <a:r>
              <a:rPr lang="en-US" dirty="0" smtClean="0"/>
              <a:t>(Hammett notes)</a:t>
            </a:r>
            <a:endParaRPr lang="en-US" dirty="0"/>
          </a:p>
        </p:txBody>
      </p:sp>
    </p:spTree>
    <p:extLst>
      <p:ext uri="{BB962C8B-B14F-4D97-AF65-F5344CB8AC3E}">
        <p14:creationId xmlns:p14="http://schemas.microsoft.com/office/powerpoint/2010/main" val="1766535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We desire fusion gain &gt; 1, more fusion power out than power to heat the plasma</a:t>
            </a:r>
          </a:p>
        </p:txBody>
      </p:sp>
      <p:graphicFrame>
        <p:nvGraphicFramePr>
          <p:cNvPr id="29699" name="Object 10"/>
          <p:cNvGraphicFramePr>
            <a:graphicFrameLocks noChangeAspect="1"/>
          </p:cNvGraphicFramePr>
          <p:nvPr/>
        </p:nvGraphicFramePr>
        <p:xfrm>
          <a:off x="2590800" y="1219200"/>
          <a:ext cx="2444750" cy="850900"/>
        </p:xfrm>
        <a:graphic>
          <a:graphicData uri="http://schemas.openxmlformats.org/presentationml/2006/ole">
            <mc:AlternateContent xmlns:mc="http://schemas.openxmlformats.org/markup-compatibility/2006">
              <mc:Choice xmlns:v="urn:schemas-microsoft-com:vml" Requires="v">
                <p:oleObj spid="_x0000_s291187" name="Equation" r:id="rId4" imgW="1206500" imgH="419100" progId="Equation.3">
                  <p:embed/>
                </p:oleObj>
              </mc:Choice>
              <mc:Fallback>
                <p:oleObj name="Equation" r:id="rId4" imgW="12065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219200"/>
                        <a:ext cx="2444750" cy="850900"/>
                      </a:xfrm>
                      <a:prstGeom prst="rect">
                        <a:avLst/>
                      </a:prstGeom>
                      <a:noFill/>
                      <a:ln w="254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0" name="TextBox 49"/>
          <p:cNvSpPr txBox="1">
            <a:spLocks noChangeArrowheads="1"/>
          </p:cNvSpPr>
          <p:nvPr/>
        </p:nvSpPr>
        <p:spPr bwMode="auto">
          <a:xfrm>
            <a:off x="762000" y="1428750"/>
            <a:ext cx="1828800" cy="400050"/>
          </a:xfrm>
          <a:prstGeom prst="rect">
            <a:avLst/>
          </a:prstGeom>
          <a:noFill/>
          <a:ln w="9525">
            <a:noFill/>
            <a:miter lim="800000"/>
            <a:headEnd/>
            <a:tailEnd/>
          </a:ln>
        </p:spPr>
        <p:txBody>
          <a:bodyPr>
            <a:spAutoFit/>
          </a:bodyPr>
          <a:lstStyle/>
          <a:p>
            <a:pPr>
              <a:defRPr/>
            </a:pPr>
            <a:r>
              <a:rPr lang="en-US" sz="2000" i="0" dirty="0">
                <a:solidFill>
                  <a:srgbClr val="FF0000"/>
                </a:solidFill>
                <a:latin typeface="+mn-lt"/>
                <a:cs typeface="Arial" charset="0"/>
              </a:rPr>
              <a:t>Fusion gain</a:t>
            </a:r>
          </a:p>
        </p:txBody>
      </p:sp>
      <p:sp>
        <p:nvSpPr>
          <p:cNvPr id="69" name="Content Placeholder 2"/>
          <p:cNvSpPr txBox="1">
            <a:spLocks/>
          </p:cNvSpPr>
          <p:nvPr/>
        </p:nvSpPr>
        <p:spPr bwMode="auto">
          <a:xfrm>
            <a:off x="2590800" y="2667000"/>
            <a:ext cx="4648200" cy="533400"/>
          </a:xfrm>
          <a:prstGeom prst="rect">
            <a:avLst/>
          </a:prstGeom>
          <a:noFill/>
          <a:ln w="9525">
            <a:noFill/>
            <a:miter lim="800000"/>
            <a:headEnd/>
            <a:tailEnd/>
          </a:ln>
        </p:spPr>
        <p:txBody>
          <a:bodyPr/>
          <a:lstStyle/>
          <a:p>
            <a:pPr marL="342900" indent="-342900" eaLnBrk="0" hangingPunct="0">
              <a:spcBef>
                <a:spcPct val="20000"/>
              </a:spcBef>
              <a:defRPr/>
            </a:pPr>
            <a:r>
              <a:rPr lang="en-US" sz="2000" b="0" i="0" kern="0" dirty="0">
                <a:solidFill>
                  <a:schemeClr val="tx1"/>
                </a:solidFill>
                <a:latin typeface="+mn-lt"/>
                <a:cs typeface="+mn-cs"/>
              </a:rPr>
              <a:t>Fusion power ~ (</a:t>
            </a:r>
            <a:r>
              <a:rPr lang="en-US" sz="2000" b="0" i="0" kern="0" dirty="0">
                <a:solidFill>
                  <a:schemeClr val="tx1"/>
                </a:solidFill>
                <a:cs typeface="Arial" charset="0"/>
              </a:rPr>
              <a:t>pressure)</a:t>
            </a:r>
            <a:r>
              <a:rPr lang="en-US" sz="2000" b="0" i="0" kern="0" baseline="30000" dirty="0">
                <a:solidFill>
                  <a:schemeClr val="tx1"/>
                </a:solidFill>
                <a:cs typeface="Arial" charset="0"/>
              </a:rPr>
              <a:t>2 </a:t>
            </a:r>
            <a:r>
              <a:rPr lang="en-US" sz="2000" b="0" i="0" kern="0" dirty="0">
                <a:solidFill>
                  <a:schemeClr val="tx1"/>
                </a:solidFill>
                <a:cs typeface="Arial" charset="0"/>
                <a:sym typeface="Symbol"/>
              </a:rPr>
              <a:t> v</a:t>
            </a:r>
            <a:r>
              <a:rPr lang="en-US" sz="2000" b="0" i="0" kern="0" dirty="0">
                <a:solidFill>
                  <a:schemeClr val="tx1"/>
                </a:solidFill>
                <a:latin typeface="+mn-lt"/>
                <a:cs typeface="+mn-cs"/>
              </a:rPr>
              <a:t>olume</a:t>
            </a:r>
            <a:endParaRPr lang="en-US" sz="2000" b="0" i="0" kern="0" baseline="-25000" dirty="0">
              <a:solidFill>
                <a:schemeClr val="accent2"/>
              </a:solidFill>
              <a:latin typeface="+mn-lt"/>
              <a:cs typeface="Arial" charset="0"/>
            </a:endParaRPr>
          </a:p>
        </p:txBody>
      </p:sp>
      <p:graphicFrame>
        <p:nvGraphicFramePr>
          <p:cNvPr id="29702" name="Object 11"/>
          <p:cNvGraphicFramePr>
            <a:graphicFrameLocks noChangeAspect="1"/>
          </p:cNvGraphicFramePr>
          <p:nvPr/>
        </p:nvGraphicFramePr>
        <p:xfrm>
          <a:off x="2608263" y="4711700"/>
          <a:ext cx="4859337" cy="850900"/>
        </p:xfrm>
        <a:graphic>
          <a:graphicData uri="http://schemas.openxmlformats.org/presentationml/2006/ole">
            <mc:AlternateContent xmlns:mc="http://schemas.openxmlformats.org/markup-compatibility/2006">
              <mc:Choice xmlns:v="urn:schemas-microsoft-com:vml" Requires="v">
                <p:oleObj spid="_x0000_s291188" name="Equation" r:id="rId6" imgW="2387600" imgH="419100" progId="Equation.3">
                  <p:embed/>
                </p:oleObj>
              </mc:Choice>
              <mc:Fallback>
                <p:oleObj name="Equation" r:id="rId6" imgW="23876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8263" y="4711700"/>
                        <a:ext cx="4859337" cy="8509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3" name="Content Placeholder 9"/>
          <p:cNvSpPr>
            <a:spLocks noGrp="1"/>
          </p:cNvSpPr>
          <p:nvPr>
            <p:ph idx="1"/>
          </p:nvPr>
        </p:nvSpPr>
        <p:spPr>
          <a:xfrm>
            <a:off x="152400" y="6172200"/>
            <a:ext cx="8763000" cy="381000"/>
          </a:xfrm>
        </p:spPr>
        <p:txBody>
          <a:bodyPr/>
          <a:lstStyle/>
          <a:p>
            <a:endParaRPr lang="en-US" altLang="en-US" smtClean="0"/>
          </a:p>
        </p:txBody>
      </p:sp>
      <p:graphicFrame>
        <p:nvGraphicFramePr>
          <p:cNvPr id="29704" name="Object 10"/>
          <p:cNvGraphicFramePr>
            <a:graphicFrameLocks noChangeAspect="1"/>
          </p:cNvGraphicFramePr>
          <p:nvPr/>
        </p:nvGraphicFramePr>
        <p:xfrm>
          <a:off x="2635250" y="3733800"/>
          <a:ext cx="4451350" cy="412750"/>
        </p:xfrm>
        <a:graphic>
          <a:graphicData uri="http://schemas.openxmlformats.org/presentationml/2006/ole">
            <mc:AlternateContent xmlns:mc="http://schemas.openxmlformats.org/markup-compatibility/2006">
              <mc:Choice xmlns:v="urn:schemas-microsoft-com:vml" Requires="v">
                <p:oleObj spid="_x0000_s291189" name="Equation" r:id="rId8" imgW="2197100" imgH="203200" progId="Equation.3">
                  <p:embed/>
                </p:oleObj>
              </mc:Choice>
              <mc:Fallback>
                <p:oleObj name="Equation" r:id="rId8" imgW="2197100" imgH="203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5250" y="3733800"/>
                        <a:ext cx="4451350" cy="412750"/>
                      </a:xfrm>
                      <a:prstGeom prst="rect">
                        <a:avLst/>
                      </a:prstGeom>
                      <a:noFill/>
                      <a:ln w="25400">
                        <a:solidFill>
                          <a:srgbClr val="FF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29705" name="Straight Arrow Connector 15"/>
          <p:cNvCxnSpPr>
            <a:cxnSpLocks noChangeShapeType="1"/>
          </p:cNvCxnSpPr>
          <p:nvPr/>
        </p:nvCxnSpPr>
        <p:spPr bwMode="auto">
          <a:xfrm flipH="1">
            <a:off x="4495800" y="4191000"/>
            <a:ext cx="762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51454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94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25" y="151539"/>
            <a:ext cx="8813175" cy="663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6400800"/>
            <a:ext cx="1396536" cy="276999"/>
          </a:xfrm>
          <a:prstGeom prst="rect">
            <a:avLst/>
          </a:prstGeom>
          <a:noFill/>
        </p:spPr>
        <p:txBody>
          <a:bodyPr wrap="none" rtlCol="0">
            <a:spAutoFit/>
          </a:bodyPr>
          <a:lstStyle/>
          <a:p>
            <a:r>
              <a:rPr lang="en-US" dirty="0" smtClean="0"/>
              <a:t>(Hammett notes)</a:t>
            </a:r>
            <a:endParaRPr lang="en-US" dirty="0"/>
          </a:p>
        </p:txBody>
      </p:sp>
    </p:spTree>
    <p:extLst>
      <p:ext uri="{BB962C8B-B14F-4D97-AF65-F5344CB8AC3E}">
        <p14:creationId xmlns:p14="http://schemas.microsoft.com/office/powerpoint/2010/main" val="20083011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276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203200"/>
            <a:ext cx="8394700" cy="645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 y="5791200"/>
            <a:ext cx="1396536" cy="276999"/>
          </a:xfrm>
          <a:prstGeom prst="rect">
            <a:avLst/>
          </a:prstGeom>
          <a:noFill/>
        </p:spPr>
        <p:txBody>
          <a:bodyPr wrap="none" rtlCol="0">
            <a:spAutoFit/>
          </a:bodyPr>
          <a:lstStyle/>
          <a:p>
            <a:r>
              <a:rPr lang="en-US" dirty="0" smtClean="0"/>
              <a:t>(Hammett notes)</a:t>
            </a:r>
            <a:endParaRPr lang="en-US" dirty="0"/>
          </a:p>
        </p:txBody>
      </p:sp>
    </p:spTree>
    <p:extLst>
      <p:ext uri="{BB962C8B-B14F-4D97-AF65-F5344CB8AC3E}">
        <p14:creationId xmlns:p14="http://schemas.microsoft.com/office/powerpoint/2010/main" val="23595275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 y="0"/>
            <a:ext cx="8839200" cy="990600"/>
          </a:xfrm>
        </p:spPr>
        <p:txBody>
          <a:bodyPr/>
          <a:lstStyle/>
          <a:p>
            <a:pPr eaLnBrk="1" hangingPunct="1"/>
            <a:r>
              <a:rPr lang="en-US" altLang="en-US" sz="3200" dirty="0" smtClean="0"/>
              <a:t>Fast Parallel Motion Along Helical Field Line Connects Good &amp; Bad Curvature Regions</a:t>
            </a:r>
          </a:p>
        </p:txBody>
      </p:sp>
      <p:sp>
        <p:nvSpPr>
          <p:cNvPr id="37891" name="Rectangle 3"/>
          <p:cNvSpPr>
            <a:spLocks noGrp="1" noChangeArrowheads="1"/>
          </p:cNvSpPr>
          <p:nvPr>
            <p:ph type="body" idx="1"/>
          </p:nvPr>
        </p:nvSpPr>
        <p:spPr>
          <a:xfrm>
            <a:off x="0" y="1066800"/>
            <a:ext cx="8915400" cy="990600"/>
          </a:xfrm>
        </p:spPr>
        <p:txBody>
          <a:bodyPr>
            <a:noAutofit/>
          </a:bodyPr>
          <a:lstStyle/>
          <a:p>
            <a:pPr eaLnBrk="1" hangingPunct="1"/>
            <a:r>
              <a:rPr lang="en-US" altLang="en-US" sz="2000" dirty="0" smtClean="0">
                <a:sym typeface="Symbol" pitchFamily="18" charset="2"/>
              </a:rPr>
              <a:t>Approximate growth rate on outboard side</a:t>
            </a:r>
          </a:p>
          <a:p>
            <a:pPr eaLnBrk="1" hangingPunct="1"/>
            <a:endParaRPr lang="en-US" altLang="en-US" sz="2000" dirty="0" smtClean="0">
              <a:sym typeface="Symbol" pitchFamily="18" charset="2"/>
            </a:endParaRPr>
          </a:p>
          <a:p>
            <a:pPr eaLnBrk="1" hangingPunct="1"/>
            <a:r>
              <a:rPr lang="en-US" altLang="en-US" sz="2000" dirty="0" smtClean="0">
                <a:sym typeface="Symbol" pitchFamily="18" charset="2"/>
              </a:rPr>
              <a:t>Parallel transit time</a:t>
            </a: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endParaRPr lang="en-US" altLang="en-US" sz="2000" dirty="0" smtClean="0">
              <a:sym typeface="Symbol" pitchFamily="18" charset="2"/>
            </a:endParaRPr>
          </a:p>
          <a:p>
            <a:pPr eaLnBrk="1" hangingPunct="1"/>
            <a:r>
              <a:rPr lang="en-US" altLang="en-US" sz="2000" dirty="0" smtClean="0">
                <a:sym typeface="Symbol" pitchFamily="18" charset="2"/>
              </a:rPr>
              <a:t>Expect instability if </a:t>
            </a:r>
            <a:r>
              <a:rPr lang="en-US" altLang="en-US" sz="2000" dirty="0" err="1" smtClean="0">
                <a:latin typeface="Symbol" pitchFamily="18" charset="2"/>
                <a:sym typeface="Symbol" pitchFamily="18" charset="2"/>
              </a:rPr>
              <a:t>g</a:t>
            </a:r>
            <a:r>
              <a:rPr lang="en-US" altLang="en-US" sz="2000" baseline="-25000" dirty="0" err="1" smtClean="0">
                <a:sym typeface="Symbol" pitchFamily="18" charset="2"/>
              </a:rPr>
              <a:t>instability</a:t>
            </a:r>
            <a:r>
              <a:rPr lang="en-US" altLang="en-US" sz="2000" dirty="0" smtClean="0">
                <a:sym typeface="Symbol" pitchFamily="18" charset="2"/>
              </a:rPr>
              <a:t> &gt; </a:t>
            </a:r>
            <a:r>
              <a:rPr lang="en-US" altLang="en-US" sz="2000" dirty="0" err="1" smtClean="0">
                <a:latin typeface="Symbol" pitchFamily="18" charset="2"/>
                <a:sym typeface="Symbol" pitchFamily="18" charset="2"/>
              </a:rPr>
              <a:t>g</a:t>
            </a:r>
            <a:r>
              <a:rPr lang="en-US" altLang="en-US" sz="2000" baseline="-25000" dirty="0" err="1" smtClean="0">
                <a:sym typeface="Symbol" pitchFamily="18" charset="2"/>
              </a:rPr>
              <a:t>parallel</a:t>
            </a:r>
            <a:r>
              <a:rPr lang="en-US" altLang="en-US" sz="2000" dirty="0" smtClean="0">
                <a:sym typeface="Symbol" pitchFamily="18" charset="2"/>
              </a:rPr>
              <a:t> , or</a:t>
            </a:r>
            <a:endParaRPr lang="en-US" altLang="en-US" sz="2000" baseline="-25000" dirty="0" smtClean="0">
              <a:sym typeface="Symbol" pitchFamily="18" charset="2"/>
            </a:endParaRPr>
          </a:p>
          <a:p>
            <a:pPr eaLnBrk="1" hangingPunct="1"/>
            <a:endParaRPr lang="en-US" altLang="en-US" sz="2000" dirty="0" smtClean="0">
              <a:sym typeface="Symbol" pitchFamily="18" charset="2"/>
            </a:endParaRPr>
          </a:p>
        </p:txBody>
      </p:sp>
      <p:pic>
        <p:nvPicPr>
          <p:cNvPr id="37892" name="Picture 31" descr="NCSX_TOK_modB_surf"/>
          <p:cNvPicPr>
            <a:picLocks noChangeAspect="1" noChangeArrowheads="1"/>
          </p:cNvPicPr>
          <p:nvPr/>
        </p:nvPicPr>
        <p:blipFill>
          <a:blip r:embed="rId4">
            <a:extLst>
              <a:ext uri="{28A0092B-C50C-407E-A947-70E740481C1C}">
                <a14:useLocalDpi xmlns:a14="http://schemas.microsoft.com/office/drawing/2010/main" val="0"/>
              </a:ext>
            </a:extLst>
          </a:blip>
          <a:srcRect l="23177" t="16290" r="20172" b="23982"/>
          <a:stretch>
            <a:fillRect/>
          </a:stretch>
        </p:blipFill>
        <p:spPr bwMode="auto">
          <a:xfrm>
            <a:off x="1295400" y="25146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3" name="Object 33"/>
          <p:cNvGraphicFramePr>
            <a:graphicFrameLocks noChangeAspect="1"/>
          </p:cNvGraphicFramePr>
          <p:nvPr/>
        </p:nvGraphicFramePr>
        <p:xfrm>
          <a:off x="5486400" y="914400"/>
          <a:ext cx="1919288" cy="812800"/>
        </p:xfrm>
        <a:graphic>
          <a:graphicData uri="http://schemas.openxmlformats.org/presentationml/2006/ole">
            <mc:AlternateContent xmlns:mc="http://schemas.openxmlformats.org/markup-compatibility/2006">
              <mc:Choice xmlns:v="urn:schemas-microsoft-com:vml" Requires="v">
                <p:oleObj spid="_x0000_s298126" name="Equation" r:id="rId5" imgW="1079500" imgH="457200" progId="Equation.3">
                  <p:embed/>
                </p:oleObj>
              </mc:Choice>
              <mc:Fallback>
                <p:oleObj name="Equation" r:id="rId5" imgW="1079500" imgH="457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914400"/>
                        <a:ext cx="1919288"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4" name="Object 34"/>
          <p:cNvGraphicFramePr>
            <a:graphicFrameLocks noChangeAspect="1"/>
          </p:cNvGraphicFramePr>
          <p:nvPr/>
        </p:nvGraphicFramePr>
        <p:xfrm>
          <a:off x="5715000" y="1752600"/>
          <a:ext cx="1422400" cy="744538"/>
        </p:xfrm>
        <a:graphic>
          <a:graphicData uri="http://schemas.openxmlformats.org/presentationml/2006/ole">
            <mc:AlternateContent xmlns:mc="http://schemas.openxmlformats.org/markup-compatibility/2006">
              <mc:Choice xmlns:v="urn:schemas-microsoft-com:vml" Requires="v">
                <p:oleObj spid="_x0000_s298127" name="Equation" r:id="rId7" imgW="800100" imgH="419100" progId="Equation.3">
                  <p:embed/>
                </p:oleObj>
              </mc:Choice>
              <mc:Fallback>
                <p:oleObj name="Equation" r:id="rId7" imgW="8001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1752600"/>
                        <a:ext cx="14224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5" name="Object 35"/>
          <p:cNvGraphicFramePr>
            <a:graphicFrameLocks noChangeAspect="1"/>
          </p:cNvGraphicFramePr>
          <p:nvPr>
            <p:extLst>
              <p:ext uri="{D42A27DB-BD31-4B8C-83A1-F6EECF244321}">
                <p14:modId xmlns:p14="http://schemas.microsoft.com/office/powerpoint/2010/main" val="278984170"/>
              </p:ext>
            </p:extLst>
          </p:nvPr>
        </p:nvGraphicFramePr>
        <p:xfrm>
          <a:off x="5105400" y="4953000"/>
          <a:ext cx="1600200" cy="725488"/>
        </p:xfrm>
        <a:graphic>
          <a:graphicData uri="http://schemas.openxmlformats.org/presentationml/2006/ole">
            <mc:AlternateContent xmlns:mc="http://schemas.openxmlformats.org/markup-compatibility/2006">
              <mc:Choice xmlns:v="urn:schemas-microsoft-com:vml" Requires="v">
                <p:oleObj spid="_x0000_s298128" name="Equation" r:id="rId9" imgW="1091726" imgH="495085" progId="Equation.3">
                  <p:embed/>
                </p:oleObj>
              </mc:Choice>
              <mc:Fallback>
                <p:oleObj name="Equation" r:id="rId9" imgW="1091726" imgH="49508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4953000"/>
                        <a:ext cx="1600200" cy="7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6" name="Object 36"/>
          <p:cNvGraphicFramePr>
            <a:graphicFrameLocks noChangeAspect="1"/>
          </p:cNvGraphicFramePr>
          <p:nvPr/>
        </p:nvGraphicFramePr>
        <p:xfrm>
          <a:off x="7543800" y="1143000"/>
          <a:ext cx="1600200" cy="304800"/>
        </p:xfrm>
        <a:graphic>
          <a:graphicData uri="http://schemas.openxmlformats.org/presentationml/2006/ole">
            <mc:AlternateContent xmlns:mc="http://schemas.openxmlformats.org/markup-compatibility/2006">
              <mc:Choice xmlns:v="urn:schemas-microsoft-com:vml" Requires="v">
                <p:oleObj spid="_x0000_s298129" name="Equation" r:id="rId11" imgW="1129810" imgH="215806" progId="Equation.3">
                  <p:embed/>
                </p:oleObj>
              </mc:Choice>
              <mc:Fallback>
                <p:oleObj name="Equation" r:id="rId11" imgW="1129810" imgH="21580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0" y="1143000"/>
                        <a:ext cx="16002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553594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smtClean="0"/>
              <a:t>Ballooning nature observed in simulations</a:t>
            </a:r>
            <a:endParaRPr lang="en-US" sz="3200" b="1" dirty="0"/>
          </a:p>
        </p:txBody>
      </p:sp>
      <p:pic>
        <p:nvPicPr>
          <p:cNvPr id="274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07"/>
          <a:stretch/>
        </p:blipFill>
        <p:spPr bwMode="auto">
          <a:xfrm>
            <a:off x="129373" y="967666"/>
            <a:ext cx="8938427" cy="555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248400"/>
            <a:ext cx="1396536" cy="276999"/>
          </a:xfrm>
          <a:prstGeom prst="rect">
            <a:avLst/>
          </a:prstGeom>
          <a:noFill/>
        </p:spPr>
        <p:txBody>
          <a:bodyPr wrap="none" rtlCol="0">
            <a:spAutoFit/>
          </a:bodyPr>
          <a:lstStyle/>
          <a:p>
            <a:r>
              <a:rPr lang="en-US" dirty="0" smtClean="0"/>
              <a:t>(Hammett notes)</a:t>
            </a:r>
            <a:endParaRPr lang="en-US" dirty="0"/>
          </a:p>
        </p:txBody>
      </p:sp>
    </p:spTree>
    <p:extLst>
      <p:ext uri="{BB962C8B-B14F-4D97-AF65-F5344CB8AC3E}">
        <p14:creationId xmlns:p14="http://schemas.microsoft.com/office/powerpoint/2010/main" val="12268833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z="3200" dirty="0" smtClean="0"/>
              <a:t>Threshold-like behavior analogous to Rayleigh-</a:t>
            </a:r>
            <a:r>
              <a:rPr lang="en-US" altLang="en-US" sz="3200" dirty="0" err="1" smtClean="0"/>
              <a:t>Benard</a:t>
            </a:r>
            <a:r>
              <a:rPr lang="en-US" altLang="en-US" sz="3200" dirty="0" smtClean="0"/>
              <a:t> instability</a:t>
            </a:r>
          </a:p>
        </p:txBody>
      </p:sp>
      <p:grpSp>
        <p:nvGrpSpPr>
          <p:cNvPr id="38915" name="Group 65"/>
          <p:cNvGrpSpPr>
            <a:grpSpLocks noChangeAspect="1"/>
          </p:cNvGrpSpPr>
          <p:nvPr/>
        </p:nvGrpSpPr>
        <p:grpSpPr bwMode="auto">
          <a:xfrm>
            <a:off x="457200" y="1676400"/>
            <a:ext cx="3454400" cy="3895725"/>
            <a:chOff x="4800600" y="1727335"/>
            <a:chExt cx="4145137" cy="4674155"/>
          </a:xfrm>
        </p:grpSpPr>
        <p:sp>
          <p:nvSpPr>
            <p:cNvPr id="38920" name="TextBox 66"/>
            <p:cNvSpPr txBox="1">
              <a:spLocks noChangeArrowheads="1"/>
            </p:cNvSpPr>
            <p:nvPr/>
          </p:nvSpPr>
          <p:spPr bwMode="auto">
            <a:xfrm>
              <a:off x="5657537" y="5699760"/>
              <a:ext cx="2734748" cy="70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a:solidFill>
                    <a:prstClr val="black"/>
                  </a:solidFill>
                  <a:latin typeface="Helvetica" pitchFamily="34" charset="0"/>
                </a:rPr>
                <a:t>Temperature gradient</a:t>
              </a:r>
            </a:p>
            <a:p>
              <a:pPr algn="ctr" eaLnBrk="1" hangingPunct="1">
                <a:spcBef>
                  <a:spcPct val="0"/>
                </a:spcBef>
                <a:buFontTx/>
                <a:buNone/>
              </a:pPr>
              <a:r>
                <a:rPr lang="en-US" altLang="en-US" sz="1600" i="0">
                  <a:solidFill>
                    <a:prstClr val="black"/>
                  </a:solidFill>
                  <a:latin typeface="Helvetica" pitchFamily="34" charset="0"/>
                </a:rPr>
                <a:t>(T</a:t>
              </a:r>
              <a:r>
                <a:rPr lang="en-US" altLang="en-US" sz="1600" i="0" baseline="-25000">
                  <a:solidFill>
                    <a:prstClr val="black"/>
                  </a:solidFill>
                  <a:latin typeface="Helvetica" pitchFamily="34" charset="0"/>
                </a:rPr>
                <a:t>hot</a:t>
              </a:r>
              <a:r>
                <a:rPr lang="en-US" altLang="en-US" sz="1600" i="0">
                  <a:solidFill>
                    <a:prstClr val="black"/>
                  </a:solidFill>
                  <a:latin typeface="Helvetica" pitchFamily="34" charset="0"/>
                </a:rPr>
                <a:t>  - T</a:t>
              </a:r>
              <a:r>
                <a:rPr lang="en-US" altLang="en-US" sz="1600" i="0" baseline="-25000">
                  <a:solidFill>
                    <a:prstClr val="black"/>
                  </a:solidFill>
                  <a:latin typeface="Helvetica" pitchFamily="34" charset="0"/>
                </a:rPr>
                <a:t>cold</a:t>
              </a:r>
              <a:r>
                <a:rPr lang="en-US" altLang="en-US" sz="1600" i="0">
                  <a:solidFill>
                    <a:prstClr val="black"/>
                  </a:solidFill>
                  <a:latin typeface="Helvetica" pitchFamily="34" charset="0"/>
                </a:rPr>
                <a:t>)</a:t>
              </a:r>
            </a:p>
          </p:txBody>
        </p:sp>
        <p:sp>
          <p:nvSpPr>
            <p:cNvPr id="38921" name="TextBox 67"/>
            <p:cNvSpPr txBox="1">
              <a:spLocks noChangeArrowheads="1"/>
            </p:cNvSpPr>
            <p:nvPr/>
          </p:nvSpPr>
          <p:spPr bwMode="auto">
            <a:xfrm>
              <a:off x="5333999" y="1727335"/>
              <a:ext cx="329184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600" i="0">
                  <a:solidFill>
                    <a:prstClr val="black"/>
                  </a:solidFill>
                  <a:latin typeface="Helvetica" pitchFamily="34" charset="0"/>
                </a:rPr>
                <a:t>Heat flux ~ heating power</a:t>
              </a:r>
            </a:p>
          </p:txBody>
        </p:sp>
        <p:sp>
          <p:nvSpPr>
            <p:cNvPr id="38922" name="Rectangle 68"/>
            <p:cNvSpPr>
              <a:spLocks noChangeArrowheads="1"/>
            </p:cNvSpPr>
            <p:nvPr/>
          </p:nvSpPr>
          <p:spPr bwMode="auto">
            <a:xfrm>
              <a:off x="4800600" y="2133600"/>
              <a:ext cx="4114800" cy="3352800"/>
            </a:xfrm>
            <a:prstGeom prst="rect">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buFontTx/>
                <a:buChar char="•"/>
              </a:pPr>
              <a:endParaRPr lang="en-US" altLang="en-US" sz="1200">
                <a:solidFill>
                  <a:srgbClr val="1822CD"/>
                </a:solidFill>
                <a:latin typeface="Helvetica" pitchFamily="34" charset="0"/>
              </a:endParaRPr>
            </a:p>
          </p:txBody>
        </p:sp>
        <p:cxnSp>
          <p:nvCxnSpPr>
            <p:cNvPr id="38923" name="Straight Arrow Connector 69"/>
            <p:cNvCxnSpPr>
              <a:cxnSpLocks noChangeShapeType="1"/>
            </p:cNvCxnSpPr>
            <p:nvPr/>
          </p:nvCxnSpPr>
          <p:spPr bwMode="auto">
            <a:xfrm>
              <a:off x="6400800" y="4648200"/>
              <a:ext cx="990600" cy="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8924" name="Straight Connector 70"/>
            <p:cNvCxnSpPr>
              <a:cxnSpLocks noChangeShapeType="1"/>
            </p:cNvCxnSpPr>
            <p:nvPr/>
          </p:nvCxnSpPr>
          <p:spPr bwMode="auto">
            <a:xfrm flipV="1">
              <a:off x="4800600" y="4191000"/>
              <a:ext cx="4114800" cy="1295400"/>
            </a:xfrm>
            <a:prstGeom prst="line">
              <a:avLst/>
            </a:prstGeom>
            <a:noFill/>
            <a:ln w="952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38925" name="Straight Arrow Connector 71"/>
            <p:cNvCxnSpPr>
              <a:cxnSpLocks noChangeShapeType="1"/>
            </p:cNvCxnSpPr>
            <p:nvPr/>
          </p:nvCxnSpPr>
          <p:spPr bwMode="auto">
            <a:xfrm>
              <a:off x="7391400" y="4648200"/>
              <a:ext cx="0" cy="83820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38926" name="Straight Connector 72"/>
            <p:cNvCxnSpPr>
              <a:cxnSpLocks noChangeShapeType="1"/>
            </p:cNvCxnSpPr>
            <p:nvPr/>
          </p:nvCxnSpPr>
          <p:spPr bwMode="auto">
            <a:xfrm flipV="1">
              <a:off x="6248400" y="2133600"/>
              <a:ext cx="1066800" cy="2895600"/>
            </a:xfrm>
            <a:prstGeom prst="line">
              <a:avLst/>
            </a:prstGeom>
            <a:noFill/>
            <a:ln w="15875" algn="ctr">
              <a:solidFill>
                <a:srgbClr val="0000FF"/>
              </a:solidFill>
              <a:round/>
              <a:headEnd/>
              <a:tailEnd/>
            </a:ln>
            <a:extLst>
              <a:ext uri="{909E8E84-426E-40DD-AFC4-6F175D3DCCD1}">
                <a14:hiddenFill xmlns:a14="http://schemas.microsoft.com/office/drawing/2010/main">
                  <a:noFill/>
                </a14:hiddenFill>
              </a:ext>
            </a:extLst>
          </p:spPr>
        </p:cxnSp>
        <p:cxnSp>
          <p:nvCxnSpPr>
            <p:cNvPr id="38927" name="Straight Arrow Connector 73"/>
            <p:cNvCxnSpPr>
              <a:cxnSpLocks noChangeShapeType="1"/>
            </p:cNvCxnSpPr>
            <p:nvPr/>
          </p:nvCxnSpPr>
          <p:spPr bwMode="auto">
            <a:xfrm>
              <a:off x="6400800" y="4648200"/>
              <a:ext cx="0" cy="838200"/>
            </a:xfrm>
            <a:prstGeom prst="straightConnector1">
              <a:avLst/>
            </a:prstGeom>
            <a:noFill/>
            <a:ln w="15875" algn="ctr">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38928" name="Straight Arrow Connector 74"/>
            <p:cNvCxnSpPr>
              <a:cxnSpLocks noChangeShapeType="1"/>
            </p:cNvCxnSpPr>
            <p:nvPr/>
          </p:nvCxnSpPr>
          <p:spPr bwMode="auto">
            <a:xfrm>
              <a:off x="4800600" y="4648200"/>
              <a:ext cx="16002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8929" name="Straight Connector 75"/>
            <p:cNvCxnSpPr>
              <a:cxnSpLocks noChangeShapeType="1"/>
            </p:cNvCxnSpPr>
            <p:nvPr/>
          </p:nvCxnSpPr>
          <p:spPr bwMode="auto">
            <a:xfrm flipV="1">
              <a:off x="4800600" y="5029200"/>
              <a:ext cx="1447800" cy="45720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38930" name="TextBox 76"/>
            <p:cNvSpPr txBox="1">
              <a:spLocks noChangeArrowheads="1"/>
            </p:cNvSpPr>
            <p:nvPr/>
          </p:nvSpPr>
          <p:spPr bwMode="auto">
            <a:xfrm>
              <a:off x="7049584" y="2819400"/>
              <a:ext cx="1166089"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algn="ctr" eaLnBrk="1" hangingPunct="1">
                <a:spcBef>
                  <a:spcPct val="0"/>
                </a:spcBef>
                <a:buFontTx/>
                <a:buNone/>
              </a:pPr>
              <a:r>
                <a:rPr lang="en-US" altLang="en-US" sz="1200" i="0">
                  <a:solidFill>
                    <a:srgbClr val="1822CD"/>
                  </a:solidFill>
                  <a:latin typeface="Helvetica" pitchFamily="34" charset="0"/>
                </a:rPr>
                <a:t>diffusion</a:t>
              </a:r>
            </a:p>
            <a:p>
              <a:pPr algn="ctr" eaLnBrk="1" hangingPunct="1">
                <a:spcBef>
                  <a:spcPct val="0"/>
                </a:spcBef>
                <a:buFontTx/>
                <a:buNone/>
              </a:pPr>
              <a:r>
                <a:rPr lang="en-US" altLang="en-US" sz="1200" i="0">
                  <a:solidFill>
                    <a:srgbClr val="1822CD"/>
                  </a:solidFill>
                  <a:latin typeface="Helvetica" pitchFamily="34" charset="0"/>
                </a:rPr>
                <a:t>+</a:t>
              </a:r>
            </a:p>
            <a:p>
              <a:pPr algn="ctr" eaLnBrk="1" hangingPunct="1">
                <a:spcBef>
                  <a:spcPct val="0"/>
                </a:spcBef>
                <a:buFontTx/>
                <a:buNone/>
              </a:pPr>
              <a:r>
                <a:rPr lang="en-US" altLang="en-US" sz="1200" i="0">
                  <a:solidFill>
                    <a:srgbClr val="1822CD"/>
                  </a:solidFill>
                  <a:latin typeface="Helvetica" pitchFamily="34" charset="0"/>
                </a:rPr>
                <a:t>turbulence</a:t>
              </a:r>
            </a:p>
          </p:txBody>
        </p:sp>
        <p:sp>
          <p:nvSpPr>
            <p:cNvPr id="38931" name="TextBox 77"/>
            <p:cNvSpPr txBox="1">
              <a:spLocks noChangeArrowheads="1"/>
            </p:cNvSpPr>
            <p:nvPr/>
          </p:nvSpPr>
          <p:spPr bwMode="auto">
            <a:xfrm>
              <a:off x="7818120" y="4464758"/>
              <a:ext cx="1127617" cy="55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200" i="0">
                  <a:solidFill>
                    <a:prstClr val="black"/>
                  </a:solidFill>
                  <a:latin typeface="Helvetica" pitchFamily="34" charset="0"/>
                </a:rPr>
                <a:t>collisional</a:t>
              </a:r>
            </a:p>
            <a:p>
              <a:pPr eaLnBrk="1" hangingPunct="1">
                <a:spcBef>
                  <a:spcPct val="0"/>
                </a:spcBef>
                <a:buFontTx/>
                <a:buNone/>
              </a:pPr>
              <a:r>
                <a:rPr lang="en-US" altLang="en-US" sz="1200" i="0">
                  <a:solidFill>
                    <a:prstClr val="black"/>
                  </a:solidFill>
                  <a:latin typeface="Helvetica" pitchFamily="34" charset="0"/>
                </a:rPr>
                <a:t>diffusion</a:t>
              </a:r>
            </a:p>
          </p:txBody>
        </p:sp>
      </p:grpSp>
      <p:pic>
        <p:nvPicPr>
          <p:cNvPr id="38916" name="Picture 2" descr="http://www.pastrypal.com/wp-content/uploads/2009/10/mint-syrup-boil-water.jpg"/>
          <p:cNvPicPr>
            <a:picLocks noChangeAspect="1" noChangeArrowheads="1"/>
          </p:cNvPicPr>
          <p:nvPr/>
        </p:nvPicPr>
        <p:blipFill>
          <a:blip r:embed="rId3">
            <a:extLst>
              <a:ext uri="{28A0092B-C50C-407E-A947-70E740481C1C}">
                <a14:useLocalDpi xmlns:a14="http://schemas.microsoft.com/office/drawing/2010/main" val="0"/>
              </a:ext>
            </a:extLst>
          </a:blip>
          <a:srcRect r="13316"/>
          <a:stretch>
            <a:fillRect/>
          </a:stretch>
        </p:blipFill>
        <p:spPr bwMode="auto">
          <a:xfrm>
            <a:off x="4986338" y="2209800"/>
            <a:ext cx="34718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8"/>
          <p:cNvSpPr txBox="1">
            <a:spLocks noChangeArrowheads="1"/>
          </p:cNvSpPr>
          <p:nvPr/>
        </p:nvSpPr>
        <p:spPr bwMode="auto">
          <a:xfrm>
            <a:off x="4724400" y="1193800"/>
            <a:ext cx="4267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2000" b="0" i="0">
                <a:solidFill>
                  <a:prstClr val="black"/>
                </a:solidFill>
                <a:latin typeface="Helvetica" pitchFamily="34" charset="0"/>
              </a:rPr>
              <a:t>Analogous to convective transport when heating a fluid from below … boiling water (before the boiling)</a:t>
            </a:r>
          </a:p>
        </p:txBody>
      </p:sp>
      <p:sp>
        <p:nvSpPr>
          <p:cNvPr id="38918" name="TextBox 17"/>
          <p:cNvSpPr txBox="1">
            <a:spLocks noChangeArrowheads="1"/>
          </p:cNvSpPr>
          <p:nvPr/>
        </p:nvSpPr>
        <p:spPr bwMode="auto">
          <a:xfrm>
            <a:off x="5181600" y="5446713"/>
            <a:ext cx="31321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Rayleigh, Benard, early 1900’s</a:t>
            </a:r>
          </a:p>
        </p:txBody>
      </p:sp>
      <p:sp>
        <p:nvSpPr>
          <p:cNvPr id="38919" name="TextBox 1"/>
          <p:cNvSpPr txBox="1">
            <a:spLocks noChangeArrowheads="1"/>
          </p:cNvSpPr>
          <p:nvPr/>
        </p:nvSpPr>
        <p:spPr bwMode="auto">
          <a:xfrm>
            <a:off x="495300" y="5907088"/>
            <a:ext cx="8153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2400">
                <a:solidFill>
                  <a:srgbClr val="336699"/>
                </a:solidFill>
                <a:latin typeface="Arial" pitchFamily="34" charset="0"/>
                <a:cs typeface="Arial" pitchFamily="34" charset="0"/>
              </a:defRPr>
            </a:lvl2pPr>
            <a:lvl3pPr marL="1143000" indent="-228600" eaLnBrk="0" hangingPunct="0">
              <a:spcBef>
                <a:spcPct val="20000"/>
              </a:spcBef>
              <a:buFont typeface="Wingdings" pitchFamily="2" charset="2"/>
              <a:buChar char="§"/>
              <a:defRPr sz="2000">
                <a:solidFill>
                  <a:srgbClr val="920000"/>
                </a:solidFill>
                <a:latin typeface="Arial" pitchFamily="34" charset="0"/>
                <a:cs typeface="Arial" pitchFamily="34" charset="0"/>
              </a:defRPr>
            </a:lvl3pPr>
            <a:lvl4pPr marL="1600200" indent="-228600" eaLnBrk="0" hangingPunct="0">
              <a:spcBef>
                <a:spcPct val="20000"/>
              </a:spcBef>
              <a:buFont typeface="Arial" pitchFamily="34" charset="0"/>
              <a:buChar char="•"/>
              <a:defRPr>
                <a:solidFill>
                  <a:srgbClr val="008080"/>
                </a:solidFill>
                <a:latin typeface="Arial" pitchFamily="34" charset="0"/>
                <a:cs typeface="Arial" pitchFamily="34" charset="0"/>
              </a:defRPr>
            </a:lvl4pPr>
            <a:lvl5pPr marL="20574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cs typeface="Arial" pitchFamily="34" charset="0"/>
              </a:defRPr>
            </a:lvl9pPr>
          </a:lstStyle>
          <a:p>
            <a:pPr eaLnBrk="1" hangingPunct="1">
              <a:spcBef>
                <a:spcPct val="0"/>
              </a:spcBef>
              <a:buFontTx/>
              <a:buNone/>
            </a:pPr>
            <a:r>
              <a:rPr lang="en-US" altLang="en-US" sz="1800" b="0" i="0">
                <a:solidFill>
                  <a:prstClr val="black"/>
                </a:solidFill>
                <a:sym typeface="Symbol" pitchFamily="18" charset="2"/>
              </a:rPr>
              <a:t>Threshold gradient for temperature gradient driven instabilities have been characterized over parameter space with gyrokinetic simulations</a:t>
            </a:r>
          </a:p>
        </p:txBody>
      </p:sp>
    </p:spTree>
    <p:extLst>
      <p:ext uri="{BB962C8B-B14F-4D97-AF65-F5344CB8AC3E}">
        <p14:creationId xmlns:p14="http://schemas.microsoft.com/office/powerpoint/2010/main" val="1831378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Critical gradient for ITG determined from many linear </a:t>
            </a:r>
            <a:r>
              <a:rPr lang="en-US" sz="2800" dirty="0" err="1" smtClean="0"/>
              <a:t>gyrokinetic</a:t>
            </a:r>
            <a:r>
              <a:rPr lang="en-US" sz="2800" dirty="0" smtClean="0"/>
              <a:t> simulations (guided by theory)</a:t>
            </a:r>
            <a:endParaRPr lang="en-US" sz="2800" dirty="0"/>
          </a:p>
        </p:txBody>
      </p:sp>
      <p:sp>
        <p:nvSpPr>
          <p:cNvPr id="3" name="Content Placeholder 2"/>
          <p:cNvSpPr>
            <a:spLocks noGrp="1"/>
          </p:cNvSpPr>
          <p:nvPr>
            <p:ph idx="1"/>
          </p:nvPr>
        </p:nvSpPr>
        <p:spPr>
          <a:xfrm>
            <a:off x="91911" y="3733800"/>
            <a:ext cx="8763000" cy="914400"/>
          </a:xfrm>
        </p:spPr>
        <p:txBody>
          <a:bodyPr/>
          <a:lstStyle/>
          <a:p>
            <a:r>
              <a:rPr lang="en-US" dirty="0" smtClean="0"/>
              <a:t>R/L</a:t>
            </a:r>
            <a:r>
              <a:rPr lang="en-US" baseline="-25000" dirty="0" smtClean="0"/>
              <a:t>T</a:t>
            </a:r>
            <a:r>
              <a:rPr lang="en-US" dirty="0" smtClean="0"/>
              <a:t> = -R/T</a:t>
            </a:r>
            <a:r>
              <a:rPr lang="en-US" dirty="0" smtClean="0">
                <a:sym typeface="Symbol"/>
              </a:rPr>
              <a:t>T is the normalized temperature gradient</a:t>
            </a:r>
          </a:p>
          <a:p>
            <a:r>
              <a:rPr lang="en-US" dirty="0" smtClean="0">
                <a:sym typeface="Symbol"/>
              </a:rPr>
              <a:t>Natural way to normalize gradients for toroidal drift waves, i.e. ratio of diamagnetic-to-toroidal drift frequencies:</a:t>
            </a:r>
          </a:p>
          <a:p>
            <a:pPr marL="457200" lvl="1" indent="0">
              <a:buNone/>
            </a:pPr>
            <a:r>
              <a:rPr lang="en-US" sz="2400" dirty="0" smtClean="0">
                <a:latin typeface="Symbol" panose="05050102010706020507" pitchFamily="18" charset="2"/>
                <a:sym typeface="Symbol"/>
              </a:rPr>
              <a:t>w</a:t>
            </a:r>
            <a:r>
              <a:rPr lang="en-US" sz="2400" baseline="-25000" dirty="0" smtClean="0">
                <a:sym typeface="Symbol"/>
              </a:rPr>
              <a:t>*T</a:t>
            </a:r>
            <a:r>
              <a:rPr lang="en-US" sz="2400" dirty="0" smtClean="0">
                <a:sym typeface="Symbol"/>
              </a:rPr>
              <a:t> = </a:t>
            </a:r>
            <a:r>
              <a:rPr lang="en-US" sz="2400" dirty="0" err="1" smtClean="0">
                <a:sym typeface="Symbol"/>
              </a:rPr>
              <a:t>k</a:t>
            </a:r>
            <a:r>
              <a:rPr lang="en-US" sz="2400" baseline="-25000" dirty="0" err="1" smtClean="0">
                <a:sym typeface="Symbol"/>
              </a:rPr>
              <a:t>y</a:t>
            </a:r>
            <a:r>
              <a:rPr lang="en-US" sz="2400" dirty="0" smtClean="0">
                <a:sym typeface="Symbol"/>
              </a:rPr>
              <a:t>(B×p) / nqB</a:t>
            </a:r>
            <a:r>
              <a:rPr lang="en-US" sz="2400" baseline="30000" dirty="0" smtClean="0">
                <a:sym typeface="Symbol"/>
              </a:rPr>
              <a:t>2</a:t>
            </a:r>
            <a:r>
              <a:rPr lang="en-US" sz="2400" dirty="0" smtClean="0">
                <a:sym typeface="Symbol"/>
              </a:rPr>
              <a:t>            </a:t>
            </a:r>
            <a:r>
              <a:rPr lang="en-US" sz="2400" dirty="0" smtClean="0">
                <a:sym typeface="Wingdings" panose="05000000000000000000" pitchFamily="2" charset="2"/>
              </a:rPr>
              <a:t></a:t>
            </a:r>
            <a:r>
              <a:rPr lang="en-US" sz="2400" dirty="0" smtClean="0">
                <a:sym typeface="Symbol"/>
              </a:rPr>
              <a:t> (</a:t>
            </a:r>
            <a:r>
              <a:rPr lang="en-US" sz="2400" dirty="0" err="1" smtClean="0">
                <a:sym typeface="Symbol"/>
              </a:rPr>
              <a:t>k</a:t>
            </a:r>
            <a:r>
              <a:rPr lang="en-US" sz="2400" baseline="-25000" dirty="0" err="1" smtClean="0">
                <a:latin typeface="Symbol" panose="05050102010706020507" pitchFamily="18" charset="2"/>
                <a:sym typeface="Symbol"/>
              </a:rPr>
              <a:t>q</a:t>
            </a:r>
            <a:r>
              <a:rPr lang="en-US" sz="2400" dirty="0" err="1" smtClean="0">
                <a:latin typeface="Symbol" panose="05050102010706020507" pitchFamily="18" charset="2"/>
                <a:sym typeface="Symbol"/>
              </a:rPr>
              <a:t>r</a:t>
            </a:r>
            <a:r>
              <a:rPr lang="en-US" sz="2400" baseline="-25000" dirty="0" err="1" smtClean="0">
                <a:sym typeface="Symbol"/>
              </a:rPr>
              <a:t>i</a:t>
            </a:r>
            <a:r>
              <a:rPr lang="en-US" sz="2400" dirty="0" smtClean="0">
                <a:sym typeface="Symbol"/>
              </a:rPr>
              <a:t>)</a:t>
            </a:r>
            <a:r>
              <a:rPr lang="en-US" sz="2400" dirty="0" err="1" smtClean="0">
                <a:sym typeface="Symbol"/>
              </a:rPr>
              <a:t>v</a:t>
            </a:r>
            <a:r>
              <a:rPr lang="en-US" sz="2400" baseline="-25000" dirty="0" err="1" smtClean="0">
                <a:sym typeface="Symbol"/>
              </a:rPr>
              <a:t>T</a:t>
            </a:r>
            <a:r>
              <a:rPr lang="en-US" sz="2400" dirty="0" smtClean="0">
                <a:sym typeface="Symbol"/>
              </a:rPr>
              <a:t>/L</a:t>
            </a:r>
            <a:r>
              <a:rPr lang="en-US" sz="2400" baseline="-25000" dirty="0" smtClean="0">
                <a:sym typeface="Symbol"/>
              </a:rPr>
              <a:t>T</a:t>
            </a:r>
          </a:p>
          <a:p>
            <a:pPr marL="457200" lvl="1" indent="0">
              <a:buNone/>
            </a:pPr>
            <a:r>
              <a:rPr lang="en-US" sz="2400" dirty="0" err="1" smtClean="0">
                <a:latin typeface="Symbol" panose="05050102010706020507" pitchFamily="18" charset="2"/>
                <a:sym typeface="Symbol"/>
              </a:rPr>
              <a:t>w</a:t>
            </a:r>
            <a:r>
              <a:rPr lang="en-US" sz="2400" baseline="-25000" dirty="0" err="1" smtClean="0">
                <a:sym typeface="Symbol"/>
              </a:rPr>
              <a:t>D</a:t>
            </a:r>
            <a:r>
              <a:rPr lang="en-US" sz="2400" dirty="0" smtClean="0">
                <a:sym typeface="Symbol"/>
              </a:rPr>
              <a:t> = </a:t>
            </a:r>
            <a:r>
              <a:rPr lang="en-US" sz="2400" dirty="0" err="1" smtClean="0">
                <a:sym typeface="Symbol"/>
              </a:rPr>
              <a:t>k</a:t>
            </a:r>
            <a:r>
              <a:rPr lang="en-US" sz="2400" baseline="-25000" dirty="0" err="1" smtClean="0">
                <a:sym typeface="Symbol"/>
              </a:rPr>
              <a:t>y</a:t>
            </a:r>
            <a:r>
              <a:rPr lang="en-US" sz="2400" dirty="0" smtClean="0">
                <a:sym typeface="Symbol"/>
              </a:rPr>
              <a:t>(B×mv</a:t>
            </a:r>
            <a:r>
              <a:rPr lang="en-US" sz="2400" baseline="-25000" dirty="0" smtClean="0">
                <a:sym typeface="Symbol"/>
              </a:rPr>
              <a:t></a:t>
            </a:r>
            <a:r>
              <a:rPr lang="en-US" sz="2400" baseline="30000" dirty="0" smtClean="0">
                <a:sym typeface="Symbol"/>
              </a:rPr>
              <a:t>2</a:t>
            </a:r>
            <a:r>
              <a:rPr lang="en-US" sz="2400" dirty="0" smtClean="0">
                <a:sym typeface="Symbol"/>
              </a:rPr>
              <a:t>B/2B) / qB</a:t>
            </a:r>
            <a:r>
              <a:rPr lang="en-US" sz="2400" baseline="30000" dirty="0" smtClean="0">
                <a:sym typeface="Symbol"/>
              </a:rPr>
              <a:t>2</a:t>
            </a:r>
            <a:r>
              <a:rPr lang="en-US" sz="2400" dirty="0" smtClean="0">
                <a:sym typeface="Symbol"/>
              </a:rPr>
              <a:t> </a:t>
            </a:r>
            <a:r>
              <a:rPr lang="en-US" sz="2400" dirty="0" smtClean="0">
                <a:sym typeface="Wingdings" panose="05000000000000000000" pitchFamily="2" charset="2"/>
              </a:rPr>
              <a:t></a:t>
            </a:r>
            <a:r>
              <a:rPr lang="en-US" sz="2400" dirty="0" smtClean="0">
                <a:sym typeface="Symbol"/>
              </a:rPr>
              <a:t> (</a:t>
            </a:r>
            <a:r>
              <a:rPr lang="en-US" sz="2400" dirty="0" err="1" smtClean="0">
                <a:sym typeface="Symbol"/>
              </a:rPr>
              <a:t>k</a:t>
            </a:r>
            <a:r>
              <a:rPr lang="en-US" sz="2400" baseline="-25000" dirty="0" err="1" smtClean="0">
                <a:latin typeface="Symbol" panose="05050102010706020507" pitchFamily="18" charset="2"/>
                <a:sym typeface="Symbol"/>
              </a:rPr>
              <a:t>q</a:t>
            </a:r>
            <a:r>
              <a:rPr lang="en-US" sz="2400" dirty="0" err="1" smtClean="0">
                <a:latin typeface="Symbol" panose="05050102010706020507" pitchFamily="18" charset="2"/>
                <a:sym typeface="Symbol"/>
              </a:rPr>
              <a:t>r</a:t>
            </a:r>
            <a:r>
              <a:rPr lang="en-US" sz="2400" baseline="-25000" dirty="0" err="1" smtClean="0">
                <a:sym typeface="Symbol"/>
              </a:rPr>
              <a:t>i</a:t>
            </a:r>
            <a:r>
              <a:rPr lang="en-US" sz="2400" dirty="0" smtClean="0">
                <a:sym typeface="Symbol"/>
              </a:rPr>
              <a:t>)</a:t>
            </a:r>
            <a:r>
              <a:rPr lang="en-US" sz="2400" dirty="0" err="1" smtClean="0">
                <a:sym typeface="Symbol"/>
              </a:rPr>
              <a:t>v</a:t>
            </a:r>
            <a:r>
              <a:rPr lang="en-US" sz="2400" baseline="-25000" dirty="0" err="1" smtClean="0">
                <a:sym typeface="Symbol"/>
              </a:rPr>
              <a:t>T</a:t>
            </a:r>
            <a:r>
              <a:rPr lang="en-US" sz="2400" dirty="0" smtClean="0">
                <a:sym typeface="Symbol"/>
              </a:rPr>
              <a:t>/R</a:t>
            </a:r>
          </a:p>
          <a:p>
            <a:endParaRPr lang="en-US" dirty="0"/>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694640" cy="2117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05600" y="5181600"/>
            <a:ext cx="2378793" cy="461665"/>
          </a:xfrm>
          <a:prstGeom prst="rect">
            <a:avLst/>
          </a:prstGeom>
          <a:noFill/>
        </p:spPr>
        <p:txBody>
          <a:bodyPr wrap="none" rtlCol="0">
            <a:spAutoFit/>
          </a:bodyPr>
          <a:lstStyle/>
          <a:p>
            <a:r>
              <a:rPr lang="en-US" sz="2400" b="0" i="0" dirty="0" smtClean="0">
                <a:sym typeface="Wingdings" panose="05000000000000000000" pitchFamily="2" charset="2"/>
              </a:rPr>
              <a:t> </a:t>
            </a:r>
            <a:r>
              <a:rPr lang="en-US" sz="2400" b="0" i="0" dirty="0" smtClean="0">
                <a:latin typeface="Symbol" panose="05050102010706020507" pitchFamily="18" charset="2"/>
              </a:rPr>
              <a:t>w</a:t>
            </a:r>
            <a:r>
              <a:rPr lang="en-US" sz="2400" b="0" i="0" baseline="-25000" dirty="0" smtClean="0"/>
              <a:t>*T</a:t>
            </a:r>
            <a:r>
              <a:rPr lang="en-US" sz="2400" b="0" i="0" dirty="0" smtClean="0"/>
              <a:t>/</a:t>
            </a:r>
            <a:r>
              <a:rPr lang="en-US" sz="2400" b="0" i="0" dirty="0" err="1" smtClean="0">
                <a:latin typeface="Symbol" panose="05050102010706020507" pitchFamily="18" charset="2"/>
              </a:rPr>
              <a:t>w</a:t>
            </a:r>
            <a:r>
              <a:rPr lang="en-US" sz="2400" b="0" i="0" baseline="-25000" dirty="0" err="1" smtClean="0"/>
              <a:t>D</a:t>
            </a:r>
            <a:r>
              <a:rPr lang="en-US" sz="2400" b="0" i="0" dirty="0" smtClean="0"/>
              <a:t> = R/L</a:t>
            </a:r>
            <a:r>
              <a:rPr lang="en-US" sz="2400" b="0" i="0" baseline="-25000" dirty="0" smtClean="0"/>
              <a:t>T</a:t>
            </a:r>
            <a:endParaRPr lang="en-US" sz="2400" b="0" i="0" baseline="-25000" dirty="0"/>
          </a:p>
        </p:txBody>
      </p:sp>
      <mc:AlternateContent xmlns:mc="http://schemas.openxmlformats.org/markup-compatibility/2006" xmlns:a14="http://schemas.microsoft.com/office/drawing/2010/main">
        <mc:Choice Requires="a14">
          <p:sp>
            <p:nvSpPr>
              <p:cNvPr id="5" name="TextBox 4"/>
              <p:cNvSpPr txBox="1"/>
              <p:nvPr/>
            </p:nvSpPr>
            <p:spPr>
              <a:xfrm>
                <a:off x="-2057230" y="1524000"/>
                <a:ext cx="2057230" cy="532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d>
                            <m:dPr>
                              <m:ctrlPr>
                                <a:rPr lang="en-US" b="1" i="1" smtClean="0">
                                  <a:latin typeface="Cambria Math"/>
                                </a:rPr>
                              </m:ctrlPr>
                            </m:dPr>
                            <m:e>
                              <m:f>
                                <m:fPr>
                                  <m:ctrlPr>
                                    <a:rPr lang="en-US" i="1">
                                      <a:latin typeface="Cambria Math"/>
                                    </a:rPr>
                                  </m:ctrlPr>
                                </m:fPr>
                                <m:num>
                                  <m:r>
                                    <a:rPr lang="en-US">
                                      <a:latin typeface="Cambria Math"/>
                                    </a:rPr>
                                    <m:t>𝑹</m:t>
                                  </m:r>
                                </m:num>
                                <m:den>
                                  <m:sSub>
                                    <m:sSubPr>
                                      <m:ctrlPr>
                                        <a:rPr lang="en-US" i="1">
                                          <a:latin typeface="Cambria Math"/>
                                        </a:rPr>
                                      </m:ctrlPr>
                                    </m:sSubPr>
                                    <m:e>
                                      <m:r>
                                        <a:rPr lang="en-US">
                                          <a:latin typeface="Cambria Math"/>
                                        </a:rPr>
                                        <m:t>𝑳</m:t>
                                      </m:r>
                                    </m:e>
                                    <m:sub>
                                      <m:r>
                                        <a:rPr lang="en-US">
                                          <a:latin typeface="Cambria Math"/>
                                        </a:rPr>
                                        <m:t>𝑻</m:t>
                                      </m:r>
                                    </m:sub>
                                  </m:sSub>
                                </m:den>
                              </m:f>
                            </m:e>
                          </m:d>
                        </m:e>
                        <m:sub>
                          <m:r>
                            <a:rPr lang="en-US" b="1" i="1" smtClean="0">
                              <a:latin typeface="Cambria Math"/>
                            </a:rPr>
                            <m:t>𝒄𝒓𝒊𝒕</m:t>
                          </m:r>
                        </m:sub>
                      </m:sSub>
                      <m:r>
                        <a:rPr lang="en-US" b="1" i="1" smtClean="0">
                          <a:latin typeface="Cambria Math"/>
                        </a:rPr>
                        <m:t>=</m:t>
                      </m:r>
                      <m:r>
                        <a:rPr lang="en-US" b="1" i="1" smtClean="0">
                          <a:latin typeface="Cambria Math"/>
                        </a:rPr>
                        <m:t>𝑴𝒂𝒙</m:t>
                      </m:r>
                      <m:r>
                        <a:rPr lang="en-US" b="1" i="1" smtClean="0">
                          <a:latin typeface="Cambria Math"/>
                        </a:rPr>
                        <m:t>[(</m:t>
                      </m:r>
                      <m:r>
                        <a:rPr lang="en-US" b="1" i="1" smtClean="0">
                          <a:latin typeface="Cambria Math"/>
                        </a:rPr>
                        <m:t>𝟏</m:t>
                      </m:r>
                      <m:r>
                        <a:rPr lang="en-US" b="1" i="1" smtClean="0">
                          <a:latin typeface="Cambria Math"/>
                        </a:rPr>
                        <m:t>+</m:t>
                      </m:r>
                      <m:f>
                        <m:fPr>
                          <m:ctrlPr>
                            <a:rPr lang="en-US" b="1" i="1" smtClean="0">
                              <a:latin typeface="Cambria Math"/>
                            </a:rPr>
                          </m:ctrlPr>
                        </m:fPr>
                        <m:num>
                          <m:sSub>
                            <m:sSubPr>
                              <m:ctrlPr>
                                <a:rPr lang="en-US" b="1" i="1" smtClean="0">
                                  <a:latin typeface="Cambria Math"/>
                                </a:rPr>
                              </m:ctrlPr>
                            </m:sSubPr>
                            <m:e>
                              <m:r>
                                <a:rPr lang="en-US" b="1" i="1" smtClean="0">
                                  <a:latin typeface="Cambria Math"/>
                                </a:rPr>
                                <m:t>𝑻</m:t>
                              </m:r>
                            </m:e>
                            <m:sub>
                              <m:r>
                                <a:rPr lang="en-US" b="1" i="1" smtClean="0">
                                  <a:latin typeface="Cambria Math"/>
                                </a:rPr>
                                <m:t>𝒊</m:t>
                              </m:r>
                            </m:sub>
                          </m:sSub>
                        </m:num>
                        <m:den>
                          <m:sSub>
                            <m:sSubPr>
                              <m:ctrlPr>
                                <a:rPr lang="en-US" b="1" i="1" smtClean="0">
                                  <a:latin typeface="Cambria Math"/>
                                </a:rPr>
                              </m:ctrlPr>
                            </m:sSubPr>
                            <m:e>
                              <m:r>
                                <a:rPr lang="en-US" b="1" i="1" smtClean="0">
                                  <a:latin typeface="Cambria Math"/>
                                </a:rPr>
                                <m:t>𝑻</m:t>
                              </m:r>
                            </m:e>
                            <m:sub>
                              <m:r>
                                <a:rPr lang="en-US" b="1" i="1" smtClean="0">
                                  <a:latin typeface="Cambria Math"/>
                                </a:rPr>
                                <m:t>𝒆</m:t>
                              </m:r>
                            </m:sub>
                          </m:sSub>
                        </m:den>
                      </m:f>
                      <m:r>
                        <a:rPr lang="en-US" b="1" i="1" smtClean="0">
                          <a:latin typeface="Cambria Math"/>
                        </a:rPr>
                        <m:t>)]</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057230" y="1524000"/>
                <a:ext cx="2057230" cy="532262"/>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13522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z="2800" dirty="0" smtClean="0"/>
              <a:t>Threshold-like behavior observed experimentally</a:t>
            </a:r>
          </a:p>
        </p:txBody>
      </p:sp>
      <p:sp>
        <p:nvSpPr>
          <p:cNvPr id="46083" name="Content Placeholder 2"/>
          <p:cNvSpPr>
            <a:spLocks noGrp="1"/>
          </p:cNvSpPr>
          <p:nvPr>
            <p:ph idx="1"/>
          </p:nvPr>
        </p:nvSpPr>
        <p:spPr>
          <a:xfrm>
            <a:off x="0" y="838200"/>
            <a:ext cx="9144000" cy="762000"/>
          </a:xfrm>
        </p:spPr>
        <p:txBody>
          <a:bodyPr/>
          <a:lstStyle/>
          <a:p>
            <a:r>
              <a:rPr lang="en-US" altLang="en-US" sz="1800" smtClean="0"/>
              <a:t>Experimentally inferred threshold varies with equilibrium, plasma rotation, ...</a:t>
            </a:r>
          </a:p>
          <a:p>
            <a:r>
              <a:rPr lang="en-US" altLang="en-US" sz="1800" smtClean="0"/>
              <a:t>Stiffness (~dQ/d</a:t>
            </a:r>
            <a:r>
              <a:rPr lang="en-US" altLang="en-US" sz="1800" smtClean="0">
                <a:sym typeface="Symbol" pitchFamily="18" charset="2"/>
              </a:rPr>
              <a:t></a:t>
            </a:r>
            <a:r>
              <a:rPr lang="en-US" altLang="en-US" sz="1800" smtClean="0"/>
              <a:t>T above threshold) also varies</a:t>
            </a:r>
          </a:p>
          <a:p>
            <a:r>
              <a:rPr lang="en-US" altLang="en-US" sz="1800" smtClean="0"/>
              <a:t> </a:t>
            </a:r>
            <a:r>
              <a:rPr lang="en-US" altLang="en-US" sz="1800" smtClean="0">
                <a:latin typeface="Symbol" pitchFamily="18" charset="2"/>
              </a:rPr>
              <a:t>c</a:t>
            </a:r>
            <a:r>
              <a:rPr lang="en-US" altLang="en-US" sz="1800" smtClean="0"/>
              <a:t> = -Q/n</a:t>
            </a:r>
            <a:r>
              <a:rPr lang="en-US" altLang="en-US" sz="1800" smtClean="0">
                <a:sym typeface="Symbol" pitchFamily="18" charset="2"/>
              </a:rPr>
              <a:t></a:t>
            </a:r>
            <a:r>
              <a:rPr lang="en-US" altLang="en-US" sz="1800" smtClean="0"/>
              <a:t>T highly nonlinear (also use perturbative experiments to probe stiffness)</a:t>
            </a:r>
            <a:endParaRPr lang="en-US" altLang="en-US" sz="2000" smtClean="0"/>
          </a:p>
          <a:p>
            <a:endParaRPr lang="en-US" altLang="en-US" sz="1800" smtClean="0"/>
          </a:p>
        </p:txBody>
      </p:sp>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2281238"/>
            <a:ext cx="8769350" cy="396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5" name="TextBox 4"/>
          <p:cNvSpPr txBox="1">
            <a:spLocks noChangeArrowheads="1"/>
          </p:cNvSpPr>
          <p:nvPr/>
        </p:nvSpPr>
        <p:spPr bwMode="auto">
          <a:xfrm>
            <a:off x="4016375" y="6172200"/>
            <a:ext cx="162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JET</a:t>
            </a:r>
          </a:p>
          <a:p>
            <a:pPr eaLnBrk="1" hangingPunct="1">
              <a:spcBef>
                <a:spcPct val="0"/>
              </a:spcBef>
              <a:buFontTx/>
              <a:buNone/>
            </a:pPr>
            <a:r>
              <a:rPr lang="en-US" altLang="en-US" sz="1200">
                <a:solidFill>
                  <a:srgbClr val="1822CD"/>
                </a:solidFill>
                <a:latin typeface="Helvetica" pitchFamily="34" charset="0"/>
              </a:rPr>
              <a:t>Mantica, PRL (2011)</a:t>
            </a:r>
          </a:p>
        </p:txBody>
      </p:sp>
    </p:spTree>
    <p:extLst>
      <p:ext uri="{BB962C8B-B14F-4D97-AF65-F5344CB8AC3E}">
        <p14:creationId xmlns:p14="http://schemas.microsoft.com/office/powerpoint/2010/main" val="267670005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dirty="0" smtClean="0"/>
              <a:t>With physical understanding, can try to manipulate/optimize </a:t>
            </a:r>
            <a:r>
              <a:rPr lang="en-US" altLang="en-US" dirty="0" err="1" smtClean="0"/>
              <a:t>microstability</a:t>
            </a:r>
            <a:endParaRPr lang="en-US" altLang="en-US" dirty="0" smtClean="0"/>
          </a:p>
        </p:txBody>
      </p:sp>
      <p:sp>
        <p:nvSpPr>
          <p:cNvPr id="81923" name="Content Placeholder 2"/>
          <p:cNvSpPr>
            <a:spLocks noGrp="1"/>
          </p:cNvSpPr>
          <p:nvPr>
            <p:ph idx="1"/>
          </p:nvPr>
        </p:nvSpPr>
        <p:spPr>
          <a:xfrm>
            <a:off x="76200" y="838200"/>
            <a:ext cx="8915400" cy="609600"/>
          </a:xfrm>
        </p:spPr>
        <p:txBody>
          <a:bodyPr/>
          <a:lstStyle/>
          <a:p>
            <a:r>
              <a:rPr lang="en-US" altLang="en-US" sz="2000" dirty="0" smtClean="0"/>
              <a:t>E.g., magnetic shear influences stability by twisting radially-elongated instability to better align (or misalign) with bad curvature drive</a:t>
            </a:r>
          </a:p>
        </p:txBody>
      </p:sp>
      <p:pic>
        <p:nvPicPr>
          <p:cNvPr id="81924" name="Picture 2"/>
          <p:cNvPicPr>
            <a:picLocks noChangeAspect="1" noChangeArrowheads="1"/>
          </p:cNvPicPr>
          <p:nvPr/>
        </p:nvPicPr>
        <p:blipFill>
          <a:blip r:embed="rId3">
            <a:extLst>
              <a:ext uri="{28A0092B-C50C-407E-A947-70E740481C1C}">
                <a14:useLocalDpi xmlns:a14="http://schemas.microsoft.com/office/drawing/2010/main" val="0"/>
              </a:ext>
            </a:extLst>
          </a:blip>
          <a:srcRect t="32458" r="16742" b="35085"/>
          <a:stretch>
            <a:fillRect/>
          </a:stretch>
        </p:blipFill>
        <p:spPr bwMode="auto">
          <a:xfrm>
            <a:off x="1066800" y="1724025"/>
            <a:ext cx="1752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14675"/>
            <a:ext cx="21526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5475" y="3133725"/>
            <a:ext cx="19907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2"/>
          <p:cNvPicPr>
            <a:picLocks noChangeAspect="1" noChangeArrowheads="1"/>
          </p:cNvPicPr>
          <p:nvPr/>
        </p:nvPicPr>
        <p:blipFill>
          <a:blip r:embed="rId3">
            <a:extLst>
              <a:ext uri="{28A0092B-C50C-407E-A947-70E740481C1C}">
                <a14:useLocalDpi xmlns:a14="http://schemas.microsoft.com/office/drawing/2010/main" val="0"/>
              </a:ext>
            </a:extLst>
          </a:blip>
          <a:srcRect t="66826" r="16742"/>
          <a:stretch>
            <a:fillRect/>
          </a:stretch>
        </p:blipFill>
        <p:spPr bwMode="auto">
          <a:xfrm>
            <a:off x="5486400" y="1724025"/>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Box 8"/>
          <p:cNvSpPr txBox="1">
            <a:spLocks noChangeArrowheads="1"/>
          </p:cNvSpPr>
          <p:nvPr/>
        </p:nvSpPr>
        <p:spPr bwMode="auto">
          <a:xfrm>
            <a:off x="3657600" y="6400800"/>
            <a:ext cx="989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1822CD"/>
                </a:solidFill>
                <a:latin typeface="Helvetica" pitchFamily="34" charset="0"/>
              </a:rPr>
              <a:t>Antoneson</a:t>
            </a:r>
          </a:p>
        </p:txBody>
      </p:sp>
    </p:spTree>
    <p:extLst>
      <p:ext uri="{BB962C8B-B14F-4D97-AF65-F5344CB8AC3E}">
        <p14:creationId xmlns:p14="http://schemas.microsoft.com/office/powerpoint/2010/main" val="24210119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magnetic shear can lead to internal transport barriers (ITBs)</a:t>
            </a:r>
            <a:endParaRPr lang="en-US" dirty="0"/>
          </a:p>
        </p:txBody>
      </p:sp>
      <p:sp>
        <p:nvSpPr>
          <p:cNvPr id="3" name="Content Placeholder 2"/>
          <p:cNvSpPr>
            <a:spLocks noGrp="1"/>
          </p:cNvSpPr>
          <p:nvPr>
            <p:ph idx="1"/>
          </p:nvPr>
        </p:nvSpPr>
        <p:spPr>
          <a:xfrm>
            <a:off x="152400" y="1219200"/>
            <a:ext cx="4419600" cy="1676400"/>
          </a:xfrm>
        </p:spPr>
        <p:txBody>
          <a:bodyPr/>
          <a:lstStyle/>
          <a:p>
            <a:r>
              <a:rPr lang="en-US" dirty="0" smtClean="0"/>
              <a:t>ITBs established on numerous devices</a:t>
            </a:r>
          </a:p>
          <a:p>
            <a:endParaRPr lang="en-US" dirty="0"/>
          </a:p>
          <a:p>
            <a:r>
              <a:rPr lang="en-US" dirty="0" smtClean="0"/>
              <a:t>Used to achieve “equivalent” Q</a:t>
            </a:r>
            <a:r>
              <a:rPr lang="en-US" baseline="-25000" dirty="0" smtClean="0"/>
              <a:t>DT,eq</a:t>
            </a:r>
            <a:r>
              <a:rPr lang="en-US" dirty="0" smtClean="0"/>
              <a:t>~1.25 in JT-60U (in D-D plasma)</a:t>
            </a:r>
          </a:p>
          <a:p>
            <a:endParaRPr lang="en-US" dirty="0" smtClean="0"/>
          </a:p>
          <a:p>
            <a:r>
              <a:rPr lang="en-US" dirty="0" smtClean="0"/>
              <a:t> </a:t>
            </a:r>
            <a:r>
              <a:rPr lang="en-US" dirty="0" err="1" smtClean="0">
                <a:latin typeface="Symbol" panose="05050102010706020507" pitchFamily="18" charset="2"/>
              </a:rPr>
              <a:t>c</a:t>
            </a:r>
            <a:r>
              <a:rPr lang="en-US" baseline="-25000" dirty="0" err="1" smtClean="0"/>
              <a:t>i</a:t>
            </a:r>
            <a:r>
              <a:rPr lang="en-US" dirty="0" err="1" smtClean="0"/>
              <a:t>~</a:t>
            </a:r>
            <a:r>
              <a:rPr lang="en-US" dirty="0" err="1" smtClean="0">
                <a:latin typeface="Symbol" panose="05050102010706020507" pitchFamily="18" charset="2"/>
              </a:rPr>
              <a:t>c</a:t>
            </a:r>
            <a:r>
              <a:rPr lang="en-US" baseline="-25000" dirty="0" err="1" smtClean="0"/>
              <a:t>i,NC</a:t>
            </a:r>
            <a:r>
              <a:rPr lang="en-US" dirty="0" smtClean="0"/>
              <a:t> in ITB region (complete suppression of ion scale turbulence)</a:t>
            </a:r>
          </a:p>
        </p:txBody>
      </p:sp>
      <p:pic>
        <p:nvPicPr>
          <p:cNvPr id="273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2892"/>
            <a:ext cx="3633787" cy="6025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52169" y="6109900"/>
            <a:ext cx="1407758" cy="276999"/>
          </a:xfrm>
          <a:prstGeom prst="rect">
            <a:avLst/>
          </a:prstGeom>
          <a:noFill/>
        </p:spPr>
        <p:txBody>
          <a:bodyPr wrap="none" rtlCol="0">
            <a:spAutoFit/>
          </a:bodyPr>
          <a:lstStyle/>
          <a:p>
            <a:r>
              <a:rPr lang="en-US" dirty="0" smtClean="0"/>
              <a:t>Ishida, NF (1999)</a:t>
            </a:r>
            <a:endParaRPr lang="en-US" dirty="0"/>
          </a:p>
        </p:txBody>
      </p:sp>
      <p:cxnSp>
        <p:nvCxnSpPr>
          <p:cNvPr id="6" name="Straight Arrow Connector 5"/>
          <p:cNvCxnSpPr/>
          <p:nvPr/>
        </p:nvCxnSpPr>
        <p:spPr bwMode="auto">
          <a:xfrm>
            <a:off x="4038600" y="3390900"/>
            <a:ext cx="609600" cy="114300"/>
          </a:xfrm>
          <a:prstGeom prst="straightConnector1">
            <a:avLst/>
          </a:prstGeom>
          <a:noFill/>
          <a:ln w="15875" cap="flat" cmpd="sng" algn="ctr">
            <a:solidFill>
              <a:schemeClr val="tx1"/>
            </a:solidFill>
            <a:prstDash val="solid"/>
            <a:round/>
            <a:headEnd type="none" w="med" len="med"/>
            <a:tailEnd type="arrow"/>
          </a:ln>
          <a:effectLst/>
        </p:spPr>
      </p:cxnSp>
      <p:sp>
        <p:nvSpPr>
          <p:cNvPr id="9" name="Rectangle 8"/>
          <p:cNvSpPr/>
          <p:nvPr/>
        </p:nvSpPr>
        <p:spPr bwMode="auto">
          <a:xfrm>
            <a:off x="7086600" y="1143000"/>
            <a:ext cx="457200" cy="5105400"/>
          </a:xfrm>
          <a:prstGeom prst="rect">
            <a:avLst/>
          </a:prstGeom>
          <a:solidFill>
            <a:schemeClr val="accent2">
              <a:lumMod val="20000"/>
              <a:lumOff val="80000"/>
              <a:alpha val="50000"/>
            </a:schemeClr>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11" name="TextBox 10"/>
          <p:cNvSpPr txBox="1"/>
          <p:nvPr/>
        </p:nvSpPr>
        <p:spPr>
          <a:xfrm>
            <a:off x="5948333" y="1828800"/>
            <a:ext cx="856196" cy="338554"/>
          </a:xfrm>
          <a:prstGeom prst="rect">
            <a:avLst/>
          </a:prstGeom>
          <a:noFill/>
        </p:spPr>
        <p:txBody>
          <a:bodyPr wrap="none" rtlCol="0">
            <a:spAutoFit/>
          </a:bodyPr>
          <a:lstStyle/>
          <a:p>
            <a:r>
              <a:rPr lang="en-US" sz="1600" i="0" dirty="0" smtClean="0"/>
              <a:t>JT-60U</a:t>
            </a:r>
            <a:endParaRPr lang="en-US" sz="1600" i="0" dirty="0"/>
          </a:p>
        </p:txBody>
      </p:sp>
    </p:spTree>
    <p:extLst>
      <p:ext uri="{BB962C8B-B14F-4D97-AF65-F5344CB8AC3E}">
        <p14:creationId xmlns:p14="http://schemas.microsoft.com/office/powerpoint/2010/main" val="3010144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2971800"/>
            <a:ext cx="9144000" cy="914400"/>
          </a:xfrm>
        </p:spPr>
        <p:txBody>
          <a:bodyPr/>
          <a:lstStyle/>
          <a:p>
            <a:r>
              <a:rPr lang="en-US" altLang="en-US" sz="3600" dirty="0" smtClean="0"/>
              <a:t>Very simple growth rate derivation of previous toroidal ITG cartoon picture</a:t>
            </a:r>
          </a:p>
        </p:txBody>
      </p:sp>
    </p:spTree>
    <p:extLst>
      <p:ext uri="{BB962C8B-B14F-4D97-AF65-F5344CB8AC3E}">
        <p14:creationId xmlns:p14="http://schemas.microsoft.com/office/powerpoint/2010/main" val="5835805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Confinement time is a measure of how well insulated the plasma is from the surrounding boundary</a:t>
            </a:r>
          </a:p>
        </p:txBody>
      </p:sp>
      <p:sp>
        <p:nvSpPr>
          <p:cNvPr id="30723" name="Content Placeholder 2"/>
          <p:cNvSpPr>
            <a:spLocks noGrp="1"/>
          </p:cNvSpPr>
          <p:nvPr>
            <p:ph idx="1"/>
          </p:nvPr>
        </p:nvSpPr>
        <p:spPr>
          <a:xfrm>
            <a:off x="155575" y="3810000"/>
            <a:ext cx="8836025" cy="2667000"/>
          </a:xfrm>
        </p:spPr>
        <p:txBody>
          <a:bodyPr/>
          <a:lstStyle/>
          <a:p>
            <a:pPr>
              <a:buFontTx/>
              <a:buNone/>
            </a:pPr>
            <a:r>
              <a:rPr lang="en-US" altLang="en-US" sz="2000" dirty="0" smtClean="0"/>
              <a:t>	</a:t>
            </a:r>
            <a:r>
              <a:rPr lang="en-US" altLang="en-US" sz="2000" b="1" u="sng" dirty="0" smtClean="0"/>
              <a:t>For ignition (a self-sustaining, “burning plasma”)</a:t>
            </a:r>
          </a:p>
          <a:p>
            <a:pPr>
              <a:buFontTx/>
              <a:buNone/>
            </a:pPr>
            <a:r>
              <a:rPr lang="en-US" altLang="en-US" sz="2000" dirty="0" smtClean="0"/>
              <a:t>	Q ~ pressure </a:t>
            </a:r>
            <a:r>
              <a:rPr lang="en-US" altLang="en-US" sz="2000" dirty="0" smtClean="0">
                <a:sym typeface="Symbol" pitchFamily="18" charset="2"/>
              </a:rPr>
              <a:t> </a:t>
            </a:r>
            <a:r>
              <a:rPr lang="en-US" altLang="en-US" sz="2000" dirty="0" smtClean="0"/>
              <a:t>confinement time &gt; </a:t>
            </a:r>
            <a:r>
              <a:rPr lang="en-US" altLang="en-US" sz="2000" u="sng" dirty="0" smtClean="0"/>
              <a:t>8 </a:t>
            </a:r>
            <a:r>
              <a:rPr lang="en-US" altLang="en-US" sz="2000" u="sng" dirty="0" err="1" smtClean="0"/>
              <a:t>atm</a:t>
            </a:r>
            <a:r>
              <a:rPr lang="en-US" altLang="en-US" sz="2000" u="sng" dirty="0" err="1" smtClean="0">
                <a:sym typeface="Symbol" pitchFamily="18" charset="2"/>
              </a:rPr>
              <a:t></a:t>
            </a:r>
            <a:r>
              <a:rPr lang="en-US" altLang="en-US" sz="2000" u="sng" dirty="0" err="1" smtClean="0"/>
              <a:t>s</a:t>
            </a:r>
            <a:r>
              <a:rPr lang="en-US" altLang="en-US" sz="2000" dirty="0" smtClean="0"/>
              <a:t> (at ~150 million C)</a:t>
            </a:r>
          </a:p>
          <a:p>
            <a:pPr>
              <a:buFontTx/>
              <a:buNone/>
            </a:pPr>
            <a:endParaRPr lang="en-US" altLang="en-US" sz="2000" dirty="0" smtClean="0"/>
          </a:p>
          <a:p>
            <a:pPr>
              <a:buFontTx/>
              <a:buNone/>
            </a:pPr>
            <a:r>
              <a:rPr lang="en-US" altLang="en-US" sz="2000" dirty="0" smtClean="0"/>
              <a:t>	</a:t>
            </a:r>
            <a:r>
              <a:rPr lang="en-US" altLang="en-US" sz="2000" b="1" dirty="0" smtClean="0"/>
              <a:t>pressure</a:t>
            </a:r>
            <a:r>
              <a:rPr lang="en-US" altLang="en-US" sz="2000" dirty="0" smtClean="0"/>
              <a:t> ~ 2-4 </a:t>
            </a:r>
            <a:r>
              <a:rPr lang="en-US" altLang="en-US" sz="2000" dirty="0" smtClean="0">
                <a:sym typeface="Symbol" pitchFamily="18" charset="2"/>
              </a:rPr>
              <a:t> atmospheric pressure (limited by MHD stability, </a:t>
            </a:r>
            <a:r>
              <a:rPr lang="en-US" altLang="en-US" sz="2000" dirty="0" smtClean="0">
                <a:latin typeface="Symbol" panose="05050102010706020507" pitchFamily="18" charset="2"/>
                <a:sym typeface="Symbol" pitchFamily="18" charset="2"/>
              </a:rPr>
              <a:t>b</a:t>
            </a:r>
            <a:r>
              <a:rPr lang="en-US" altLang="en-US" sz="2000" dirty="0" smtClean="0">
                <a:sym typeface="Symbol" pitchFamily="18" charset="2"/>
              </a:rPr>
              <a:t> limits)</a:t>
            </a:r>
          </a:p>
          <a:p>
            <a:pPr>
              <a:buFontTx/>
              <a:buNone/>
            </a:pPr>
            <a:r>
              <a:rPr lang="en-US" altLang="en-US" sz="2000" dirty="0" smtClean="0">
                <a:sym typeface="Symbol" pitchFamily="18" charset="2"/>
              </a:rPr>
              <a:t>	</a:t>
            </a:r>
            <a:r>
              <a:rPr lang="en-US" altLang="en-US" sz="2000" b="1" dirty="0" smtClean="0">
                <a:sym typeface="Symbol" pitchFamily="18" charset="2"/>
              </a:rPr>
              <a:t>energy confinement time,</a:t>
            </a:r>
            <a:r>
              <a:rPr lang="en-US" altLang="en-US" sz="2000" dirty="0" smtClean="0">
                <a:sym typeface="Symbol" pitchFamily="18" charset="2"/>
              </a:rPr>
              <a:t> </a:t>
            </a:r>
            <a:r>
              <a:rPr lang="en-US" altLang="en-US" sz="2000" dirty="0" err="1" smtClean="0">
                <a:latin typeface="Symbol" panose="05050102010706020507" pitchFamily="18" charset="2"/>
                <a:sym typeface="Symbol" pitchFamily="18" charset="2"/>
              </a:rPr>
              <a:t>t</a:t>
            </a:r>
            <a:r>
              <a:rPr lang="en-US" altLang="en-US" sz="2000" baseline="-25000" dirty="0" err="1" smtClean="0">
                <a:sym typeface="Symbol" pitchFamily="18" charset="2"/>
              </a:rPr>
              <a:t>E</a:t>
            </a:r>
            <a:r>
              <a:rPr lang="en-US" altLang="en-US" sz="2000" dirty="0" smtClean="0">
                <a:sym typeface="Symbol" pitchFamily="18" charset="2"/>
              </a:rPr>
              <a:t> ~ 2-4 seconds</a:t>
            </a:r>
            <a:endParaRPr lang="en-US" altLang="en-US" sz="2000" dirty="0" smtClean="0"/>
          </a:p>
        </p:txBody>
      </p:sp>
      <p:pic>
        <p:nvPicPr>
          <p:cNvPr id="30724" name="Picture 2"/>
          <p:cNvPicPr>
            <a:picLocks noChangeAspect="1" noChangeArrowheads="1"/>
          </p:cNvPicPr>
          <p:nvPr/>
        </p:nvPicPr>
        <p:blipFill>
          <a:blip r:embed="rId4">
            <a:extLst>
              <a:ext uri="{28A0092B-C50C-407E-A947-70E740481C1C}">
                <a14:useLocalDpi xmlns:a14="http://schemas.microsoft.com/office/drawing/2010/main" val="0"/>
              </a:ext>
            </a:extLst>
          </a:blip>
          <a:srcRect l="2711" t="11740" r="59341" b="56308"/>
          <a:stretch>
            <a:fillRect/>
          </a:stretch>
        </p:blipFill>
        <p:spPr bwMode="auto">
          <a:xfrm>
            <a:off x="155575" y="1143000"/>
            <a:ext cx="4264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5" name="Object 11"/>
          <p:cNvGraphicFramePr>
            <a:graphicFrameLocks noChangeAspect="1"/>
          </p:cNvGraphicFramePr>
          <p:nvPr/>
        </p:nvGraphicFramePr>
        <p:xfrm>
          <a:off x="4343400" y="1752600"/>
          <a:ext cx="4594225" cy="681038"/>
        </p:xfrm>
        <a:graphic>
          <a:graphicData uri="http://schemas.openxmlformats.org/presentationml/2006/ole">
            <mc:AlternateContent xmlns:mc="http://schemas.openxmlformats.org/markup-compatibility/2006">
              <mc:Choice xmlns:v="urn:schemas-microsoft-com:vml" Requires="v">
                <p:oleObj spid="_x0000_s291965" name="Equation" r:id="rId5" imgW="2819400" imgH="419100" progId="Equation.3">
                  <p:embed/>
                </p:oleObj>
              </mc:Choice>
              <mc:Fallback>
                <p:oleObj name="Equation" r:id="rId5" imgW="28194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752600"/>
                        <a:ext cx="4594225" cy="681038"/>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72686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8991600" cy="457200"/>
          </a:xfrm>
        </p:spPr>
        <p:txBody>
          <a:bodyPr>
            <a:normAutofit fontScale="92500" lnSpcReduction="10000"/>
          </a:bodyPr>
          <a:lstStyle/>
          <a:p>
            <a:endParaRPr lang="en-US" dirty="0"/>
          </a:p>
        </p:txBody>
      </p:sp>
      <p:sp>
        <p:nvSpPr>
          <p:cNvPr id="3" name="Title 2"/>
          <p:cNvSpPr>
            <a:spLocks noGrp="1"/>
          </p:cNvSpPr>
          <p:nvPr>
            <p:ph type="title"/>
          </p:nvPr>
        </p:nvSpPr>
        <p:spPr/>
        <p:txBody>
          <a:bodyPr/>
          <a:lstStyle/>
          <a:p>
            <a:r>
              <a:rPr lang="en-US" altLang="en-US" sz="2800" dirty="0"/>
              <a:t>Temperature perturbation (</a:t>
            </a:r>
            <a:r>
              <a:rPr lang="en-US" altLang="en-US" sz="2800" dirty="0" err="1">
                <a:latin typeface="Symbol" panose="05050102010706020507" pitchFamily="18" charset="2"/>
              </a:rPr>
              <a:t>d</a:t>
            </a:r>
            <a:r>
              <a:rPr lang="en-US" altLang="en-US" sz="2800" dirty="0" err="1"/>
              <a:t>T</a:t>
            </a:r>
            <a:r>
              <a:rPr lang="en-US" altLang="en-US" sz="2800" dirty="0"/>
              <a:t>) leads to compression (</a:t>
            </a:r>
            <a:r>
              <a:rPr lang="en-US" altLang="en-US" sz="2800" dirty="0">
                <a:sym typeface="Symbol" pitchFamily="18" charset="2"/>
              </a:rPr>
              <a:t></a:t>
            </a:r>
            <a:r>
              <a:rPr lang="en-US" altLang="en-US" sz="2800" dirty="0" err="1">
                <a:sym typeface="Symbol" pitchFamily="18" charset="2"/>
              </a:rPr>
              <a:t>v</a:t>
            </a:r>
            <a:r>
              <a:rPr lang="en-US" altLang="en-US" sz="2800" baseline="-25000" dirty="0" err="1">
                <a:sym typeface="Symbol" pitchFamily="18" charset="2"/>
              </a:rPr>
              <a:t>di</a:t>
            </a:r>
            <a:r>
              <a:rPr lang="en-US" altLang="en-US" sz="2800" dirty="0">
                <a:sym typeface="Symbol" pitchFamily="18" charset="2"/>
              </a:rPr>
              <a:t>), density perturbation – 90 out-of-phase with </a:t>
            </a:r>
            <a:r>
              <a:rPr lang="en-US" altLang="en-US" sz="2800" dirty="0" err="1">
                <a:latin typeface="Symbol" pitchFamily="18" charset="2"/>
                <a:sym typeface="Symbol" pitchFamily="18" charset="2"/>
              </a:rPr>
              <a:t>d</a:t>
            </a:r>
            <a:r>
              <a:rPr lang="en-US" altLang="en-US" sz="2800" dirty="0" err="1">
                <a:sym typeface="Symbol" pitchFamily="18" charset="2"/>
              </a:rPr>
              <a:t>T</a:t>
            </a:r>
            <a:endParaRPr lang="en-US" dirty="0"/>
          </a:p>
        </p:txBody>
      </p:sp>
      <p:sp>
        <p:nvSpPr>
          <p:cNvPr id="4" name="TextBox 3"/>
          <p:cNvSpPr txBox="1"/>
          <p:nvPr/>
        </p:nvSpPr>
        <p:spPr>
          <a:xfrm>
            <a:off x="533400" y="1447800"/>
            <a:ext cx="8203721" cy="3046988"/>
          </a:xfrm>
          <a:prstGeom prst="rect">
            <a:avLst/>
          </a:prstGeom>
          <a:noFill/>
        </p:spPr>
        <p:txBody>
          <a:bodyPr wrap="none" rtlCol="0">
            <a:spAutoFit/>
          </a:bodyPr>
          <a:lstStyle/>
          <a:p>
            <a:r>
              <a:rPr lang="en-US" sz="2400" b="0" i="0" dirty="0" err="1" smtClean="0">
                <a:solidFill>
                  <a:schemeClr val="tx1"/>
                </a:solidFill>
              </a:rPr>
              <a:t>dn</a:t>
            </a:r>
            <a:r>
              <a:rPr lang="en-US" sz="2400" b="0" i="0" dirty="0" smtClean="0">
                <a:solidFill>
                  <a:schemeClr val="tx1"/>
                </a:solidFill>
              </a:rPr>
              <a:t>/</a:t>
            </a:r>
            <a:r>
              <a:rPr lang="en-US" sz="2400" b="0" i="0" dirty="0" err="1" smtClean="0">
                <a:solidFill>
                  <a:schemeClr val="tx1"/>
                </a:solidFill>
              </a:rPr>
              <a:t>dt</a:t>
            </a:r>
            <a:r>
              <a:rPr lang="en-US" sz="2400" b="0" i="0" dirty="0" smtClean="0">
                <a:solidFill>
                  <a:schemeClr val="tx1"/>
                </a:solidFill>
              </a:rPr>
              <a:t> + </a:t>
            </a:r>
            <a:r>
              <a:rPr lang="en-US" sz="2400" b="0" i="0" dirty="0" smtClean="0">
                <a:solidFill>
                  <a:schemeClr val="tx1"/>
                </a:solidFill>
                <a:sym typeface="Symbol"/>
              </a:rPr>
              <a:t>(</a:t>
            </a:r>
            <a:r>
              <a:rPr lang="en-US" sz="2400" b="0" i="0" dirty="0" err="1" smtClean="0">
                <a:solidFill>
                  <a:schemeClr val="tx1"/>
                </a:solidFill>
                <a:sym typeface="Symbol"/>
              </a:rPr>
              <a:t>nv</a:t>
            </a:r>
            <a:r>
              <a:rPr lang="en-US" sz="2400" b="0" i="0" dirty="0" smtClean="0">
                <a:solidFill>
                  <a:schemeClr val="tx1"/>
                </a:solidFill>
                <a:sym typeface="Symbol"/>
              </a:rPr>
              <a:t>)=0</a:t>
            </a:r>
          </a:p>
          <a:p>
            <a:endParaRPr lang="en-US" sz="2400" b="0" i="0" dirty="0" smtClean="0">
              <a:solidFill>
                <a:schemeClr val="tx1"/>
              </a:solidFill>
              <a:latin typeface="Symbol" panose="05050102010706020507" pitchFamily="18" charset="2"/>
            </a:endParaRPr>
          </a:p>
          <a:p>
            <a:r>
              <a:rPr lang="en-US" sz="2400" i="0" dirty="0" smtClean="0">
                <a:solidFill>
                  <a:schemeClr val="tx1"/>
                </a:solidFill>
                <a:latin typeface="+mn-lt"/>
              </a:rPr>
              <a:t>-</a:t>
            </a:r>
            <a:r>
              <a:rPr lang="en-US" sz="2400" i="0" dirty="0" err="1" smtClean="0">
                <a:solidFill>
                  <a:schemeClr val="tx1"/>
                </a:solidFill>
                <a:latin typeface="+mn-lt"/>
              </a:rPr>
              <a:t>i</a:t>
            </a:r>
            <a:r>
              <a:rPr lang="en-US" sz="2400" i="0" dirty="0" err="1" smtClean="0">
                <a:solidFill>
                  <a:schemeClr val="tx1"/>
                </a:solidFill>
                <a:latin typeface="Symbol" panose="05050102010706020507" pitchFamily="18" charset="2"/>
              </a:rPr>
              <a:t>wd</a:t>
            </a:r>
            <a:r>
              <a:rPr lang="en-US" sz="2400" i="0" dirty="0" err="1" smtClean="0">
                <a:solidFill>
                  <a:schemeClr val="tx1"/>
                </a:solidFill>
              </a:rPr>
              <a:t>n</a:t>
            </a:r>
            <a:r>
              <a:rPr lang="en-US" sz="2400" i="0" dirty="0" smtClean="0">
                <a:solidFill>
                  <a:schemeClr val="tx1"/>
                </a:solidFill>
              </a:rPr>
              <a:t> from -n</a:t>
            </a:r>
            <a:r>
              <a:rPr lang="en-US" sz="2400" i="0" baseline="-25000" dirty="0" smtClean="0">
                <a:solidFill>
                  <a:schemeClr val="tx1"/>
                </a:solidFill>
              </a:rPr>
              <a:t>0</a:t>
            </a:r>
            <a:r>
              <a:rPr lang="en-US" sz="2400" i="0" dirty="0" smtClean="0">
                <a:solidFill>
                  <a:schemeClr val="tx1"/>
                </a:solidFill>
                <a:sym typeface="Symbol"/>
              </a:rPr>
              <a:t></a:t>
            </a:r>
            <a:r>
              <a:rPr lang="en-US" sz="2400" i="0" dirty="0" err="1" smtClean="0">
                <a:solidFill>
                  <a:schemeClr val="tx1"/>
                </a:solidFill>
                <a:latin typeface="Symbol" panose="05050102010706020507" pitchFamily="18" charset="2"/>
              </a:rPr>
              <a:t>d</a:t>
            </a:r>
            <a:r>
              <a:rPr lang="en-US" sz="2400" i="0" dirty="0" err="1" smtClean="0">
                <a:solidFill>
                  <a:schemeClr val="tx1"/>
                </a:solidFill>
                <a:sym typeface="Symbol"/>
              </a:rPr>
              <a:t>v</a:t>
            </a:r>
            <a:r>
              <a:rPr lang="en-US" sz="2400" i="0" baseline="-25000" dirty="0" err="1" smtClean="0">
                <a:solidFill>
                  <a:schemeClr val="tx1"/>
                </a:solidFill>
                <a:sym typeface="Symbol"/>
              </a:rPr>
              <a:t>d</a:t>
            </a:r>
            <a:r>
              <a:rPr lang="en-US" sz="2400" i="0" baseline="-25000" dirty="0" smtClean="0">
                <a:solidFill>
                  <a:schemeClr val="tx1"/>
                </a:solidFill>
                <a:sym typeface="Symbol"/>
              </a:rPr>
              <a:t> </a:t>
            </a:r>
            <a:r>
              <a:rPr lang="en-US" sz="2400" b="0" i="0" dirty="0" smtClean="0">
                <a:solidFill>
                  <a:schemeClr val="tx1"/>
                </a:solidFill>
                <a:sym typeface="Symbol"/>
              </a:rPr>
              <a:t>~ -n</a:t>
            </a:r>
            <a:r>
              <a:rPr lang="en-US" sz="2400" b="0" i="0" baseline="-25000" dirty="0" smtClean="0">
                <a:solidFill>
                  <a:schemeClr val="tx1"/>
                </a:solidFill>
                <a:sym typeface="Symbol"/>
              </a:rPr>
              <a:t>0</a:t>
            </a:r>
            <a:r>
              <a:rPr lang="en-US" sz="2400" b="0" i="0" dirty="0" smtClean="0">
                <a:solidFill>
                  <a:schemeClr val="tx1"/>
                </a:solidFill>
                <a:sym typeface="Symbol"/>
              </a:rPr>
              <a:t>(</a:t>
            </a:r>
            <a:r>
              <a:rPr lang="en-US" sz="2400" b="0" i="0" dirty="0" err="1" smtClean="0">
                <a:solidFill>
                  <a:schemeClr val="tx1"/>
                </a:solidFill>
                <a:latin typeface="Symbol" panose="05050102010706020507" pitchFamily="18" charset="2"/>
                <a:sym typeface="Symbol"/>
              </a:rPr>
              <a:t>d</a:t>
            </a:r>
            <a:r>
              <a:rPr lang="en-US" sz="2400" b="0" i="0" dirty="0" err="1" smtClean="0">
                <a:solidFill>
                  <a:schemeClr val="tx1"/>
                </a:solidFill>
                <a:sym typeface="Symbol"/>
              </a:rPr>
              <a:t>T</a:t>
            </a:r>
            <a:r>
              <a:rPr lang="en-US" sz="2400" b="0" i="0" baseline="-25000" dirty="0" smtClean="0">
                <a:solidFill>
                  <a:schemeClr val="tx1"/>
                </a:solidFill>
                <a:sym typeface="Symbol"/>
              </a:rPr>
              <a:t> </a:t>
            </a:r>
            <a:r>
              <a:rPr lang="en-US" sz="2400" b="0" i="0" dirty="0" smtClean="0">
                <a:solidFill>
                  <a:schemeClr val="tx1"/>
                </a:solidFill>
                <a:sym typeface="Symbol"/>
              </a:rPr>
              <a:t>b×B/B)/B ~ -n</a:t>
            </a:r>
            <a:r>
              <a:rPr lang="en-US" sz="2400" b="0" i="0" baseline="-25000" dirty="0" smtClean="0">
                <a:solidFill>
                  <a:schemeClr val="tx1"/>
                </a:solidFill>
                <a:sym typeface="Symbol"/>
              </a:rPr>
              <a:t>0</a:t>
            </a:r>
            <a:r>
              <a:rPr lang="en-US" sz="2400" b="0" i="0" dirty="0" smtClean="0">
                <a:solidFill>
                  <a:schemeClr val="tx1"/>
                </a:solidFill>
                <a:sym typeface="Symbol"/>
              </a:rPr>
              <a:t> </a:t>
            </a:r>
            <a:r>
              <a:rPr lang="en-US" sz="2400" b="0" i="0" dirty="0" err="1" smtClean="0">
                <a:solidFill>
                  <a:schemeClr val="tx1"/>
                </a:solidFill>
                <a:sym typeface="Symbol"/>
              </a:rPr>
              <a:t>ik</a:t>
            </a:r>
            <a:r>
              <a:rPr lang="en-US" sz="2400" b="0" i="0" baseline="-25000" dirty="0" err="1" smtClean="0">
                <a:solidFill>
                  <a:schemeClr val="tx1"/>
                </a:solidFill>
                <a:sym typeface="Symbol"/>
              </a:rPr>
              <a:t>y</a:t>
            </a:r>
            <a:r>
              <a:rPr lang="en-US" sz="2400" b="0" i="0" dirty="0" err="1" smtClean="0">
                <a:solidFill>
                  <a:schemeClr val="tx1"/>
                </a:solidFill>
                <a:latin typeface="Symbol" panose="05050102010706020507" pitchFamily="18" charset="2"/>
                <a:sym typeface="Symbol"/>
              </a:rPr>
              <a:t>d</a:t>
            </a:r>
            <a:r>
              <a:rPr lang="en-US" sz="2400" b="0" i="0" dirty="0" err="1" smtClean="0">
                <a:solidFill>
                  <a:schemeClr val="tx1"/>
                </a:solidFill>
                <a:sym typeface="Symbol"/>
              </a:rPr>
              <a:t>T</a:t>
            </a:r>
            <a:r>
              <a:rPr lang="en-US" sz="2400" b="0" i="0" dirty="0" smtClean="0">
                <a:solidFill>
                  <a:schemeClr val="tx1"/>
                </a:solidFill>
                <a:sym typeface="Symbol"/>
              </a:rPr>
              <a:t> / BR</a:t>
            </a:r>
          </a:p>
          <a:p>
            <a:endParaRPr lang="en-US" sz="2400" b="0" i="0" dirty="0" smtClean="0">
              <a:solidFill>
                <a:schemeClr val="tx1"/>
              </a:solidFill>
              <a:sym typeface="Symbol"/>
            </a:endParaRPr>
          </a:p>
          <a:p>
            <a:r>
              <a:rPr lang="en-US" sz="2400" b="0" i="0" dirty="0">
                <a:solidFill>
                  <a:schemeClr val="tx1"/>
                </a:solidFill>
              </a:rPr>
              <a:t>-</a:t>
            </a:r>
            <a:r>
              <a:rPr lang="en-US" sz="2400" b="0" i="0" dirty="0" err="1">
                <a:solidFill>
                  <a:schemeClr val="tx1"/>
                </a:solidFill>
              </a:rPr>
              <a:t>i</a:t>
            </a:r>
            <a:r>
              <a:rPr lang="en-US" sz="2400" b="0" i="0" dirty="0" err="1" smtClean="0">
                <a:solidFill>
                  <a:schemeClr val="tx1"/>
                </a:solidFill>
                <a:latin typeface="Symbol" panose="05050102010706020507" pitchFamily="18" charset="2"/>
              </a:rPr>
              <a:t>w</a:t>
            </a:r>
            <a:r>
              <a:rPr lang="en-US" sz="2400" b="0" i="0" dirty="0" smtClean="0">
                <a:solidFill>
                  <a:schemeClr val="tx1"/>
                </a:solidFill>
                <a:latin typeface="Symbol" panose="05050102010706020507" pitchFamily="18" charset="2"/>
              </a:rPr>
              <a:t>(</a:t>
            </a:r>
            <a:r>
              <a:rPr lang="en-US" sz="2400" b="0" i="0" dirty="0" err="1" smtClean="0">
                <a:solidFill>
                  <a:schemeClr val="tx1"/>
                </a:solidFill>
                <a:latin typeface="Symbol" panose="05050102010706020507" pitchFamily="18" charset="2"/>
              </a:rPr>
              <a:t>d</a:t>
            </a:r>
            <a:r>
              <a:rPr lang="en-US" sz="2400" b="0" i="0" dirty="0" err="1" smtClean="0">
                <a:solidFill>
                  <a:schemeClr val="tx1"/>
                </a:solidFill>
              </a:rPr>
              <a:t>n</a:t>
            </a:r>
            <a:r>
              <a:rPr lang="en-US" sz="2400" b="0" i="0" dirty="0" smtClean="0">
                <a:solidFill>
                  <a:schemeClr val="tx1"/>
                </a:solidFill>
              </a:rPr>
              <a:t>/n</a:t>
            </a:r>
            <a:r>
              <a:rPr lang="en-US" sz="2400" b="0" i="0" baseline="-25000" dirty="0" smtClean="0">
                <a:solidFill>
                  <a:schemeClr val="tx1"/>
                </a:solidFill>
              </a:rPr>
              <a:t>0</a:t>
            </a:r>
            <a:r>
              <a:rPr lang="en-US" sz="2400" b="0" i="0" dirty="0" smtClean="0">
                <a:solidFill>
                  <a:schemeClr val="tx1"/>
                </a:solidFill>
              </a:rPr>
              <a:t>) ~ -</a:t>
            </a:r>
            <a:r>
              <a:rPr lang="en-US" sz="2400" b="0" i="0" dirty="0" err="1" smtClean="0">
                <a:solidFill>
                  <a:schemeClr val="tx1"/>
                </a:solidFill>
              </a:rPr>
              <a:t>i</a:t>
            </a:r>
            <a:r>
              <a:rPr lang="en-US" sz="2400" b="0" i="0" dirty="0" err="1" smtClean="0">
                <a:solidFill>
                  <a:schemeClr val="tx1"/>
                </a:solidFill>
                <a:sym typeface="Symbol"/>
              </a:rPr>
              <a:t>k</a:t>
            </a:r>
            <a:r>
              <a:rPr lang="en-US" sz="2400" b="0" i="0" baseline="-25000" dirty="0" err="1" smtClean="0">
                <a:solidFill>
                  <a:schemeClr val="tx1"/>
                </a:solidFill>
                <a:sym typeface="Symbol"/>
              </a:rPr>
              <a:t>y</a:t>
            </a:r>
            <a:r>
              <a:rPr lang="en-US" sz="2400" b="0" i="0" dirty="0" smtClean="0">
                <a:solidFill>
                  <a:schemeClr val="tx1"/>
                </a:solidFill>
                <a:sym typeface="Symbol"/>
              </a:rPr>
              <a:t>(</a:t>
            </a:r>
            <a:r>
              <a:rPr lang="en-US" sz="2400" b="0" i="0" dirty="0" err="1" smtClean="0">
                <a:solidFill>
                  <a:schemeClr val="tx1"/>
                </a:solidFill>
                <a:latin typeface="Symbol" panose="05050102010706020507" pitchFamily="18" charset="2"/>
                <a:sym typeface="Symbol"/>
              </a:rPr>
              <a:t>d</a:t>
            </a:r>
            <a:r>
              <a:rPr lang="en-US" sz="2400" b="0" i="0" dirty="0" err="1" smtClean="0">
                <a:solidFill>
                  <a:schemeClr val="tx1"/>
                </a:solidFill>
                <a:sym typeface="Symbol"/>
              </a:rPr>
              <a:t>T</a:t>
            </a:r>
            <a:r>
              <a:rPr lang="en-US" sz="2400" b="0" i="0" dirty="0" smtClean="0">
                <a:solidFill>
                  <a:schemeClr val="tx1"/>
                </a:solidFill>
                <a:sym typeface="Symbol"/>
              </a:rPr>
              <a:t>/T</a:t>
            </a:r>
            <a:r>
              <a:rPr lang="en-US" sz="2400" b="0" i="0" baseline="-25000" dirty="0" smtClean="0">
                <a:solidFill>
                  <a:schemeClr val="tx1"/>
                </a:solidFill>
                <a:sym typeface="Symbol"/>
              </a:rPr>
              <a:t>0</a:t>
            </a:r>
            <a:r>
              <a:rPr lang="en-US" sz="2400" b="0" i="0" dirty="0" smtClean="0">
                <a:solidFill>
                  <a:schemeClr val="tx1"/>
                </a:solidFill>
                <a:sym typeface="Symbol"/>
              </a:rPr>
              <a:t>) T/BR ~ -</a:t>
            </a:r>
            <a:r>
              <a:rPr lang="en-US" sz="2400" b="0" i="0" dirty="0" err="1" smtClean="0">
                <a:solidFill>
                  <a:schemeClr val="tx1"/>
                </a:solidFill>
                <a:sym typeface="Symbol"/>
              </a:rPr>
              <a:t>i</a:t>
            </a:r>
            <a:r>
              <a:rPr lang="en-US" sz="2400" b="0" i="0" dirty="0" smtClean="0">
                <a:solidFill>
                  <a:schemeClr val="tx1"/>
                </a:solidFill>
                <a:sym typeface="Symbol"/>
              </a:rPr>
              <a:t>(</a:t>
            </a:r>
            <a:r>
              <a:rPr lang="en-US" sz="2400" b="0" i="0" dirty="0" err="1" smtClean="0">
                <a:solidFill>
                  <a:schemeClr val="tx1"/>
                </a:solidFill>
                <a:sym typeface="Symbol"/>
              </a:rPr>
              <a:t>k</a:t>
            </a:r>
            <a:r>
              <a:rPr lang="en-US" sz="2400" b="0" i="0" baseline="-25000" dirty="0" err="1" smtClean="0">
                <a:solidFill>
                  <a:schemeClr val="tx1"/>
                </a:solidFill>
                <a:sym typeface="Symbol"/>
              </a:rPr>
              <a:t>y</a:t>
            </a:r>
            <a:r>
              <a:rPr lang="en-US" sz="2400" b="0" i="0" dirty="0" err="1" smtClean="0">
                <a:solidFill>
                  <a:schemeClr val="tx1"/>
                </a:solidFill>
                <a:sym typeface="Symbol"/>
              </a:rPr>
              <a:t>V</a:t>
            </a:r>
            <a:r>
              <a:rPr lang="en-US" sz="2400" b="0" i="0" baseline="-25000" dirty="0" err="1" smtClean="0">
                <a:solidFill>
                  <a:schemeClr val="tx1"/>
                </a:solidFill>
                <a:sym typeface="Symbol"/>
              </a:rPr>
              <a:t>D</a:t>
            </a:r>
            <a:r>
              <a:rPr lang="en-US" sz="2400" b="0" i="0" dirty="0" smtClean="0">
                <a:solidFill>
                  <a:schemeClr val="tx1"/>
                </a:solidFill>
                <a:sym typeface="Symbol"/>
              </a:rPr>
              <a:t>) (</a:t>
            </a:r>
            <a:r>
              <a:rPr lang="en-US" sz="2400" b="0" i="0" dirty="0" err="1" smtClean="0">
                <a:solidFill>
                  <a:schemeClr val="tx1"/>
                </a:solidFill>
                <a:latin typeface="Symbol" panose="05050102010706020507" pitchFamily="18" charset="2"/>
                <a:sym typeface="Symbol"/>
              </a:rPr>
              <a:t>d</a:t>
            </a:r>
            <a:r>
              <a:rPr lang="en-US" sz="2400" b="0" i="0" dirty="0" err="1" smtClean="0">
                <a:solidFill>
                  <a:schemeClr val="tx1"/>
                </a:solidFill>
                <a:sym typeface="Symbol"/>
              </a:rPr>
              <a:t>T</a:t>
            </a:r>
            <a:r>
              <a:rPr lang="en-US" sz="2400" b="0" i="0" dirty="0" smtClean="0">
                <a:solidFill>
                  <a:schemeClr val="tx1"/>
                </a:solidFill>
                <a:sym typeface="Symbol"/>
              </a:rPr>
              <a:t>/T</a:t>
            </a:r>
            <a:r>
              <a:rPr lang="en-US" sz="2400" b="0" i="0" baseline="-25000" dirty="0" smtClean="0">
                <a:solidFill>
                  <a:schemeClr val="tx1"/>
                </a:solidFill>
                <a:sym typeface="Symbol"/>
              </a:rPr>
              <a:t>0</a:t>
            </a:r>
            <a:r>
              <a:rPr lang="en-US" sz="2400" b="0" i="0" dirty="0" smtClean="0">
                <a:solidFill>
                  <a:schemeClr val="tx1"/>
                </a:solidFill>
                <a:sym typeface="Symbol"/>
              </a:rPr>
              <a:t>) ~ -</a:t>
            </a:r>
            <a:r>
              <a:rPr lang="en-US" sz="2400" b="0" i="0" dirty="0" err="1" smtClean="0">
                <a:solidFill>
                  <a:schemeClr val="tx1"/>
                </a:solidFill>
                <a:sym typeface="Symbol"/>
              </a:rPr>
              <a:t>i</a:t>
            </a:r>
            <a:r>
              <a:rPr lang="en-US" sz="2400" b="0" i="0" dirty="0" err="1" smtClean="0">
                <a:solidFill>
                  <a:schemeClr val="tx1"/>
                </a:solidFill>
                <a:latin typeface="Symbol" panose="05050102010706020507" pitchFamily="18" charset="2"/>
                <a:sym typeface="Symbol"/>
              </a:rPr>
              <a:t>w</a:t>
            </a:r>
            <a:r>
              <a:rPr lang="en-US" sz="2400" b="0" i="0" baseline="-25000" dirty="0" err="1" smtClean="0">
                <a:solidFill>
                  <a:schemeClr val="tx1"/>
                </a:solidFill>
                <a:sym typeface="Symbol"/>
              </a:rPr>
              <a:t>D</a:t>
            </a:r>
            <a:r>
              <a:rPr lang="en-US" sz="2400" b="0" i="0" dirty="0" smtClean="0">
                <a:solidFill>
                  <a:schemeClr val="tx1"/>
                </a:solidFill>
                <a:sym typeface="Symbol"/>
              </a:rPr>
              <a:t> (</a:t>
            </a:r>
            <a:r>
              <a:rPr lang="en-US" sz="2400" b="0" i="0" dirty="0" err="1" smtClean="0">
                <a:solidFill>
                  <a:schemeClr val="tx1"/>
                </a:solidFill>
                <a:latin typeface="Symbol" panose="05050102010706020507" pitchFamily="18" charset="2"/>
                <a:sym typeface="Symbol"/>
              </a:rPr>
              <a:t>d</a:t>
            </a:r>
            <a:r>
              <a:rPr lang="en-US" sz="2400" b="0" i="0" dirty="0" err="1" smtClean="0">
                <a:solidFill>
                  <a:schemeClr val="tx1"/>
                </a:solidFill>
                <a:sym typeface="Symbol"/>
              </a:rPr>
              <a:t>T</a:t>
            </a:r>
            <a:r>
              <a:rPr lang="en-US" sz="2400" b="0" i="0" dirty="0" smtClean="0">
                <a:solidFill>
                  <a:schemeClr val="tx1"/>
                </a:solidFill>
                <a:sym typeface="Symbol"/>
              </a:rPr>
              <a:t>/T</a:t>
            </a:r>
            <a:r>
              <a:rPr lang="en-US" sz="2400" b="0" i="0" baseline="-25000" dirty="0" smtClean="0">
                <a:solidFill>
                  <a:schemeClr val="tx1"/>
                </a:solidFill>
                <a:sym typeface="Symbol"/>
              </a:rPr>
              <a:t>0</a:t>
            </a:r>
            <a:r>
              <a:rPr lang="en-US" sz="2400" b="0" i="0" dirty="0" smtClean="0">
                <a:solidFill>
                  <a:schemeClr val="tx1"/>
                </a:solidFill>
                <a:sym typeface="Symbol"/>
              </a:rPr>
              <a:t>)</a:t>
            </a:r>
          </a:p>
          <a:p>
            <a:endParaRPr lang="en-US" sz="2400" b="0" i="0" dirty="0">
              <a:solidFill>
                <a:schemeClr val="tx1"/>
              </a:solidFill>
              <a:sym typeface="Symbol"/>
            </a:endParaRPr>
          </a:p>
          <a:p>
            <a:pPr algn="ctr"/>
            <a:r>
              <a:rPr lang="en-US" sz="2400" i="0" dirty="0" smtClean="0">
                <a:solidFill>
                  <a:schemeClr val="tx1"/>
                </a:solidFill>
                <a:latin typeface="+mn-lt"/>
              </a:rPr>
              <a:t>-</a:t>
            </a:r>
            <a:r>
              <a:rPr lang="en-US" sz="2400" i="0" dirty="0" err="1" smtClean="0">
                <a:solidFill>
                  <a:schemeClr val="tx1"/>
                </a:solidFill>
                <a:latin typeface="+mn-lt"/>
              </a:rPr>
              <a:t>i</a:t>
            </a:r>
            <a:r>
              <a:rPr lang="en-US" sz="2400" i="0" dirty="0" err="1" smtClean="0">
                <a:solidFill>
                  <a:schemeClr val="tx1"/>
                </a:solidFill>
                <a:latin typeface="Symbol" panose="05050102010706020507" pitchFamily="18" charset="2"/>
              </a:rPr>
              <a:t>w</a:t>
            </a:r>
            <a:r>
              <a:rPr lang="en-US" sz="2400" i="0" dirty="0" smtClean="0">
                <a:solidFill>
                  <a:schemeClr val="tx1"/>
                </a:solidFill>
                <a:latin typeface="+mn-lt"/>
              </a:rPr>
              <a:t>(</a:t>
            </a:r>
            <a:r>
              <a:rPr lang="en-US" sz="2400" i="0" dirty="0" err="1" smtClean="0">
                <a:solidFill>
                  <a:schemeClr val="tx1"/>
                </a:solidFill>
                <a:latin typeface="Symbol" panose="05050102010706020507" pitchFamily="18" charset="2"/>
              </a:rPr>
              <a:t>d</a:t>
            </a:r>
            <a:r>
              <a:rPr lang="en-US" sz="2400" i="0" dirty="0" err="1" smtClean="0">
                <a:solidFill>
                  <a:schemeClr val="tx1"/>
                </a:solidFill>
              </a:rPr>
              <a:t>n</a:t>
            </a:r>
            <a:r>
              <a:rPr lang="en-US" sz="2400" i="0" dirty="0" smtClean="0">
                <a:solidFill>
                  <a:schemeClr val="tx1"/>
                </a:solidFill>
              </a:rPr>
              <a:t>/n</a:t>
            </a:r>
            <a:r>
              <a:rPr lang="en-US" sz="2400" i="0" baseline="-25000" dirty="0" smtClean="0">
                <a:solidFill>
                  <a:schemeClr val="tx1"/>
                </a:solidFill>
              </a:rPr>
              <a:t>0</a:t>
            </a:r>
            <a:r>
              <a:rPr lang="en-US" sz="2400" i="0" dirty="0" smtClean="0">
                <a:solidFill>
                  <a:schemeClr val="tx1"/>
                </a:solidFill>
              </a:rPr>
              <a:t>) =</a:t>
            </a:r>
            <a:r>
              <a:rPr lang="en-US" sz="2400" i="0" dirty="0" smtClean="0">
                <a:solidFill>
                  <a:schemeClr val="tx1"/>
                </a:solidFill>
                <a:sym typeface="Symbol"/>
              </a:rPr>
              <a:t> -</a:t>
            </a:r>
            <a:r>
              <a:rPr lang="en-US" sz="2400" i="0" dirty="0" err="1" smtClean="0">
                <a:solidFill>
                  <a:schemeClr val="tx1"/>
                </a:solidFill>
                <a:sym typeface="Symbol"/>
              </a:rPr>
              <a:t>i</a:t>
            </a:r>
            <a:r>
              <a:rPr lang="en-US" sz="2400" i="0" dirty="0" err="1" smtClean="0">
                <a:solidFill>
                  <a:schemeClr val="tx1"/>
                </a:solidFill>
                <a:latin typeface="Symbol" panose="05050102010706020507" pitchFamily="18" charset="2"/>
                <a:sym typeface="Symbol"/>
              </a:rPr>
              <a:t>w</a:t>
            </a:r>
            <a:r>
              <a:rPr lang="en-US" sz="2400" i="0" baseline="-25000" dirty="0" err="1" smtClean="0">
                <a:solidFill>
                  <a:schemeClr val="tx1"/>
                </a:solidFill>
                <a:sym typeface="Symbol"/>
              </a:rPr>
              <a:t>D</a:t>
            </a:r>
            <a:r>
              <a:rPr lang="en-US" sz="2400" i="0" dirty="0" smtClean="0">
                <a:solidFill>
                  <a:schemeClr val="tx1"/>
                </a:solidFill>
                <a:sym typeface="Symbol"/>
              </a:rPr>
              <a:t> (</a:t>
            </a:r>
            <a:r>
              <a:rPr lang="en-US" sz="2400" i="0" dirty="0" err="1" smtClean="0">
                <a:solidFill>
                  <a:schemeClr val="tx1"/>
                </a:solidFill>
                <a:latin typeface="Symbol" panose="05050102010706020507" pitchFamily="18" charset="2"/>
                <a:sym typeface="Symbol"/>
              </a:rPr>
              <a:t>d</a:t>
            </a:r>
            <a:r>
              <a:rPr lang="en-US" sz="2400" i="0" dirty="0" err="1" smtClean="0">
                <a:solidFill>
                  <a:schemeClr val="tx1"/>
                </a:solidFill>
                <a:sym typeface="Symbol"/>
              </a:rPr>
              <a:t>T</a:t>
            </a:r>
            <a:r>
              <a:rPr lang="en-US" sz="2400" i="0" dirty="0" smtClean="0">
                <a:solidFill>
                  <a:schemeClr val="tx1"/>
                </a:solidFill>
                <a:sym typeface="Symbol"/>
              </a:rPr>
              <a:t>/T</a:t>
            </a:r>
            <a:r>
              <a:rPr lang="en-US" sz="2400" i="0" baseline="-25000" dirty="0" smtClean="0">
                <a:solidFill>
                  <a:schemeClr val="tx1"/>
                </a:solidFill>
                <a:sym typeface="Symbol"/>
              </a:rPr>
              <a:t>0</a:t>
            </a:r>
            <a:r>
              <a:rPr lang="en-US" sz="2400" i="0" dirty="0" smtClean="0">
                <a:solidFill>
                  <a:schemeClr val="tx1"/>
                </a:solidFill>
                <a:sym typeface="Symbol"/>
              </a:rPr>
              <a:t>)</a:t>
            </a:r>
          </a:p>
          <a:p>
            <a:r>
              <a:rPr lang="en-US" sz="2400" b="0" i="0" dirty="0" smtClean="0">
                <a:solidFill>
                  <a:schemeClr val="tx1"/>
                </a:solidFill>
                <a:sym typeface="Symbol"/>
              </a:rPr>
              <a:t> </a:t>
            </a:r>
            <a:endParaRPr lang="en-US" sz="2400" b="0" i="0" dirty="0">
              <a:solidFill>
                <a:schemeClr val="tx1"/>
              </a:solidFill>
            </a:endParaRPr>
          </a:p>
        </p:txBody>
      </p:sp>
      <p:pic>
        <p:nvPicPr>
          <p:cNvPr id="295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6109" y="3657600"/>
            <a:ext cx="2094726" cy="298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869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95400"/>
            <a:ext cx="9144000" cy="2971800"/>
          </a:xfrm>
        </p:spPr>
        <p:txBody>
          <a:bodyPr>
            <a:normAutofit/>
          </a:bodyPr>
          <a:lstStyle/>
          <a:p>
            <a:pPr marL="0" indent="0">
              <a:buNone/>
            </a:pPr>
            <a:r>
              <a:rPr lang="en-US" sz="2300" b="1" dirty="0" smtClean="0">
                <a:latin typeface="+mn-lt"/>
              </a:rPr>
              <a:t>-</a:t>
            </a:r>
            <a:r>
              <a:rPr lang="en-US" sz="2300" b="1" dirty="0" err="1" smtClean="0">
                <a:latin typeface="+mn-lt"/>
              </a:rPr>
              <a:t>i</a:t>
            </a:r>
            <a:r>
              <a:rPr lang="en-US" sz="2300" b="1" dirty="0" err="1" smtClean="0">
                <a:latin typeface="Symbol" panose="05050102010706020507" pitchFamily="18" charset="2"/>
              </a:rPr>
              <a:t>wd</a:t>
            </a:r>
            <a:r>
              <a:rPr lang="en-US" sz="2300" b="1" dirty="0" err="1" smtClean="0"/>
              <a:t>T</a:t>
            </a:r>
            <a:r>
              <a:rPr lang="en-US" sz="2300" b="1" dirty="0" smtClean="0"/>
              <a:t> </a:t>
            </a:r>
            <a:r>
              <a:rPr lang="en-US" sz="2300" b="1" dirty="0"/>
              <a:t>from </a:t>
            </a:r>
            <a:r>
              <a:rPr lang="en-US" sz="2300" b="1" dirty="0" smtClean="0"/>
              <a:t>-</a:t>
            </a:r>
            <a:r>
              <a:rPr lang="en-US" sz="2300" b="1" dirty="0" err="1" smtClean="0">
                <a:latin typeface="Symbol" panose="05050102010706020507" pitchFamily="18" charset="2"/>
              </a:rPr>
              <a:t>d</a:t>
            </a:r>
            <a:r>
              <a:rPr lang="en-US" sz="2300" b="1" dirty="0" err="1" smtClean="0"/>
              <a:t>v</a:t>
            </a:r>
            <a:r>
              <a:rPr lang="en-US" sz="2300" b="1" baseline="-25000" dirty="0" err="1" smtClean="0"/>
              <a:t>E</a:t>
            </a:r>
            <a:r>
              <a:rPr lang="en-US" sz="2300" b="1" dirty="0">
                <a:sym typeface="Symbol"/>
              </a:rPr>
              <a:t>T</a:t>
            </a:r>
            <a:r>
              <a:rPr lang="en-US" sz="2300" b="1" baseline="-25000" dirty="0">
                <a:sym typeface="Symbol"/>
              </a:rPr>
              <a:t>0</a:t>
            </a:r>
            <a:r>
              <a:rPr lang="en-US" sz="2300" dirty="0">
                <a:sym typeface="Symbol"/>
              </a:rPr>
              <a:t> ~ </a:t>
            </a:r>
            <a:r>
              <a:rPr lang="en-US" sz="2300" dirty="0" smtClean="0">
                <a:sym typeface="Symbol"/>
              </a:rPr>
              <a:t>-(</a:t>
            </a:r>
            <a:r>
              <a:rPr lang="en-US" sz="2300" dirty="0">
                <a:sym typeface="Symbol"/>
              </a:rPr>
              <a:t>b×</a:t>
            </a:r>
            <a:r>
              <a:rPr lang="en-US" sz="2300" dirty="0" err="1">
                <a:latin typeface="Symbol" panose="05050102010706020507" pitchFamily="18" charset="2"/>
                <a:sym typeface="Symbol"/>
              </a:rPr>
              <a:t>dj</a:t>
            </a:r>
            <a:r>
              <a:rPr lang="en-US" sz="2300" dirty="0">
                <a:sym typeface="Symbol"/>
              </a:rPr>
              <a:t>/B)T</a:t>
            </a:r>
            <a:r>
              <a:rPr lang="en-US" sz="2300" baseline="-25000" dirty="0">
                <a:sym typeface="Symbol"/>
              </a:rPr>
              <a:t>0</a:t>
            </a:r>
            <a:r>
              <a:rPr lang="en-US" sz="2300" dirty="0">
                <a:sym typeface="Symbol"/>
              </a:rPr>
              <a:t> ~ </a:t>
            </a:r>
            <a:r>
              <a:rPr lang="en-US" sz="2300" dirty="0" err="1" smtClean="0">
                <a:sym typeface="Symbol"/>
              </a:rPr>
              <a:t>ik</a:t>
            </a:r>
            <a:r>
              <a:rPr lang="en-US" sz="2300" baseline="-25000" dirty="0" err="1" smtClean="0">
                <a:sym typeface="Symbol"/>
              </a:rPr>
              <a:t>y</a:t>
            </a:r>
            <a:r>
              <a:rPr lang="en-US" sz="2300" dirty="0" err="1" smtClean="0">
                <a:latin typeface="Symbol" panose="05050102010706020507" pitchFamily="18" charset="2"/>
                <a:sym typeface="Symbol"/>
              </a:rPr>
              <a:t>dj</a:t>
            </a:r>
            <a:r>
              <a:rPr lang="en-US" sz="2300" dirty="0" smtClean="0">
                <a:sym typeface="Symbol"/>
              </a:rPr>
              <a:t>/B</a:t>
            </a:r>
            <a:r>
              <a:rPr lang="en-US" sz="2300" dirty="0">
                <a:sym typeface="Symbol"/>
              </a:rPr>
              <a:t>T</a:t>
            </a:r>
            <a:r>
              <a:rPr lang="en-US" sz="2300" baseline="-25000" dirty="0">
                <a:sym typeface="Symbol"/>
              </a:rPr>
              <a:t>0</a:t>
            </a:r>
            <a:r>
              <a:rPr lang="en-US" sz="2300" dirty="0">
                <a:sym typeface="Symbol"/>
              </a:rPr>
              <a:t> ~ </a:t>
            </a:r>
            <a:r>
              <a:rPr lang="en-US" sz="2300" dirty="0" err="1" smtClean="0">
                <a:sym typeface="Symbol"/>
              </a:rPr>
              <a:t>ik</a:t>
            </a:r>
            <a:r>
              <a:rPr lang="en-US" sz="2300" baseline="-25000" dirty="0" err="1" smtClean="0">
                <a:sym typeface="Symbol"/>
              </a:rPr>
              <a:t>y</a:t>
            </a:r>
            <a:r>
              <a:rPr lang="en-US" sz="2300" dirty="0" err="1" smtClean="0">
                <a:latin typeface="Symbol" panose="05050102010706020507" pitchFamily="18" charset="2"/>
                <a:sym typeface="Symbol"/>
              </a:rPr>
              <a:t>dj</a:t>
            </a:r>
            <a:r>
              <a:rPr lang="en-US" sz="2300" dirty="0" smtClean="0">
                <a:sym typeface="Symbol"/>
              </a:rPr>
              <a:t>(T/B</a:t>
            </a:r>
            <a:r>
              <a:rPr lang="en-US" sz="2300" dirty="0">
                <a:sym typeface="Symbol"/>
              </a:rPr>
              <a:t>)/L</a:t>
            </a:r>
            <a:r>
              <a:rPr lang="en-US" sz="2300" baseline="-25000" dirty="0">
                <a:sym typeface="Symbol"/>
              </a:rPr>
              <a:t>T</a:t>
            </a:r>
          </a:p>
          <a:p>
            <a:endParaRPr lang="en-US" sz="2400" dirty="0" smtClean="0"/>
          </a:p>
          <a:p>
            <a:pPr marL="0" indent="0">
              <a:buNone/>
            </a:pPr>
            <a:r>
              <a:rPr lang="en-US" sz="2400" dirty="0"/>
              <a:t>-</a:t>
            </a:r>
            <a:r>
              <a:rPr lang="en-US" sz="2400" dirty="0" err="1"/>
              <a:t>i</a:t>
            </a:r>
            <a:r>
              <a:rPr lang="en-US" sz="2400" dirty="0" err="1">
                <a:latin typeface="Symbol" panose="05050102010706020507" pitchFamily="18" charset="2"/>
              </a:rPr>
              <a:t>w</a:t>
            </a:r>
            <a:r>
              <a:rPr lang="en-US" sz="2400" dirty="0" smtClean="0"/>
              <a:t>(</a:t>
            </a:r>
            <a:r>
              <a:rPr lang="en-US" sz="2400" dirty="0" err="1" smtClean="0">
                <a:latin typeface="Symbol" panose="05050102010706020507" pitchFamily="18" charset="2"/>
              </a:rPr>
              <a:t>d</a:t>
            </a:r>
            <a:r>
              <a:rPr lang="en-US" sz="2400" dirty="0" err="1" smtClean="0"/>
              <a:t>T</a:t>
            </a:r>
            <a:r>
              <a:rPr lang="en-US" sz="2400" dirty="0" smtClean="0"/>
              <a:t>/T</a:t>
            </a:r>
            <a:r>
              <a:rPr lang="en-US" sz="2400" dirty="0"/>
              <a:t>) ~ </a:t>
            </a:r>
            <a:r>
              <a:rPr lang="en-US" sz="2400" dirty="0" err="1">
                <a:sym typeface="Symbol"/>
              </a:rPr>
              <a:t>ik</a:t>
            </a:r>
            <a:r>
              <a:rPr lang="en-US" sz="2400" baseline="-25000" dirty="0" err="1">
                <a:sym typeface="Symbol"/>
              </a:rPr>
              <a:t>y</a:t>
            </a:r>
            <a:r>
              <a:rPr lang="en-US" sz="2400" dirty="0">
                <a:sym typeface="Symbol"/>
              </a:rPr>
              <a:t>(</a:t>
            </a:r>
            <a:r>
              <a:rPr lang="en-US" sz="2400" dirty="0" err="1">
                <a:latin typeface="Symbol" panose="05050102010706020507" pitchFamily="18" charset="2"/>
                <a:sym typeface="Symbol"/>
              </a:rPr>
              <a:t>dj</a:t>
            </a:r>
            <a:r>
              <a:rPr lang="en-US" sz="2400" dirty="0">
                <a:sym typeface="Symbol"/>
              </a:rPr>
              <a:t>/T)T/BL</a:t>
            </a:r>
            <a:r>
              <a:rPr lang="en-US" sz="2400" baseline="-25000" dirty="0">
                <a:sym typeface="Symbol"/>
              </a:rPr>
              <a:t>T</a:t>
            </a:r>
            <a:r>
              <a:rPr lang="en-US" sz="2400" dirty="0">
                <a:sym typeface="Symbol"/>
              </a:rPr>
              <a:t> ~ </a:t>
            </a:r>
            <a:r>
              <a:rPr lang="en-US" sz="2400" dirty="0" err="1">
                <a:sym typeface="Symbol"/>
              </a:rPr>
              <a:t>i</a:t>
            </a:r>
            <a:r>
              <a:rPr lang="en-US" sz="2400" dirty="0">
                <a:sym typeface="Symbol"/>
              </a:rPr>
              <a:t>(</a:t>
            </a:r>
            <a:r>
              <a:rPr lang="en-US" sz="2400" dirty="0" err="1">
                <a:sym typeface="Symbol"/>
              </a:rPr>
              <a:t>k</a:t>
            </a:r>
            <a:r>
              <a:rPr lang="en-US" sz="2400" baseline="-25000" dirty="0" err="1">
                <a:sym typeface="Symbol"/>
              </a:rPr>
              <a:t>y</a:t>
            </a:r>
            <a:r>
              <a:rPr lang="en-US" sz="2400" dirty="0" err="1">
                <a:sym typeface="Symbol"/>
              </a:rPr>
              <a:t>V</a:t>
            </a:r>
            <a:r>
              <a:rPr lang="en-US" sz="2400" baseline="-25000" dirty="0">
                <a:sym typeface="Symbol"/>
              </a:rPr>
              <a:t>*T</a:t>
            </a:r>
            <a:r>
              <a:rPr lang="en-US" sz="2400" dirty="0">
                <a:sym typeface="Symbol"/>
              </a:rPr>
              <a:t>)(</a:t>
            </a:r>
            <a:r>
              <a:rPr lang="en-US" sz="2400" dirty="0" err="1">
                <a:latin typeface="Symbol" panose="05050102010706020507" pitchFamily="18" charset="2"/>
                <a:sym typeface="Symbol"/>
              </a:rPr>
              <a:t>dj</a:t>
            </a:r>
            <a:r>
              <a:rPr lang="en-US" sz="2400" dirty="0">
                <a:sym typeface="Symbol"/>
              </a:rPr>
              <a:t>/T) ~ </a:t>
            </a:r>
            <a:r>
              <a:rPr lang="en-US" sz="2400" dirty="0" err="1">
                <a:sym typeface="Symbol"/>
              </a:rPr>
              <a:t>i</a:t>
            </a:r>
            <a:r>
              <a:rPr lang="en-US" sz="2400" dirty="0" err="1">
                <a:latin typeface="Symbol" panose="05050102010706020507" pitchFamily="18" charset="2"/>
                <a:sym typeface="Symbol"/>
              </a:rPr>
              <a:t>w</a:t>
            </a:r>
            <a:r>
              <a:rPr lang="en-US" sz="2400" baseline="-25000" dirty="0">
                <a:sym typeface="Symbol"/>
              </a:rPr>
              <a:t>*T</a:t>
            </a:r>
            <a:r>
              <a:rPr lang="en-US" sz="2400" dirty="0">
                <a:sym typeface="Symbol"/>
              </a:rPr>
              <a:t>(</a:t>
            </a:r>
            <a:r>
              <a:rPr lang="en-US" sz="2400" dirty="0" err="1">
                <a:latin typeface="Symbol" panose="05050102010706020507" pitchFamily="18" charset="2"/>
                <a:sym typeface="Symbol"/>
              </a:rPr>
              <a:t>dj</a:t>
            </a:r>
            <a:r>
              <a:rPr lang="en-US" sz="2400" dirty="0">
                <a:sym typeface="Symbol"/>
              </a:rPr>
              <a:t>/T)</a:t>
            </a:r>
            <a:endParaRPr lang="en-US" sz="2400" dirty="0"/>
          </a:p>
          <a:p>
            <a:endParaRPr lang="en-US" sz="2400" dirty="0" smtClean="0"/>
          </a:p>
          <a:p>
            <a:pPr marL="0" indent="0" algn="ctr">
              <a:buNone/>
            </a:pPr>
            <a:r>
              <a:rPr lang="en-US" sz="2400" b="1" dirty="0" smtClean="0"/>
              <a:t>-</a:t>
            </a:r>
            <a:r>
              <a:rPr lang="en-US" sz="2400" b="1" dirty="0" err="1"/>
              <a:t>i</a:t>
            </a:r>
            <a:r>
              <a:rPr lang="en-US" sz="2400" b="1" dirty="0" err="1">
                <a:latin typeface="Symbol" panose="05050102010706020507" pitchFamily="18" charset="2"/>
              </a:rPr>
              <a:t>w</a:t>
            </a:r>
            <a:r>
              <a:rPr lang="en-US" sz="2400" b="1" dirty="0" smtClean="0"/>
              <a:t>(</a:t>
            </a:r>
            <a:r>
              <a:rPr lang="en-US" sz="2400" b="1" dirty="0" err="1" smtClean="0">
                <a:latin typeface="Symbol" panose="05050102010706020507" pitchFamily="18" charset="2"/>
              </a:rPr>
              <a:t>d</a:t>
            </a:r>
            <a:r>
              <a:rPr lang="en-US" sz="2400" b="1" dirty="0" err="1" smtClean="0"/>
              <a:t>T</a:t>
            </a:r>
            <a:r>
              <a:rPr lang="en-US" sz="2400" b="1" dirty="0" smtClean="0"/>
              <a:t>/T</a:t>
            </a:r>
            <a:r>
              <a:rPr lang="en-US" sz="2400" b="1" dirty="0"/>
              <a:t>) </a:t>
            </a:r>
            <a:r>
              <a:rPr lang="en-US" sz="2400" b="1" dirty="0" smtClean="0"/>
              <a:t>=</a:t>
            </a:r>
            <a:r>
              <a:rPr lang="en-US" sz="2400" b="1" dirty="0" smtClean="0">
                <a:sym typeface="Symbol"/>
              </a:rPr>
              <a:t> </a:t>
            </a:r>
            <a:r>
              <a:rPr lang="en-US" sz="2400" b="1" dirty="0" err="1" smtClean="0">
                <a:sym typeface="Symbol"/>
              </a:rPr>
              <a:t>i</a:t>
            </a:r>
            <a:r>
              <a:rPr lang="en-US" sz="2400" b="1" dirty="0" err="1" smtClean="0">
                <a:latin typeface="Symbol" panose="05050102010706020507" pitchFamily="18" charset="2"/>
                <a:sym typeface="Symbol"/>
              </a:rPr>
              <a:t>w</a:t>
            </a:r>
            <a:r>
              <a:rPr lang="en-US" sz="2400" b="1" baseline="-25000" dirty="0" smtClean="0">
                <a:sym typeface="Symbol"/>
              </a:rPr>
              <a:t>*T</a:t>
            </a:r>
            <a:r>
              <a:rPr lang="en-US" sz="2400" b="1" dirty="0" smtClean="0">
                <a:sym typeface="Symbol"/>
              </a:rPr>
              <a:t>(</a:t>
            </a:r>
            <a:r>
              <a:rPr lang="en-US" sz="2400" b="1" dirty="0" err="1" smtClean="0">
                <a:latin typeface="Symbol" panose="05050102010706020507" pitchFamily="18" charset="2"/>
                <a:sym typeface="Symbol"/>
              </a:rPr>
              <a:t>dj</a:t>
            </a:r>
            <a:r>
              <a:rPr lang="en-US" sz="2400" b="1" dirty="0" smtClean="0">
                <a:sym typeface="Symbol"/>
              </a:rPr>
              <a:t>/T</a:t>
            </a:r>
            <a:r>
              <a:rPr lang="en-US" sz="2400" b="1" dirty="0">
                <a:sym typeface="Symbol"/>
              </a:rPr>
              <a:t>)</a:t>
            </a:r>
            <a:endParaRPr lang="en-US" sz="2400" b="1" dirty="0"/>
          </a:p>
        </p:txBody>
      </p:sp>
      <p:sp>
        <p:nvSpPr>
          <p:cNvPr id="3" name="Title 2"/>
          <p:cNvSpPr>
            <a:spLocks noGrp="1"/>
          </p:cNvSpPr>
          <p:nvPr>
            <p:ph type="title"/>
          </p:nvPr>
        </p:nvSpPr>
        <p:spPr/>
        <p:txBody>
          <a:bodyPr/>
          <a:lstStyle/>
          <a:p>
            <a:r>
              <a:rPr lang="en-US" altLang="en-US" sz="3200" dirty="0"/>
              <a:t>Background Temperature Gradient Reinforces Perturbation </a:t>
            </a:r>
            <a:r>
              <a:rPr lang="en-US" altLang="en-US" sz="3200" dirty="0">
                <a:sym typeface="Symbol" pitchFamily="18" charset="2"/>
              </a:rPr>
              <a:t></a:t>
            </a:r>
            <a:r>
              <a:rPr lang="en-US" altLang="en-US" sz="3200" dirty="0"/>
              <a:t> Instability</a:t>
            </a:r>
            <a:endParaRPr lang="en-US" dirty="0"/>
          </a:p>
        </p:txBody>
      </p:sp>
      <p:pic>
        <p:nvPicPr>
          <p:cNvPr id="296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038600"/>
            <a:ext cx="4568825" cy="237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5365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400" dirty="0" smtClean="0">
                <a:sym typeface="Symbol"/>
              </a:rPr>
              <a:t>(1) Compression from toroidal drifts</a:t>
            </a:r>
            <a:endParaRPr lang="en-US" sz="2400" dirty="0" smtClean="0">
              <a:latin typeface="Symbol" panose="05050102010706020507" pitchFamily="18" charset="2"/>
            </a:endParaRPr>
          </a:p>
          <a:p>
            <a:pPr marL="0" indent="0">
              <a:buNone/>
            </a:pPr>
            <a:r>
              <a:rPr lang="en-US" sz="2400" dirty="0" smtClean="0">
                <a:latin typeface="+mn-lt"/>
              </a:rPr>
              <a:t>		</a:t>
            </a:r>
            <a:r>
              <a:rPr lang="en-US" sz="2400" dirty="0" smtClean="0">
                <a:latin typeface="Symbol" panose="05050102010706020507" pitchFamily="18" charset="2"/>
              </a:rPr>
              <a:t>w</a:t>
            </a:r>
            <a:r>
              <a:rPr lang="en-US" sz="2400" dirty="0" smtClean="0">
                <a:latin typeface="+mn-lt"/>
              </a:rPr>
              <a:t>(</a:t>
            </a:r>
            <a:r>
              <a:rPr lang="en-US" sz="2400" dirty="0" err="1" smtClean="0">
                <a:latin typeface="Symbol" panose="05050102010706020507" pitchFamily="18" charset="2"/>
              </a:rPr>
              <a:t>d</a:t>
            </a:r>
            <a:r>
              <a:rPr lang="en-US" sz="2400" dirty="0" err="1" smtClean="0"/>
              <a:t>n</a:t>
            </a:r>
            <a:r>
              <a:rPr lang="en-US" sz="2400" baseline="-25000" dirty="0" err="1" smtClean="0"/>
              <a:t>i</a:t>
            </a:r>
            <a:r>
              <a:rPr lang="en-US" sz="2400" dirty="0" smtClean="0"/>
              <a:t>/n</a:t>
            </a:r>
            <a:r>
              <a:rPr lang="en-US" sz="2400" baseline="-25000" dirty="0" smtClean="0"/>
              <a:t>0</a:t>
            </a:r>
            <a:r>
              <a:rPr lang="en-US" sz="2400" dirty="0"/>
              <a:t>) </a:t>
            </a:r>
            <a:r>
              <a:rPr lang="en-US" sz="2400" dirty="0" smtClean="0"/>
              <a:t>=</a:t>
            </a:r>
            <a:r>
              <a:rPr lang="en-US" sz="2400" dirty="0" smtClean="0">
                <a:sym typeface="Symbol"/>
              </a:rPr>
              <a:t> </a:t>
            </a:r>
            <a:r>
              <a:rPr lang="en-US" sz="2400" dirty="0" err="1" smtClean="0">
                <a:latin typeface="Symbol" panose="05050102010706020507" pitchFamily="18" charset="2"/>
                <a:sym typeface="Symbol"/>
              </a:rPr>
              <a:t>w</a:t>
            </a:r>
            <a:r>
              <a:rPr lang="en-US" sz="2400" baseline="-25000" dirty="0" err="1" smtClean="0">
                <a:sym typeface="Symbol"/>
              </a:rPr>
              <a:t>Di</a:t>
            </a:r>
            <a:r>
              <a:rPr lang="en-US" sz="2400" dirty="0" smtClean="0">
                <a:sym typeface="Symbol"/>
              </a:rPr>
              <a:t> </a:t>
            </a:r>
            <a:r>
              <a:rPr lang="en-US" sz="2400" dirty="0">
                <a:sym typeface="Symbol"/>
              </a:rPr>
              <a:t>(</a:t>
            </a:r>
            <a:r>
              <a:rPr lang="en-US" sz="2400" dirty="0" err="1" smtClean="0">
                <a:latin typeface="Symbol" panose="05050102010706020507" pitchFamily="18" charset="2"/>
                <a:sym typeface="Symbol"/>
              </a:rPr>
              <a:t>d</a:t>
            </a:r>
            <a:r>
              <a:rPr lang="en-US" sz="2400" dirty="0" err="1" smtClean="0">
                <a:sym typeface="Symbol"/>
              </a:rPr>
              <a:t>T</a:t>
            </a:r>
            <a:r>
              <a:rPr lang="en-US" sz="2400" baseline="-25000" dirty="0" err="1" smtClean="0">
                <a:sym typeface="Symbol"/>
              </a:rPr>
              <a:t>i</a:t>
            </a:r>
            <a:r>
              <a:rPr lang="en-US" sz="2400" dirty="0" smtClean="0">
                <a:sym typeface="Symbol"/>
              </a:rPr>
              <a:t>/T</a:t>
            </a:r>
            <a:r>
              <a:rPr lang="en-US" sz="2400" baseline="-25000" dirty="0" smtClean="0">
                <a:sym typeface="Symbol"/>
              </a:rPr>
              <a:t>i0</a:t>
            </a:r>
            <a:r>
              <a:rPr lang="en-US" sz="2400" dirty="0" smtClean="0">
                <a:sym typeface="Symbol"/>
              </a:rPr>
              <a:t>)</a:t>
            </a:r>
          </a:p>
          <a:p>
            <a:pPr marL="0" indent="0">
              <a:buNone/>
            </a:pPr>
            <a:r>
              <a:rPr lang="en-US" sz="2400" dirty="0" smtClean="0">
                <a:sym typeface="Symbol"/>
              </a:rPr>
              <a:t>(2) Quasi-neutrality + Boltzmann electron response</a:t>
            </a:r>
            <a:endParaRPr lang="en-US" sz="2400" dirty="0" smtClean="0">
              <a:latin typeface="Symbol" panose="05050102010706020507" pitchFamily="18" charset="2"/>
            </a:endParaRPr>
          </a:p>
          <a:p>
            <a:pPr marL="0" indent="0">
              <a:buNone/>
            </a:pPr>
            <a:r>
              <a:rPr lang="en-US" sz="2400" dirty="0" smtClean="0">
                <a:latin typeface="+mn-lt"/>
              </a:rPr>
              <a:t>		(</a:t>
            </a:r>
            <a:r>
              <a:rPr lang="en-US" sz="2400" dirty="0" err="1" smtClean="0">
                <a:latin typeface="Symbol" panose="05050102010706020507" pitchFamily="18" charset="2"/>
              </a:rPr>
              <a:t>d</a:t>
            </a:r>
            <a:r>
              <a:rPr lang="en-US" sz="2400" dirty="0" err="1" smtClean="0"/>
              <a:t>n</a:t>
            </a:r>
            <a:r>
              <a:rPr lang="en-US" sz="2400" baseline="-25000" dirty="0" err="1" smtClean="0"/>
              <a:t>i</a:t>
            </a:r>
            <a:r>
              <a:rPr lang="en-US" sz="2400" dirty="0" smtClean="0"/>
              <a:t>/n</a:t>
            </a:r>
            <a:r>
              <a:rPr lang="en-US" sz="2400" baseline="-25000" dirty="0" smtClean="0"/>
              <a:t>0</a:t>
            </a:r>
            <a:r>
              <a:rPr lang="en-US" sz="2400" dirty="0"/>
              <a:t>) </a:t>
            </a:r>
            <a:r>
              <a:rPr lang="en-US" sz="2400" dirty="0" smtClean="0"/>
              <a:t>= </a:t>
            </a:r>
            <a:r>
              <a:rPr lang="en-US" sz="2400" dirty="0">
                <a:latin typeface="Symbol" panose="05050102010706020507" pitchFamily="18" charset="2"/>
              </a:rPr>
              <a:t>(</a:t>
            </a:r>
            <a:r>
              <a:rPr lang="en-US" sz="2400" dirty="0" err="1" smtClean="0">
                <a:latin typeface="Symbol" panose="05050102010706020507" pitchFamily="18" charset="2"/>
              </a:rPr>
              <a:t>d</a:t>
            </a:r>
            <a:r>
              <a:rPr lang="en-US" sz="2400" dirty="0" err="1" smtClean="0"/>
              <a:t>n</a:t>
            </a:r>
            <a:r>
              <a:rPr lang="en-US" sz="2400" baseline="-25000" dirty="0" err="1"/>
              <a:t>e</a:t>
            </a:r>
            <a:r>
              <a:rPr lang="en-US" sz="2400" dirty="0" smtClean="0"/>
              <a:t>/n</a:t>
            </a:r>
            <a:r>
              <a:rPr lang="en-US" sz="2400" baseline="-25000" dirty="0" smtClean="0"/>
              <a:t>0</a:t>
            </a:r>
            <a:r>
              <a:rPr lang="en-US" sz="2400" dirty="0" smtClean="0"/>
              <a:t>) = </a:t>
            </a:r>
            <a:r>
              <a:rPr lang="en-US" sz="2400" dirty="0" smtClean="0">
                <a:sym typeface="Symbol"/>
              </a:rPr>
              <a:t>(</a:t>
            </a:r>
            <a:r>
              <a:rPr lang="en-US" sz="2400" dirty="0" err="1" smtClean="0">
                <a:latin typeface="Symbol" panose="05050102010706020507" pitchFamily="18" charset="2"/>
                <a:sym typeface="Symbol"/>
              </a:rPr>
              <a:t>dj</a:t>
            </a:r>
            <a:r>
              <a:rPr lang="en-US" sz="2400" dirty="0" smtClean="0">
                <a:sym typeface="Symbol"/>
              </a:rPr>
              <a:t>/T</a:t>
            </a:r>
            <a:r>
              <a:rPr lang="en-US" sz="2400" baseline="-25000" dirty="0" smtClean="0">
                <a:sym typeface="Symbol"/>
              </a:rPr>
              <a:t>e0</a:t>
            </a:r>
            <a:r>
              <a:rPr lang="en-US" sz="2400" dirty="0" smtClean="0">
                <a:sym typeface="Symbol"/>
              </a:rPr>
              <a:t>) = </a:t>
            </a:r>
            <a:r>
              <a:rPr lang="en-US" sz="2400" dirty="0">
                <a:sym typeface="Symbol"/>
              </a:rPr>
              <a:t>(</a:t>
            </a:r>
            <a:r>
              <a:rPr lang="en-US" sz="2400" dirty="0" err="1" smtClean="0">
                <a:latin typeface="Symbol" panose="05050102010706020507" pitchFamily="18" charset="2"/>
                <a:sym typeface="Symbol"/>
              </a:rPr>
              <a:t>dj</a:t>
            </a:r>
            <a:r>
              <a:rPr lang="en-US" sz="2400" dirty="0" smtClean="0">
                <a:sym typeface="Symbol"/>
              </a:rPr>
              <a:t>/T</a:t>
            </a:r>
            <a:r>
              <a:rPr lang="en-US" sz="2400" baseline="-25000" dirty="0" smtClean="0">
                <a:sym typeface="Symbol"/>
              </a:rPr>
              <a:t>i0</a:t>
            </a:r>
            <a:r>
              <a:rPr lang="en-US" sz="2400" dirty="0" smtClean="0">
                <a:sym typeface="Symbol"/>
              </a:rPr>
              <a:t>)(</a:t>
            </a:r>
            <a:r>
              <a:rPr lang="en-US" sz="2400" dirty="0" err="1" smtClean="0">
                <a:sym typeface="Symbol"/>
              </a:rPr>
              <a:t>T</a:t>
            </a:r>
            <a:r>
              <a:rPr lang="en-US" sz="2400" baseline="-25000" dirty="0" err="1" smtClean="0">
                <a:sym typeface="Symbol"/>
              </a:rPr>
              <a:t>i</a:t>
            </a:r>
            <a:r>
              <a:rPr lang="en-US" sz="2400" dirty="0" smtClean="0">
                <a:sym typeface="Symbol"/>
              </a:rPr>
              <a:t>/</a:t>
            </a:r>
            <a:r>
              <a:rPr lang="en-US" sz="2400" dirty="0" err="1" smtClean="0">
                <a:sym typeface="Symbol"/>
              </a:rPr>
              <a:t>T</a:t>
            </a:r>
            <a:r>
              <a:rPr lang="en-US" sz="2400" baseline="-25000" dirty="0" err="1" smtClean="0">
                <a:sym typeface="Symbol"/>
              </a:rPr>
              <a:t>e</a:t>
            </a:r>
            <a:r>
              <a:rPr lang="en-US" sz="2400" dirty="0" smtClean="0">
                <a:sym typeface="Symbol"/>
              </a:rPr>
              <a:t>)</a:t>
            </a:r>
          </a:p>
          <a:p>
            <a:pPr marL="0" indent="0">
              <a:buNone/>
            </a:pPr>
            <a:r>
              <a:rPr lang="en-US" sz="2400" dirty="0" smtClean="0"/>
              <a:t>(3) E×B advection of background gradient</a:t>
            </a:r>
          </a:p>
          <a:p>
            <a:pPr marL="0" indent="0">
              <a:buNone/>
            </a:pPr>
            <a:r>
              <a:rPr lang="en-US" sz="2400" dirty="0" smtClean="0"/>
              <a:t>		-</a:t>
            </a:r>
            <a:r>
              <a:rPr lang="en-US" sz="2400" dirty="0" smtClean="0">
                <a:latin typeface="Symbol" panose="05050102010706020507" pitchFamily="18" charset="2"/>
              </a:rPr>
              <a:t>w</a:t>
            </a:r>
            <a:r>
              <a:rPr lang="en-US" sz="2400" dirty="0" smtClean="0"/>
              <a:t>(</a:t>
            </a:r>
            <a:r>
              <a:rPr lang="en-US" sz="2400" dirty="0" err="1" smtClean="0">
                <a:latin typeface="Symbol" panose="05050102010706020507" pitchFamily="18" charset="2"/>
              </a:rPr>
              <a:t>d</a:t>
            </a:r>
            <a:r>
              <a:rPr lang="en-US" sz="2400" dirty="0" err="1" smtClean="0"/>
              <a:t>T</a:t>
            </a:r>
            <a:r>
              <a:rPr lang="en-US" sz="2400" baseline="-25000" dirty="0" err="1" smtClean="0"/>
              <a:t>i</a:t>
            </a:r>
            <a:r>
              <a:rPr lang="en-US" sz="2400" dirty="0" smtClean="0"/>
              <a:t>/T</a:t>
            </a:r>
            <a:r>
              <a:rPr lang="en-US" sz="2400" baseline="-25000" dirty="0" smtClean="0"/>
              <a:t>i0</a:t>
            </a:r>
            <a:r>
              <a:rPr lang="en-US" sz="2400" dirty="0" smtClean="0"/>
              <a:t>) </a:t>
            </a:r>
            <a:r>
              <a:rPr lang="en-US" sz="2400" dirty="0" smtClean="0">
                <a:sym typeface="Symbol"/>
              </a:rPr>
              <a:t>= </a:t>
            </a:r>
            <a:r>
              <a:rPr lang="en-US" sz="2400" dirty="0" smtClean="0">
                <a:latin typeface="Symbol" panose="05050102010706020507" pitchFamily="18" charset="2"/>
                <a:sym typeface="Symbol"/>
              </a:rPr>
              <a:t>w</a:t>
            </a:r>
            <a:r>
              <a:rPr lang="en-US" sz="2400" baseline="-25000" dirty="0" smtClean="0">
                <a:sym typeface="Symbol"/>
              </a:rPr>
              <a:t>*T</a:t>
            </a:r>
            <a:r>
              <a:rPr lang="en-US" sz="2400" dirty="0" smtClean="0">
                <a:sym typeface="Symbol"/>
              </a:rPr>
              <a:t>(</a:t>
            </a:r>
            <a:r>
              <a:rPr lang="en-US" sz="2400" dirty="0" err="1" smtClean="0">
                <a:latin typeface="Symbol" panose="05050102010706020507" pitchFamily="18" charset="2"/>
                <a:sym typeface="Symbol"/>
              </a:rPr>
              <a:t>dj</a:t>
            </a:r>
            <a:r>
              <a:rPr lang="en-US" sz="2400" dirty="0" smtClean="0">
                <a:sym typeface="Symbol"/>
              </a:rPr>
              <a:t>/</a:t>
            </a:r>
            <a:r>
              <a:rPr lang="en-US" sz="2400" dirty="0" err="1" smtClean="0">
                <a:sym typeface="Symbol"/>
              </a:rPr>
              <a:t>T</a:t>
            </a:r>
            <a:r>
              <a:rPr lang="en-US" sz="2400" baseline="-25000" dirty="0" err="1" smtClean="0">
                <a:sym typeface="Symbol"/>
              </a:rPr>
              <a:t>i</a:t>
            </a:r>
            <a:r>
              <a:rPr lang="en-US" sz="2400" dirty="0" smtClean="0">
                <a:sym typeface="Symbol"/>
              </a:rPr>
              <a:t>)</a:t>
            </a:r>
            <a:endParaRPr lang="en-US" sz="2400" dirty="0"/>
          </a:p>
          <a:p>
            <a:endParaRPr lang="en-US" sz="2400" dirty="0" smtClean="0">
              <a:sym typeface="Symbol"/>
            </a:endParaRPr>
          </a:p>
          <a:p>
            <a:pPr marL="0" indent="0">
              <a:buNone/>
            </a:pPr>
            <a:r>
              <a:rPr lang="en-US" sz="2400" dirty="0" smtClean="0"/>
              <a:t>(1)+(2):	</a:t>
            </a:r>
            <a:r>
              <a:rPr lang="en-US" sz="2400" dirty="0" smtClean="0">
                <a:latin typeface="Symbol" panose="05050102010706020507" pitchFamily="18" charset="2"/>
              </a:rPr>
              <a:t>w</a:t>
            </a:r>
            <a:r>
              <a:rPr lang="en-US" sz="2400" dirty="0" smtClean="0"/>
              <a:t>(</a:t>
            </a:r>
            <a:r>
              <a:rPr lang="en-US" sz="2400" dirty="0" err="1" smtClean="0"/>
              <a:t>T</a:t>
            </a:r>
            <a:r>
              <a:rPr lang="en-US" sz="2400" baseline="-25000" dirty="0" err="1" smtClean="0"/>
              <a:t>i</a:t>
            </a:r>
            <a:r>
              <a:rPr lang="en-US" sz="2400" dirty="0" smtClean="0"/>
              <a:t>/</a:t>
            </a:r>
            <a:r>
              <a:rPr lang="en-US" sz="2400" dirty="0" err="1" smtClean="0"/>
              <a:t>T</a:t>
            </a:r>
            <a:r>
              <a:rPr lang="en-US" sz="2400" baseline="-25000" dirty="0" err="1" smtClean="0"/>
              <a:t>e</a:t>
            </a:r>
            <a:r>
              <a:rPr lang="en-US" sz="2400" dirty="0" smtClean="0"/>
              <a:t>)</a:t>
            </a:r>
            <a:r>
              <a:rPr lang="en-US" sz="2400" dirty="0" smtClean="0">
                <a:sym typeface="Symbol"/>
              </a:rPr>
              <a:t>(</a:t>
            </a:r>
            <a:r>
              <a:rPr lang="en-US" sz="2400" dirty="0" err="1" smtClean="0">
                <a:latin typeface="Symbol" panose="05050102010706020507" pitchFamily="18" charset="2"/>
                <a:sym typeface="Symbol"/>
              </a:rPr>
              <a:t>dj</a:t>
            </a:r>
            <a:r>
              <a:rPr lang="en-US" sz="2400" dirty="0" smtClean="0">
                <a:sym typeface="Symbol"/>
              </a:rPr>
              <a:t>/T</a:t>
            </a:r>
            <a:r>
              <a:rPr lang="en-US" sz="2400" baseline="-25000" dirty="0" smtClean="0">
                <a:sym typeface="Symbol"/>
              </a:rPr>
              <a:t>i0</a:t>
            </a:r>
            <a:r>
              <a:rPr lang="en-US" sz="2400" dirty="0" smtClean="0">
                <a:sym typeface="Symbol"/>
              </a:rPr>
              <a:t>) = </a:t>
            </a:r>
            <a:r>
              <a:rPr lang="en-US" sz="2400" dirty="0" err="1">
                <a:latin typeface="Symbol" panose="05050102010706020507" pitchFamily="18" charset="2"/>
                <a:sym typeface="Symbol"/>
              </a:rPr>
              <a:t>w</a:t>
            </a:r>
            <a:r>
              <a:rPr lang="en-US" sz="2400" baseline="-25000" dirty="0" err="1">
                <a:sym typeface="Symbol"/>
              </a:rPr>
              <a:t>Di</a:t>
            </a:r>
            <a:r>
              <a:rPr lang="en-US" sz="2400" dirty="0">
                <a:sym typeface="Symbol"/>
              </a:rPr>
              <a:t> (</a:t>
            </a:r>
            <a:r>
              <a:rPr lang="en-US" sz="2400" dirty="0" err="1">
                <a:latin typeface="Symbol" panose="05050102010706020507" pitchFamily="18" charset="2"/>
                <a:sym typeface="Symbol"/>
              </a:rPr>
              <a:t>d</a:t>
            </a:r>
            <a:r>
              <a:rPr lang="en-US" sz="2400" dirty="0" err="1">
                <a:sym typeface="Symbol"/>
              </a:rPr>
              <a:t>T</a:t>
            </a:r>
            <a:r>
              <a:rPr lang="en-US" sz="2400" baseline="-25000" dirty="0" err="1">
                <a:sym typeface="Symbol"/>
              </a:rPr>
              <a:t>i</a:t>
            </a:r>
            <a:r>
              <a:rPr lang="en-US" sz="2400" dirty="0">
                <a:sym typeface="Symbol"/>
              </a:rPr>
              <a:t>/T</a:t>
            </a:r>
            <a:r>
              <a:rPr lang="en-US" sz="2400" baseline="-25000" dirty="0">
                <a:sym typeface="Symbol"/>
              </a:rPr>
              <a:t>i0</a:t>
            </a:r>
            <a:r>
              <a:rPr lang="en-US" sz="2400" dirty="0" smtClean="0">
                <a:sym typeface="Symbol"/>
              </a:rPr>
              <a:t>)</a:t>
            </a:r>
          </a:p>
          <a:p>
            <a:pPr marL="0" indent="0">
              <a:buNone/>
            </a:pPr>
            <a:r>
              <a:rPr lang="en-US" sz="2400" dirty="0">
                <a:sym typeface="Symbol"/>
              </a:rPr>
              <a:t> </a:t>
            </a:r>
            <a:r>
              <a:rPr lang="en-US" sz="2400" dirty="0" smtClean="0">
                <a:sym typeface="Symbol"/>
              </a:rPr>
              <a:t>   (+3):	</a:t>
            </a:r>
            <a:r>
              <a:rPr lang="en-US" sz="2400" dirty="0">
                <a:latin typeface="Symbol" panose="05050102010706020507" pitchFamily="18" charset="2"/>
              </a:rPr>
              <a:t>w</a:t>
            </a:r>
            <a:r>
              <a:rPr lang="en-US" sz="2400" dirty="0"/>
              <a:t>(</a:t>
            </a:r>
            <a:r>
              <a:rPr lang="en-US" sz="2400" dirty="0" err="1"/>
              <a:t>T</a:t>
            </a:r>
            <a:r>
              <a:rPr lang="en-US" sz="2400" baseline="-25000" dirty="0" err="1"/>
              <a:t>i</a:t>
            </a:r>
            <a:r>
              <a:rPr lang="en-US" sz="2400" dirty="0"/>
              <a:t>/</a:t>
            </a:r>
            <a:r>
              <a:rPr lang="en-US" sz="2400" dirty="0" err="1"/>
              <a:t>T</a:t>
            </a:r>
            <a:r>
              <a:rPr lang="en-US" sz="2400" baseline="-25000" dirty="0" err="1"/>
              <a:t>e</a:t>
            </a:r>
            <a:r>
              <a:rPr lang="en-US" sz="2400" dirty="0"/>
              <a:t>)</a:t>
            </a:r>
            <a:r>
              <a:rPr lang="en-US" sz="2400" dirty="0" smtClean="0">
                <a:sym typeface="Symbol"/>
              </a:rPr>
              <a:t> = -</a:t>
            </a:r>
            <a:r>
              <a:rPr lang="en-US" sz="2400" dirty="0" err="1" smtClean="0">
                <a:latin typeface="Symbol" panose="05050102010706020507" pitchFamily="18" charset="2"/>
                <a:sym typeface="Symbol"/>
              </a:rPr>
              <a:t>w</a:t>
            </a:r>
            <a:r>
              <a:rPr lang="en-US" sz="2400" baseline="-25000" dirty="0" err="1" smtClean="0">
                <a:sym typeface="Symbol"/>
              </a:rPr>
              <a:t>Di</a:t>
            </a:r>
            <a:r>
              <a:rPr lang="en-US" sz="2400" dirty="0" smtClean="0">
                <a:sym typeface="Symbol"/>
              </a:rPr>
              <a:t> </a:t>
            </a:r>
            <a:r>
              <a:rPr lang="en-US" sz="2400" dirty="0" smtClean="0">
                <a:latin typeface="Symbol" panose="05050102010706020507" pitchFamily="18" charset="2"/>
                <a:sym typeface="Symbol"/>
              </a:rPr>
              <a:t>w</a:t>
            </a:r>
            <a:r>
              <a:rPr lang="en-US" sz="2400" baseline="-25000" dirty="0" smtClean="0">
                <a:sym typeface="Symbol"/>
              </a:rPr>
              <a:t>*T</a:t>
            </a:r>
            <a:r>
              <a:rPr lang="en-US" sz="2400" dirty="0" smtClean="0">
                <a:sym typeface="Symbol"/>
              </a:rPr>
              <a:t> / </a:t>
            </a:r>
            <a:r>
              <a:rPr lang="en-US" sz="2400" dirty="0">
                <a:latin typeface="Symbol" panose="05050102010706020507" pitchFamily="18" charset="2"/>
              </a:rPr>
              <a:t>w</a:t>
            </a:r>
            <a:endParaRPr lang="en-US" sz="2400" dirty="0" smtClean="0">
              <a:sym typeface="Symbol"/>
            </a:endParaRPr>
          </a:p>
          <a:p>
            <a:pPr marL="0" indent="0">
              <a:buNone/>
            </a:pPr>
            <a:r>
              <a:rPr lang="en-US" sz="2400" dirty="0" smtClean="0"/>
              <a:t>		</a:t>
            </a:r>
            <a:r>
              <a:rPr lang="en-US" sz="2400" dirty="0" smtClean="0">
                <a:latin typeface="Symbol" panose="05050102010706020507" pitchFamily="18" charset="2"/>
              </a:rPr>
              <a:t>w</a:t>
            </a:r>
            <a:r>
              <a:rPr lang="en-US" sz="2400" baseline="30000" dirty="0" smtClean="0"/>
              <a:t>2 </a:t>
            </a:r>
            <a:r>
              <a:rPr lang="en-US" sz="2400" dirty="0" smtClean="0"/>
              <a:t>= -(</a:t>
            </a:r>
            <a:r>
              <a:rPr lang="en-US" sz="2400" dirty="0" err="1" smtClean="0"/>
              <a:t>k</a:t>
            </a:r>
            <a:r>
              <a:rPr lang="en-US" sz="2400" baseline="-25000" dirty="0" err="1" smtClean="0"/>
              <a:t>y</a:t>
            </a:r>
            <a:r>
              <a:rPr lang="en-US" sz="2400" dirty="0" err="1" smtClean="0">
                <a:latin typeface="Symbol" panose="05050102010706020507" pitchFamily="18" charset="2"/>
              </a:rPr>
              <a:t>r</a:t>
            </a:r>
            <a:r>
              <a:rPr lang="en-US" sz="2400" baseline="-25000" dirty="0" err="1" smtClean="0"/>
              <a:t>i</a:t>
            </a:r>
            <a:r>
              <a:rPr lang="en-US" sz="2400" dirty="0" smtClean="0"/>
              <a:t>)</a:t>
            </a:r>
            <a:r>
              <a:rPr lang="en-US" sz="2400" baseline="30000" dirty="0" smtClean="0"/>
              <a:t>2</a:t>
            </a:r>
            <a:r>
              <a:rPr lang="en-US" sz="2400" dirty="0" smtClean="0"/>
              <a:t>v</a:t>
            </a:r>
            <a:r>
              <a:rPr lang="en-US" sz="2400" baseline="-25000" dirty="0" smtClean="0"/>
              <a:t>Ti</a:t>
            </a:r>
            <a:r>
              <a:rPr lang="en-US" sz="2400" baseline="30000" dirty="0" smtClean="0"/>
              <a:t>2</a:t>
            </a:r>
            <a:r>
              <a:rPr lang="en-US" sz="2400" dirty="0" smtClean="0"/>
              <a:t> / RL</a:t>
            </a:r>
            <a:r>
              <a:rPr lang="en-US" sz="2400" baseline="-25000" dirty="0" smtClean="0"/>
              <a:t>T</a:t>
            </a:r>
            <a:r>
              <a:rPr lang="en-US" sz="2400" dirty="0" smtClean="0"/>
              <a:t> (assume </a:t>
            </a:r>
            <a:r>
              <a:rPr lang="en-US" sz="2400" dirty="0" err="1" smtClean="0"/>
              <a:t>T</a:t>
            </a:r>
            <a:r>
              <a:rPr lang="en-US" sz="2400" baseline="-25000" dirty="0" err="1" smtClean="0"/>
              <a:t>e</a:t>
            </a:r>
            <a:r>
              <a:rPr lang="en-US" sz="2400" dirty="0" smtClean="0"/>
              <a:t>=</a:t>
            </a:r>
            <a:r>
              <a:rPr lang="en-US" sz="2400" dirty="0" err="1" smtClean="0"/>
              <a:t>T</a:t>
            </a:r>
            <a:r>
              <a:rPr lang="en-US" sz="2400" baseline="-25000" dirty="0" err="1" smtClean="0"/>
              <a:t>i</a:t>
            </a:r>
            <a:r>
              <a:rPr lang="en-US" sz="2400" dirty="0" smtClean="0"/>
              <a:t>)</a:t>
            </a:r>
          </a:p>
          <a:p>
            <a:pPr marL="0" indent="0">
              <a:buNone/>
            </a:pPr>
            <a:r>
              <a:rPr lang="en-US" sz="2400" baseline="-25000" dirty="0"/>
              <a:t>	</a:t>
            </a:r>
            <a:r>
              <a:rPr lang="en-US" sz="2400" baseline="-25000" dirty="0" smtClean="0"/>
              <a:t>	</a:t>
            </a:r>
            <a:r>
              <a:rPr lang="en-US" sz="2400" b="1" dirty="0" smtClean="0">
                <a:latin typeface="Symbol" panose="05050102010706020507" pitchFamily="18" charset="2"/>
              </a:rPr>
              <a:t>w</a:t>
            </a:r>
            <a:r>
              <a:rPr lang="en-US" sz="2400" b="1" baseline="30000" dirty="0" smtClean="0"/>
              <a:t> </a:t>
            </a:r>
            <a:r>
              <a:rPr lang="en-US" sz="2400" b="1" dirty="0"/>
              <a:t>= </a:t>
            </a:r>
            <a:r>
              <a:rPr lang="en-US" sz="2400" b="1" dirty="0" smtClean="0"/>
              <a:t>+/- </a:t>
            </a:r>
            <a:r>
              <a:rPr lang="en-US" sz="2400" b="1" dirty="0" err="1" smtClean="0"/>
              <a:t>i</a:t>
            </a:r>
            <a:r>
              <a:rPr lang="en-US" sz="2400" b="1" dirty="0" smtClean="0"/>
              <a:t> </a:t>
            </a:r>
            <a:r>
              <a:rPr lang="en-US" sz="2400" b="1" dirty="0"/>
              <a:t>(</a:t>
            </a:r>
            <a:r>
              <a:rPr lang="en-US" sz="2400" b="1" dirty="0" err="1" smtClean="0"/>
              <a:t>k</a:t>
            </a:r>
            <a:r>
              <a:rPr lang="en-US" sz="2400" b="1" baseline="-25000" dirty="0" err="1" smtClean="0"/>
              <a:t>y</a:t>
            </a:r>
            <a:r>
              <a:rPr lang="en-US" sz="2400" b="1" dirty="0" err="1" smtClean="0">
                <a:latin typeface="Symbol" panose="05050102010706020507" pitchFamily="18" charset="2"/>
              </a:rPr>
              <a:t>r</a:t>
            </a:r>
            <a:r>
              <a:rPr lang="en-US" sz="2400" b="1" baseline="-25000" dirty="0" err="1" smtClean="0"/>
              <a:t>i</a:t>
            </a:r>
            <a:r>
              <a:rPr lang="en-US" sz="2400" b="1" dirty="0" smtClean="0"/>
              <a:t>)</a:t>
            </a:r>
            <a:r>
              <a:rPr lang="en-US" sz="2400" b="1" dirty="0" err="1" smtClean="0"/>
              <a:t>v</a:t>
            </a:r>
            <a:r>
              <a:rPr lang="en-US" sz="2400" b="1" baseline="-25000" dirty="0" err="1" smtClean="0"/>
              <a:t>Ti</a:t>
            </a:r>
            <a:r>
              <a:rPr lang="en-US" sz="2400" b="1" dirty="0" smtClean="0"/>
              <a:t> </a:t>
            </a:r>
            <a:r>
              <a:rPr lang="en-US" sz="2400" b="1" dirty="0"/>
              <a:t>/ </a:t>
            </a:r>
            <a:r>
              <a:rPr lang="en-US" sz="2400" b="1" dirty="0" smtClean="0"/>
              <a:t>(RL</a:t>
            </a:r>
            <a:r>
              <a:rPr lang="en-US" sz="2400" b="1" baseline="-25000" dirty="0" smtClean="0"/>
              <a:t>T</a:t>
            </a:r>
            <a:r>
              <a:rPr lang="en-US" sz="2400" b="1" dirty="0" smtClean="0"/>
              <a:t>)</a:t>
            </a:r>
            <a:r>
              <a:rPr lang="en-US" sz="2400" b="1" baseline="30000" dirty="0" smtClean="0"/>
              <a:t>1/2</a:t>
            </a:r>
            <a:r>
              <a:rPr lang="en-US" sz="2400" b="1" dirty="0"/>
              <a:t> </a:t>
            </a:r>
          </a:p>
        </p:txBody>
      </p:sp>
      <p:sp>
        <p:nvSpPr>
          <p:cNvPr id="3" name="Title 2"/>
          <p:cNvSpPr>
            <a:spLocks noGrp="1"/>
          </p:cNvSpPr>
          <p:nvPr>
            <p:ph type="title"/>
          </p:nvPr>
        </p:nvSpPr>
        <p:spPr/>
        <p:txBody>
          <a:bodyPr/>
          <a:lstStyle/>
          <a:p>
            <a:r>
              <a:rPr lang="en-US" dirty="0" smtClean="0"/>
              <a:t>Simplest dispersion from these 3 terms</a:t>
            </a:r>
            <a:endParaRPr lang="en-US" dirty="0"/>
          </a:p>
        </p:txBody>
      </p:sp>
    </p:spTree>
    <p:extLst>
      <p:ext uri="{BB962C8B-B14F-4D97-AF65-F5344CB8AC3E}">
        <p14:creationId xmlns:p14="http://schemas.microsoft.com/office/powerpoint/2010/main" val="21623762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133600"/>
            <a:ext cx="9144000" cy="2819400"/>
          </a:xfrm>
        </p:spPr>
        <p:txBody>
          <a:bodyPr/>
          <a:lstStyle/>
          <a:p>
            <a:r>
              <a:rPr lang="en-US" altLang="en-US" sz="4800" dirty="0" smtClean="0"/>
              <a:t>How do we go from linear stability to turbulent transport?</a:t>
            </a:r>
          </a:p>
        </p:txBody>
      </p:sp>
    </p:spTree>
    <p:extLst>
      <p:ext uri="{BB962C8B-B14F-4D97-AF65-F5344CB8AC3E}">
        <p14:creationId xmlns:p14="http://schemas.microsoft.com/office/powerpoint/2010/main" val="132053323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92" name="Object 2"/>
          <p:cNvGraphicFramePr>
            <a:graphicFrameLocks noChangeAspect="1"/>
          </p:cNvGraphicFramePr>
          <p:nvPr>
            <p:extLst>
              <p:ext uri="{D42A27DB-BD31-4B8C-83A1-F6EECF244321}">
                <p14:modId xmlns:p14="http://schemas.microsoft.com/office/powerpoint/2010/main" val="4273085585"/>
              </p:ext>
            </p:extLst>
          </p:nvPr>
        </p:nvGraphicFramePr>
        <p:xfrm>
          <a:off x="838200" y="3397250"/>
          <a:ext cx="6442075" cy="952500"/>
        </p:xfrm>
        <a:graphic>
          <a:graphicData uri="http://schemas.openxmlformats.org/presentationml/2006/ole">
            <mc:AlternateContent xmlns:mc="http://schemas.openxmlformats.org/markup-compatibility/2006">
              <mc:Choice xmlns:v="urn:schemas-microsoft-com:vml" Requires="v">
                <p:oleObj spid="_x0000_s188686" name="Equation" r:id="rId3" imgW="3263900" imgH="482600" progId="Equation.3">
                  <p:embed/>
                </p:oleObj>
              </mc:Choice>
              <mc:Fallback>
                <p:oleObj name="Equation" r:id="rId3" imgW="32639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397250"/>
                        <a:ext cx="64420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52788"/>
            <a:ext cx="6392082" cy="116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Title 1"/>
          <p:cNvSpPr>
            <a:spLocks noGrp="1"/>
          </p:cNvSpPr>
          <p:nvPr>
            <p:ph type="title"/>
          </p:nvPr>
        </p:nvSpPr>
        <p:spPr/>
        <p:txBody>
          <a:bodyPr/>
          <a:lstStyle/>
          <a:p>
            <a:r>
              <a:rPr lang="en-US" altLang="en-US" sz="2800" dirty="0" smtClean="0"/>
              <a:t>Transport depends on a spectrum of amplitude fluctuations and cross-phases</a:t>
            </a:r>
          </a:p>
        </p:txBody>
      </p:sp>
      <p:sp>
        <p:nvSpPr>
          <p:cNvPr id="37891" name="Content Placeholder 2"/>
          <p:cNvSpPr>
            <a:spLocks noGrp="1"/>
          </p:cNvSpPr>
          <p:nvPr>
            <p:ph idx="1"/>
          </p:nvPr>
        </p:nvSpPr>
        <p:spPr>
          <a:xfrm>
            <a:off x="152400" y="1066800"/>
            <a:ext cx="8763000" cy="5334000"/>
          </a:xfrm>
        </p:spPr>
        <p:txBody>
          <a:bodyPr/>
          <a:lstStyle/>
          <a:p>
            <a:r>
              <a:rPr lang="en-US" altLang="en-US" dirty="0" smtClean="0"/>
              <a:t>E.g. particle flux from electrostatic perturbations</a:t>
            </a:r>
          </a:p>
          <a:p>
            <a:endParaRPr lang="en-US" altLang="en-US" dirty="0" smtClean="0"/>
          </a:p>
          <a:p>
            <a:endParaRPr lang="en-US" altLang="en-US" dirty="0" smtClean="0"/>
          </a:p>
          <a:p>
            <a:endParaRPr lang="en-US" altLang="en-US" dirty="0" smtClean="0"/>
          </a:p>
          <a:p>
            <a:r>
              <a:rPr lang="en-US" altLang="en-US" dirty="0" smtClean="0"/>
              <a:t>As a function of wavenumber:</a:t>
            </a:r>
          </a:p>
          <a:p>
            <a:endParaRPr lang="en-US" altLang="en-US" dirty="0" smtClean="0"/>
          </a:p>
          <a:p>
            <a:endParaRPr lang="en-US" altLang="en-US" dirty="0"/>
          </a:p>
          <a:p>
            <a:endParaRPr lang="en-US" altLang="en-US" dirty="0" smtClean="0"/>
          </a:p>
          <a:p>
            <a:endParaRPr lang="en-US" altLang="en-US" dirty="0"/>
          </a:p>
          <a:p>
            <a:endParaRPr lang="en-US" altLang="en-US" dirty="0" smtClean="0"/>
          </a:p>
          <a:p>
            <a:r>
              <a:rPr lang="en-US" altLang="en-US" dirty="0" smtClean="0"/>
              <a:t>Except for </a:t>
            </a:r>
            <a:r>
              <a:rPr lang="en-US" altLang="en-US" dirty="0" err="1" smtClean="0"/>
              <a:t>Languir</a:t>
            </a:r>
            <a:r>
              <a:rPr lang="en-US" altLang="en-US" dirty="0" smtClean="0"/>
              <a:t> probes in cool edge plasma, we never (?) have been able to measure all the quantities needed to directly infer </a:t>
            </a:r>
            <a:r>
              <a:rPr lang="en-US" altLang="en-US" i="1" dirty="0" smtClean="0"/>
              <a:t>turbulent transport</a:t>
            </a:r>
            <a:r>
              <a:rPr lang="en-US" altLang="en-US" dirty="0" smtClean="0"/>
              <a:t> (especially cross phase)</a:t>
            </a:r>
            <a:endParaRPr lang="en-US" altLang="en-US" i="1" dirty="0" smtClean="0"/>
          </a:p>
        </p:txBody>
      </p:sp>
      <p:sp>
        <p:nvSpPr>
          <p:cNvPr id="37895" name="TextBox 9"/>
          <p:cNvSpPr txBox="1">
            <a:spLocks noChangeArrowheads="1"/>
          </p:cNvSpPr>
          <p:nvPr/>
        </p:nvSpPr>
        <p:spPr bwMode="auto">
          <a:xfrm>
            <a:off x="6208713" y="4676775"/>
            <a:ext cx="1258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Cross phase</a:t>
            </a:r>
          </a:p>
        </p:txBody>
      </p:sp>
      <p:cxnSp>
        <p:nvCxnSpPr>
          <p:cNvPr id="37896" name="Straight Arrow Connector 10"/>
          <p:cNvCxnSpPr>
            <a:cxnSpLocks noChangeShapeType="1"/>
          </p:cNvCxnSpPr>
          <p:nvPr/>
        </p:nvCxnSpPr>
        <p:spPr bwMode="auto">
          <a:xfrm flipH="1" flipV="1">
            <a:off x="6400800" y="4159250"/>
            <a:ext cx="285750" cy="517525"/>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7897" name="TextBox 13"/>
          <p:cNvSpPr txBox="1">
            <a:spLocks noChangeArrowheads="1"/>
          </p:cNvSpPr>
          <p:nvPr/>
        </p:nvSpPr>
        <p:spPr bwMode="auto">
          <a:xfrm>
            <a:off x="2819400" y="4949825"/>
            <a:ext cx="1746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1822CD"/>
                </a:solidFill>
                <a:latin typeface="Helvetica" pitchFamily="34" charset="0"/>
              </a:rPr>
              <a:t>Amplitude spectra</a:t>
            </a:r>
          </a:p>
        </p:txBody>
      </p:sp>
      <p:cxnSp>
        <p:nvCxnSpPr>
          <p:cNvPr id="37898" name="Straight Arrow Connector 14"/>
          <p:cNvCxnSpPr>
            <a:cxnSpLocks noChangeShapeType="1"/>
          </p:cNvCxnSpPr>
          <p:nvPr/>
        </p:nvCxnSpPr>
        <p:spPr bwMode="auto">
          <a:xfrm flipV="1">
            <a:off x="3733800" y="4395788"/>
            <a:ext cx="76200" cy="533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7899" name="Straight Arrow Connector 15"/>
          <p:cNvCxnSpPr>
            <a:cxnSpLocks noChangeShapeType="1"/>
          </p:cNvCxnSpPr>
          <p:nvPr/>
        </p:nvCxnSpPr>
        <p:spPr bwMode="auto">
          <a:xfrm flipV="1">
            <a:off x="3733800" y="4387850"/>
            <a:ext cx="685800" cy="533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a:spLocks noRot="1" noChangeAspect="1" noMove="1" noResize="1" noEditPoints="1" noAdjustHandles="1" noChangeArrowheads="1" noChangeShapeType="1" noTextEdit="1"/>
          </p:cNvSpPr>
          <p:nvPr/>
        </p:nvSpPr>
        <p:spPr>
          <a:xfrm>
            <a:off x="762000" y="1828800"/>
            <a:ext cx="2582694" cy="470385"/>
          </a:xfrm>
          <a:prstGeom prst="rect">
            <a:avLst/>
          </a:prstGeom>
          <a:blipFill rotWithShape="1">
            <a:blip r:embed="rId6"/>
            <a:stretch>
              <a:fillRect b="-19481"/>
            </a:stretch>
          </a:blipFill>
        </p:spPr>
        <p:txBody>
          <a:bodyPr/>
          <a:lstStyle/>
          <a:p>
            <a:pPr>
              <a:defRPr/>
            </a:pPr>
            <a:r>
              <a:rPr lang="en-US">
                <a:noFill/>
              </a:rPr>
              <a:t> </a:t>
            </a:r>
          </a:p>
        </p:txBody>
      </p:sp>
    </p:spTree>
    <p:extLst>
      <p:ext uri="{BB962C8B-B14F-4D97-AF65-F5344CB8AC3E}">
        <p14:creationId xmlns:p14="http://schemas.microsoft.com/office/powerpoint/2010/main" val="38101903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z="2800" smtClean="0"/>
              <a:t>Mixing length estimate for fluctuation amplitude</a:t>
            </a:r>
          </a:p>
        </p:txBody>
      </p:sp>
      <p:sp>
        <p:nvSpPr>
          <p:cNvPr id="26627" name="Content Placeholder 2"/>
          <p:cNvSpPr>
            <a:spLocks noGrp="1"/>
          </p:cNvSpPr>
          <p:nvPr>
            <p:ph idx="1"/>
          </p:nvPr>
        </p:nvSpPr>
        <p:spPr>
          <a:xfrm>
            <a:off x="381000" y="1066800"/>
            <a:ext cx="3657600" cy="5181600"/>
          </a:xfrm>
        </p:spPr>
        <p:txBody>
          <a:bodyPr/>
          <a:lstStyle/>
          <a:p>
            <a:r>
              <a:rPr lang="en-US" altLang="en-US" smtClean="0"/>
              <a:t>In the presence of an equilibrium gradient, </a:t>
            </a:r>
            <a:r>
              <a:rPr lang="en-US" altLang="en-US" smtClean="0">
                <a:sym typeface="Symbol" pitchFamily="18" charset="2"/>
              </a:rPr>
              <a:t></a:t>
            </a:r>
            <a:r>
              <a:rPr lang="en-US" altLang="en-US" smtClean="0"/>
              <a:t>n</a:t>
            </a:r>
            <a:r>
              <a:rPr lang="en-US" altLang="en-US" baseline="-25000" smtClean="0"/>
              <a:t>0</a:t>
            </a:r>
            <a:r>
              <a:rPr lang="en-US" altLang="en-US" smtClean="0"/>
              <a:t>, turbulence with radial correlation L</a:t>
            </a:r>
            <a:r>
              <a:rPr lang="en-US" altLang="en-US" baseline="-25000" smtClean="0"/>
              <a:t>r</a:t>
            </a:r>
            <a:r>
              <a:rPr lang="en-US" altLang="en-US" smtClean="0"/>
              <a:t> will mix regions of high and low density</a:t>
            </a:r>
          </a:p>
          <a:p>
            <a:endParaRPr lang="en-US" altLang="en-US" smtClean="0"/>
          </a:p>
          <a:p>
            <a:endParaRPr lang="en-US" altLang="en-US" smtClean="0"/>
          </a:p>
          <a:p>
            <a:endParaRPr lang="en-US" altLang="en-US" smtClean="0"/>
          </a:p>
        </p:txBody>
      </p:sp>
      <p:grpSp>
        <p:nvGrpSpPr>
          <p:cNvPr id="26628" name="Group 80"/>
          <p:cNvGrpSpPr>
            <a:grpSpLocks/>
          </p:cNvGrpSpPr>
          <p:nvPr/>
        </p:nvGrpSpPr>
        <p:grpSpPr bwMode="auto">
          <a:xfrm>
            <a:off x="4367213" y="1182688"/>
            <a:ext cx="4471987" cy="4446587"/>
            <a:chOff x="5181600" y="1568189"/>
            <a:chExt cx="3818391" cy="3875765"/>
          </a:xfrm>
        </p:grpSpPr>
        <p:pic>
          <p:nvPicPr>
            <p:cNvPr id="26638" name="Picture 79" descr="kavli_pressure_profile_2b.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26640"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26641" name="TextBox 18"/>
            <p:cNvSpPr txBox="1">
              <a:spLocks noChangeArrowheads="1"/>
            </p:cNvSpPr>
            <p:nvPr/>
          </p:nvSpPr>
          <p:spPr bwMode="auto">
            <a:xfrm>
              <a:off x="6827145" y="1900535"/>
              <a:ext cx="1579898" cy="4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latin typeface="Helvetica" pitchFamily="34" charset="0"/>
                </a:rPr>
                <a:t>time-averaged</a:t>
              </a:r>
            </a:p>
            <a:p>
              <a:pPr algn="ctr" eaLnBrk="1" hangingPunct="1">
                <a:spcBef>
                  <a:spcPct val="0"/>
                </a:spcBef>
                <a:buFontTx/>
                <a:buNone/>
              </a:pPr>
              <a:r>
                <a:rPr lang="en-US" altLang="en-US" sz="1200" i="0">
                  <a:latin typeface="Helvetica" pitchFamily="34" charset="0"/>
                </a:rPr>
                <a:t>temperature or density</a:t>
              </a:r>
            </a:p>
          </p:txBody>
        </p:sp>
        <p:cxnSp>
          <p:nvCxnSpPr>
            <p:cNvPr id="26642"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43" name="TextBox 22"/>
            <p:cNvSpPr txBox="1">
              <a:spLocks noChangeArrowheads="1"/>
            </p:cNvSpPr>
            <p:nvPr/>
          </p:nvSpPr>
          <p:spPr bwMode="auto">
            <a:xfrm>
              <a:off x="5681513" y="1568189"/>
              <a:ext cx="1048794" cy="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FF0000"/>
                  </a:solidFill>
                  <a:latin typeface="Helvetica" pitchFamily="34" charset="0"/>
                </a:rPr>
                <a:t>instantaneous</a:t>
              </a:r>
            </a:p>
            <a:p>
              <a:pPr algn="ctr" eaLnBrk="1" hangingPunct="1">
                <a:spcBef>
                  <a:spcPct val="0"/>
                </a:spcBef>
                <a:buFontTx/>
                <a:buNone/>
              </a:pPr>
              <a:r>
                <a:rPr lang="en-US" altLang="en-US" sz="1200" i="0">
                  <a:solidFill>
                    <a:srgbClr val="FF0000"/>
                  </a:solidFill>
                  <a:latin typeface="Helvetica" pitchFamily="34" charset="0"/>
                </a:rPr>
                <a:t>temperature</a:t>
              </a:r>
            </a:p>
            <a:p>
              <a:pPr algn="ctr" eaLnBrk="1" hangingPunct="1">
                <a:spcBef>
                  <a:spcPct val="0"/>
                </a:spcBef>
                <a:buFontTx/>
                <a:buNone/>
              </a:pPr>
              <a:r>
                <a:rPr lang="en-US" altLang="en-US" sz="1200" i="0">
                  <a:solidFill>
                    <a:srgbClr val="FF0000"/>
                  </a:solidFill>
                  <a:latin typeface="Helvetica" pitchFamily="34" charset="0"/>
                </a:rPr>
                <a:t>or density</a:t>
              </a:r>
            </a:p>
          </p:txBody>
        </p:sp>
        <p:cxnSp>
          <p:nvCxnSpPr>
            <p:cNvPr id="26644" name="Straight Arrow Connector 24"/>
            <p:cNvCxnSpPr>
              <a:cxnSpLocks noChangeShapeType="1"/>
            </p:cNvCxnSpPr>
            <p:nvPr/>
          </p:nvCxnSpPr>
          <p:spPr bwMode="auto">
            <a:xfrm flipH="1">
              <a:off x="6377870" y="2101707"/>
              <a:ext cx="27096" cy="201175"/>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645" name="TextBox 59"/>
            <p:cNvSpPr txBox="1">
              <a:spLocks noChangeArrowheads="1"/>
            </p:cNvSpPr>
            <p:nvPr/>
          </p:nvSpPr>
          <p:spPr bwMode="auto">
            <a:xfrm>
              <a:off x="6758041" y="5105400"/>
              <a:ext cx="721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1-2 m</a:t>
              </a:r>
            </a:p>
          </p:txBody>
        </p:sp>
        <p:cxnSp>
          <p:nvCxnSpPr>
            <p:cNvPr id="26646"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47"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grpSp>
      <p:cxnSp>
        <p:nvCxnSpPr>
          <p:cNvPr id="26629" name="Straight Connector 3"/>
          <p:cNvCxnSpPr>
            <a:cxnSpLocks noChangeShapeType="1"/>
          </p:cNvCxnSpPr>
          <p:nvPr/>
        </p:nvCxnSpPr>
        <p:spPr bwMode="auto">
          <a:xfrm>
            <a:off x="6470650" y="2530475"/>
            <a:ext cx="749300" cy="6889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6630" name="TextBox 4"/>
          <p:cNvSpPr txBox="1">
            <a:spLocks noChangeArrowheads="1"/>
          </p:cNvSpPr>
          <p:nvPr/>
        </p:nvSpPr>
        <p:spPr bwMode="auto">
          <a:xfrm>
            <a:off x="6858000" y="2514600"/>
            <a:ext cx="70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i="0">
                <a:latin typeface="Helvetica" pitchFamily="34" charset="0"/>
                <a:sym typeface="Symbol" pitchFamily="18" charset="2"/>
              </a:rPr>
              <a:t></a:t>
            </a:r>
            <a:r>
              <a:rPr lang="en-US" altLang="en-US" i="0">
                <a:latin typeface="Helvetica" pitchFamily="34" charset="0"/>
              </a:rPr>
              <a:t>n</a:t>
            </a:r>
            <a:r>
              <a:rPr lang="en-US" altLang="en-US" i="0" baseline="-25000">
                <a:latin typeface="Helvetica" pitchFamily="34" charset="0"/>
              </a:rPr>
              <a:t>0</a:t>
            </a:r>
          </a:p>
        </p:txBody>
      </p:sp>
      <p:cxnSp>
        <p:nvCxnSpPr>
          <p:cNvPr id="26631" name="Straight Arrow Connector 7"/>
          <p:cNvCxnSpPr>
            <a:cxnSpLocks noChangeShapeType="1"/>
          </p:cNvCxnSpPr>
          <p:nvPr/>
        </p:nvCxnSpPr>
        <p:spPr bwMode="auto">
          <a:xfrm>
            <a:off x="6583363" y="3429000"/>
            <a:ext cx="427037"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6632" name="Straight Arrow Connector 27"/>
          <p:cNvCxnSpPr>
            <a:cxnSpLocks noChangeShapeType="1"/>
          </p:cNvCxnSpPr>
          <p:nvPr/>
        </p:nvCxnSpPr>
        <p:spPr bwMode="auto">
          <a:xfrm flipH="1">
            <a:off x="7239000" y="3429000"/>
            <a:ext cx="609600"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6633" name="TextBox 21"/>
          <p:cNvSpPr txBox="1">
            <a:spLocks noChangeArrowheads="1"/>
          </p:cNvSpPr>
          <p:nvPr/>
        </p:nvSpPr>
        <p:spPr bwMode="auto">
          <a:xfrm>
            <a:off x="7848600" y="3200400"/>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FF0000"/>
                </a:solidFill>
                <a:latin typeface="Helvetica" pitchFamily="34" charset="0"/>
              </a:rPr>
              <a:t>L</a:t>
            </a:r>
            <a:r>
              <a:rPr lang="en-US" altLang="en-US" sz="2000" i="0" baseline="-25000">
                <a:solidFill>
                  <a:srgbClr val="FF0000"/>
                </a:solidFill>
                <a:latin typeface="Helvetica" pitchFamily="34" charset="0"/>
              </a:rPr>
              <a:t>r</a:t>
            </a:r>
            <a:r>
              <a:rPr lang="en-US" altLang="en-US" sz="2000" i="0">
                <a:solidFill>
                  <a:srgbClr val="FF0000"/>
                </a:solidFill>
                <a:latin typeface="Helvetica" pitchFamily="34" charset="0"/>
              </a:rPr>
              <a:t>~1/k</a:t>
            </a:r>
            <a:r>
              <a:rPr lang="en-US" altLang="en-US" sz="2000" i="0" baseline="-25000">
                <a:solidFill>
                  <a:srgbClr val="FF0000"/>
                </a:solidFill>
                <a:latin typeface="Helvetica" pitchFamily="34" charset="0"/>
              </a:rPr>
              <a:t>r</a:t>
            </a:r>
          </a:p>
        </p:txBody>
      </p:sp>
      <p:sp>
        <p:nvSpPr>
          <p:cNvPr id="26634" name="Oval 26"/>
          <p:cNvSpPr>
            <a:spLocks noChangeArrowheads="1"/>
          </p:cNvSpPr>
          <p:nvPr/>
        </p:nvSpPr>
        <p:spPr bwMode="auto">
          <a:xfrm>
            <a:off x="6934200" y="3962400"/>
            <a:ext cx="398463" cy="152400"/>
          </a:xfrm>
          <a:prstGeom prst="ellipse">
            <a:avLst/>
          </a:prstGeom>
          <a:noFill/>
          <a:ln w="25400"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cxnSp>
        <p:nvCxnSpPr>
          <p:cNvPr id="26635" name="Straight Arrow Connector 29"/>
          <p:cNvCxnSpPr>
            <a:cxnSpLocks noChangeShapeType="1"/>
            <a:endCxn id="26634" idx="7"/>
          </p:cNvCxnSpPr>
          <p:nvPr/>
        </p:nvCxnSpPr>
        <p:spPr bwMode="auto">
          <a:xfrm>
            <a:off x="7134225" y="3962400"/>
            <a:ext cx="139700" cy="222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6636" name="Straight Arrow Connector 39"/>
          <p:cNvCxnSpPr>
            <a:cxnSpLocks noChangeShapeType="1"/>
          </p:cNvCxnSpPr>
          <p:nvPr/>
        </p:nvCxnSpPr>
        <p:spPr bwMode="auto">
          <a:xfrm flipH="1">
            <a:off x="7010400" y="4114800"/>
            <a:ext cx="152400"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7" name="TextBox 42"/>
          <p:cNvSpPr txBox="1">
            <a:spLocks noChangeArrowheads="1"/>
          </p:cNvSpPr>
          <p:nvPr/>
        </p:nvSpPr>
        <p:spPr bwMode="auto">
          <a:xfrm>
            <a:off x="6307138" y="4200525"/>
            <a:ext cx="154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turbulent eddy (~mm-cm)</a:t>
            </a:r>
          </a:p>
        </p:txBody>
      </p:sp>
    </p:spTree>
    <p:extLst>
      <p:ext uri="{BB962C8B-B14F-4D97-AF65-F5344CB8AC3E}">
        <p14:creationId xmlns:p14="http://schemas.microsoft.com/office/powerpoint/2010/main" val="23591422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z="2800" smtClean="0"/>
              <a:t>Mixing length estimate for fluctuation amplitude</a:t>
            </a:r>
          </a:p>
        </p:txBody>
      </p:sp>
      <p:sp>
        <p:nvSpPr>
          <p:cNvPr id="27651" name="Content Placeholder 2"/>
          <p:cNvSpPr>
            <a:spLocks noGrp="1"/>
          </p:cNvSpPr>
          <p:nvPr>
            <p:ph idx="1"/>
          </p:nvPr>
        </p:nvSpPr>
        <p:spPr>
          <a:xfrm>
            <a:off x="381000" y="1066800"/>
            <a:ext cx="3657600" cy="5181600"/>
          </a:xfrm>
        </p:spPr>
        <p:txBody>
          <a:bodyPr/>
          <a:lstStyle/>
          <a:p>
            <a:r>
              <a:rPr lang="en-US" altLang="en-US" smtClean="0"/>
              <a:t>In the presence of an equilibrium gradient, </a:t>
            </a:r>
            <a:r>
              <a:rPr lang="en-US" altLang="en-US" smtClean="0">
                <a:sym typeface="Symbol" pitchFamily="18" charset="2"/>
              </a:rPr>
              <a:t></a:t>
            </a:r>
            <a:r>
              <a:rPr lang="en-US" altLang="en-US" smtClean="0"/>
              <a:t>n</a:t>
            </a:r>
            <a:r>
              <a:rPr lang="en-US" altLang="en-US" baseline="-25000" smtClean="0"/>
              <a:t>0</a:t>
            </a:r>
            <a:r>
              <a:rPr lang="en-US" altLang="en-US" smtClean="0"/>
              <a:t>, turbulence with radial correlation L</a:t>
            </a:r>
            <a:r>
              <a:rPr lang="en-US" altLang="en-US" baseline="-25000" smtClean="0"/>
              <a:t>r</a:t>
            </a:r>
            <a:r>
              <a:rPr lang="en-US" altLang="en-US" smtClean="0"/>
              <a:t> will mix regions of high and low density</a:t>
            </a:r>
          </a:p>
          <a:p>
            <a:r>
              <a:rPr lang="en-US" altLang="en-US" smtClean="0"/>
              <a:t>Leads to fluctuation </a:t>
            </a:r>
            <a:r>
              <a:rPr lang="en-US" altLang="en-US" smtClean="0">
                <a:latin typeface="Symbol" pitchFamily="18" charset="2"/>
              </a:rPr>
              <a:t>d</a:t>
            </a:r>
            <a:r>
              <a:rPr lang="en-US" altLang="en-US" smtClean="0"/>
              <a:t>n</a:t>
            </a:r>
          </a:p>
          <a:p>
            <a:endParaRPr lang="en-US" altLang="en-US" smtClean="0"/>
          </a:p>
          <a:p>
            <a:endParaRPr lang="en-US" altLang="en-US" smtClean="0"/>
          </a:p>
          <a:p>
            <a:endParaRPr lang="en-US" altLang="en-US" smtClean="0"/>
          </a:p>
        </p:txBody>
      </p:sp>
      <p:grpSp>
        <p:nvGrpSpPr>
          <p:cNvPr id="27652" name="Group 80"/>
          <p:cNvGrpSpPr>
            <a:grpSpLocks/>
          </p:cNvGrpSpPr>
          <p:nvPr/>
        </p:nvGrpSpPr>
        <p:grpSpPr bwMode="auto">
          <a:xfrm>
            <a:off x="4367213" y="1182688"/>
            <a:ext cx="4471987" cy="4446587"/>
            <a:chOff x="5181600" y="1568189"/>
            <a:chExt cx="3818391" cy="3875765"/>
          </a:xfrm>
        </p:grpSpPr>
        <p:pic>
          <p:nvPicPr>
            <p:cNvPr id="27667" name="Picture 79" descr="kavli_pressure_profile_2b.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27669"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27670" name="TextBox 18"/>
            <p:cNvSpPr txBox="1">
              <a:spLocks noChangeArrowheads="1"/>
            </p:cNvSpPr>
            <p:nvPr/>
          </p:nvSpPr>
          <p:spPr bwMode="auto">
            <a:xfrm>
              <a:off x="6827145" y="1900535"/>
              <a:ext cx="1579898" cy="4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latin typeface="Helvetica" pitchFamily="34" charset="0"/>
                </a:rPr>
                <a:t>time-averaged</a:t>
              </a:r>
            </a:p>
            <a:p>
              <a:pPr algn="ctr" eaLnBrk="1" hangingPunct="1">
                <a:spcBef>
                  <a:spcPct val="0"/>
                </a:spcBef>
                <a:buFontTx/>
                <a:buNone/>
              </a:pPr>
              <a:r>
                <a:rPr lang="en-US" altLang="en-US" sz="1200" i="0">
                  <a:latin typeface="Helvetica" pitchFamily="34" charset="0"/>
                </a:rPr>
                <a:t>temperature or density</a:t>
              </a:r>
            </a:p>
          </p:txBody>
        </p:sp>
        <p:cxnSp>
          <p:nvCxnSpPr>
            <p:cNvPr id="27671"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72" name="TextBox 22"/>
            <p:cNvSpPr txBox="1">
              <a:spLocks noChangeArrowheads="1"/>
            </p:cNvSpPr>
            <p:nvPr/>
          </p:nvSpPr>
          <p:spPr bwMode="auto">
            <a:xfrm>
              <a:off x="5681513" y="1568189"/>
              <a:ext cx="1048794" cy="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FF0000"/>
                  </a:solidFill>
                  <a:latin typeface="Helvetica" pitchFamily="34" charset="0"/>
                </a:rPr>
                <a:t>instantaneous</a:t>
              </a:r>
            </a:p>
            <a:p>
              <a:pPr algn="ctr" eaLnBrk="1" hangingPunct="1">
                <a:spcBef>
                  <a:spcPct val="0"/>
                </a:spcBef>
                <a:buFontTx/>
                <a:buNone/>
              </a:pPr>
              <a:r>
                <a:rPr lang="en-US" altLang="en-US" sz="1200" i="0">
                  <a:solidFill>
                    <a:srgbClr val="FF0000"/>
                  </a:solidFill>
                  <a:latin typeface="Helvetica" pitchFamily="34" charset="0"/>
                </a:rPr>
                <a:t>temperature</a:t>
              </a:r>
            </a:p>
            <a:p>
              <a:pPr algn="ctr" eaLnBrk="1" hangingPunct="1">
                <a:spcBef>
                  <a:spcPct val="0"/>
                </a:spcBef>
                <a:buFontTx/>
                <a:buNone/>
              </a:pPr>
              <a:r>
                <a:rPr lang="en-US" altLang="en-US" sz="1200" i="0">
                  <a:solidFill>
                    <a:srgbClr val="FF0000"/>
                  </a:solidFill>
                  <a:latin typeface="Helvetica" pitchFamily="34" charset="0"/>
                </a:rPr>
                <a:t>or density</a:t>
              </a:r>
            </a:p>
          </p:txBody>
        </p:sp>
        <p:cxnSp>
          <p:nvCxnSpPr>
            <p:cNvPr id="27673" name="Straight Arrow Connector 24"/>
            <p:cNvCxnSpPr>
              <a:cxnSpLocks noChangeShapeType="1"/>
            </p:cNvCxnSpPr>
            <p:nvPr/>
          </p:nvCxnSpPr>
          <p:spPr bwMode="auto">
            <a:xfrm flipH="1">
              <a:off x="6377870" y="2101707"/>
              <a:ext cx="27096" cy="201175"/>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74" name="TextBox 59"/>
            <p:cNvSpPr txBox="1">
              <a:spLocks noChangeArrowheads="1"/>
            </p:cNvSpPr>
            <p:nvPr/>
          </p:nvSpPr>
          <p:spPr bwMode="auto">
            <a:xfrm>
              <a:off x="6758041" y="5105400"/>
              <a:ext cx="721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1-2 m</a:t>
              </a:r>
            </a:p>
          </p:txBody>
        </p:sp>
        <p:cxnSp>
          <p:nvCxnSpPr>
            <p:cNvPr id="27675"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76"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grpSp>
      <p:cxnSp>
        <p:nvCxnSpPr>
          <p:cNvPr id="27653" name="Straight Connector 3"/>
          <p:cNvCxnSpPr>
            <a:cxnSpLocks noChangeShapeType="1"/>
          </p:cNvCxnSpPr>
          <p:nvPr/>
        </p:nvCxnSpPr>
        <p:spPr bwMode="auto">
          <a:xfrm>
            <a:off x="6470650" y="2530475"/>
            <a:ext cx="749300" cy="6889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7654" name="TextBox 4"/>
          <p:cNvSpPr txBox="1">
            <a:spLocks noChangeArrowheads="1"/>
          </p:cNvSpPr>
          <p:nvPr/>
        </p:nvSpPr>
        <p:spPr bwMode="auto">
          <a:xfrm>
            <a:off x="6858000" y="2514600"/>
            <a:ext cx="70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i="0">
                <a:latin typeface="Helvetica" pitchFamily="34" charset="0"/>
                <a:sym typeface="Symbol" pitchFamily="18" charset="2"/>
              </a:rPr>
              <a:t></a:t>
            </a:r>
            <a:r>
              <a:rPr lang="en-US" altLang="en-US" i="0">
                <a:latin typeface="Helvetica" pitchFamily="34" charset="0"/>
              </a:rPr>
              <a:t>n</a:t>
            </a:r>
            <a:r>
              <a:rPr lang="en-US" altLang="en-US" i="0" baseline="-25000">
                <a:latin typeface="Helvetica" pitchFamily="34" charset="0"/>
              </a:rPr>
              <a:t>0</a:t>
            </a:r>
          </a:p>
        </p:txBody>
      </p:sp>
      <p:cxnSp>
        <p:nvCxnSpPr>
          <p:cNvPr id="27655" name="Straight Arrow Connector 7"/>
          <p:cNvCxnSpPr>
            <a:cxnSpLocks noChangeShapeType="1"/>
          </p:cNvCxnSpPr>
          <p:nvPr/>
        </p:nvCxnSpPr>
        <p:spPr bwMode="auto">
          <a:xfrm>
            <a:off x="6583363" y="3429000"/>
            <a:ext cx="427037"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7656" name="Straight Arrow Connector 27"/>
          <p:cNvCxnSpPr>
            <a:cxnSpLocks noChangeShapeType="1"/>
          </p:cNvCxnSpPr>
          <p:nvPr/>
        </p:nvCxnSpPr>
        <p:spPr bwMode="auto">
          <a:xfrm flipH="1">
            <a:off x="7239000" y="3429000"/>
            <a:ext cx="609600" cy="0"/>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57" name="TextBox 21"/>
          <p:cNvSpPr txBox="1">
            <a:spLocks noChangeArrowheads="1"/>
          </p:cNvSpPr>
          <p:nvPr/>
        </p:nvSpPr>
        <p:spPr bwMode="auto">
          <a:xfrm>
            <a:off x="7858125" y="3200400"/>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FF0000"/>
                </a:solidFill>
                <a:latin typeface="Helvetica" pitchFamily="34" charset="0"/>
              </a:rPr>
              <a:t>L</a:t>
            </a:r>
            <a:r>
              <a:rPr lang="en-US" altLang="en-US" sz="2000" i="0" baseline="-25000">
                <a:solidFill>
                  <a:srgbClr val="FF0000"/>
                </a:solidFill>
                <a:latin typeface="Helvetica" pitchFamily="34" charset="0"/>
              </a:rPr>
              <a:t>r</a:t>
            </a:r>
            <a:r>
              <a:rPr lang="en-US" altLang="en-US" sz="2000" i="0">
                <a:solidFill>
                  <a:srgbClr val="FF0000"/>
                </a:solidFill>
                <a:latin typeface="Helvetica" pitchFamily="34" charset="0"/>
              </a:rPr>
              <a:t>~1/k</a:t>
            </a:r>
            <a:r>
              <a:rPr lang="en-US" altLang="en-US" sz="2000" i="0" baseline="-25000">
                <a:solidFill>
                  <a:srgbClr val="FF0000"/>
                </a:solidFill>
                <a:latin typeface="Helvetica" pitchFamily="34" charset="0"/>
              </a:rPr>
              <a:t>r</a:t>
            </a:r>
          </a:p>
        </p:txBody>
      </p:sp>
      <p:cxnSp>
        <p:nvCxnSpPr>
          <p:cNvPr id="27658" name="Straight Arrow Connector 19"/>
          <p:cNvCxnSpPr>
            <a:cxnSpLocks noChangeShapeType="1"/>
          </p:cNvCxnSpPr>
          <p:nvPr/>
        </p:nvCxnSpPr>
        <p:spPr bwMode="auto">
          <a:xfrm flipH="1">
            <a:off x="5638800" y="3352800"/>
            <a:ext cx="1206500" cy="0"/>
          </a:xfrm>
          <a:prstGeom prst="straightConnector1">
            <a:avLst/>
          </a:prstGeom>
          <a:noFill/>
          <a:ln w="34925"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27659" name="Straight Arrow Connector 22"/>
          <p:cNvCxnSpPr>
            <a:cxnSpLocks noChangeShapeType="1"/>
          </p:cNvCxnSpPr>
          <p:nvPr/>
        </p:nvCxnSpPr>
        <p:spPr bwMode="auto">
          <a:xfrm flipH="1">
            <a:off x="5638800" y="3581400"/>
            <a:ext cx="1524000" cy="0"/>
          </a:xfrm>
          <a:prstGeom prst="straightConnector1">
            <a:avLst/>
          </a:prstGeom>
          <a:noFill/>
          <a:ln w="34925" algn="ctr">
            <a:solidFill>
              <a:srgbClr val="FF0000"/>
            </a:solidFill>
            <a:prstDash val="sysDot"/>
            <a:round/>
            <a:headEnd/>
            <a:tailEnd/>
          </a:ln>
          <a:extLst>
            <a:ext uri="{909E8E84-426E-40DD-AFC4-6F175D3DCCD1}">
              <a14:hiddenFill xmlns:a14="http://schemas.microsoft.com/office/drawing/2010/main">
                <a:noFill/>
              </a14:hiddenFill>
            </a:ext>
          </a:extLst>
        </p:spPr>
      </p:cxnSp>
      <p:cxnSp>
        <p:nvCxnSpPr>
          <p:cNvPr id="27660" name="Straight Arrow Connector 23"/>
          <p:cNvCxnSpPr>
            <a:cxnSpLocks noChangeShapeType="1"/>
          </p:cNvCxnSpPr>
          <p:nvPr/>
        </p:nvCxnSpPr>
        <p:spPr bwMode="auto">
          <a:xfrm flipV="1">
            <a:off x="5867400" y="3581400"/>
            <a:ext cx="0" cy="334963"/>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7661" name="Straight Arrow Connector 25"/>
          <p:cNvCxnSpPr>
            <a:cxnSpLocks noChangeShapeType="1"/>
          </p:cNvCxnSpPr>
          <p:nvPr/>
        </p:nvCxnSpPr>
        <p:spPr bwMode="auto">
          <a:xfrm>
            <a:off x="5867400" y="2954338"/>
            <a:ext cx="0" cy="398462"/>
          </a:xfrm>
          <a:prstGeom prst="straightConnector1">
            <a:avLst/>
          </a:prstGeom>
          <a:noFill/>
          <a:ln w="3492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7662" name="TextBox 28"/>
          <p:cNvSpPr txBox="1">
            <a:spLocks noChangeArrowheads="1"/>
          </p:cNvSpPr>
          <p:nvPr/>
        </p:nvSpPr>
        <p:spPr bwMode="auto">
          <a:xfrm>
            <a:off x="5627688" y="3867150"/>
            <a:ext cx="468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FF0000"/>
                </a:solidFill>
                <a:latin typeface="Symbol" pitchFamily="18" charset="2"/>
              </a:rPr>
              <a:t>d</a:t>
            </a:r>
            <a:r>
              <a:rPr lang="en-US" altLang="en-US" sz="2000" i="0">
                <a:solidFill>
                  <a:srgbClr val="FF0000"/>
                </a:solidFill>
                <a:latin typeface="Helvetica" pitchFamily="34" charset="0"/>
              </a:rPr>
              <a:t>n</a:t>
            </a:r>
            <a:endParaRPr lang="en-US" altLang="en-US" sz="2000" i="0" baseline="-25000">
              <a:solidFill>
                <a:srgbClr val="FF0000"/>
              </a:solidFill>
              <a:latin typeface="Helvetica" pitchFamily="34" charset="0"/>
            </a:endParaRPr>
          </a:p>
        </p:txBody>
      </p:sp>
      <p:sp>
        <p:nvSpPr>
          <p:cNvPr id="27663" name="Oval 29"/>
          <p:cNvSpPr>
            <a:spLocks noChangeArrowheads="1"/>
          </p:cNvSpPr>
          <p:nvPr/>
        </p:nvSpPr>
        <p:spPr bwMode="auto">
          <a:xfrm>
            <a:off x="6934200" y="3962400"/>
            <a:ext cx="398463" cy="152400"/>
          </a:xfrm>
          <a:prstGeom prst="ellipse">
            <a:avLst/>
          </a:prstGeom>
          <a:noFill/>
          <a:ln w="25400"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cxnSp>
        <p:nvCxnSpPr>
          <p:cNvPr id="27664" name="Straight Arrow Connector 30"/>
          <p:cNvCxnSpPr>
            <a:cxnSpLocks noChangeShapeType="1"/>
            <a:endCxn id="27663" idx="7"/>
          </p:cNvCxnSpPr>
          <p:nvPr/>
        </p:nvCxnSpPr>
        <p:spPr bwMode="auto">
          <a:xfrm>
            <a:off x="7134225" y="3962400"/>
            <a:ext cx="139700" cy="2222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7665" name="Straight Arrow Connector 31"/>
          <p:cNvCxnSpPr>
            <a:cxnSpLocks noChangeShapeType="1"/>
          </p:cNvCxnSpPr>
          <p:nvPr/>
        </p:nvCxnSpPr>
        <p:spPr bwMode="auto">
          <a:xfrm flipH="1">
            <a:off x="7010400" y="4114800"/>
            <a:ext cx="152400" cy="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66" name="TextBox 32"/>
          <p:cNvSpPr txBox="1">
            <a:spLocks noChangeArrowheads="1"/>
          </p:cNvSpPr>
          <p:nvPr/>
        </p:nvSpPr>
        <p:spPr bwMode="auto">
          <a:xfrm>
            <a:off x="6307138" y="4200525"/>
            <a:ext cx="154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latin typeface="Helvetica" pitchFamily="34" charset="0"/>
              </a:rPr>
              <a:t>turbulent eddy (~mm-cm)</a:t>
            </a:r>
          </a:p>
        </p:txBody>
      </p:sp>
    </p:spTree>
    <p:extLst>
      <p:ext uri="{BB962C8B-B14F-4D97-AF65-F5344CB8AC3E}">
        <p14:creationId xmlns:p14="http://schemas.microsoft.com/office/powerpoint/2010/main" val="40404330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z="2800" smtClean="0"/>
              <a:t>Mixing length estimate for fluctuation amplitude</a:t>
            </a:r>
          </a:p>
        </p:txBody>
      </p:sp>
      <p:sp>
        <p:nvSpPr>
          <p:cNvPr id="28675" name="Content Placeholder 2"/>
          <p:cNvSpPr>
            <a:spLocks noGrp="1"/>
          </p:cNvSpPr>
          <p:nvPr>
            <p:ph idx="1"/>
          </p:nvPr>
        </p:nvSpPr>
        <p:spPr>
          <a:xfrm>
            <a:off x="381000" y="1066800"/>
            <a:ext cx="3657600" cy="5181600"/>
          </a:xfrm>
        </p:spPr>
        <p:txBody>
          <a:bodyPr/>
          <a:lstStyle/>
          <a:p>
            <a:r>
              <a:rPr lang="en-US" altLang="en-US" smtClean="0"/>
              <a:t>In the presence of an equilibrium gradient, </a:t>
            </a:r>
            <a:r>
              <a:rPr lang="en-US" altLang="en-US" smtClean="0">
                <a:sym typeface="Symbol" pitchFamily="18" charset="2"/>
              </a:rPr>
              <a:t></a:t>
            </a:r>
            <a:r>
              <a:rPr lang="en-US" altLang="en-US" smtClean="0"/>
              <a:t>n</a:t>
            </a:r>
            <a:r>
              <a:rPr lang="en-US" altLang="en-US" baseline="-25000" smtClean="0"/>
              <a:t>0</a:t>
            </a:r>
            <a:r>
              <a:rPr lang="en-US" altLang="en-US" smtClean="0"/>
              <a:t>, turbulence with radial correlation L</a:t>
            </a:r>
            <a:r>
              <a:rPr lang="en-US" altLang="en-US" baseline="-25000" smtClean="0"/>
              <a:t>r</a:t>
            </a:r>
            <a:r>
              <a:rPr lang="en-US" altLang="en-US" smtClean="0"/>
              <a:t> will mix regions of high and low density</a:t>
            </a:r>
          </a:p>
          <a:p>
            <a:r>
              <a:rPr lang="en-US" altLang="en-US" smtClean="0"/>
              <a:t>Leads to fluctuation </a:t>
            </a:r>
            <a:r>
              <a:rPr lang="en-US" altLang="en-US" smtClean="0">
                <a:latin typeface="Symbol" pitchFamily="18" charset="2"/>
              </a:rPr>
              <a:t>d</a:t>
            </a:r>
            <a:r>
              <a:rPr lang="en-US" altLang="en-US" smtClean="0"/>
              <a:t>n</a:t>
            </a:r>
          </a:p>
          <a:p>
            <a:endParaRPr lang="en-US" altLang="en-US" smtClean="0"/>
          </a:p>
          <a:p>
            <a:endParaRPr lang="en-US" altLang="en-US" smtClean="0"/>
          </a:p>
          <a:p>
            <a:r>
              <a:rPr lang="en-US" altLang="en-US" smtClean="0"/>
              <a:t>Another interpretation: local, instantaneous gradient limited to equilibrium gradient</a:t>
            </a:r>
          </a:p>
        </p:txBody>
      </p:sp>
      <p:grpSp>
        <p:nvGrpSpPr>
          <p:cNvPr id="28676" name="Group 80"/>
          <p:cNvGrpSpPr>
            <a:grpSpLocks/>
          </p:cNvGrpSpPr>
          <p:nvPr/>
        </p:nvGrpSpPr>
        <p:grpSpPr bwMode="auto">
          <a:xfrm>
            <a:off x="4367213" y="1182688"/>
            <a:ext cx="4471987" cy="4446587"/>
            <a:chOff x="5181600" y="1568189"/>
            <a:chExt cx="3818391" cy="3875765"/>
          </a:xfrm>
        </p:grpSpPr>
        <p:pic>
          <p:nvPicPr>
            <p:cNvPr id="28683" name="Picture 79" descr="kavli_pressure_profile_2b.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600200"/>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Box 16"/>
            <p:cNvSpPr txBox="1">
              <a:spLocks noChangeArrowheads="1"/>
            </p:cNvSpPr>
            <p:nvPr/>
          </p:nvSpPr>
          <p:spPr bwMode="auto">
            <a:xfrm>
              <a:off x="5181600" y="4766846"/>
              <a:ext cx="562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core</a:t>
              </a:r>
            </a:p>
          </p:txBody>
        </p:sp>
        <p:sp>
          <p:nvSpPr>
            <p:cNvPr id="28685" name="TextBox 17"/>
            <p:cNvSpPr txBox="1">
              <a:spLocks noChangeArrowheads="1"/>
            </p:cNvSpPr>
            <p:nvPr/>
          </p:nvSpPr>
          <p:spPr bwMode="auto">
            <a:xfrm>
              <a:off x="8001000" y="4766846"/>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i="0">
                  <a:solidFill>
                    <a:srgbClr val="1822CD"/>
                  </a:solidFill>
                  <a:latin typeface="Helvetica" pitchFamily="34" charset="0"/>
                </a:rPr>
                <a:t>boundary</a:t>
              </a:r>
            </a:p>
          </p:txBody>
        </p:sp>
        <p:sp>
          <p:nvSpPr>
            <p:cNvPr id="28686" name="TextBox 18"/>
            <p:cNvSpPr txBox="1">
              <a:spLocks noChangeArrowheads="1"/>
            </p:cNvSpPr>
            <p:nvPr/>
          </p:nvSpPr>
          <p:spPr bwMode="auto">
            <a:xfrm>
              <a:off x="6827145" y="1900535"/>
              <a:ext cx="1579898" cy="40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latin typeface="Helvetica" pitchFamily="34" charset="0"/>
                </a:rPr>
                <a:t>time-averaged</a:t>
              </a:r>
            </a:p>
            <a:p>
              <a:pPr algn="ctr" eaLnBrk="1" hangingPunct="1">
                <a:spcBef>
                  <a:spcPct val="0"/>
                </a:spcBef>
                <a:buFontTx/>
                <a:buNone/>
              </a:pPr>
              <a:r>
                <a:rPr lang="en-US" altLang="en-US" sz="1200" i="0">
                  <a:latin typeface="Helvetica" pitchFamily="34" charset="0"/>
                </a:rPr>
                <a:t>temperature or density</a:t>
              </a:r>
            </a:p>
          </p:txBody>
        </p:sp>
        <p:cxnSp>
          <p:nvCxnSpPr>
            <p:cNvPr id="28687" name="Straight Arrow Connector 21"/>
            <p:cNvCxnSpPr>
              <a:cxnSpLocks noChangeShapeType="1"/>
            </p:cNvCxnSpPr>
            <p:nvPr/>
          </p:nvCxnSpPr>
          <p:spPr bwMode="auto">
            <a:xfrm flipH="1">
              <a:off x="6781800" y="2286000"/>
              <a:ext cx="3810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88" name="TextBox 22"/>
            <p:cNvSpPr txBox="1">
              <a:spLocks noChangeArrowheads="1"/>
            </p:cNvSpPr>
            <p:nvPr/>
          </p:nvSpPr>
          <p:spPr bwMode="auto">
            <a:xfrm>
              <a:off x="5681513" y="1568189"/>
              <a:ext cx="1048794" cy="5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FF0000"/>
                  </a:solidFill>
                  <a:latin typeface="Helvetica" pitchFamily="34" charset="0"/>
                </a:rPr>
                <a:t>instantaneous</a:t>
              </a:r>
            </a:p>
            <a:p>
              <a:pPr algn="ctr" eaLnBrk="1" hangingPunct="1">
                <a:spcBef>
                  <a:spcPct val="0"/>
                </a:spcBef>
                <a:buFontTx/>
                <a:buNone/>
              </a:pPr>
              <a:r>
                <a:rPr lang="en-US" altLang="en-US" sz="1200" i="0">
                  <a:solidFill>
                    <a:srgbClr val="FF0000"/>
                  </a:solidFill>
                  <a:latin typeface="Helvetica" pitchFamily="34" charset="0"/>
                </a:rPr>
                <a:t>temperature</a:t>
              </a:r>
            </a:p>
            <a:p>
              <a:pPr algn="ctr" eaLnBrk="1" hangingPunct="1">
                <a:spcBef>
                  <a:spcPct val="0"/>
                </a:spcBef>
                <a:buFontTx/>
                <a:buNone/>
              </a:pPr>
              <a:r>
                <a:rPr lang="en-US" altLang="en-US" sz="1200" i="0">
                  <a:solidFill>
                    <a:srgbClr val="FF0000"/>
                  </a:solidFill>
                  <a:latin typeface="Helvetica" pitchFamily="34" charset="0"/>
                </a:rPr>
                <a:t>or density</a:t>
              </a:r>
            </a:p>
          </p:txBody>
        </p:sp>
        <p:cxnSp>
          <p:nvCxnSpPr>
            <p:cNvPr id="28689" name="Straight Arrow Connector 24"/>
            <p:cNvCxnSpPr>
              <a:cxnSpLocks noChangeShapeType="1"/>
            </p:cNvCxnSpPr>
            <p:nvPr/>
          </p:nvCxnSpPr>
          <p:spPr bwMode="auto">
            <a:xfrm flipH="1">
              <a:off x="6377870" y="2101707"/>
              <a:ext cx="27096" cy="201175"/>
            </a:xfrm>
            <a:prstGeom prst="straightConnector1">
              <a:avLst/>
            </a:prstGeom>
            <a:noFill/>
            <a:ln w="158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8690" name="TextBox 59"/>
            <p:cNvSpPr txBox="1">
              <a:spLocks noChangeArrowheads="1"/>
            </p:cNvSpPr>
            <p:nvPr/>
          </p:nvSpPr>
          <p:spPr bwMode="auto">
            <a:xfrm>
              <a:off x="6758041" y="5105400"/>
              <a:ext cx="7216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1-2 m</a:t>
              </a:r>
            </a:p>
          </p:txBody>
        </p:sp>
        <p:cxnSp>
          <p:nvCxnSpPr>
            <p:cNvPr id="28691" name="Straight Arrow Connector 60"/>
            <p:cNvCxnSpPr>
              <a:cxnSpLocks noChangeShapeType="1"/>
            </p:cNvCxnSpPr>
            <p:nvPr/>
          </p:nvCxnSpPr>
          <p:spPr bwMode="auto">
            <a:xfrm flipH="1">
              <a:off x="5486401" y="5257800"/>
              <a:ext cx="1066799"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692" name="Straight Arrow Connector 61"/>
            <p:cNvCxnSpPr>
              <a:cxnSpLocks noChangeShapeType="1"/>
            </p:cNvCxnSpPr>
            <p:nvPr/>
          </p:nvCxnSpPr>
          <p:spPr bwMode="auto">
            <a:xfrm flipH="1">
              <a:off x="7543800" y="5257800"/>
              <a:ext cx="990600" cy="0"/>
            </a:xfrm>
            <a:prstGeom prst="straightConnector1">
              <a:avLst/>
            </a:prstGeom>
            <a:noFill/>
            <a:ln w="15875" algn="ctr">
              <a:solidFill>
                <a:schemeClr val="tx1"/>
              </a:solidFill>
              <a:round/>
              <a:headEnd type="arrow" w="med" len="med"/>
              <a:tailEnd/>
            </a:ln>
            <a:extLst>
              <a:ext uri="{909E8E84-426E-40DD-AFC4-6F175D3DCCD1}">
                <a14:hiddenFill xmlns:a14="http://schemas.microsoft.com/office/drawing/2010/main">
                  <a:noFill/>
                </a14:hiddenFill>
              </a:ext>
            </a:extLst>
          </p:spPr>
        </p:cxnSp>
      </p:grpSp>
      <p:cxnSp>
        <p:nvCxnSpPr>
          <p:cNvPr id="28677" name="Straight Connector 3"/>
          <p:cNvCxnSpPr>
            <a:cxnSpLocks noChangeShapeType="1"/>
          </p:cNvCxnSpPr>
          <p:nvPr/>
        </p:nvCxnSpPr>
        <p:spPr bwMode="auto">
          <a:xfrm>
            <a:off x="6470650" y="2530475"/>
            <a:ext cx="749300" cy="688975"/>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8678" name="TextBox 4"/>
          <p:cNvSpPr txBox="1">
            <a:spLocks noChangeArrowheads="1"/>
          </p:cNvSpPr>
          <p:nvPr/>
        </p:nvSpPr>
        <p:spPr bwMode="auto">
          <a:xfrm>
            <a:off x="6858000" y="2514600"/>
            <a:ext cx="70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i="0">
                <a:latin typeface="Helvetica" pitchFamily="34" charset="0"/>
                <a:sym typeface="Symbol" pitchFamily="18" charset="2"/>
              </a:rPr>
              <a:t></a:t>
            </a:r>
            <a:r>
              <a:rPr lang="en-US" altLang="en-US" i="0">
                <a:latin typeface="Helvetica" pitchFamily="34" charset="0"/>
              </a:rPr>
              <a:t>n</a:t>
            </a:r>
            <a:r>
              <a:rPr lang="en-US" altLang="en-US" i="0" baseline="-25000">
                <a:latin typeface="Helvetica" pitchFamily="34" charset="0"/>
              </a:rPr>
              <a:t>0</a:t>
            </a:r>
          </a:p>
        </p:txBody>
      </p:sp>
      <p:cxnSp>
        <p:nvCxnSpPr>
          <p:cNvPr id="28679" name="Straight Arrow Connector 30"/>
          <p:cNvCxnSpPr>
            <a:cxnSpLocks noChangeShapeType="1"/>
          </p:cNvCxnSpPr>
          <p:nvPr/>
        </p:nvCxnSpPr>
        <p:spPr bwMode="auto">
          <a:xfrm flipH="1">
            <a:off x="6934200" y="3200400"/>
            <a:ext cx="381000" cy="533400"/>
          </a:xfrm>
          <a:prstGeom prst="straightConnector1">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sp>
        <p:nvSpPr>
          <p:cNvPr id="2" name="TextBox 1"/>
          <p:cNvSpPr txBox="1">
            <a:spLocks noRot="1" noChangeAspect="1" noMove="1" noResize="1" noEditPoints="1" noAdjustHandles="1" noChangeArrowheads="1" noChangeShapeType="1" noTextEdit="1"/>
          </p:cNvSpPr>
          <p:nvPr/>
        </p:nvSpPr>
        <p:spPr>
          <a:xfrm>
            <a:off x="4648200" y="3352800"/>
            <a:ext cx="2224520" cy="727507"/>
          </a:xfrm>
          <a:prstGeom prst="rect">
            <a:avLst/>
          </a:prstGeom>
          <a:blipFill rotWithShape="1">
            <a:blip r:embed="rId3"/>
            <a:stretch>
              <a:fillRect/>
            </a:stretch>
          </a:blipFill>
        </p:spPr>
        <p:txBody>
          <a:bodyPr/>
          <a:lstStyle/>
          <a:p>
            <a:pPr>
              <a:defRPr/>
            </a:pPr>
            <a:r>
              <a:rPr lang="en-US">
                <a:noFill/>
              </a:rPr>
              <a:t> </a:t>
            </a:r>
          </a:p>
        </p:txBody>
      </p:sp>
      <p:cxnSp>
        <p:nvCxnSpPr>
          <p:cNvPr id="24" name="Straight Arrow Connector 23"/>
          <p:cNvCxnSpPr/>
          <p:nvPr/>
        </p:nvCxnSpPr>
        <p:spPr bwMode="auto">
          <a:xfrm flipH="1">
            <a:off x="6934200" y="3200400"/>
            <a:ext cx="381000" cy="533400"/>
          </a:xfrm>
          <a:prstGeom prst="straightConnector1">
            <a:avLst/>
          </a:prstGeom>
          <a:noFill/>
          <a:ln w="34925" cap="flat" cmpd="sng" algn="ctr">
            <a:solidFill>
              <a:srgbClr val="FF0000"/>
            </a:solidFill>
            <a:prstDash val="sysDash"/>
            <a:round/>
            <a:headEnd type="none" w="med" len="med"/>
            <a:tailEnd type="none"/>
          </a:ln>
          <a:effectLst/>
          <a:scene3d>
            <a:camera prst="orthographicFront">
              <a:rot lat="10800000" lon="0" rev="0"/>
            </a:camera>
            <a:lightRig rig="threePt" dir="t"/>
          </a:scene3d>
        </p:spPr>
      </p:cxnSp>
      <p:cxnSp>
        <p:nvCxnSpPr>
          <p:cNvPr id="28682" name="Straight Arrow Connector 24"/>
          <p:cNvCxnSpPr>
            <a:cxnSpLocks noChangeShapeType="1"/>
          </p:cNvCxnSpPr>
          <p:nvPr/>
        </p:nvCxnSpPr>
        <p:spPr bwMode="auto">
          <a:xfrm>
            <a:off x="6934200" y="3810000"/>
            <a:ext cx="381000" cy="0"/>
          </a:xfrm>
          <a:prstGeom prst="straightConnector1">
            <a:avLst/>
          </a:prstGeom>
          <a:noFill/>
          <a:ln w="34925" algn="ctr">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8799559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z="2800" smtClean="0"/>
              <a:t>Mixing length estimate for fluctuation amplitude</a:t>
            </a:r>
          </a:p>
        </p:txBody>
      </p:sp>
      <p:sp>
        <p:nvSpPr>
          <p:cNvPr id="29699" name="Content Placeholder 2"/>
          <p:cNvSpPr>
            <a:spLocks noGrp="1"/>
          </p:cNvSpPr>
          <p:nvPr>
            <p:ph idx="1"/>
          </p:nvPr>
        </p:nvSpPr>
        <p:spPr>
          <a:xfrm>
            <a:off x="304800" y="1066800"/>
            <a:ext cx="1676400" cy="4876800"/>
          </a:xfrm>
        </p:spPr>
        <p:txBody>
          <a:bodyPr/>
          <a:lstStyle/>
          <a:p>
            <a:endParaRPr lang="en-US" altLang="en-US" smtClean="0"/>
          </a:p>
        </p:txBody>
      </p:sp>
      <p:graphicFrame>
        <p:nvGraphicFramePr>
          <p:cNvPr id="29700" name="Object 6"/>
          <p:cNvGraphicFramePr>
            <a:graphicFrameLocks noChangeAspect="1"/>
          </p:cNvGraphicFramePr>
          <p:nvPr/>
        </p:nvGraphicFramePr>
        <p:xfrm>
          <a:off x="2105025" y="914400"/>
          <a:ext cx="6659563" cy="3657600"/>
        </p:xfrm>
        <a:graphic>
          <a:graphicData uri="http://schemas.openxmlformats.org/presentationml/2006/ole">
            <mc:AlternateContent xmlns:mc="http://schemas.openxmlformats.org/markup-compatibility/2006">
              <mc:Choice xmlns:v="urn:schemas-microsoft-com:vml" Requires="v">
                <p:oleObj spid="_x0000_s288926" name="Equation" r:id="rId3" imgW="2870200" imgH="1574800" progId="Equation.3">
                  <p:embed/>
                </p:oleObj>
              </mc:Choice>
              <mc:Fallback>
                <p:oleObj name="Equation" r:id="rId3" imgW="2870200" imgH="157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25" y="914400"/>
                        <a:ext cx="66595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9701" name="Straight Connector 10"/>
          <p:cNvCxnSpPr>
            <a:cxnSpLocks noChangeShapeType="1"/>
          </p:cNvCxnSpPr>
          <p:nvPr/>
        </p:nvCxnSpPr>
        <p:spPr bwMode="auto">
          <a:xfrm>
            <a:off x="2895600" y="4800600"/>
            <a:ext cx="1752600" cy="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sp>
        <p:nvSpPr>
          <p:cNvPr id="29702" name="TextBox 13"/>
          <p:cNvSpPr txBox="1">
            <a:spLocks noChangeArrowheads="1"/>
          </p:cNvSpPr>
          <p:nvPr/>
        </p:nvSpPr>
        <p:spPr bwMode="auto">
          <a:xfrm>
            <a:off x="5132388" y="4991100"/>
            <a:ext cx="2536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2000" i="0">
                <a:solidFill>
                  <a:srgbClr val="1822CD"/>
                </a:solidFill>
                <a:latin typeface="Helvetica" pitchFamily="34" charset="0"/>
              </a:rPr>
              <a:t>IF turbulence scale length linked to </a:t>
            </a:r>
            <a:r>
              <a:rPr lang="en-US" altLang="en-US" sz="2000" i="0">
                <a:solidFill>
                  <a:srgbClr val="1822CD"/>
                </a:solidFill>
                <a:latin typeface="Symbol" pitchFamily="18" charset="2"/>
              </a:rPr>
              <a:t>r</a:t>
            </a:r>
            <a:r>
              <a:rPr lang="en-US" altLang="en-US" sz="2000" i="0" baseline="-25000">
                <a:solidFill>
                  <a:srgbClr val="1822CD"/>
                </a:solidFill>
                <a:latin typeface="Helvetica" pitchFamily="34" charset="0"/>
              </a:rPr>
              <a:t>s</a:t>
            </a:r>
            <a:r>
              <a:rPr lang="en-US" altLang="en-US" sz="2000" i="0">
                <a:solidFill>
                  <a:srgbClr val="1822CD"/>
                </a:solidFill>
                <a:latin typeface="Helvetica" pitchFamily="34" charset="0"/>
              </a:rPr>
              <a:t>, would loosely expect </a:t>
            </a:r>
            <a:r>
              <a:rPr lang="en-US" altLang="en-US" sz="2000" i="0">
                <a:solidFill>
                  <a:srgbClr val="1822CD"/>
                </a:solidFill>
                <a:latin typeface="Symbol" pitchFamily="18" charset="2"/>
              </a:rPr>
              <a:t>d</a:t>
            </a:r>
            <a:r>
              <a:rPr lang="en-US" altLang="en-US" sz="2000" i="0">
                <a:solidFill>
                  <a:srgbClr val="1822CD"/>
                </a:solidFill>
                <a:latin typeface="Helvetica" pitchFamily="34" charset="0"/>
              </a:rPr>
              <a:t>n/n</a:t>
            </a:r>
            <a:r>
              <a:rPr lang="en-US" altLang="en-US" sz="2000" i="0" baseline="-25000">
                <a:solidFill>
                  <a:srgbClr val="1822CD"/>
                </a:solidFill>
                <a:latin typeface="Helvetica" pitchFamily="34" charset="0"/>
              </a:rPr>
              <a:t>0</a:t>
            </a:r>
            <a:r>
              <a:rPr lang="en-US" altLang="en-US" sz="2000" i="0">
                <a:solidFill>
                  <a:srgbClr val="1822CD"/>
                </a:solidFill>
                <a:latin typeface="Helvetica" pitchFamily="34" charset="0"/>
              </a:rPr>
              <a:t>~</a:t>
            </a:r>
            <a:r>
              <a:rPr lang="en-US" altLang="en-US" sz="2000" i="0">
                <a:solidFill>
                  <a:srgbClr val="1822CD"/>
                </a:solidFill>
                <a:latin typeface="Symbol" pitchFamily="18" charset="2"/>
              </a:rPr>
              <a:t>r</a:t>
            </a:r>
            <a:r>
              <a:rPr lang="en-US" altLang="en-US" sz="2000" i="0" baseline="-25000">
                <a:solidFill>
                  <a:srgbClr val="1822CD"/>
                </a:solidFill>
                <a:latin typeface="Helvetica" pitchFamily="34" charset="0"/>
              </a:rPr>
              <a:t>s</a:t>
            </a:r>
            <a:r>
              <a:rPr lang="en-US" altLang="en-US" sz="2000" i="0">
                <a:solidFill>
                  <a:srgbClr val="1822CD"/>
                </a:solidFill>
                <a:latin typeface="Helvetica" pitchFamily="34" charset="0"/>
              </a:rPr>
              <a:t>/L</a:t>
            </a:r>
            <a:r>
              <a:rPr lang="en-US" altLang="en-US" sz="2000" i="0" baseline="-25000">
                <a:solidFill>
                  <a:srgbClr val="1822CD"/>
                </a:solidFill>
                <a:latin typeface="Helvetica" pitchFamily="34" charset="0"/>
              </a:rPr>
              <a:t>n</a:t>
            </a:r>
          </a:p>
        </p:txBody>
      </p:sp>
      <p:cxnSp>
        <p:nvCxnSpPr>
          <p:cNvPr id="29703" name="Straight Arrow Connector 15"/>
          <p:cNvCxnSpPr>
            <a:cxnSpLocks noChangeShapeType="1"/>
          </p:cNvCxnSpPr>
          <p:nvPr/>
        </p:nvCxnSpPr>
        <p:spPr bwMode="auto">
          <a:xfrm>
            <a:off x="4711700" y="4838700"/>
            <a:ext cx="304800" cy="2794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9980571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Fluctuation intensity across machines loosely scales with mixing length estimate, reinforces local </a:t>
            </a:r>
            <a:r>
              <a:rPr lang="en-US" altLang="en-US" smtClean="0">
                <a:latin typeface="Symbol" pitchFamily="18" charset="2"/>
              </a:rPr>
              <a:t>r</a:t>
            </a:r>
            <a:r>
              <a:rPr lang="en-US" altLang="en-US" baseline="-25000" smtClean="0"/>
              <a:t>s</a:t>
            </a:r>
            <a:r>
              <a:rPr lang="en-US" altLang="en-US" smtClean="0"/>
              <a:t> drift nature</a:t>
            </a:r>
          </a:p>
        </p:txBody>
      </p:sp>
      <p:sp>
        <p:nvSpPr>
          <p:cNvPr id="30723" name="Content Placeholder 2"/>
          <p:cNvSpPr>
            <a:spLocks noGrp="1"/>
          </p:cNvSpPr>
          <p:nvPr>
            <p:ph idx="1"/>
          </p:nvPr>
        </p:nvSpPr>
        <p:spPr>
          <a:xfrm>
            <a:off x="4267200" y="5649913"/>
            <a:ext cx="4038600" cy="750887"/>
          </a:xfrm>
        </p:spPr>
        <p:txBody>
          <a:bodyPr/>
          <a:lstStyle/>
          <a:p>
            <a:endParaRPr lang="en-US" altLang="en-U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19200"/>
            <a:ext cx="5095875" cy="353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5" name="TextBox 3"/>
          <p:cNvSpPr txBox="1">
            <a:spLocks noChangeArrowheads="1"/>
          </p:cNvSpPr>
          <p:nvPr/>
        </p:nvSpPr>
        <p:spPr bwMode="auto">
          <a:xfrm>
            <a:off x="5410200" y="1066800"/>
            <a:ext cx="2552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Lechte, New J. of Physics (2002)</a:t>
            </a:r>
          </a:p>
        </p:txBody>
      </p:sp>
      <p:pic>
        <p:nvPicPr>
          <p:cNvPr id="307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3962400" cy="557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7" name="TextBox 4"/>
          <p:cNvSpPr txBox="1">
            <a:spLocks noChangeArrowheads="1"/>
          </p:cNvSpPr>
          <p:nvPr/>
        </p:nvSpPr>
        <p:spPr bwMode="auto">
          <a:xfrm>
            <a:off x="1600200" y="5649913"/>
            <a:ext cx="6651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800" b="0" i="0">
                <a:latin typeface="Symbol" pitchFamily="18" charset="2"/>
              </a:rPr>
              <a:t>r</a:t>
            </a:r>
            <a:r>
              <a:rPr lang="en-US" altLang="en-US" sz="1800" b="0" i="0" baseline="-25000">
                <a:latin typeface="Helvetica" pitchFamily="34" charset="0"/>
              </a:rPr>
              <a:t>s</a:t>
            </a:r>
            <a:r>
              <a:rPr lang="en-US" altLang="en-US" sz="1800" b="0" i="0">
                <a:latin typeface="Helvetica" pitchFamily="34" charset="0"/>
              </a:rPr>
              <a:t>/L</a:t>
            </a:r>
            <a:r>
              <a:rPr lang="en-US" altLang="en-US" sz="1800" b="0" i="0" baseline="-25000">
                <a:latin typeface="Helvetica" pitchFamily="34" charset="0"/>
              </a:rPr>
              <a:t>n</a:t>
            </a:r>
          </a:p>
        </p:txBody>
      </p:sp>
      <p:sp>
        <p:nvSpPr>
          <p:cNvPr id="30728" name="TextBox 8"/>
          <p:cNvSpPr txBox="1">
            <a:spLocks noChangeArrowheads="1"/>
          </p:cNvSpPr>
          <p:nvPr/>
        </p:nvSpPr>
        <p:spPr bwMode="auto">
          <a:xfrm>
            <a:off x="776288" y="1019175"/>
            <a:ext cx="2347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Liewer, Nuclear Fusion (1985)</a:t>
            </a:r>
          </a:p>
        </p:txBody>
      </p:sp>
      <p:sp>
        <p:nvSpPr>
          <p:cNvPr id="9" name="TextBox 8"/>
          <p:cNvSpPr txBox="1">
            <a:spLocks noRot="1" noChangeAspect="1" noMove="1" noResize="1" noEditPoints="1" noAdjustHandles="1" noChangeArrowheads="1" noChangeShapeType="1" noTextEdit="1"/>
          </p:cNvSpPr>
          <p:nvPr/>
        </p:nvSpPr>
        <p:spPr>
          <a:xfrm>
            <a:off x="958477" y="1905000"/>
            <a:ext cx="616323" cy="794513"/>
          </a:xfrm>
          <a:prstGeom prst="rect">
            <a:avLst/>
          </a:prstGeom>
          <a:blipFill rotWithShape="1">
            <a:blip r:embed="rId4"/>
            <a:stretch>
              <a:fillRect/>
            </a:stretch>
          </a:blipFill>
        </p:spPr>
        <p:txBody>
          <a:bodyPr/>
          <a:lstStyle/>
          <a:p>
            <a:pPr>
              <a:defRPr/>
            </a:pPr>
            <a:r>
              <a:rPr lang="en-US">
                <a:noFill/>
              </a:rPr>
              <a:t> </a:t>
            </a:r>
          </a:p>
        </p:txBody>
      </p:sp>
      <p:sp>
        <p:nvSpPr>
          <p:cNvPr id="10" name="TextBox 9"/>
          <p:cNvSpPr txBox="1">
            <a:spLocks noRot="1" noChangeAspect="1" noMove="1" noResize="1" noEditPoints="1" noAdjustHandles="1" noChangeArrowheads="1" noChangeShapeType="1" noTextEdit="1"/>
          </p:cNvSpPr>
          <p:nvPr/>
        </p:nvSpPr>
        <p:spPr>
          <a:xfrm>
            <a:off x="2607295" y="6167681"/>
            <a:ext cx="1033809" cy="461665"/>
          </a:xfrm>
          <a:prstGeom prst="rect">
            <a:avLst/>
          </a:prstGeom>
          <a:blipFill rotWithShape="1">
            <a:blip r:embed="rId5"/>
            <a:stretch>
              <a:fillRect b="-21333"/>
            </a:stretch>
          </a:blipFill>
        </p:spPr>
        <p:txBody>
          <a:bodyPr/>
          <a:lstStyle/>
          <a:p>
            <a:pPr>
              <a:defRPr/>
            </a:pPr>
            <a:r>
              <a:rPr lang="en-US">
                <a:noFill/>
              </a:rPr>
              <a:t> </a:t>
            </a:r>
          </a:p>
        </p:txBody>
      </p:sp>
      <p:sp>
        <p:nvSpPr>
          <p:cNvPr id="11" name="TextBox 10"/>
          <p:cNvSpPr txBox="1">
            <a:spLocks noRot="1" noChangeAspect="1" noMove="1" noResize="1" noEditPoints="1" noAdjustHandles="1" noChangeArrowheads="1" noChangeShapeType="1" noTextEdit="1"/>
          </p:cNvSpPr>
          <p:nvPr/>
        </p:nvSpPr>
        <p:spPr>
          <a:xfrm>
            <a:off x="5943600" y="4564224"/>
            <a:ext cx="1578189" cy="922176"/>
          </a:xfrm>
          <a:prstGeom prst="rect">
            <a:avLst/>
          </a:prstGeom>
          <a:blipFill rotWithShape="1">
            <a:blip r:embed="rId6"/>
            <a:stretch>
              <a:fillRect/>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4648200" y="1295400"/>
            <a:ext cx="1419941" cy="922176"/>
          </a:xfrm>
          <a:prstGeom prst="rect">
            <a:avLst/>
          </a:prstGeom>
          <a:blipFill rotWithShape="1">
            <a:blip r:embed="rId7"/>
            <a:stretch>
              <a:fillRect/>
            </a:stretch>
          </a:blipFill>
        </p:spPr>
        <p:txBody>
          <a:bodyPr/>
          <a:lstStyle/>
          <a:p>
            <a:pPr>
              <a:defRPr/>
            </a:pPr>
            <a:r>
              <a:rPr lang="en-US">
                <a:noFill/>
              </a:rPr>
              <a:t> </a:t>
            </a:r>
          </a:p>
        </p:txBody>
      </p:sp>
    </p:spTree>
    <p:extLst>
      <p:ext uri="{BB962C8B-B14F-4D97-AF65-F5344CB8AC3E}">
        <p14:creationId xmlns:p14="http://schemas.microsoft.com/office/powerpoint/2010/main" val="4105933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dirty="0" smtClean="0"/>
              <a:t>Machine design / extrapolation often relies on empirical scaling of energy confinement</a:t>
            </a:r>
          </a:p>
        </p:txBody>
      </p:sp>
      <p:sp>
        <p:nvSpPr>
          <p:cNvPr id="3" name="Content Placeholder 2"/>
          <p:cNvSpPr>
            <a:spLocks noGrp="1"/>
          </p:cNvSpPr>
          <p:nvPr>
            <p:ph idx="1"/>
          </p:nvPr>
        </p:nvSpPr>
        <p:spPr>
          <a:xfrm>
            <a:off x="152400" y="1070947"/>
            <a:ext cx="8839200" cy="838199"/>
          </a:xfrm>
        </p:spPr>
        <p:txBody>
          <a:bodyPr>
            <a:normAutofit/>
          </a:bodyPr>
          <a:lstStyle/>
          <a:p>
            <a:pPr marL="342739" indent="-342739">
              <a:defRPr/>
            </a:pPr>
            <a:r>
              <a:rPr lang="en-US" sz="2000" dirty="0" err="1" smtClean="0"/>
              <a:t>E.g</a:t>
            </a:r>
            <a:r>
              <a:rPr lang="en-US" sz="2000" dirty="0" smtClean="0"/>
              <a:t> “ITER H-mode scaling”, </a:t>
            </a:r>
            <a:r>
              <a:rPr lang="en-US" sz="2000" dirty="0" smtClean="0">
                <a:latin typeface="Symbol" panose="05050102010706020507" pitchFamily="18" charset="2"/>
                <a:sym typeface="Symbol"/>
              </a:rPr>
              <a:t>t</a:t>
            </a:r>
            <a:r>
              <a:rPr lang="en-US" sz="2000" baseline="-25000" dirty="0" smtClean="0">
                <a:sym typeface="Symbol"/>
              </a:rPr>
              <a:t>IPB,H98(y,2)</a:t>
            </a:r>
            <a:endParaRPr lang="en-US" sz="2000" dirty="0" smtClean="0"/>
          </a:p>
        </p:txBody>
      </p:sp>
      <p:pic>
        <p:nvPicPr>
          <p:cNvPr id="13316" name="Picture 2" descr="http://www-fusion-magnetique.cea.fr/gb/fusion/physique/scali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990600"/>
            <a:ext cx="3762375"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Screen shot 2013-04-24 at 11.00.11 PM.png"/>
          <p:cNvPicPr>
            <a:picLocks noChangeAspect="1"/>
          </p:cNvPicPr>
          <p:nvPr/>
        </p:nvPicPr>
        <p:blipFill>
          <a:blip r:embed="rId3" cstate="print">
            <a:extLst>
              <a:ext uri="{28A0092B-C50C-407E-A947-70E740481C1C}">
                <a14:useLocalDpi xmlns:a14="http://schemas.microsoft.com/office/drawing/2010/main" val="0"/>
              </a:ext>
            </a:extLst>
          </a:blip>
          <a:srcRect b="27977"/>
          <a:stretch>
            <a:fillRect/>
          </a:stretch>
        </p:blipFill>
        <p:spPr bwMode="auto">
          <a:xfrm>
            <a:off x="8382000" y="2021681"/>
            <a:ext cx="810138" cy="72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800225"/>
            <a:ext cx="4676775" cy="71437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Content Placeholder 2"/>
          <p:cNvSpPr txBox="1">
            <a:spLocks/>
          </p:cNvSpPr>
          <p:nvPr/>
        </p:nvSpPr>
        <p:spPr bwMode="auto">
          <a:xfrm>
            <a:off x="152400" y="3124200"/>
            <a:ext cx="518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normAutofit/>
          </a:bodyPr>
          <a:lst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accent2"/>
                </a:solidFill>
                <a:latin typeface="+mn-lt"/>
              </a:defRPr>
            </a:lvl2pPr>
            <a:lvl3pPr marL="1141413" indent="-227013" algn="l" rtl="0" eaLnBrk="0" fontAlgn="base" hangingPunct="0">
              <a:spcBef>
                <a:spcPct val="20000"/>
              </a:spcBef>
              <a:spcAft>
                <a:spcPct val="0"/>
              </a:spcAft>
              <a:buChar char="•"/>
              <a:defRPr>
                <a:solidFill>
                  <a:srgbClr val="FF0000"/>
                </a:solidFill>
                <a:latin typeface="+mn-lt"/>
              </a:defRPr>
            </a:lvl3pPr>
            <a:lvl4pPr marL="1598613" indent="-227013" algn="l" rtl="0" eaLnBrk="0" fontAlgn="base" hangingPunct="0">
              <a:spcBef>
                <a:spcPct val="20000"/>
              </a:spcBef>
              <a:spcAft>
                <a:spcPct val="0"/>
              </a:spcAft>
              <a:buChar char="–"/>
              <a:defRPr sz="1600">
                <a:solidFill>
                  <a:srgbClr val="009999"/>
                </a:solidFill>
                <a:latin typeface="+mn-lt"/>
              </a:defRPr>
            </a:lvl4pPr>
            <a:lvl5pPr marL="2055813" indent="-227013" algn="l" rtl="0" eaLnBrk="0" fontAlgn="base" hangingPunct="0">
              <a:spcBef>
                <a:spcPct val="20000"/>
              </a:spcBef>
              <a:spcAft>
                <a:spcPct val="0"/>
              </a:spcAft>
              <a:buChar char="»"/>
              <a:defRPr sz="1600">
                <a:solidFill>
                  <a:schemeClr val="tx1"/>
                </a:solidFill>
                <a:latin typeface="+mn-lt"/>
              </a:defRPr>
            </a:lvl5pPr>
            <a:lvl6pPr marL="2513424" indent="-228492" algn="l" rtl="0" eaLnBrk="0" fontAlgn="base" hangingPunct="0">
              <a:spcBef>
                <a:spcPct val="20000"/>
              </a:spcBef>
              <a:spcAft>
                <a:spcPct val="0"/>
              </a:spcAft>
              <a:buChar char="»"/>
              <a:defRPr sz="1600">
                <a:solidFill>
                  <a:schemeClr val="tx1"/>
                </a:solidFill>
                <a:latin typeface="+mn-lt"/>
              </a:defRPr>
            </a:lvl6pPr>
            <a:lvl7pPr marL="2970411" indent="-228492" algn="l" rtl="0" eaLnBrk="0" fontAlgn="base" hangingPunct="0">
              <a:spcBef>
                <a:spcPct val="20000"/>
              </a:spcBef>
              <a:spcAft>
                <a:spcPct val="0"/>
              </a:spcAft>
              <a:buChar char="»"/>
              <a:defRPr sz="1600">
                <a:solidFill>
                  <a:schemeClr val="tx1"/>
                </a:solidFill>
                <a:latin typeface="+mn-lt"/>
              </a:defRPr>
            </a:lvl7pPr>
            <a:lvl8pPr marL="3427396" indent="-228492" algn="l" rtl="0" eaLnBrk="0" fontAlgn="base" hangingPunct="0">
              <a:spcBef>
                <a:spcPct val="20000"/>
              </a:spcBef>
              <a:spcAft>
                <a:spcPct val="0"/>
              </a:spcAft>
              <a:buChar char="»"/>
              <a:defRPr sz="1600">
                <a:solidFill>
                  <a:schemeClr val="tx1"/>
                </a:solidFill>
                <a:latin typeface="+mn-lt"/>
              </a:defRPr>
            </a:lvl8pPr>
            <a:lvl9pPr marL="3884382" indent="-228492" algn="l" rtl="0" eaLnBrk="0" fontAlgn="base" hangingPunct="0">
              <a:spcBef>
                <a:spcPct val="20000"/>
              </a:spcBef>
              <a:spcAft>
                <a:spcPct val="0"/>
              </a:spcAft>
              <a:buChar char="»"/>
              <a:defRPr sz="1600">
                <a:solidFill>
                  <a:schemeClr val="tx1"/>
                </a:solidFill>
                <a:latin typeface="+mn-lt"/>
              </a:defRPr>
            </a:lvl9pPr>
          </a:lstStyle>
          <a:p>
            <a:pPr marL="342739" indent="-342739">
              <a:defRPr/>
            </a:pPr>
            <a:r>
              <a:rPr lang="en-US" sz="2000" b="0" i="0" kern="0" dirty="0" smtClean="0"/>
              <a:t>Tokamak reactor design studies that enforce 100% non-inductive (stationary) </a:t>
            </a:r>
            <a:r>
              <a:rPr lang="en-US" sz="2000" i="1" kern="0" dirty="0" smtClean="0"/>
              <a:t>require </a:t>
            </a:r>
            <a:r>
              <a:rPr lang="en-US" sz="2000" i="0" kern="0" dirty="0" smtClean="0"/>
              <a:t>excellent confinement, i.e. H</a:t>
            </a:r>
            <a:r>
              <a:rPr lang="en-US" sz="2000" i="0" kern="0" baseline="-25000" dirty="0" smtClean="0"/>
              <a:t>98</a:t>
            </a:r>
            <a:r>
              <a:rPr lang="en-US" sz="2000" i="0" kern="0" dirty="0" smtClean="0"/>
              <a:t>&gt;1 for </a:t>
            </a:r>
            <a:r>
              <a:rPr lang="en-US" sz="2000" i="0" kern="0" dirty="0" err="1" smtClean="0">
                <a:latin typeface="Symbol" panose="05050102010706020507" pitchFamily="18" charset="2"/>
                <a:sym typeface="Symbol"/>
              </a:rPr>
              <a:t>t</a:t>
            </a:r>
            <a:r>
              <a:rPr lang="en-US" sz="2000" i="0" kern="0" baseline="-25000" dirty="0" err="1" smtClean="0"/>
              <a:t>E</a:t>
            </a:r>
            <a:r>
              <a:rPr lang="en-US" sz="2000" i="0" kern="0" dirty="0" smtClean="0"/>
              <a:t> = H</a:t>
            </a:r>
            <a:r>
              <a:rPr lang="en-US" sz="2000" i="0" kern="0" baseline="-25000" dirty="0" smtClean="0"/>
              <a:t>98</a:t>
            </a:r>
            <a:r>
              <a:rPr lang="en-US" sz="2000" i="0" kern="0" dirty="0" smtClean="0">
                <a:sym typeface="Symbol"/>
              </a:rPr>
              <a:t></a:t>
            </a:r>
            <a:r>
              <a:rPr lang="en-US" sz="2000" i="0" kern="0" dirty="0" smtClean="0">
                <a:latin typeface="Symbol" panose="05050102010706020507" pitchFamily="18" charset="2"/>
                <a:sym typeface="Symbol"/>
              </a:rPr>
              <a:t>t</a:t>
            </a:r>
            <a:r>
              <a:rPr lang="en-US" sz="2000" i="0" kern="0" baseline="-25000" dirty="0" smtClean="0">
                <a:sym typeface="Symbol"/>
              </a:rPr>
              <a:t>IPB98(y,2)</a:t>
            </a:r>
            <a:endParaRPr lang="en-US" sz="2000" i="0" kern="0" dirty="0"/>
          </a:p>
        </p:txBody>
      </p:sp>
      <p:sp>
        <p:nvSpPr>
          <p:cNvPr id="8" name="Content Placeholder 2"/>
          <p:cNvSpPr txBox="1">
            <a:spLocks/>
          </p:cNvSpPr>
          <p:nvPr/>
        </p:nvSpPr>
        <p:spPr bwMode="auto">
          <a:xfrm>
            <a:off x="152400" y="5181600"/>
            <a:ext cx="883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7" tIns="45698" rIns="91397" bIns="45698" numCol="1" anchor="t" anchorCtr="0" compatLnSpc="1">
            <a:prstTxWarp prst="textNoShape">
              <a:avLst/>
            </a:prstTxWarp>
            <a:noAutofit/>
          </a:bodyPr>
          <a:lstStyle>
            <a:lvl1pPr marL="341313" indent="-341313" algn="l" rtl="0" eaLnBrk="0" fontAlgn="base" hangingPunct="0">
              <a:spcBef>
                <a:spcPct val="20000"/>
              </a:spcBef>
              <a:spcAft>
                <a:spcPct val="0"/>
              </a:spcAft>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000">
                <a:solidFill>
                  <a:schemeClr val="accent2"/>
                </a:solidFill>
                <a:latin typeface="+mn-lt"/>
              </a:defRPr>
            </a:lvl2pPr>
            <a:lvl3pPr marL="1141413" indent="-227013" algn="l" rtl="0" eaLnBrk="0" fontAlgn="base" hangingPunct="0">
              <a:spcBef>
                <a:spcPct val="20000"/>
              </a:spcBef>
              <a:spcAft>
                <a:spcPct val="0"/>
              </a:spcAft>
              <a:buChar char="•"/>
              <a:defRPr>
                <a:solidFill>
                  <a:srgbClr val="FF0000"/>
                </a:solidFill>
                <a:latin typeface="+mn-lt"/>
              </a:defRPr>
            </a:lvl3pPr>
            <a:lvl4pPr marL="1598613" indent="-227013" algn="l" rtl="0" eaLnBrk="0" fontAlgn="base" hangingPunct="0">
              <a:spcBef>
                <a:spcPct val="20000"/>
              </a:spcBef>
              <a:spcAft>
                <a:spcPct val="0"/>
              </a:spcAft>
              <a:buChar char="–"/>
              <a:defRPr sz="1600">
                <a:solidFill>
                  <a:srgbClr val="009999"/>
                </a:solidFill>
                <a:latin typeface="+mn-lt"/>
              </a:defRPr>
            </a:lvl4pPr>
            <a:lvl5pPr marL="2055813" indent="-227013" algn="l" rtl="0" eaLnBrk="0" fontAlgn="base" hangingPunct="0">
              <a:spcBef>
                <a:spcPct val="20000"/>
              </a:spcBef>
              <a:spcAft>
                <a:spcPct val="0"/>
              </a:spcAft>
              <a:buChar char="»"/>
              <a:defRPr sz="1600">
                <a:solidFill>
                  <a:schemeClr val="tx1"/>
                </a:solidFill>
                <a:latin typeface="+mn-lt"/>
              </a:defRPr>
            </a:lvl5pPr>
            <a:lvl6pPr marL="2513424" indent="-228492" algn="l" rtl="0" eaLnBrk="0" fontAlgn="base" hangingPunct="0">
              <a:spcBef>
                <a:spcPct val="20000"/>
              </a:spcBef>
              <a:spcAft>
                <a:spcPct val="0"/>
              </a:spcAft>
              <a:buChar char="»"/>
              <a:defRPr sz="1600">
                <a:solidFill>
                  <a:schemeClr val="tx1"/>
                </a:solidFill>
                <a:latin typeface="+mn-lt"/>
              </a:defRPr>
            </a:lvl6pPr>
            <a:lvl7pPr marL="2970411" indent="-228492" algn="l" rtl="0" eaLnBrk="0" fontAlgn="base" hangingPunct="0">
              <a:spcBef>
                <a:spcPct val="20000"/>
              </a:spcBef>
              <a:spcAft>
                <a:spcPct val="0"/>
              </a:spcAft>
              <a:buChar char="»"/>
              <a:defRPr sz="1600">
                <a:solidFill>
                  <a:schemeClr val="tx1"/>
                </a:solidFill>
                <a:latin typeface="+mn-lt"/>
              </a:defRPr>
            </a:lvl7pPr>
            <a:lvl8pPr marL="3427396" indent="-228492" algn="l" rtl="0" eaLnBrk="0" fontAlgn="base" hangingPunct="0">
              <a:spcBef>
                <a:spcPct val="20000"/>
              </a:spcBef>
              <a:spcAft>
                <a:spcPct val="0"/>
              </a:spcAft>
              <a:buChar char="»"/>
              <a:defRPr sz="1600">
                <a:solidFill>
                  <a:schemeClr val="tx1"/>
                </a:solidFill>
                <a:latin typeface="+mn-lt"/>
              </a:defRPr>
            </a:lvl8pPr>
            <a:lvl9pPr marL="3884382" indent="-228492" algn="l" rtl="0" eaLnBrk="0" fontAlgn="base" hangingPunct="0">
              <a:spcBef>
                <a:spcPct val="20000"/>
              </a:spcBef>
              <a:spcAft>
                <a:spcPct val="0"/>
              </a:spcAft>
              <a:buChar char="»"/>
              <a:defRPr sz="1600">
                <a:solidFill>
                  <a:schemeClr val="tx1"/>
                </a:solidFill>
                <a:latin typeface="+mn-lt"/>
              </a:defRPr>
            </a:lvl9pPr>
          </a:lstStyle>
          <a:p>
            <a:pPr marL="342739" indent="-342739">
              <a:defRPr/>
            </a:pPr>
            <a:r>
              <a:rPr lang="en-US" sz="1800" b="0" i="0" kern="0" dirty="0"/>
              <a:t>Empirical confinement </a:t>
            </a:r>
            <a:r>
              <a:rPr lang="en-US" sz="1800" b="0" i="0" kern="0" dirty="0" err="1"/>
              <a:t>scalings</a:t>
            </a:r>
            <a:r>
              <a:rPr lang="en-US" sz="1800" b="0" i="0" kern="0" dirty="0"/>
              <a:t> are very useful, but have known pitfalls (power laws may not be appropriate, strong collinearity in some variables, …)</a:t>
            </a:r>
            <a:endParaRPr lang="en-US" sz="1800" i="0" kern="0" dirty="0"/>
          </a:p>
          <a:p>
            <a:pPr marL="342739" indent="-342739">
              <a:defRPr/>
            </a:pPr>
            <a:r>
              <a:rPr lang="en-US" sz="1800" i="0" kern="0" dirty="0" smtClean="0"/>
              <a:t>Can we understand (turbulent) transport losses to optimize, or at least improve confidence in, next step MFE device performance?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smtClean="0"/>
              <a:t>Broad frequency and wavenumber spectra measured, e.g. from microwave scattering</a:t>
            </a:r>
          </a:p>
        </p:txBody>
      </p:sp>
      <p:sp>
        <p:nvSpPr>
          <p:cNvPr id="26627" name="Content Placeholder 2"/>
          <p:cNvSpPr>
            <a:spLocks noGrp="1"/>
          </p:cNvSpPr>
          <p:nvPr>
            <p:ph idx="1"/>
          </p:nvPr>
        </p:nvSpPr>
        <p:spPr>
          <a:xfrm>
            <a:off x="152400" y="5105400"/>
            <a:ext cx="4678363" cy="1219200"/>
          </a:xfrm>
        </p:spPr>
        <p:txBody>
          <a:bodyPr/>
          <a:lstStyle/>
          <a:p>
            <a:r>
              <a:rPr lang="en-US" altLang="en-US" dirty="0" smtClean="0"/>
              <a:t>Different scattering angles measure different k, observe spectral decay in wavenumber</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l="35378"/>
          <a:stretch>
            <a:fillRect/>
          </a:stretch>
        </p:blipFill>
        <p:spPr bwMode="auto">
          <a:xfrm>
            <a:off x="381000" y="914400"/>
            <a:ext cx="4678363"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44600"/>
            <a:ext cx="348615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630" name="Straight Arrow Connector 4"/>
          <p:cNvCxnSpPr>
            <a:cxnSpLocks noChangeShapeType="1"/>
          </p:cNvCxnSpPr>
          <p:nvPr/>
        </p:nvCxnSpPr>
        <p:spPr bwMode="auto">
          <a:xfrm flipV="1">
            <a:off x="4419600" y="5029200"/>
            <a:ext cx="990600" cy="45720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6631" name="TextBox 5"/>
          <p:cNvSpPr txBox="1">
            <a:spLocks noChangeArrowheads="1"/>
          </p:cNvSpPr>
          <p:nvPr/>
        </p:nvSpPr>
        <p:spPr bwMode="auto">
          <a:xfrm>
            <a:off x="3352800" y="914400"/>
            <a:ext cx="2525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Mazzucato, PRL (1982)</a:t>
            </a:r>
          </a:p>
          <a:p>
            <a:pPr eaLnBrk="1" hangingPunct="1">
              <a:spcBef>
                <a:spcPct val="0"/>
              </a:spcBef>
              <a:buFontTx/>
              <a:buNone/>
            </a:pPr>
            <a:r>
              <a:rPr lang="en-US" altLang="en-US" sz="1200">
                <a:solidFill>
                  <a:srgbClr val="1822CD"/>
                </a:solidFill>
                <a:latin typeface="Helvetica" pitchFamily="34" charset="0"/>
              </a:rPr>
              <a:t>Surko &amp; Slusher, Science (1983)</a:t>
            </a:r>
          </a:p>
        </p:txBody>
      </p:sp>
      <p:sp>
        <p:nvSpPr>
          <p:cNvPr id="26632" name="TextBox 6"/>
          <p:cNvSpPr txBox="1">
            <a:spLocks noChangeArrowheads="1"/>
          </p:cNvSpPr>
          <p:nvPr/>
        </p:nvSpPr>
        <p:spPr bwMode="auto">
          <a:xfrm>
            <a:off x="1447800" y="1554163"/>
            <a:ext cx="224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Princeton Large Torus (PLT)</a:t>
            </a:r>
          </a:p>
        </p:txBody>
      </p:sp>
      <p:sp>
        <p:nvSpPr>
          <p:cNvPr id="26633" name="TextBox 7"/>
          <p:cNvSpPr txBox="1">
            <a:spLocks noChangeArrowheads="1"/>
          </p:cNvSpPr>
          <p:nvPr/>
        </p:nvSpPr>
        <p:spPr bwMode="auto">
          <a:xfrm>
            <a:off x="3695700" y="2514600"/>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k~7 cm</a:t>
            </a:r>
            <a:r>
              <a:rPr lang="en-US" altLang="en-US" sz="1200" baseline="30000">
                <a:solidFill>
                  <a:srgbClr val="1822CD"/>
                </a:solidFill>
                <a:latin typeface="Helvetica" pitchFamily="34" charset="0"/>
              </a:rPr>
              <a:t>-1</a:t>
            </a:r>
          </a:p>
        </p:txBody>
      </p:sp>
    </p:spTree>
    <p:extLst>
      <p:ext uri="{BB962C8B-B14F-4D97-AF65-F5344CB8AC3E}">
        <p14:creationId xmlns:p14="http://schemas.microsoft.com/office/powerpoint/2010/main" val="23312442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Broad drift wave turbulent spectrum verified simultaneously with Langmuir probes and FIR scattering</a:t>
            </a:r>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65238"/>
            <a:ext cx="5800725" cy="49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2" name="Content Placeholder 2"/>
          <p:cNvSpPr>
            <a:spLocks noGrp="1"/>
          </p:cNvSpPr>
          <p:nvPr>
            <p:ph idx="1"/>
          </p:nvPr>
        </p:nvSpPr>
        <p:spPr>
          <a:xfrm>
            <a:off x="4648200" y="1143000"/>
            <a:ext cx="4419600" cy="3810000"/>
          </a:xfrm>
        </p:spPr>
        <p:txBody>
          <a:bodyPr/>
          <a:lstStyle/>
          <a:p>
            <a:r>
              <a:rPr lang="en-US" altLang="en-US" smtClean="0"/>
              <a:t>Illustrates drift wave dispersion</a:t>
            </a:r>
          </a:p>
          <a:p>
            <a:r>
              <a:rPr lang="en-US" altLang="en-US" smtClean="0"/>
              <a:t>However, real frequency almost always dominated by Doppler shift</a:t>
            </a:r>
          </a:p>
          <a:p>
            <a:endParaRPr lang="en-US" altLang="en-US" smtClean="0"/>
          </a:p>
          <a:p>
            <a:endParaRPr lang="en-US" altLang="en-US" smtClean="0"/>
          </a:p>
          <a:p>
            <a:r>
              <a:rPr lang="en-US" altLang="en-US" smtClean="0"/>
              <a:t>Often challenging to determine mode frequency (in plasma frame) within uncertainties</a:t>
            </a:r>
          </a:p>
        </p:txBody>
      </p:sp>
      <p:sp>
        <p:nvSpPr>
          <p:cNvPr id="27653" name="TextBox 4"/>
          <p:cNvSpPr txBox="1">
            <a:spLocks noChangeArrowheads="1"/>
          </p:cNvSpPr>
          <p:nvPr/>
        </p:nvSpPr>
        <p:spPr bwMode="auto">
          <a:xfrm>
            <a:off x="1143000" y="3094038"/>
            <a:ext cx="1357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Langmuir probe</a:t>
            </a:r>
          </a:p>
        </p:txBody>
      </p:sp>
      <p:cxnSp>
        <p:nvCxnSpPr>
          <p:cNvPr id="27654" name="Straight Arrow Connector 6"/>
          <p:cNvCxnSpPr>
            <a:cxnSpLocks noChangeShapeType="1"/>
          </p:cNvCxnSpPr>
          <p:nvPr/>
        </p:nvCxnSpPr>
        <p:spPr bwMode="auto">
          <a:xfrm>
            <a:off x="2362200" y="3371850"/>
            <a:ext cx="381000" cy="255588"/>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55" name="TextBox 7"/>
          <p:cNvSpPr txBox="1">
            <a:spLocks noChangeArrowheads="1"/>
          </p:cNvSpPr>
          <p:nvPr/>
        </p:nvSpPr>
        <p:spPr bwMode="auto">
          <a:xfrm>
            <a:off x="2995613" y="1570038"/>
            <a:ext cx="433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FIR</a:t>
            </a:r>
          </a:p>
        </p:txBody>
      </p:sp>
      <p:cxnSp>
        <p:nvCxnSpPr>
          <p:cNvPr id="27656" name="Straight Arrow Connector 9"/>
          <p:cNvCxnSpPr>
            <a:cxnSpLocks noChangeShapeType="1"/>
          </p:cNvCxnSpPr>
          <p:nvPr/>
        </p:nvCxnSpPr>
        <p:spPr bwMode="auto">
          <a:xfrm>
            <a:off x="3352800" y="1847850"/>
            <a:ext cx="228600" cy="407988"/>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27657" name="Object 10"/>
          <p:cNvGraphicFramePr>
            <a:graphicFrameLocks noChangeAspect="1"/>
          </p:cNvGraphicFramePr>
          <p:nvPr/>
        </p:nvGraphicFramePr>
        <p:xfrm>
          <a:off x="5029200" y="3246438"/>
          <a:ext cx="3887788" cy="563562"/>
        </p:xfrm>
        <a:graphic>
          <a:graphicData uri="http://schemas.openxmlformats.org/presentationml/2006/ole">
            <mc:AlternateContent xmlns:mc="http://schemas.openxmlformats.org/markup-compatibility/2006">
              <mc:Choice xmlns:v="urn:schemas-microsoft-com:vml" Requires="v">
                <p:oleObj spid="_x0000_s289938" name="Equation" r:id="rId4" imgW="1663700" imgH="241300" progId="Equation.3">
                  <p:embed/>
                </p:oleObj>
              </mc:Choice>
              <mc:Fallback>
                <p:oleObj name="Equation" r:id="rId4" imgW="1663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246438"/>
                        <a:ext cx="3887788"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658" name="TextBox 11"/>
          <p:cNvSpPr txBox="1">
            <a:spLocks noChangeArrowheads="1"/>
          </p:cNvSpPr>
          <p:nvPr/>
        </p:nvSpPr>
        <p:spPr bwMode="auto">
          <a:xfrm>
            <a:off x="1371600" y="1019175"/>
            <a:ext cx="262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TEXT, Ritz, Nuclear Fusion (1987)</a:t>
            </a:r>
          </a:p>
          <a:p>
            <a:pPr eaLnBrk="1" hangingPunct="1">
              <a:spcBef>
                <a:spcPct val="0"/>
              </a:spcBef>
              <a:buFontTx/>
              <a:buNone/>
            </a:pPr>
            <a:r>
              <a:rPr lang="en-US" altLang="en-US" sz="1200">
                <a:solidFill>
                  <a:srgbClr val="1822CD"/>
                </a:solidFill>
                <a:latin typeface="Helvetica" pitchFamily="34" charset="0"/>
              </a:rPr>
              <a:t>Wooton, Phys. Fluids B (1990)</a:t>
            </a:r>
          </a:p>
        </p:txBody>
      </p:sp>
    </p:spTree>
    <p:extLst>
      <p:ext uri="{BB962C8B-B14F-4D97-AF65-F5344CB8AC3E}">
        <p14:creationId xmlns:p14="http://schemas.microsoft.com/office/powerpoint/2010/main" val="28177957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smtClean="0"/>
              <a:t>Simultaneous measurement of n</a:t>
            </a:r>
            <a:r>
              <a:rPr lang="en-US" altLang="en-US" baseline="-25000" dirty="0" smtClean="0"/>
              <a:t>e</a:t>
            </a:r>
            <a:r>
              <a:rPr lang="en-US" altLang="en-US" dirty="0" smtClean="0"/>
              <a:t> and </a:t>
            </a:r>
            <a:r>
              <a:rPr lang="en-US" altLang="en-US" dirty="0" err="1" smtClean="0"/>
              <a:t>T</a:t>
            </a:r>
            <a:r>
              <a:rPr lang="en-US" altLang="en-US" baseline="-25000" dirty="0" err="1" smtClean="0"/>
              <a:t>e</a:t>
            </a:r>
            <a:r>
              <a:rPr lang="en-US" altLang="en-US" dirty="0" smtClean="0"/>
              <a:t> using same beam path allows for cross-phase measurement</a:t>
            </a:r>
          </a:p>
        </p:txBody>
      </p:sp>
      <p:sp>
        <p:nvSpPr>
          <p:cNvPr id="54275" name="Content Placeholder 2"/>
          <p:cNvSpPr>
            <a:spLocks noGrp="1"/>
          </p:cNvSpPr>
          <p:nvPr>
            <p:ph idx="1"/>
          </p:nvPr>
        </p:nvSpPr>
        <p:spPr>
          <a:xfrm>
            <a:off x="152400" y="990600"/>
            <a:ext cx="5562600" cy="685800"/>
          </a:xfrm>
        </p:spPr>
        <p:txBody>
          <a:bodyPr/>
          <a:lstStyle/>
          <a:p>
            <a:r>
              <a:rPr lang="en-US" altLang="en-US" sz="2000" dirty="0" smtClean="0"/>
              <a:t>Not directly the cross-phase relate to transport (e.g. </a:t>
            </a:r>
            <a:r>
              <a:rPr lang="en-US" altLang="en-US" sz="2000" dirty="0" smtClean="0">
                <a:latin typeface="Symbol" panose="05050102010706020507" pitchFamily="18" charset="2"/>
              </a:rPr>
              <a:t>j</a:t>
            </a:r>
            <a:r>
              <a:rPr lang="en-US" altLang="en-US" sz="2000" dirty="0" smtClean="0"/>
              <a:t>-T).</a:t>
            </a: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587216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796925"/>
            <a:ext cx="3200400" cy="606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5791200"/>
            <a:ext cx="19431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79" name="TextBox 6"/>
          <p:cNvSpPr txBox="1">
            <a:spLocks noChangeArrowheads="1"/>
          </p:cNvSpPr>
          <p:nvPr/>
        </p:nvSpPr>
        <p:spPr bwMode="auto">
          <a:xfrm>
            <a:off x="4114800" y="6230938"/>
            <a:ext cx="147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7" tIns="45698" rIns="91397" bIns="45698">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a:solidFill>
                  <a:srgbClr val="1822CD"/>
                </a:solidFill>
                <a:latin typeface="Helvetica" pitchFamily="34" charset="0"/>
              </a:rPr>
              <a:t>DIII-D</a:t>
            </a:r>
          </a:p>
          <a:p>
            <a:pPr eaLnBrk="1" hangingPunct="1">
              <a:spcBef>
                <a:spcPct val="0"/>
              </a:spcBef>
              <a:buFontTx/>
              <a:buNone/>
            </a:pPr>
            <a:r>
              <a:rPr lang="en-US" altLang="en-US" sz="1200">
                <a:solidFill>
                  <a:srgbClr val="1822CD"/>
                </a:solidFill>
                <a:latin typeface="Helvetica" pitchFamily="34" charset="0"/>
              </a:rPr>
              <a:t>White, PoP (2010)</a:t>
            </a:r>
          </a:p>
        </p:txBody>
      </p:sp>
      <p:sp>
        <p:nvSpPr>
          <p:cNvPr id="54280" name="Oval 3"/>
          <p:cNvSpPr>
            <a:spLocks noChangeArrowheads="1"/>
          </p:cNvSpPr>
          <p:nvPr/>
        </p:nvSpPr>
        <p:spPr bwMode="auto">
          <a:xfrm>
            <a:off x="5791200" y="5029200"/>
            <a:ext cx="604838" cy="1431925"/>
          </a:xfrm>
          <a:prstGeom prst="ellipse">
            <a:avLst/>
          </a:prstGeom>
          <a:noFill/>
          <a:ln w="381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400">
              <a:solidFill>
                <a:srgbClr val="1822CD"/>
              </a:solidFill>
              <a:latin typeface="Helvetica" pitchFamily="34" charset="0"/>
            </a:endParaRPr>
          </a:p>
        </p:txBody>
      </p:sp>
    </p:spTree>
    <p:extLst>
      <p:ext uri="{BB962C8B-B14F-4D97-AF65-F5344CB8AC3E}">
        <p14:creationId xmlns:p14="http://schemas.microsoft.com/office/powerpoint/2010/main" val="10752609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smtClean="0"/>
              <a:t>n</a:t>
            </a:r>
            <a:r>
              <a:rPr lang="en-US" altLang="en-US" baseline="-25000" dirty="0" smtClean="0"/>
              <a:t>e</a:t>
            </a:r>
            <a:r>
              <a:rPr lang="en-US" altLang="en-US" dirty="0" smtClean="0"/>
              <a:t>-</a:t>
            </a:r>
            <a:r>
              <a:rPr lang="en-US" altLang="en-US" dirty="0" err="1" smtClean="0"/>
              <a:t>T</a:t>
            </a:r>
            <a:r>
              <a:rPr lang="en-US" altLang="en-US" baseline="-25000" dirty="0" err="1" smtClean="0"/>
              <a:t>e</a:t>
            </a:r>
            <a:r>
              <a:rPr lang="en-US" altLang="en-US" dirty="0" smtClean="0"/>
              <a:t> cross phases agree amazingly well with simulations!</a:t>
            </a:r>
          </a:p>
        </p:txBody>
      </p:sp>
      <p:sp>
        <p:nvSpPr>
          <p:cNvPr id="55299" name="Content Placeholder 2"/>
          <p:cNvSpPr>
            <a:spLocks noGrp="1"/>
          </p:cNvSpPr>
          <p:nvPr>
            <p:ph idx="1"/>
          </p:nvPr>
        </p:nvSpPr>
        <p:spPr>
          <a:xfrm>
            <a:off x="152400" y="5334000"/>
            <a:ext cx="8839200" cy="1143000"/>
          </a:xfrm>
        </p:spPr>
        <p:txBody>
          <a:bodyPr/>
          <a:lstStyle/>
          <a:p>
            <a:r>
              <a:rPr lang="en-US" altLang="en-US" sz="2000" dirty="0" smtClean="0"/>
              <a:t>Concept of “validation hierarchy” – validate theory with high level quantities (transport) + components [</a:t>
            </a:r>
            <a:r>
              <a:rPr lang="en-US" altLang="en-US" sz="2000" dirty="0" err="1" smtClean="0">
                <a:latin typeface="Symbol" panose="05050102010706020507" pitchFamily="18" charset="2"/>
              </a:rPr>
              <a:t>d</a:t>
            </a:r>
            <a:r>
              <a:rPr lang="en-US" altLang="en-US" sz="2000" dirty="0" err="1" smtClean="0"/>
              <a:t>n</a:t>
            </a:r>
            <a:r>
              <a:rPr lang="en-US" altLang="en-US" sz="2000" dirty="0" smtClean="0"/>
              <a:t>(</a:t>
            </a:r>
            <a:r>
              <a:rPr lang="en-US" altLang="en-US" sz="2000" dirty="0" err="1" smtClean="0">
                <a:latin typeface="Symbol" panose="05050102010706020507" pitchFamily="18" charset="2"/>
              </a:rPr>
              <a:t>w</a:t>
            </a:r>
            <a:r>
              <a:rPr lang="en-US" altLang="en-US" sz="2000" dirty="0" err="1" smtClean="0"/>
              <a:t>,k</a:t>
            </a:r>
            <a:r>
              <a:rPr lang="en-US" altLang="en-US" sz="2000" dirty="0" smtClean="0"/>
              <a:t>), </a:t>
            </a:r>
            <a:r>
              <a:rPr lang="en-US" altLang="en-US" sz="2000" dirty="0" err="1" smtClean="0">
                <a:latin typeface="Symbol" panose="05050102010706020507" pitchFamily="18" charset="2"/>
              </a:rPr>
              <a:t>d</a:t>
            </a:r>
            <a:r>
              <a:rPr lang="en-US" altLang="en-US" sz="2000" dirty="0" err="1" smtClean="0"/>
              <a:t>T</a:t>
            </a:r>
            <a:r>
              <a:rPr lang="en-US" altLang="en-US" sz="2000" dirty="0" smtClean="0"/>
              <a:t>(</a:t>
            </a:r>
            <a:r>
              <a:rPr lang="en-US" altLang="en-US" sz="2000" dirty="0" err="1" smtClean="0">
                <a:latin typeface="Symbol" panose="05050102010706020507" pitchFamily="18" charset="2"/>
              </a:rPr>
              <a:t>w</a:t>
            </a:r>
            <a:r>
              <a:rPr lang="en-US" altLang="en-US" sz="2000" dirty="0" err="1" smtClean="0"/>
              <a:t>,k</a:t>
            </a:r>
            <a:r>
              <a:rPr lang="en-US" altLang="en-US" sz="2000" dirty="0" smtClean="0"/>
              <a:t>), cross-phases]</a:t>
            </a:r>
          </a:p>
          <a:p>
            <a:pPr>
              <a:buFont typeface="Wingdings" panose="05000000000000000000" pitchFamily="2" charset="2"/>
              <a:buChar char="Ø"/>
            </a:pPr>
            <a:r>
              <a:rPr lang="en-US" altLang="en-US" sz="2000" dirty="0" smtClean="0"/>
              <a:t>Provides (stronger) constraint to validate theory &amp; physical understanding</a:t>
            </a: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62000"/>
            <a:ext cx="4610100" cy="435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431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dirty="0" smtClean="0"/>
              <a:t>Spectrum shape / distribution governed by nonlinear three-wave interactions</a:t>
            </a:r>
          </a:p>
        </p:txBody>
      </p:sp>
      <p:sp>
        <p:nvSpPr>
          <p:cNvPr id="2" name="Content Placeholder 1"/>
          <p:cNvSpPr>
            <a:spLocks noGrp="1"/>
          </p:cNvSpPr>
          <p:nvPr>
            <p:ph idx="1"/>
          </p:nvPr>
        </p:nvSpPr>
        <p:spPr>
          <a:xfrm>
            <a:off x="152400" y="1066800"/>
            <a:ext cx="8763000" cy="4953000"/>
          </a:xfrm>
        </p:spPr>
        <p:txBody>
          <a:bodyPr/>
          <a:lstStyle/>
          <a:p>
            <a:r>
              <a:rPr lang="en-US" dirty="0" smtClean="0"/>
              <a:t>Linearly unstable modes grow, </a:t>
            </a:r>
            <a:r>
              <a:rPr lang="en-US" dirty="0" err="1" smtClean="0">
                <a:latin typeface="Symbol" panose="05050102010706020507" pitchFamily="18" charset="2"/>
              </a:rPr>
              <a:t>d</a:t>
            </a:r>
            <a:r>
              <a:rPr lang="en-US" dirty="0" err="1" smtClean="0"/>
              <a:t>n</a:t>
            </a:r>
            <a:r>
              <a:rPr lang="en-US" dirty="0" smtClean="0"/>
              <a:t>(k)~</a:t>
            </a:r>
            <a:r>
              <a:rPr lang="en-US" dirty="0" err="1" smtClean="0"/>
              <a:t>exp</a:t>
            </a:r>
            <a:r>
              <a:rPr lang="en-US" dirty="0" smtClean="0"/>
              <a:t>[</a:t>
            </a:r>
            <a:r>
              <a:rPr lang="en-US" dirty="0" err="1" smtClean="0"/>
              <a:t>ik</a:t>
            </a:r>
            <a:r>
              <a:rPr lang="en-US" dirty="0" err="1" smtClean="0">
                <a:sym typeface="Symbol"/>
              </a:rPr>
              <a:t></a:t>
            </a:r>
            <a:r>
              <a:rPr lang="en-US" dirty="0" err="1" smtClean="0"/>
              <a:t>x+</a:t>
            </a:r>
            <a:r>
              <a:rPr lang="en-US" dirty="0" err="1" smtClean="0">
                <a:latin typeface="Symbol" panose="05050102010706020507" pitchFamily="18" charset="2"/>
              </a:rPr>
              <a:t>g</a:t>
            </a:r>
            <a:r>
              <a:rPr lang="en-US" dirty="0" smtClean="0"/>
              <a:t>(k)t]</a:t>
            </a:r>
          </a:p>
          <a:p>
            <a:endParaRPr lang="en-US" dirty="0" smtClean="0"/>
          </a:p>
          <a:p>
            <a:r>
              <a:rPr lang="en-US" dirty="0" smtClean="0"/>
              <a:t>At large amplitude, interact via nonlinear advection, </a:t>
            </a:r>
            <a:r>
              <a:rPr lang="en-US" dirty="0" err="1" smtClean="0">
                <a:latin typeface="Symbol" panose="05050102010706020507" pitchFamily="18" charset="2"/>
              </a:rPr>
              <a:t>d</a:t>
            </a:r>
            <a:r>
              <a:rPr lang="en-US" dirty="0" err="1" smtClean="0"/>
              <a:t>v</a:t>
            </a:r>
            <a:r>
              <a:rPr lang="en-US" baseline="-25000" dirty="0" err="1" smtClean="0"/>
              <a:t>E</a:t>
            </a:r>
            <a:r>
              <a:rPr lang="en-US" dirty="0" smtClean="0">
                <a:sym typeface="Symbol"/>
              </a:rPr>
              <a:t></a:t>
            </a:r>
            <a:r>
              <a:rPr lang="en-US" dirty="0" err="1" smtClean="0">
                <a:latin typeface="Symbol" panose="05050102010706020507" pitchFamily="18" charset="2"/>
                <a:sym typeface="Symbol"/>
              </a:rPr>
              <a:t>d</a:t>
            </a:r>
            <a:r>
              <a:rPr lang="en-US" dirty="0" err="1" smtClean="0">
                <a:sym typeface="Symbol"/>
              </a:rPr>
              <a:t>n</a:t>
            </a:r>
            <a:endParaRPr lang="en-US" dirty="0" smtClean="0"/>
          </a:p>
          <a:p>
            <a:pPr marL="0" indent="0">
              <a:buNone/>
            </a:pPr>
            <a:r>
              <a:rPr lang="en-US" dirty="0" smtClean="0"/>
              <a:t>    I.e. “three-wave” coupling in wavenumber space</a:t>
            </a:r>
          </a:p>
          <a:p>
            <a:pPr marL="0" indent="0">
              <a:buNone/>
            </a:pPr>
            <a:r>
              <a:rPr lang="en-US" dirty="0" smtClean="0"/>
              <a:t>	</a:t>
            </a:r>
          </a:p>
          <a:p>
            <a:pPr marL="0" indent="0">
              <a:buNone/>
            </a:pPr>
            <a:r>
              <a:rPr lang="en-US" dirty="0" smtClean="0"/>
              <a:t>		     d/</a:t>
            </a:r>
            <a:r>
              <a:rPr lang="en-US" dirty="0" err="1" smtClean="0"/>
              <a:t>dt</a:t>
            </a:r>
            <a:r>
              <a:rPr lang="en-US" dirty="0" smtClean="0"/>
              <a:t>(</a:t>
            </a:r>
            <a:r>
              <a:rPr lang="en-US" dirty="0" err="1" smtClean="0">
                <a:latin typeface="Symbol" panose="05050102010706020507" pitchFamily="18" charset="2"/>
              </a:rPr>
              <a:t>d</a:t>
            </a:r>
            <a:r>
              <a:rPr lang="en-US" dirty="0" err="1" smtClean="0"/>
              <a:t>n</a:t>
            </a:r>
            <a:r>
              <a:rPr lang="en-US" dirty="0" smtClean="0"/>
              <a:t>) ~ </a:t>
            </a:r>
            <a:r>
              <a:rPr lang="en-US" dirty="0" err="1" smtClean="0">
                <a:latin typeface="Symbol" panose="05050102010706020507" pitchFamily="18" charset="2"/>
              </a:rPr>
              <a:t>d</a:t>
            </a:r>
            <a:r>
              <a:rPr lang="en-US" dirty="0" err="1" smtClean="0"/>
              <a:t>v</a:t>
            </a:r>
            <a:r>
              <a:rPr lang="en-US" baseline="-25000" dirty="0" err="1" smtClean="0"/>
              <a:t>E</a:t>
            </a:r>
            <a:r>
              <a:rPr lang="en-US" dirty="0" smtClean="0">
                <a:sym typeface="Symbol"/>
              </a:rPr>
              <a:t></a:t>
            </a:r>
            <a:r>
              <a:rPr lang="en-US" dirty="0" err="1" smtClean="0">
                <a:latin typeface="Symbol" panose="05050102010706020507" pitchFamily="18" charset="2"/>
                <a:sym typeface="Symbol"/>
              </a:rPr>
              <a:t>d</a:t>
            </a:r>
            <a:r>
              <a:rPr lang="en-US" dirty="0" err="1" smtClean="0">
                <a:sym typeface="Symbol"/>
              </a:rPr>
              <a:t>n</a:t>
            </a:r>
            <a:endParaRPr lang="en-US" dirty="0" smtClean="0"/>
          </a:p>
          <a:p>
            <a:endParaRPr lang="en-US" dirty="0" smtClean="0"/>
          </a:p>
          <a:p>
            <a:pPr marL="0" indent="0">
              <a:buNone/>
            </a:pPr>
            <a:r>
              <a:rPr lang="en-US" dirty="0" smtClean="0"/>
              <a:t>		d/</a:t>
            </a:r>
            <a:r>
              <a:rPr lang="en-US" dirty="0" err="1" smtClean="0"/>
              <a:t>dt</a:t>
            </a:r>
            <a:r>
              <a:rPr lang="en-US" dirty="0" smtClean="0"/>
              <a:t>[</a:t>
            </a:r>
            <a:r>
              <a:rPr lang="en-US" dirty="0" err="1" smtClean="0">
                <a:latin typeface="Symbol" panose="05050102010706020507" pitchFamily="18" charset="2"/>
              </a:rPr>
              <a:t>d</a:t>
            </a:r>
            <a:r>
              <a:rPr lang="en-US" dirty="0" err="1" smtClean="0"/>
              <a:t>n</a:t>
            </a:r>
            <a:r>
              <a:rPr lang="en-US" dirty="0" smtClean="0"/>
              <a:t>(k</a:t>
            </a:r>
            <a:r>
              <a:rPr lang="en-US" baseline="-25000" dirty="0" smtClean="0"/>
              <a:t>3</a:t>
            </a:r>
            <a:r>
              <a:rPr lang="en-US" dirty="0" smtClean="0"/>
              <a:t>)] ~ </a:t>
            </a:r>
            <a:r>
              <a:rPr lang="en-US" dirty="0" smtClean="0">
                <a:latin typeface="Symbol" panose="05050102010706020507" pitchFamily="18" charset="2"/>
              </a:rPr>
              <a:t>S</a:t>
            </a:r>
            <a:r>
              <a:rPr lang="en-US" baseline="-25000" dirty="0" smtClean="0"/>
              <a:t>k1,k2</a:t>
            </a:r>
            <a:r>
              <a:rPr lang="en-US" dirty="0" smtClean="0"/>
              <a:t> [(b×k</a:t>
            </a:r>
            <a:r>
              <a:rPr lang="en-US" baseline="-25000" dirty="0" smtClean="0"/>
              <a:t>1</a:t>
            </a:r>
            <a:r>
              <a:rPr lang="en-US" dirty="0" smtClean="0">
                <a:latin typeface="Symbol" panose="05050102010706020507" pitchFamily="18" charset="2"/>
              </a:rPr>
              <a:t>dj</a:t>
            </a:r>
            <a:r>
              <a:rPr lang="en-US" dirty="0" smtClean="0">
                <a:sym typeface="Symbol"/>
              </a:rPr>
              <a:t>)k</a:t>
            </a:r>
            <a:r>
              <a:rPr lang="en-US" baseline="-25000" dirty="0" smtClean="0">
                <a:sym typeface="Symbol"/>
              </a:rPr>
              <a:t>2</a:t>
            </a:r>
            <a:r>
              <a:rPr lang="en-US" dirty="0" smtClean="0">
                <a:latin typeface="Symbol" panose="05050102010706020507" pitchFamily="18" charset="2"/>
                <a:sym typeface="Symbol"/>
              </a:rPr>
              <a:t>d</a:t>
            </a:r>
            <a:r>
              <a:rPr lang="en-US" dirty="0" smtClean="0">
                <a:sym typeface="Symbol"/>
              </a:rPr>
              <a:t>n]</a:t>
            </a:r>
          </a:p>
          <a:p>
            <a:pPr marL="0" indent="0">
              <a:buNone/>
            </a:pPr>
            <a:r>
              <a:rPr lang="en-US" dirty="0">
                <a:sym typeface="Symbol"/>
              </a:rPr>
              <a:t>		</a:t>
            </a:r>
            <a:r>
              <a:rPr lang="en-US" dirty="0" smtClean="0">
                <a:sym typeface="Symbol"/>
              </a:rPr>
              <a:t>		summed over all (k</a:t>
            </a:r>
            <a:r>
              <a:rPr lang="en-US" baseline="-25000" dirty="0" smtClean="0">
                <a:sym typeface="Symbol"/>
              </a:rPr>
              <a:t>1</a:t>
            </a:r>
            <a:r>
              <a:rPr lang="en-US" dirty="0" smtClean="0">
                <a:sym typeface="Symbol"/>
              </a:rPr>
              <a:t>,k</a:t>
            </a:r>
            <a:r>
              <a:rPr lang="en-US" baseline="-25000" dirty="0" smtClean="0">
                <a:sym typeface="Symbol"/>
              </a:rPr>
              <a:t>2</a:t>
            </a:r>
            <a:r>
              <a:rPr lang="en-US" dirty="0" smtClean="0">
                <a:sym typeface="Symbol"/>
              </a:rPr>
              <a:t>) for k</a:t>
            </a:r>
            <a:r>
              <a:rPr lang="en-US" baseline="-25000" dirty="0" smtClean="0">
                <a:sym typeface="Symbol"/>
              </a:rPr>
              <a:t>1</a:t>
            </a:r>
            <a:r>
              <a:rPr lang="en-US" dirty="0" smtClean="0">
                <a:sym typeface="Symbol"/>
              </a:rPr>
              <a:t>+k</a:t>
            </a:r>
            <a:r>
              <a:rPr lang="en-US" baseline="-25000" dirty="0" smtClean="0">
                <a:sym typeface="Symbol"/>
              </a:rPr>
              <a:t>2</a:t>
            </a:r>
            <a:r>
              <a:rPr lang="en-US" dirty="0" smtClean="0">
                <a:sym typeface="Symbol"/>
              </a:rPr>
              <a:t>=k</a:t>
            </a:r>
            <a:r>
              <a:rPr lang="en-US" baseline="-25000" dirty="0" smtClean="0">
                <a:sym typeface="Symbol"/>
              </a:rPr>
              <a:t>3</a:t>
            </a:r>
            <a:endParaRPr lang="en-US" dirty="0" smtClean="0">
              <a:sym typeface="Symbol"/>
            </a:endParaRPr>
          </a:p>
          <a:p>
            <a:endParaRPr lang="en-US" dirty="0" smtClean="0">
              <a:sym typeface="Symbol"/>
            </a:endParaRPr>
          </a:p>
          <a:p>
            <a:r>
              <a:rPr lang="en-US" dirty="0" smtClean="0">
                <a:sym typeface="Symbol"/>
              </a:rPr>
              <a:t>Energy gets distributed across k space (&amp; velocity space) until damped by stable modes (&amp; collisions) </a:t>
            </a:r>
            <a:r>
              <a:rPr lang="en-US" dirty="0" smtClean="0">
                <a:sym typeface="Wingdings" panose="05000000000000000000" pitchFamily="2" charset="2"/>
              </a:rPr>
              <a:t> saturation</a:t>
            </a:r>
            <a:endParaRPr lang="en-US" dirty="0"/>
          </a:p>
          <a:p>
            <a:endParaRPr lang="en-US" dirty="0" smtClean="0"/>
          </a:p>
        </p:txBody>
      </p:sp>
    </p:spTree>
    <p:extLst>
      <p:ext uri="{BB962C8B-B14F-4D97-AF65-F5344CB8AC3E}">
        <p14:creationId xmlns:p14="http://schemas.microsoft.com/office/powerpoint/2010/main" val="4105160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dirty="0" smtClean="0"/>
              <a:t>Self-generated “zonal flows” also impacts saturation of turbulence and overall transport (esp. ITG)</a:t>
            </a:r>
          </a:p>
        </p:txBody>
      </p:sp>
      <p:sp>
        <p:nvSpPr>
          <p:cNvPr id="81923" name="Content Placeholder 2"/>
          <p:cNvSpPr>
            <a:spLocks noGrp="1"/>
          </p:cNvSpPr>
          <p:nvPr>
            <p:ph idx="1"/>
          </p:nvPr>
        </p:nvSpPr>
        <p:spPr>
          <a:xfrm>
            <a:off x="152400" y="914400"/>
            <a:ext cx="8839200" cy="914400"/>
          </a:xfrm>
        </p:spPr>
        <p:txBody>
          <a:bodyPr/>
          <a:lstStyle/>
          <a:p>
            <a:r>
              <a:rPr lang="en-US" altLang="en-US" sz="1800" smtClean="0"/>
              <a:t>Potential perturbations uniform on flux surfaces, near zero frequency (f~0)</a:t>
            </a:r>
          </a:p>
          <a:p>
            <a:r>
              <a:rPr lang="en-US" altLang="en-US" sz="1800" smtClean="0"/>
              <a:t>Predator-prey like behavior: turbulence drives ZF (linearly stable), which regulates/clamps turbulence; if turbulence drops enough, ZF drive drops, allows turbulence to grow again…</a:t>
            </a:r>
          </a:p>
        </p:txBody>
      </p:sp>
      <p:graphicFrame>
        <p:nvGraphicFramePr>
          <p:cNvPr id="81924" name="Object 3"/>
          <p:cNvGraphicFramePr>
            <a:graphicFrameLocks noChangeAspect="1"/>
          </p:cNvGraphicFramePr>
          <p:nvPr/>
        </p:nvGraphicFramePr>
        <p:xfrm>
          <a:off x="28575" y="3200400"/>
          <a:ext cx="3000375" cy="3200400"/>
        </p:xfrm>
        <a:graphic>
          <a:graphicData uri="http://schemas.openxmlformats.org/presentationml/2006/ole">
            <mc:AlternateContent xmlns:mc="http://schemas.openxmlformats.org/markup-compatibility/2006">
              <mc:Choice xmlns:v="urn:schemas-microsoft-com:vml" Requires="v">
                <p:oleObj spid="_x0000_s188195" name="Photo Editor Photo" r:id="rId3" imgW="2285714" imgH="2438095" progId="MSPhotoEd.3">
                  <p:embed/>
                </p:oleObj>
              </mc:Choice>
              <mc:Fallback>
                <p:oleObj name="Photo Editor Photo" r:id="rId3" imgW="2285714" imgH="24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5" name="Object 4"/>
          <p:cNvGraphicFramePr>
            <a:graphicFrameLocks noChangeAspect="1"/>
          </p:cNvGraphicFramePr>
          <p:nvPr/>
        </p:nvGraphicFramePr>
        <p:xfrm>
          <a:off x="2971800" y="3200400"/>
          <a:ext cx="3000375" cy="3200400"/>
        </p:xfrm>
        <a:graphic>
          <a:graphicData uri="http://schemas.openxmlformats.org/presentationml/2006/ole">
            <mc:AlternateContent xmlns:mc="http://schemas.openxmlformats.org/markup-compatibility/2006">
              <mc:Choice xmlns:v="urn:schemas-microsoft-com:vml" Requires="v">
                <p:oleObj spid="_x0000_s188196" name="Photo Editor Photo" r:id="rId5" imgW="2285714" imgH="2438095" progId="MSPhotoEd.3">
                  <p:embed/>
                </p:oleObj>
              </mc:Choice>
              <mc:Fallback>
                <p:oleObj name="Photo Editor Photo" r:id="rId5" imgW="2285714" imgH="243809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26" name="Object 5"/>
          <p:cNvGraphicFramePr>
            <a:graphicFrameLocks noChangeAspect="1"/>
          </p:cNvGraphicFramePr>
          <p:nvPr/>
        </p:nvGraphicFramePr>
        <p:xfrm>
          <a:off x="5943600" y="3200400"/>
          <a:ext cx="3000375" cy="3200400"/>
        </p:xfrm>
        <a:graphic>
          <a:graphicData uri="http://schemas.openxmlformats.org/presentationml/2006/ole">
            <mc:AlternateContent xmlns:mc="http://schemas.openxmlformats.org/markup-compatibility/2006">
              <mc:Choice xmlns:v="urn:schemas-microsoft-com:vml" Requires="v">
                <p:oleObj spid="_x0000_s188197" name="Photo Editor Photo" r:id="rId7" imgW="2285714" imgH="2438095" progId="MSPhotoEd.3">
                  <p:embed/>
                </p:oleObj>
              </mc:Choice>
              <mc:Fallback>
                <p:oleObj name="Photo Editor Photo" r:id="rId7" imgW="2285714" imgH="243809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3200400"/>
                        <a:ext cx="30003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9"/>
          <p:cNvSpPr txBox="1">
            <a:spLocks noChangeArrowheads="1"/>
          </p:cNvSpPr>
          <p:nvPr/>
        </p:nvSpPr>
        <p:spPr bwMode="auto">
          <a:xfrm>
            <a:off x="422275" y="2286000"/>
            <a:ext cx="2320925"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Linear instability stage demonstrates structure of fastest growing modes</a:t>
            </a:r>
          </a:p>
        </p:txBody>
      </p:sp>
      <p:sp>
        <p:nvSpPr>
          <p:cNvPr id="9" name="Text Box 20"/>
          <p:cNvSpPr txBox="1">
            <a:spLocks noChangeArrowheads="1"/>
          </p:cNvSpPr>
          <p:nvPr/>
        </p:nvSpPr>
        <p:spPr bwMode="auto">
          <a:xfrm>
            <a:off x="3436938" y="2286000"/>
            <a:ext cx="2354262" cy="738188"/>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ysClr val="windowText" lastClr="000000"/>
                </a:solidFill>
                <a:cs typeface="Arial" charset="0"/>
              </a:rPr>
              <a:t>Large flow shear from instability cause perpendicular “zonal flows”</a:t>
            </a:r>
          </a:p>
        </p:txBody>
      </p:sp>
      <p:sp>
        <p:nvSpPr>
          <p:cNvPr id="10" name="Text Box 21"/>
          <p:cNvSpPr txBox="1">
            <a:spLocks noChangeArrowheads="1"/>
          </p:cNvSpPr>
          <p:nvPr/>
        </p:nvSpPr>
        <p:spPr bwMode="auto">
          <a:xfrm>
            <a:off x="6484938" y="2362200"/>
            <a:ext cx="2354262" cy="523875"/>
          </a:xfrm>
          <a:prstGeom prst="rect">
            <a:avLst/>
          </a:prstGeom>
          <a:noFill/>
          <a:ln w="9525">
            <a:noFill/>
            <a:miter lim="800000"/>
            <a:headEnd/>
            <a:tailEnd/>
          </a:ln>
          <a:effectLst/>
        </p:spPr>
        <p:txBody>
          <a:bodyPr lIns="91397" tIns="45698" rIns="91397" bIns="45698">
            <a:spAutoFit/>
          </a:bodyPr>
          <a:lstStyle/>
          <a:p>
            <a:pPr fontAlgn="auto">
              <a:spcBef>
                <a:spcPts val="0"/>
              </a:spcBef>
              <a:spcAft>
                <a:spcPts val="0"/>
              </a:spcAft>
              <a:defRPr/>
            </a:pPr>
            <a:r>
              <a:rPr lang="en-US" sz="1400" b="0" i="0" kern="0" dirty="0">
                <a:solidFill>
                  <a:srgbClr val="FF0000"/>
                </a:solidFill>
                <a:cs typeface="Arial" charset="0"/>
              </a:rPr>
              <a:t>Zonal flows help moderate the turbulence!!!</a:t>
            </a:r>
          </a:p>
        </p:txBody>
      </p:sp>
      <p:sp>
        <p:nvSpPr>
          <p:cNvPr id="11" name="Line 22"/>
          <p:cNvSpPr>
            <a:spLocks noChangeShapeType="1"/>
          </p:cNvSpPr>
          <p:nvPr/>
        </p:nvSpPr>
        <p:spPr bwMode="auto">
          <a:xfrm>
            <a:off x="7848600" y="3048000"/>
            <a:ext cx="457200" cy="14478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
        <p:nvSpPr>
          <p:cNvPr id="12" name="Line 23"/>
          <p:cNvSpPr>
            <a:spLocks noChangeShapeType="1"/>
          </p:cNvSpPr>
          <p:nvPr/>
        </p:nvSpPr>
        <p:spPr bwMode="auto">
          <a:xfrm>
            <a:off x="6781800" y="3048000"/>
            <a:ext cx="76200" cy="990600"/>
          </a:xfrm>
          <a:prstGeom prst="line">
            <a:avLst/>
          </a:prstGeom>
          <a:noFill/>
          <a:ln w="38100">
            <a:solidFill>
              <a:srgbClr val="FF0000"/>
            </a:solidFill>
            <a:round/>
            <a:headEnd/>
            <a:tailEnd type="triangle" w="med" len="med"/>
          </a:ln>
          <a:effectLst/>
        </p:spPr>
        <p:txBody>
          <a:bodyPr lIns="91397" tIns="45698" rIns="91397" bIns="45698"/>
          <a:lstStyle/>
          <a:p>
            <a:pPr fontAlgn="auto">
              <a:spcBef>
                <a:spcPts val="0"/>
              </a:spcBef>
              <a:spcAft>
                <a:spcPts val="0"/>
              </a:spcAft>
              <a:defRPr/>
            </a:pPr>
            <a:endParaRPr lang="en-US" sz="1800" b="0" i="0" kern="0">
              <a:solidFill>
                <a:sysClr val="windowText" lastClr="000000"/>
              </a:solidFill>
              <a:cs typeface="Arial" charset="0"/>
            </a:endParaRPr>
          </a:p>
        </p:txBody>
      </p:sp>
      <p:sp>
        <p:nvSpPr>
          <p:cNvPr id="81932" name="TextBox 1"/>
          <p:cNvSpPr txBox="1">
            <a:spLocks noChangeArrowheads="1"/>
          </p:cNvSpPr>
          <p:nvPr/>
        </p:nvSpPr>
        <p:spPr bwMode="auto">
          <a:xfrm>
            <a:off x="76200" y="6477000"/>
            <a:ext cx="90773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a:solidFill>
                  <a:srgbClr val="FF33CC"/>
                </a:solidFill>
                <a:latin typeface="Helvetica" pitchFamily="34" charset="0"/>
              </a:rPr>
              <a:t>Rayleigh-Taylor like instability ultimately driving Kelvin-Helmholtz-like instability </a:t>
            </a:r>
            <a:r>
              <a:rPr lang="en-US" altLang="en-US" sz="1400">
                <a:solidFill>
                  <a:srgbClr val="FF33CC"/>
                </a:solidFill>
                <a:latin typeface="Helvetica" pitchFamily="34" charset="0"/>
                <a:sym typeface="Wingdings" pitchFamily="2" charset="2"/>
              </a:rPr>
              <a:t> non-linear saturation</a:t>
            </a:r>
            <a:endParaRPr lang="en-US" altLang="en-US" sz="1400">
              <a:solidFill>
                <a:srgbClr val="FF33CC"/>
              </a:solidFill>
              <a:latin typeface="Helvetica" pitchFamily="34" charset="0"/>
            </a:endParaRPr>
          </a:p>
        </p:txBody>
      </p:sp>
    </p:spTree>
    <p:extLst>
      <p:ext uri="{BB962C8B-B14F-4D97-AF65-F5344CB8AC3E}">
        <p14:creationId xmlns:p14="http://schemas.microsoft.com/office/powerpoint/2010/main" val="10593362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endParaRPr lang="en-US" altLang="en-US" smtClean="0"/>
          </a:p>
        </p:txBody>
      </p:sp>
      <p:pic>
        <p:nvPicPr>
          <p:cNvPr id="9" name="Cy.gtc.300-0.0.mpg">
            <a:hlinkClick r:id="" action="ppaction://media"/>
          </p:cNvPr>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752600" y="914400"/>
            <a:ext cx="5638800" cy="5638800"/>
          </a:xfrm>
        </p:spPr>
      </p:pic>
    </p:spTree>
    <p:extLst>
      <p:ext uri="{BB962C8B-B14F-4D97-AF65-F5344CB8AC3E}">
        <p14:creationId xmlns:p14="http://schemas.microsoft.com/office/powerpoint/2010/main" val="909359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Generation of zonal flows in tokamaks similar to “Kelvin-Helmotz” instability found throughout nature</a:t>
            </a:r>
          </a:p>
        </p:txBody>
      </p:sp>
      <p:sp>
        <p:nvSpPr>
          <p:cNvPr id="75779" name="Content Placeholder 2"/>
          <p:cNvSpPr>
            <a:spLocks noGrp="1"/>
          </p:cNvSpPr>
          <p:nvPr>
            <p:ph idx="1"/>
          </p:nvPr>
        </p:nvSpPr>
        <p:spPr>
          <a:xfrm>
            <a:off x="152400" y="1219200"/>
            <a:ext cx="8763000" cy="533400"/>
          </a:xfrm>
        </p:spPr>
        <p:txBody>
          <a:bodyPr/>
          <a:lstStyle/>
          <a:p>
            <a:endParaRPr lang="en-US" altLang="en-US" smtClean="0"/>
          </a:p>
        </p:txBody>
      </p:sp>
      <p:pic>
        <p:nvPicPr>
          <p:cNvPr id="75780" name="Picture 4" descr="Beautiful wave-like Kelvin-Helmholtz clou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219200"/>
            <a:ext cx="6629400"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781" name="Straight Arrow Connector 56"/>
          <p:cNvCxnSpPr>
            <a:cxnSpLocks noChangeShapeType="1"/>
          </p:cNvCxnSpPr>
          <p:nvPr/>
        </p:nvCxnSpPr>
        <p:spPr bwMode="auto">
          <a:xfrm>
            <a:off x="7162800" y="3048000"/>
            <a:ext cx="1524000" cy="0"/>
          </a:xfrm>
          <a:prstGeom prst="straightConnector1">
            <a:avLst/>
          </a:prstGeom>
          <a:noFill/>
          <a:ln w="38100" algn="ctr">
            <a:solidFill>
              <a:srgbClr val="008000"/>
            </a:solidFill>
            <a:round/>
            <a:headEnd/>
            <a:tailEnd type="arrow" w="med" len="med"/>
          </a:ln>
          <a:extLst>
            <a:ext uri="{909E8E84-426E-40DD-AFC4-6F175D3DCCD1}">
              <a14:hiddenFill xmlns:a14="http://schemas.microsoft.com/office/drawing/2010/main">
                <a:noFill/>
              </a14:hiddenFill>
            </a:ext>
          </a:extLst>
        </p:spPr>
      </p:cxnSp>
      <p:cxnSp>
        <p:nvCxnSpPr>
          <p:cNvPr id="75782" name="Straight Arrow Connector 59"/>
          <p:cNvCxnSpPr>
            <a:cxnSpLocks noChangeShapeType="1"/>
          </p:cNvCxnSpPr>
          <p:nvPr/>
        </p:nvCxnSpPr>
        <p:spPr bwMode="auto">
          <a:xfrm flipH="1">
            <a:off x="7162800" y="3276600"/>
            <a:ext cx="914400" cy="0"/>
          </a:xfrm>
          <a:prstGeom prst="straightConnector1">
            <a:avLst/>
          </a:prstGeom>
          <a:noFill/>
          <a:ln w="38100" algn="ctr">
            <a:solidFill>
              <a:srgbClr val="008000"/>
            </a:solidFill>
            <a:round/>
            <a:headEnd type="arrow" w="med" len="med"/>
            <a:tailEnd/>
          </a:ln>
          <a:extLst>
            <a:ext uri="{909E8E84-426E-40DD-AFC4-6F175D3DCCD1}">
              <a14:hiddenFill xmlns:a14="http://schemas.microsoft.com/office/drawing/2010/main">
                <a:noFill/>
              </a14:hiddenFill>
            </a:ext>
          </a:extLst>
        </p:spPr>
      </p:cxnSp>
      <p:sp>
        <p:nvSpPr>
          <p:cNvPr id="75783" name="TextBox 8"/>
          <p:cNvSpPr txBox="1">
            <a:spLocks noChangeArrowheads="1"/>
          </p:cNvSpPr>
          <p:nvPr/>
        </p:nvSpPr>
        <p:spPr bwMode="auto">
          <a:xfrm>
            <a:off x="6781800" y="36576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dirty="0">
                <a:solidFill>
                  <a:srgbClr val="1822CD"/>
                </a:solidFill>
                <a:latin typeface="Helvetica" pitchFamily="34" charset="0"/>
              </a:rPr>
              <a:t>lead to flows in another direction</a:t>
            </a:r>
          </a:p>
        </p:txBody>
      </p:sp>
      <p:sp>
        <p:nvSpPr>
          <p:cNvPr id="75784" name="Oval 218"/>
          <p:cNvSpPr>
            <a:spLocks noChangeArrowheads="1"/>
          </p:cNvSpPr>
          <p:nvPr/>
        </p:nvSpPr>
        <p:spPr bwMode="auto">
          <a:xfrm flipH="1">
            <a:off x="7543800" y="4267200"/>
            <a:ext cx="685800" cy="685800"/>
          </a:xfrm>
          <a:prstGeom prst="ellipse">
            <a:avLst/>
          </a:prstGeom>
          <a:noFill/>
          <a:ln w="15875" algn="ctr">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sp>
        <p:nvSpPr>
          <p:cNvPr id="75785" name="TextBox 220"/>
          <p:cNvSpPr txBox="1">
            <a:spLocks noChangeArrowheads="1"/>
          </p:cNvSpPr>
          <p:nvPr/>
        </p:nvSpPr>
        <p:spPr bwMode="auto">
          <a:xfrm>
            <a:off x="7848600" y="4572000"/>
            <a:ext cx="533400"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3200">
                <a:solidFill>
                  <a:srgbClr val="1822CD"/>
                </a:solidFill>
                <a:latin typeface="Helvetica" pitchFamily="34" charset="0"/>
              </a:rPr>
              <a:t>  </a:t>
            </a:r>
          </a:p>
        </p:txBody>
      </p:sp>
      <p:cxnSp>
        <p:nvCxnSpPr>
          <p:cNvPr id="75786" name="Straight Arrow Connector 222"/>
          <p:cNvCxnSpPr>
            <a:cxnSpLocks noChangeShapeType="1"/>
          </p:cNvCxnSpPr>
          <p:nvPr/>
        </p:nvCxnSpPr>
        <p:spPr bwMode="auto">
          <a:xfrm flipV="1">
            <a:off x="8229600" y="4592638"/>
            <a:ext cx="0" cy="55562"/>
          </a:xfrm>
          <a:prstGeom prst="straightConnector1">
            <a:avLst/>
          </a:prstGeom>
          <a:noFill/>
          <a:ln w="38100" algn="ctr">
            <a:solidFill>
              <a:srgbClr val="008000"/>
            </a:solidFill>
            <a:round/>
            <a:headEnd type="triangle" w="med" len="med"/>
            <a:tailEnd/>
          </a:ln>
          <a:extLst>
            <a:ext uri="{909E8E84-426E-40DD-AFC4-6F175D3DCCD1}">
              <a14:hiddenFill xmlns:a14="http://schemas.microsoft.com/office/drawing/2010/main">
                <a:noFill/>
              </a14:hiddenFill>
            </a:ext>
          </a:extLst>
        </p:spPr>
      </p:cxnSp>
      <p:sp>
        <p:nvSpPr>
          <p:cNvPr id="75787" name="TextBox 14"/>
          <p:cNvSpPr txBox="1">
            <a:spLocks noChangeArrowheads="1"/>
          </p:cNvSpPr>
          <p:nvPr/>
        </p:nvSpPr>
        <p:spPr bwMode="auto">
          <a:xfrm>
            <a:off x="6781800" y="24384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600" i="0">
                <a:solidFill>
                  <a:srgbClr val="1822CD"/>
                </a:solidFill>
                <a:latin typeface="Helvetica" pitchFamily="34" charset="0"/>
              </a:rPr>
              <a:t>Variation of flows in one direction…</a:t>
            </a:r>
          </a:p>
        </p:txBody>
      </p:sp>
      <p:sp>
        <p:nvSpPr>
          <p:cNvPr id="12" name="TextBox 8"/>
          <p:cNvSpPr txBox="1">
            <a:spLocks noChangeArrowheads="1"/>
          </p:cNvSpPr>
          <p:nvPr/>
        </p:nvSpPr>
        <p:spPr bwMode="auto">
          <a:xfrm>
            <a:off x="6781800" y="574040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400" b="0" i="0" dirty="0" smtClean="0">
                <a:latin typeface="Helvetica" pitchFamily="34" charset="0"/>
              </a:rPr>
              <a:t>(potential contours </a:t>
            </a:r>
            <a:r>
              <a:rPr lang="en-US" altLang="en-US" sz="1400" b="0" i="0" dirty="0" smtClean="0">
                <a:latin typeface="Helvetica" pitchFamily="34" charset="0"/>
                <a:sym typeface="Wingdings" panose="05000000000000000000" pitchFamily="2" charset="2"/>
              </a:rPr>
              <a:t> stream functions)</a:t>
            </a:r>
            <a:endParaRPr lang="en-US" altLang="en-US" sz="1400" b="0" i="0" dirty="0">
              <a:latin typeface="Helvetica" pitchFamily="34" charset="0"/>
            </a:endParaRPr>
          </a:p>
        </p:txBody>
      </p:sp>
    </p:spTree>
    <p:extLst>
      <p:ext uri="{BB962C8B-B14F-4D97-AF65-F5344CB8AC3E}">
        <p14:creationId xmlns:p14="http://schemas.microsoft.com/office/powerpoint/2010/main" val="21695034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The Jet Stream is a zonal flow (or really, vice-versa)</a:t>
            </a:r>
          </a:p>
        </p:txBody>
      </p:sp>
      <p:sp>
        <p:nvSpPr>
          <p:cNvPr id="77827" name="Content Placeholder 2"/>
          <p:cNvSpPr>
            <a:spLocks noGrp="1"/>
          </p:cNvSpPr>
          <p:nvPr>
            <p:ph idx="1"/>
          </p:nvPr>
        </p:nvSpPr>
        <p:spPr>
          <a:xfrm>
            <a:off x="152400" y="1219200"/>
            <a:ext cx="8763000" cy="457200"/>
          </a:xfrm>
        </p:spPr>
        <p:txBody>
          <a:bodyPr/>
          <a:lstStyle/>
          <a:p>
            <a:r>
              <a:rPr lang="en-US" altLang="en-US" sz="2000" smtClean="0"/>
              <a:t>NASA/Goddard Space Flight Center Scientific Visualization Studio</a:t>
            </a:r>
          </a:p>
        </p:txBody>
      </p:sp>
      <p:pic>
        <p:nvPicPr>
          <p:cNvPr id="21914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57400"/>
            <a:ext cx="6000750"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3504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dirty="0" smtClean="0"/>
              <a:t>Zonal flows reduce the heating power required to maintain a given temperature (than had they not been there)</a:t>
            </a:r>
          </a:p>
        </p:txBody>
      </p:sp>
      <p:sp>
        <p:nvSpPr>
          <p:cNvPr id="79875" name="Content Placeholder 2"/>
          <p:cNvSpPr>
            <a:spLocks noGrp="1"/>
          </p:cNvSpPr>
          <p:nvPr>
            <p:ph idx="1"/>
          </p:nvPr>
        </p:nvSpPr>
        <p:spPr>
          <a:xfrm>
            <a:off x="196789" y="6013142"/>
            <a:ext cx="8763000" cy="381000"/>
          </a:xfrm>
        </p:spPr>
        <p:txBody>
          <a:bodyPr/>
          <a:lstStyle/>
          <a:p>
            <a:r>
              <a:rPr lang="en-US" altLang="en-US" sz="2000" dirty="0" smtClean="0"/>
              <a:t>So-called “</a:t>
            </a:r>
            <a:r>
              <a:rPr lang="en-US" altLang="en-US" sz="2000" dirty="0" err="1" smtClean="0"/>
              <a:t>Dimits</a:t>
            </a:r>
            <a:r>
              <a:rPr lang="en-US" altLang="en-US" sz="2000" dirty="0" smtClean="0"/>
              <a:t> shift” [A. </a:t>
            </a:r>
            <a:r>
              <a:rPr lang="en-US" altLang="en-US" sz="2000" dirty="0" err="1" smtClean="0"/>
              <a:t>Dimits</a:t>
            </a:r>
            <a:r>
              <a:rPr lang="en-US" altLang="en-US" sz="2000" dirty="0" smtClean="0"/>
              <a:t> et al, Phys. Plasmas 7, 969 (2000)]</a:t>
            </a:r>
          </a:p>
        </p:txBody>
      </p:sp>
      <p:sp>
        <p:nvSpPr>
          <p:cNvPr id="79876" name="TextBox 66"/>
          <p:cNvSpPr txBox="1">
            <a:spLocks noChangeArrowheads="1"/>
          </p:cNvSpPr>
          <p:nvPr/>
        </p:nvSpPr>
        <p:spPr bwMode="auto">
          <a:xfrm>
            <a:off x="3457575" y="5064125"/>
            <a:ext cx="2278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Temperature gradient</a:t>
            </a:r>
          </a:p>
          <a:p>
            <a:pPr algn="ctr" eaLnBrk="1" hangingPunct="1">
              <a:spcBef>
                <a:spcPct val="0"/>
              </a:spcBef>
              <a:buFontTx/>
              <a:buNone/>
            </a:pPr>
            <a:r>
              <a:rPr lang="en-US" altLang="en-US" sz="1600" i="0">
                <a:latin typeface="Helvetica" pitchFamily="34" charset="0"/>
              </a:rPr>
              <a:t>(T</a:t>
            </a:r>
            <a:r>
              <a:rPr lang="en-US" altLang="en-US" sz="1600" i="0" baseline="-25000">
                <a:latin typeface="Helvetica" pitchFamily="34" charset="0"/>
              </a:rPr>
              <a:t>hot</a:t>
            </a:r>
            <a:r>
              <a:rPr lang="en-US" altLang="en-US" sz="1600" i="0">
                <a:latin typeface="Helvetica" pitchFamily="34" charset="0"/>
              </a:rPr>
              <a:t>  - T</a:t>
            </a:r>
            <a:r>
              <a:rPr lang="en-US" altLang="en-US" sz="1600" i="0" baseline="-25000">
                <a:latin typeface="Helvetica" pitchFamily="34" charset="0"/>
              </a:rPr>
              <a:t>cold</a:t>
            </a:r>
            <a:r>
              <a:rPr lang="en-US" altLang="en-US" sz="1600" i="0">
                <a:latin typeface="Helvetica" pitchFamily="34" charset="0"/>
              </a:rPr>
              <a:t>)</a:t>
            </a:r>
          </a:p>
        </p:txBody>
      </p:sp>
      <p:sp>
        <p:nvSpPr>
          <p:cNvPr id="79877" name="TextBox 67"/>
          <p:cNvSpPr txBox="1">
            <a:spLocks noChangeArrowheads="1"/>
          </p:cNvSpPr>
          <p:nvPr/>
        </p:nvSpPr>
        <p:spPr bwMode="auto">
          <a:xfrm>
            <a:off x="3187700" y="1752600"/>
            <a:ext cx="2743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600" i="0">
                <a:latin typeface="Helvetica" pitchFamily="34" charset="0"/>
              </a:rPr>
              <a:t>Heat flux ~ heating power</a:t>
            </a:r>
          </a:p>
        </p:txBody>
      </p:sp>
      <p:sp>
        <p:nvSpPr>
          <p:cNvPr id="79878" name="Rectangle 68"/>
          <p:cNvSpPr>
            <a:spLocks noChangeArrowheads="1"/>
          </p:cNvSpPr>
          <p:nvPr/>
        </p:nvSpPr>
        <p:spPr bwMode="auto">
          <a:xfrm>
            <a:off x="2743200" y="2090738"/>
            <a:ext cx="3429000" cy="2795587"/>
          </a:xfrm>
          <a:prstGeom prst="rect">
            <a:avLst/>
          </a:prstGeom>
          <a:noFill/>
          <a:ln w="15875" algn="ctr">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endParaRPr lang="en-US" altLang="en-US" sz="1200">
              <a:solidFill>
                <a:srgbClr val="1822CD"/>
              </a:solidFill>
              <a:latin typeface="Helvetica" pitchFamily="34" charset="0"/>
            </a:endParaRPr>
          </a:p>
        </p:txBody>
      </p:sp>
      <p:cxnSp>
        <p:nvCxnSpPr>
          <p:cNvPr id="79879" name="Straight Arrow Connector 69"/>
          <p:cNvCxnSpPr>
            <a:cxnSpLocks noChangeShapeType="1"/>
          </p:cNvCxnSpPr>
          <p:nvPr/>
        </p:nvCxnSpPr>
        <p:spPr bwMode="auto">
          <a:xfrm>
            <a:off x="4076700" y="4186238"/>
            <a:ext cx="825500" cy="0"/>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79880" name="Straight Connector 70"/>
          <p:cNvCxnSpPr>
            <a:cxnSpLocks noChangeShapeType="1"/>
          </p:cNvCxnSpPr>
          <p:nvPr/>
        </p:nvCxnSpPr>
        <p:spPr bwMode="auto">
          <a:xfrm flipV="1">
            <a:off x="2743200" y="3805238"/>
            <a:ext cx="3429000" cy="1081087"/>
          </a:xfrm>
          <a:prstGeom prst="line">
            <a:avLst/>
          </a:prstGeom>
          <a:noFill/>
          <a:ln w="9525" algn="ctr">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79881" name="Straight Arrow Connector 71"/>
          <p:cNvCxnSpPr>
            <a:cxnSpLocks noChangeShapeType="1"/>
          </p:cNvCxnSpPr>
          <p:nvPr/>
        </p:nvCxnSpPr>
        <p:spPr bwMode="auto">
          <a:xfrm>
            <a:off x="4902200" y="4186238"/>
            <a:ext cx="0" cy="700087"/>
          </a:xfrm>
          <a:prstGeom prst="straightConnector1">
            <a:avLst/>
          </a:prstGeom>
          <a:noFill/>
          <a:ln w="9525" algn="ctr">
            <a:solidFill>
              <a:schemeClr val="tx1"/>
            </a:solidFill>
            <a:prstDash val="sysDot"/>
            <a:round/>
            <a:headEnd/>
            <a:tailEnd type="arrow" w="med" len="med"/>
          </a:ln>
          <a:extLst>
            <a:ext uri="{909E8E84-426E-40DD-AFC4-6F175D3DCCD1}">
              <a14:hiddenFill xmlns:a14="http://schemas.microsoft.com/office/drawing/2010/main">
                <a:noFill/>
              </a14:hiddenFill>
            </a:ext>
          </a:extLst>
        </p:spPr>
      </p:cxnSp>
      <p:cxnSp>
        <p:nvCxnSpPr>
          <p:cNvPr id="79882" name="Straight Connector 72"/>
          <p:cNvCxnSpPr>
            <a:cxnSpLocks noChangeShapeType="1"/>
          </p:cNvCxnSpPr>
          <p:nvPr/>
        </p:nvCxnSpPr>
        <p:spPr bwMode="auto">
          <a:xfrm flipV="1">
            <a:off x="3949700" y="2090738"/>
            <a:ext cx="889000" cy="2414587"/>
          </a:xfrm>
          <a:prstGeom prst="line">
            <a:avLst/>
          </a:prstGeom>
          <a:noFill/>
          <a:ln w="15875" algn="ctr">
            <a:solidFill>
              <a:schemeClr val="accent2"/>
            </a:solidFill>
            <a:round/>
            <a:headEnd/>
            <a:tailEnd/>
          </a:ln>
          <a:extLst>
            <a:ext uri="{909E8E84-426E-40DD-AFC4-6F175D3DCCD1}">
              <a14:hiddenFill xmlns:a14="http://schemas.microsoft.com/office/drawing/2010/main">
                <a:noFill/>
              </a14:hiddenFill>
            </a:ext>
          </a:extLst>
        </p:spPr>
      </p:cxnSp>
      <p:cxnSp>
        <p:nvCxnSpPr>
          <p:cNvPr id="79883" name="Straight Arrow Connector 73"/>
          <p:cNvCxnSpPr>
            <a:cxnSpLocks noChangeShapeType="1"/>
          </p:cNvCxnSpPr>
          <p:nvPr/>
        </p:nvCxnSpPr>
        <p:spPr bwMode="auto">
          <a:xfrm>
            <a:off x="4076700" y="4186238"/>
            <a:ext cx="0" cy="700087"/>
          </a:xfrm>
          <a:prstGeom prst="straightConnector1">
            <a:avLst/>
          </a:prstGeom>
          <a:noFill/>
          <a:ln w="15875"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79884" name="Straight Arrow Connector 74"/>
          <p:cNvCxnSpPr>
            <a:cxnSpLocks noChangeShapeType="1"/>
          </p:cNvCxnSpPr>
          <p:nvPr/>
        </p:nvCxnSpPr>
        <p:spPr bwMode="auto">
          <a:xfrm>
            <a:off x="2743200" y="4186238"/>
            <a:ext cx="1333500" cy="0"/>
          </a:xfrm>
          <a:prstGeom prst="straightConnector1">
            <a:avLst/>
          </a:prstGeom>
          <a:noFill/>
          <a:ln w="158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9885" name="Straight Connector 75"/>
          <p:cNvCxnSpPr>
            <a:cxnSpLocks noChangeShapeType="1"/>
          </p:cNvCxnSpPr>
          <p:nvPr/>
        </p:nvCxnSpPr>
        <p:spPr bwMode="auto">
          <a:xfrm flipV="1">
            <a:off x="2743200" y="4505325"/>
            <a:ext cx="1206500" cy="381000"/>
          </a:xfrm>
          <a:prstGeom prst="line">
            <a:avLst/>
          </a:prstGeom>
          <a:noFill/>
          <a:ln w="15875" algn="ctr">
            <a:solidFill>
              <a:schemeClr val="tx1"/>
            </a:solidFill>
            <a:round/>
            <a:headEnd/>
            <a:tailEnd/>
          </a:ln>
          <a:extLst>
            <a:ext uri="{909E8E84-426E-40DD-AFC4-6F175D3DCCD1}">
              <a14:hiddenFill xmlns:a14="http://schemas.microsoft.com/office/drawing/2010/main">
                <a:noFill/>
              </a14:hiddenFill>
            </a:ext>
          </a:extLst>
        </p:spPr>
      </p:cxnSp>
      <p:sp>
        <p:nvSpPr>
          <p:cNvPr id="79886" name="TextBox 76"/>
          <p:cNvSpPr txBox="1">
            <a:spLocks noChangeArrowheads="1"/>
          </p:cNvSpPr>
          <p:nvPr/>
        </p:nvSpPr>
        <p:spPr bwMode="auto">
          <a:xfrm>
            <a:off x="3581400" y="2133600"/>
            <a:ext cx="971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eaLnBrk="1" hangingPunct="1">
              <a:spcBef>
                <a:spcPct val="0"/>
              </a:spcBef>
              <a:buFontTx/>
              <a:buNone/>
            </a:pPr>
            <a:r>
              <a:rPr lang="en-US" altLang="en-US" sz="1200" i="0">
                <a:solidFill>
                  <a:srgbClr val="1822CD"/>
                </a:solidFill>
                <a:latin typeface="Helvetica" pitchFamily="34" charset="0"/>
              </a:rPr>
              <a:t>diffusion</a:t>
            </a:r>
          </a:p>
          <a:p>
            <a:pPr algn="ctr" eaLnBrk="1" hangingPunct="1">
              <a:spcBef>
                <a:spcPct val="0"/>
              </a:spcBef>
              <a:buFontTx/>
              <a:buNone/>
            </a:pPr>
            <a:r>
              <a:rPr lang="en-US" altLang="en-US" sz="1200" i="0">
                <a:solidFill>
                  <a:srgbClr val="1822CD"/>
                </a:solidFill>
                <a:latin typeface="Helvetica" pitchFamily="34" charset="0"/>
              </a:rPr>
              <a:t>+</a:t>
            </a:r>
          </a:p>
          <a:p>
            <a:pPr algn="ctr" eaLnBrk="1" hangingPunct="1">
              <a:spcBef>
                <a:spcPct val="0"/>
              </a:spcBef>
              <a:buFontTx/>
              <a:buNone/>
            </a:pPr>
            <a:r>
              <a:rPr lang="en-US" altLang="en-US" sz="1200" i="0">
                <a:solidFill>
                  <a:srgbClr val="1822CD"/>
                </a:solidFill>
                <a:latin typeface="Helvetica" pitchFamily="34" charset="0"/>
              </a:rPr>
              <a:t>turbulence</a:t>
            </a:r>
          </a:p>
        </p:txBody>
      </p:sp>
      <p:sp>
        <p:nvSpPr>
          <p:cNvPr id="79887" name="TextBox 77"/>
          <p:cNvSpPr txBox="1">
            <a:spLocks noChangeArrowheads="1"/>
          </p:cNvSpPr>
          <p:nvPr/>
        </p:nvSpPr>
        <p:spPr bwMode="auto">
          <a:xfrm>
            <a:off x="5346700" y="4019550"/>
            <a:ext cx="6969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latin typeface="Helvetica" pitchFamily="34" charset="0"/>
              </a:rPr>
              <a:t>diffusion</a:t>
            </a:r>
          </a:p>
        </p:txBody>
      </p:sp>
      <p:cxnSp>
        <p:nvCxnSpPr>
          <p:cNvPr id="79888" name="Straight Connector 72"/>
          <p:cNvCxnSpPr>
            <a:cxnSpLocks noChangeShapeType="1"/>
          </p:cNvCxnSpPr>
          <p:nvPr/>
        </p:nvCxnSpPr>
        <p:spPr bwMode="auto">
          <a:xfrm flipV="1">
            <a:off x="4521200" y="2057400"/>
            <a:ext cx="812800" cy="2260600"/>
          </a:xfrm>
          <a:prstGeom prst="line">
            <a:avLst/>
          </a:prstGeom>
          <a:noFill/>
          <a:ln w="15875" algn="ctr">
            <a:solidFill>
              <a:srgbClr val="FF0000"/>
            </a:solidFill>
            <a:round/>
            <a:headEnd/>
            <a:tailEnd/>
          </a:ln>
          <a:extLst>
            <a:ext uri="{909E8E84-426E-40DD-AFC4-6F175D3DCCD1}">
              <a14:hiddenFill xmlns:a14="http://schemas.microsoft.com/office/drawing/2010/main">
                <a:noFill/>
              </a14:hiddenFill>
            </a:ext>
          </a:extLst>
        </p:spPr>
      </p:cxnSp>
      <p:cxnSp>
        <p:nvCxnSpPr>
          <p:cNvPr id="79889" name="Straight Arrow Connector 35"/>
          <p:cNvCxnSpPr>
            <a:cxnSpLocks noChangeShapeType="1"/>
          </p:cNvCxnSpPr>
          <p:nvPr/>
        </p:nvCxnSpPr>
        <p:spPr bwMode="auto">
          <a:xfrm>
            <a:off x="4495800" y="3124200"/>
            <a:ext cx="45720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9890" name="TextBox 36"/>
          <p:cNvSpPr txBox="1">
            <a:spLocks noChangeArrowheads="1"/>
          </p:cNvSpPr>
          <p:nvPr/>
        </p:nvSpPr>
        <p:spPr bwMode="auto">
          <a:xfrm>
            <a:off x="5029200" y="2967038"/>
            <a:ext cx="1050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defRPr>
            </a:lvl1pPr>
            <a:lvl2pPr marL="742950" indent="-285750" eaLnBrk="0" hangingPunct="0">
              <a:spcBef>
                <a:spcPct val="20000"/>
              </a:spcBef>
              <a:buChar char="–"/>
              <a:defRPr sz="2000">
                <a:solidFill>
                  <a:schemeClr val="accent2"/>
                </a:solidFill>
                <a:latin typeface="Arial" pitchFamily="34" charset="0"/>
              </a:defRPr>
            </a:lvl2pPr>
            <a:lvl3pPr marL="1143000" indent="-228600" eaLnBrk="0" hangingPunct="0">
              <a:spcBef>
                <a:spcPct val="20000"/>
              </a:spcBef>
              <a:buChar char="•"/>
              <a:defRPr>
                <a:solidFill>
                  <a:srgbClr val="FF0000"/>
                </a:solidFill>
                <a:latin typeface="Arial" pitchFamily="34" charset="0"/>
              </a:defRPr>
            </a:lvl3pPr>
            <a:lvl4pPr marL="1600200" indent="-228600" eaLnBrk="0" hangingPunct="0">
              <a:spcBef>
                <a:spcPct val="20000"/>
              </a:spcBef>
              <a:buChar char="–"/>
              <a:defRPr sz="1600">
                <a:solidFill>
                  <a:srgbClr val="009999"/>
                </a:solidFill>
                <a:latin typeface="Arial" pitchFamily="34" charset="0"/>
              </a:defRPr>
            </a:lvl4pPr>
            <a:lvl5pPr marL="2057400" indent="-228600"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eaLnBrk="1" hangingPunct="1">
              <a:spcBef>
                <a:spcPct val="0"/>
              </a:spcBef>
              <a:buFontTx/>
              <a:buNone/>
            </a:pPr>
            <a:r>
              <a:rPr lang="en-US" altLang="en-US" sz="1200" i="0">
                <a:solidFill>
                  <a:srgbClr val="FF0000"/>
                </a:solidFill>
                <a:latin typeface="Helvetica" pitchFamily="34" charset="0"/>
              </a:rPr>
              <a:t>Influence of</a:t>
            </a:r>
          </a:p>
          <a:p>
            <a:pPr eaLnBrk="1" hangingPunct="1">
              <a:spcBef>
                <a:spcPct val="0"/>
              </a:spcBef>
              <a:buFontTx/>
              <a:buNone/>
            </a:pPr>
            <a:r>
              <a:rPr lang="en-US" altLang="en-US" sz="1200" i="0">
                <a:solidFill>
                  <a:srgbClr val="FF0000"/>
                </a:solidFill>
                <a:latin typeface="Helvetica" pitchFamily="34" charset="0"/>
              </a:rPr>
              <a:t>zonal flows</a:t>
            </a:r>
          </a:p>
        </p:txBody>
      </p:sp>
    </p:spTree>
    <p:extLst>
      <p:ext uri="{BB962C8B-B14F-4D97-AF65-F5344CB8AC3E}">
        <p14:creationId xmlns:p14="http://schemas.microsoft.com/office/powerpoint/2010/main" val="1652391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3d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rgbClr val="000000"/>
            </a:solidFill>
            <a:effectLst/>
            <a:latin typeface="Century Gothic"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rgbClr val="000000"/>
            </a:solidFill>
            <a:effectLst/>
            <a:latin typeface="Century Gothic" charset="0"/>
            <a:ea typeface="ＭＳ Ｐゴシック" charset="0"/>
          </a:defRPr>
        </a:defPPr>
      </a:lstStyle>
    </a:lnDef>
    <a:txDef>
      <a:spPr>
        <a:noFill/>
      </a:spPr>
      <a:bodyPr wrap="square" lIns="101846" tIns="50923" rIns="101846" bIns="50923" rtlCol="0">
        <a:spAutoFit/>
      </a:bodyPr>
      <a:lstStyle>
        <a:defPPr marL="381925" indent="-381925">
          <a:lnSpc>
            <a:spcPct val="120000"/>
          </a:lnSpc>
          <a:buFont typeface="Wingdings" charset="2"/>
          <a:buChar char="Ø"/>
          <a:defRPr sz="1800" dirty="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3d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rgbClr val="000000"/>
            </a:solidFill>
            <a:effectLst/>
            <a:latin typeface="Century Gothic"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rgbClr val="000000"/>
            </a:solidFill>
            <a:effectLst/>
            <a:latin typeface="Century Gothic" charset="0"/>
            <a:ea typeface="ＭＳ Ｐゴシック" charset="0"/>
          </a:defRPr>
        </a:defPPr>
      </a:lstStyle>
    </a:lnDef>
    <a:txDef>
      <a:spPr>
        <a:noFill/>
      </a:spPr>
      <a:bodyPr wrap="square" lIns="101846" tIns="50923" rIns="101846" bIns="50923" rtlCol="0">
        <a:spAutoFit/>
      </a:bodyPr>
      <a:lstStyle>
        <a:defPPr marL="381925" indent="-381925">
          <a:lnSpc>
            <a:spcPct val="120000"/>
          </a:lnSpc>
          <a:buFont typeface="Wingdings" charset="2"/>
          <a:buChar char="Ø"/>
          <a:defRPr sz="1800" dirty="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3d_templat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rgbClr val="000000"/>
            </a:solidFill>
            <a:effectLst/>
            <a:latin typeface="Century Gothic"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1" i="1" u="none" strike="noStrike" cap="none" normalizeH="0" baseline="0">
            <a:ln>
              <a:noFill/>
            </a:ln>
            <a:solidFill>
              <a:srgbClr val="000000"/>
            </a:solidFill>
            <a:effectLst/>
            <a:latin typeface="Century Gothic" charset="0"/>
            <a:ea typeface="ＭＳ Ｐゴシック" charset="0"/>
          </a:defRPr>
        </a:defPPr>
      </a:lstStyle>
    </a:lnDef>
    <a:txDef>
      <a:spPr>
        <a:noFill/>
      </a:spPr>
      <a:bodyPr wrap="square" lIns="101846" tIns="50923" rIns="101846" bIns="50923" rtlCol="0">
        <a:spAutoFit/>
      </a:bodyPr>
      <a:lstStyle>
        <a:defPPr marL="381925" indent="-381925">
          <a:lnSpc>
            <a:spcPct val="120000"/>
          </a:lnSpc>
          <a:buFont typeface="Wingdings" charset="2"/>
          <a:buChar char="Ø"/>
          <a:defRPr sz="1800" dirty="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243632</TotalTime>
  <Words>12685</Words>
  <Application>Microsoft Office PowerPoint</Application>
  <PresentationFormat>On-screen Show (4:3)</PresentationFormat>
  <Paragraphs>1692</Paragraphs>
  <Slides>252</Slides>
  <Notes>68</Notes>
  <HiddenSlides>0</HiddenSlides>
  <MMClips>2</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252</vt:i4>
      </vt:variant>
    </vt:vector>
  </HeadingPairs>
  <TitlesOfParts>
    <vt:vector size="261" baseType="lpstr">
      <vt:lpstr>Blank Presentation</vt:lpstr>
      <vt:lpstr>NSTX Upgrade</vt:lpstr>
      <vt:lpstr>1_Blank Presentation</vt:lpstr>
      <vt:lpstr>1_d3d_template</vt:lpstr>
      <vt:lpstr>2_d3d_template</vt:lpstr>
      <vt:lpstr>d3d_template</vt:lpstr>
      <vt:lpstr>1_NSTX Upgrade</vt:lpstr>
      <vt:lpstr>Equation</vt:lpstr>
      <vt:lpstr>Photo Editor Photo</vt:lpstr>
      <vt:lpstr>Intro to magnetized plasma turbulence</vt:lpstr>
      <vt:lpstr>2 slide summary of some turbulent transport concepts in magnetized fusion plasmas (1)</vt:lpstr>
      <vt:lpstr>2 slide summary of some turbulent transport concepts in magnetized fusion plasmas (2)</vt:lpstr>
      <vt:lpstr>Some additional sources &amp; references</vt:lpstr>
      <vt:lpstr>OUTLINE</vt:lpstr>
      <vt:lpstr>FUSION, CONFINEMENT, TOKAMAKS, TRANSPORT</vt:lpstr>
      <vt:lpstr>We desire fusion gain &gt; 1, more fusion power out than power to heat the plasma</vt:lpstr>
      <vt:lpstr>Confinement time is a measure of how well insulated the plasma is from the surrounding boundary</vt:lpstr>
      <vt:lpstr>Machine design / extrapolation often relies on empirical scaling of energy confinement</vt:lpstr>
      <vt:lpstr>Tokamaks</vt:lpstr>
      <vt:lpstr>Tokamaks</vt:lpstr>
      <vt:lpstr>Tokamaks</vt:lpstr>
      <vt:lpstr>For what we’re going to discuss, general phenomenology also important for stellarators or any toroidal B field</vt:lpstr>
      <vt:lpstr>We use 1D transport equations to interpret experiments</vt:lpstr>
      <vt:lpstr>We use 1D transport equations to interpret experiments</vt:lpstr>
      <vt:lpstr>Inferred experimental transport larger than collisional (neoclassical) theory – extra “anomalous” contribution</vt:lpstr>
      <vt:lpstr>Correlation between local transport and density fluctuations hints at turbulence as source of anomalous transport</vt:lpstr>
      <vt:lpstr>What is turbulence?</vt:lpstr>
      <vt:lpstr>What is turbulence? I know it when I see it (maybe)…</vt:lpstr>
      <vt:lpstr>Turbulence is an advective process</vt:lpstr>
      <vt:lpstr>Concepts of turbulence to remember</vt:lpstr>
      <vt:lpstr>Concepts of turbulence to remember</vt:lpstr>
      <vt:lpstr>Turbulence examples (that you can see with your eyes)</vt:lpstr>
      <vt:lpstr>Turbulence found throughout the universe</vt:lpstr>
      <vt:lpstr>Turbulence is ubiquitous throughout planetary atmospheres</vt:lpstr>
      <vt:lpstr>Plasma turbulence determines energy confinement / insulation in magnetic fusion energy devices</vt:lpstr>
      <vt:lpstr>Turbulence is important throughout astrophysics</vt:lpstr>
      <vt:lpstr>Turbulence is crucial to lift, drag &amp; stall characteristics of airfoils</vt:lpstr>
      <vt:lpstr>PowerPoint Presentation</vt:lpstr>
      <vt:lpstr>Turbulence in oceans crucial to the climate, important for transporting heat, salinity and carbon   Perpetual Ocean (NASA, MIT)</vt:lpstr>
      <vt:lpstr>Fun with turbulence in art</vt:lpstr>
      <vt:lpstr>Starry Night, Van Gogh (1889)</vt:lpstr>
      <vt:lpstr>Leonardo da Vinci (1508), turbolenza</vt:lpstr>
      <vt:lpstr>The Great Wave off Kanagawa, Hokusai (1831)</vt:lpstr>
      <vt:lpstr>Observing turbulence in tokamaks</vt:lpstr>
      <vt:lpstr>Very challenging to diagnose turbulence at 100 million degrees… </vt:lpstr>
      <vt:lpstr>Very challenging to diagnose turbulence at 100 million degrees… </vt:lpstr>
      <vt:lpstr>PowerPoint Presentation</vt:lpstr>
      <vt:lpstr>Spectroscopic imaging provides a 2D picture of turbulence in tokamaks: cm spatial scales, ms time scales, &lt;1% amplitude</vt:lpstr>
      <vt:lpstr>BES videos</vt:lpstr>
      <vt:lpstr>Rough estimate of turbulent diffusivity indicates it’s a plausible explanation for confinement</vt:lpstr>
      <vt:lpstr>Turbulence advects/mixes/transports energy, particles and momentum</vt:lpstr>
      <vt:lpstr>Measurements are challenging and limited – also use theory and simulation to help improve understanding</vt:lpstr>
      <vt:lpstr>PowerPoint Presentation</vt:lpstr>
      <vt:lpstr>PowerPoint Presentation</vt:lpstr>
      <vt:lpstr>Direct numerical simulations of 5D gyrokinetic turbulence enabled by supercomputing</vt:lpstr>
      <vt:lpstr>PowerPoint Presentation</vt:lpstr>
      <vt:lpstr>Physically realistic turbulence simulations now capable of reproducing measured behavior</vt:lpstr>
      <vt:lpstr>Example of a validation study in Tore Supra</vt:lpstr>
      <vt:lpstr>What is the nature of turbulence dynamics in tokamaks?  Drift waves</vt:lpstr>
      <vt:lpstr>40+ years of theory predicts turbulence in magnetized plasma should often be drift wave in nature</vt:lpstr>
      <vt:lpstr>PowerPoint Presentation</vt:lpstr>
      <vt:lpstr>Insert perturbed E×B drift into ion continuity </vt:lpstr>
      <vt:lpstr>PowerPoint Presentation</vt:lpstr>
      <vt:lpstr>PowerPoint Presentation</vt:lpstr>
      <vt:lpstr>PowerPoint Presentation</vt:lpstr>
      <vt:lpstr>PowerPoint Presentation</vt:lpstr>
      <vt:lpstr>Finite gyroradius effects limit characteristic size to ion-gyroradius (kri~1)</vt:lpstr>
      <vt:lpstr>Example linear gyrokinetic simulation results (MAST tokamak)</vt:lpstr>
      <vt:lpstr>Why do micro-instabilities &amp;  turbulence develop in tokamaks?  Example: Linear stability analysis of Ion Temperature Gradient (ITG) “ballooning” micro-instability (expected to dominate in ITER)</vt:lpstr>
      <vt:lpstr>Toroidicity Leads To Inhomogeneity in |B|, gives B and curvature (k) drifts</vt:lpstr>
      <vt:lpstr>Temperature perturbation (dT) leads to compression (vdi), density perturbation – 90 out-of-phase with dT</vt:lpstr>
      <vt:lpstr>Dynamics Must Satisfy Quasi-neutrality</vt:lpstr>
      <vt:lpstr>Perturbed Potential Creates EB Advection</vt:lpstr>
      <vt:lpstr>Background Temperature Gradient Reinforces Perturbation  Instability</vt:lpstr>
      <vt:lpstr>Analogy for turbulence in tokamaks – Rayleigh-Taylor instability</vt:lpstr>
      <vt:lpstr>Inertial force in toroidal field acts like an effective gravity</vt:lpstr>
      <vt:lpstr>Same Dynamics Occur On Inboard Side But Now Temperature Gradient Is Stabilizing</vt:lpstr>
      <vt:lpstr>Similar to comparing stable / unstable (inverted) pendulum</vt:lpstr>
      <vt:lpstr>PowerPoint Presentation</vt:lpstr>
      <vt:lpstr>PowerPoint Presentation</vt:lpstr>
      <vt:lpstr>Fast Parallel Motion Along Helical Field Line Connects Good &amp; Bad Curvature Regions</vt:lpstr>
      <vt:lpstr>Ballooning nature observed in simulations</vt:lpstr>
      <vt:lpstr>Threshold-like behavior analogous to Rayleigh-Benard instability</vt:lpstr>
      <vt:lpstr>Critical gradient for ITG determined from many linear gyrokinetic simulations (guided by theory)</vt:lpstr>
      <vt:lpstr>Threshold-like behavior observed experimentally</vt:lpstr>
      <vt:lpstr>With physical understanding, can try to manipulate/optimize microstability</vt:lpstr>
      <vt:lpstr>Reverse magnetic shear can lead to internal transport barriers (ITBs)</vt:lpstr>
      <vt:lpstr>Very simple growth rate derivation of previous toroidal ITG cartoon picture</vt:lpstr>
      <vt:lpstr>Temperature perturbation (dT) leads to compression (vdi), density perturbation – 90 out-of-phase with dT</vt:lpstr>
      <vt:lpstr>Background Temperature Gradient Reinforces Perturbation  Instability</vt:lpstr>
      <vt:lpstr>Simplest dispersion from these 3 terms</vt:lpstr>
      <vt:lpstr>How do we go from linear stability to turbulent transport?</vt:lpstr>
      <vt:lpstr>Transport depends on a spectrum of amplitude fluctuations and cross-phases</vt:lpstr>
      <vt:lpstr>Mixing length estimate for fluctuation amplitude</vt:lpstr>
      <vt:lpstr>Mixing length estimate for fluctuation amplitude</vt:lpstr>
      <vt:lpstr>Mixing length estimate for fluctuation amplitude</vt:lpstr>
      <vt:lpstr>Mixing length estimate for fluctuation amplitude</vt:lpstr>
      <vt:lpstr>Fluctuation intensity across machines loosely scales with mixing length estimate, reinforces local rs drift nature</vt:lpstr>
      <vt:lpstr>Broad frequency and wavenumber spectra measured, e.g. from microwave scattering</vt:lpstr>
      <vt:lpstr>Broad drift wave turbulent spectrum verified simultaneously with Langmuir probes and FIR scattering</vt:lpstr>
      <vt:lpstr>Simultaneous measurement of ne and Te using same beam path allows for cross-phase measurement</vt:lpstr>
      <vt:lpstr>ne-Te cross phases agree amazingly well with simulations!</vt:lpstr>
      <vt:lpstr>Spectrum shape / distribution governed by nonlinear three-wave interactions</vt:lpstr>
      <vt:lpstr>Self-generated “zonal flows” also impacts saturation of turbulence and overall transport (esp. ITG)</vt:lpstr>
      <vt:lpstr>PowerPoint Presentation</vt:lpstr>
      <vt:lpstr>Generation of zonal flows in tokamaks similar to “Kelvin-Helmotz” instability found throughout nature</vt:lpstr>
      <vt:lpstr>The Jet Stream is a zonal flow (or really, vice-versa)</vt:lpstr>
      <vt:lpstr>Zonal flows reduce the heating power required to maintain a given temperature (than had they not been there)</vt:lpstr>
      <vt:lpstr>ZF also leads to Geodesic Acoustic Mode (GAM) oscillation, also contributes to nonlinear saturation</vt:lpstr>
      <vt:lpstr>Suppression of turbulence via sheared perpendicular (E×B) flow</vt:lpstr>
      <vt:lpstr>Large scale sheared flows can tear apart turbulent eddies, reduce turbulence, mixing and transport</vt:lpstr>
      <vt:lpstr>Large scale sheared flows can tear apart turbulent eddies, reduce turbulence  improve confinement</vt:lpstr>
      <vt:lpstr>Spontaneous “H-mode” edge transport barrier can form with sufficient heating power  improved confinement</vt:lpstr>
      <vt:lpstr>In neutral fluids, sheared flows are usually the source of free energy to drive turbulence</vt:lpstr>
      <vt:lpstr>REDUCED MODELS</vt:lpstr>
      <vt:lpstr>Have learned a lot from validating first-principles gyrokinetic simulations with experiment</vt:lpstr>
      <vt:lpstr>Is local assumption appropriate?</vt:lpstr>
      <vt:lpstr>Illustration of how to develop a simple plasma turbulence drift wave transport model</vt:lpstr>
      <vt:lpstr>Using dispersion relation, we recover gyroBohm scaling factor</vt:lpstr>
      <vt:lpstr>Early models (60’s-80’s) used analytic fluid or gyrokinetic theory to evaluate linear stability</vt:lpstr>
      <vt:lpstr>Breakthrough in understanding (90’s…) was recognition of threshold and stiffness</vt:lpstr>
      <vt:lpstr>Some success in profile predictions (TGLF model on DIII-D)</vt:lpstr>
      <vt:lpstr>Good agreement in predicted energy confinement over database of discharges</vt:lpstr>
      <vt:lpstr>There are many flavors of micro-instabilities/turbulence</vt:lpstr>
      <vt:lpstr>Beyond general characteristics, there are many theoretical “flavors” of drift waves possible in tokamak core &amp; edge</vt:lpstr>
      <vt:lpstr>Trapped electrons enhance ITG and lead to new instabilty: trapped electron mode (TEM)</vt:lpstr>
      <vt:lpstr>Inhomogeneous magnetic field causes trapped particles to precess toroidally</vt:lpstr>
      <vt:lpstr>Turbulence at electron gyroradius can also be important</vt:lpstr>
      <vt:lpstr>Electron scale (~mm) turbulence can dominate when ITG/TEM suppressed</vt:lpstr>
      <vt:lpstr>Not easy to image electron scale (mm) fluctuations  “microwave scattering” used to detect high-k fluctuations</vt:lpstr>
      <vt:lpstr>Correlation observed between high-k scattering fluctuations and Te</vt:lpstr>
      <vt:lpstr>MULTI-SCALE TURBULENCE (FROM ri TO re SCALES)</vt:lpstr>
      <vt:lpstr>ETG-like “streamers predicted to exist on top of ion scale turbulence</vt:lpstr>
      <vt:lpstr>Non-intuitive change in predicted transport due to cross-scale coupling between ~ri and ~re</vt:lpstr>
      <vt:lpstr>2 slide summary of some turbulent transport concepts in magnetized fusion plasmas (1)</vt:lpstr>
      <vt:lpstr>2 slide summary of some turbulent transport concepts in magnetized fusion plasmas (2)</vt:lpstr>
      <vt:lpstr>THE END</vt:lpstr>
      <vt:lpstr>PowerPoint Presentation</vt:lpstr>
      <vt:lpstr>PowerPoint Presentation</vt:lpstr>
      <vt:lpstr>Tokamaks</vt:lpstr>
      <vt:lpstr>Going to refer to different spatial regions in the tokamaks</vt:lpstr>
      <vt:lpstr>Going to refer to different spatial regions in the tokamaks</vt:lpstr>
      <vt:lpstr>PowerPoint Presentation</vt:lpstr>
      <vt:lpstr>PowerPoint Presentation</vt:lpstr>
      <vt:lpstr>GENERAL CORE TURBULENCE CHARACTERISTICS</vt:lpstr>
      <vt:lpstr>40+ years of theory predicts turbulence in magnetized plasma should often be drift wave in nature</vt:lpstr>
      <vt:lpstr>Microwave &amp; far-infrared (FIR) scattering used extensively for density fluctuation measurements</vt:lpstr>
      <vt:lpstr>Broad frequency spectra measured for given scattering wavenumber</vt:lpstr>
      <vt:lpstr>Broad drift wave turbulent spectrum verified simultaneously with Langmuir probes and FIR scattering</vt:lpstr>
      <vt:lpstr>Small normalized fluctuations in core (1%) increasing to the edge</vt:lpstr>
      <vt:lpstr>Mixing length estimate for fluctuation amplitude</vt:lpstr>
      <vt:lpstr>Fluctuation intensity across machines loosely scales with mixing length estimate, reinforces local rs drift nature</vt:lpstr>
      <vt:lpstr>2D Langmuir probe array in TJ-K stellarator used to directly measure spatial and temporal structures</vt:lpstr>
      <vt:lpstr>Radial and poloidal correlation lengths scale with rs reinforcing drift wave nature</vt:lpstr>
      <vt:lpstr>Temporal scales loosely correlated with acoustic times cs/a</vt:lpstr>
      <vt:lpstr>PowerPoint Presentation</vt:lpstr>
      <vt:lpstr>Spectroscopic imaging provides a 2D picture of turbulence in hot tokamak core: cm spatial scales, ms time scales</vt:lpstr>
      <vt:lpstr>BES videos</vt:lpstr>
      <vt:lpstr>Radial and poloidal correlation lengths scale with rs in core imaging, reinforcing local drift wave nature</vt:lpstr>
      <vt:lpstr>Example of stronger turbulence measured on outboard side, “ballooning” in nature</vt:lpstr>
      <vt:lpstr>Evidence for quasi-2D (L|| &gt;&gt; L)</vt:lpstr>
      <vt:lpstr>More direct measurement in TJ-K plasmas</vt:lpstr>
      <vt:lpstr>General turbulence characteristics are useful for testing theory predictions, but we mostly care about transport</vt:lpstr>
      <vt:lpstr>Measuring turbulent particle and heat fluxes using Langmuir probes</vt:lpstr>
      <vt:lpstr>Useful to Fourier decompose transport contributions, especially for theory comparisons</vt:lpstr>
      <vt:lpstr>Edge Langmuir probe arrays used to decompose turbulent fluxes in kq</vt:lpstr>
      <vt:lpstr>Beyond general characteristics, there are many theoretical “flavors” of drift waves possible in tokamak core &amp; edge</vt:lpstr>
      <vt:lpstr>Challenging to definitively identify a particular theoretical turbulent transport mechanism</vt:lpstr>
      <vt:lpstr>CORE ION SCALE TURBULENCE</vt:lpstr>
      <vt:lpstr>Transport, density fluctuation amplitude (from reflectometry) and spectral characteristics all consistent with nonlinear ITG simulations in Tore Supra</vt:lpstr>
      <vt:lpstr>Measurement of both electron density and temperature fluctuations at overlapping locations (DIII-D) </vt:lpstr>
      <vt:lpstr>Normalized density and temperature fluctuations are very similar in amplitude</vt:lpstr>
      <vt:lpstr>Comparing dne, dTe fluctuation spectra with simulations using synthetic diagnostic</vt:lpstr>
      <vt:lpstr>Agreement worse further out (r=0.75)</vt:lpstr>
      <vt:lpstr>Can also compare 2D correlation functions for additional validation, try to understand “shortfall” discrepancy</vt:lpstr>
      <vt:lpstr>Simultaneous measurement of ne and Te using same beam path allows for cross-phase measurement</vt:lpstr>
      <vt:lpstr>ne-Te cross phases agree well with simulations</vt:lpstr>
      <vt:lpstr>Measured changes of dTe, ne-Te crossphase and transport with increasing Te provides constraint for simulations</vt:lpstr>
      <vt:lpstr>Simulations can reproduce transport for some observations</vt:lpstr>
      <vt:lpstr>JET core ITG stiffness results (Mantica, PRL 2011)</vt:lpstr>
      <vt:lpstr>PowerPoint Presentation</vt:lpstr>
      <vt:lpstr>Quasi-coherent modes observed in the deep core of Tore Supra, TEXTOR and JET tokamaks</vt:lpstr>
      <vt:lpstr>Similar coherent modes observed in the core of ECH heated DIII-D QH-modes, reproduced with nonlinear gyrokinetics</vt:lpstr>
      <vt:lpstr>Nonlinear gyrokinetics of density-gradient driven TEM reproduces change in transport and turbulence with addition of ECH</vt:lpstr>
      <vt:lpstr>MULTI-SCALE TURBULENCE (FROM ri TO re SCALES)</vt:lpstr>
      <vt:lpstr>In some instances simulations can account for ion transport, but predicts too small electron transport</vt:lpstr>
      <vt:lpstr>Non-intuitive change in predicted transport due to cross-scale coupling between ~ri and ~re</vt:lpstr>
      <vt:lpstr>ETG-like “streamers predicted to exist on top of ion scale turbulence</vt:lpstr>
      <vt:lpstr>Hot topic: measure change in turbulence spectrum consistent with multi-scale effects</vt:lpstr>
      <vt:lpstr>Stronger electron stiffness also predicted and consequences observed in experiments</vt:lpstr>
      <vt:lpstr>SUPPRESSION OF ION SCALE TURBULENCE BY SHEARED EB FLOWS</vt:lpstr>
      <vt:lpstr>Large scale sheared flows can tear apart turbulent eddies, reduce turbulence  improve confinement</vt:lpstr>
      <vt:lpstr>Equilibrium background (EB) flows can suppress turbulence</vt:lpstr>
      <vt:lpstr>Experimental turbulence and transport measurements of ExB shear suppression</vt:lpstr>
      <vt:lpstr>There are also examples of turbulence suppression via sheared flows in neutral fluids</vt:lpstr>
      <vt:lpstr>“PURE” ELECTRON SCALE TURBULENCE (not multiscale)</vt:lpstr>
      <vt:lpstr>Microwave scattering used to detect high-k (~mm) fluctuations</vt:lpstr>
      <vt:lpstr>Correlation observed between high-k scattering fluctuations and Te</vt:lpstr>
      <vt:lpstr>Many ETG trends observed in NSTX, challenging to correctly predict transport</vt:lpstr>
      <vt:lpstr>PowerPoint Presentation</vt:lpstr>
      <vt:lpstr>Electromagnetic stabilization at finite b predicted to be critical for quantitative agreement in NBI-only scenario</vt:lpstr>
      <vt:lpstr>Nonlinear gyrokinetic simulations predict dB/B0~1-210-4</vt:lpstr>
      <vt:lpstr>Strength of EM stabilization consistent with local proximity to KBM threshold</vt:lpstr>
      <vt:lpstr>Using Doppler backscattering (DBS ~ dn) and cross polarization scattering (CPS ~ dB) to measure core EM turbulence</vt:lpstr>
      <vt:lpstr>Stabilization of ITG from coupling to dB at high beta + FI</vt:lpstr>
      <vt:lpstr>Polarimetry on C-Mod has observed broadband high frequency polarization fluctuations</vt:lpstr>
      <vt:lpstr>Cross polarization scattering used on Tore Supra to measure internal magnetic fluctuations</vt:lpstr>
      <vt:lpstr>PowerPoint Presentation</vt:lpstr>
      <vt:lpstr>PowerPoint Presentation</vt:lpstr>
      <vt:lpstr>Aspect ratio is an important free parameter, enables higher beta, more compact devices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Many elements of ST are stabilizing to toroidal, electrostatic ITG/TEM drift waves</vt:lpstr>
      <vt:lpstr>Ion thermal transport in ST H-modes (higher beta) usually very close to collisional (neoclassical) transport theory</vt:lpstr>
      <vt:lpstr>Predicted dominant core-gradient instability correlated with local beta and collisionality</vt:lpstr>
      <vt:lpstr>Simulations of core microtearing mode (MTM) turbulence predict significant transport at high b &amp; n</vt:lpstr>
      <vt:lpstr>MTM density fluctuations distinct from ballooning modes like ITG (simulations)</vt:lpstr>
      <vt:lpstr>MTM structure distinct from ballooning modes</vt:lpstr>
      <vt:lpstr>Very challenging to measure internal magnetic fluctuations</vt:lpstr>
      <vt:lpstr>Inference of microtearing turbulence via magnetic probes in RFX reversed field pinch (Zuin, PRL 2013)</vt:lpstr>
      <vt:lpstr>Core KBM (NSTX, high beta_pol)</vt:lpstr>
      <vt:lpstr>At high b &amp; lower n, KBM modes predicted; Sensitive to compressional magnetic (B||) perturbations</vt:lpstr>
      <vt:lpstr>ZONAL FLOWS, GAMs  (important elements 2D turbulence nonlinear saturation)</vt:lpstr>
      <vt:lpstr>Self-generated “zonal flows” impact saturation of turbulence and overall transport (roughly analogous to jet stream)</vt:lpstr>
      <vt:lpstr>Evidence of zonal flows from measuring potential on same flux surface at two different toroidal locations</vt:lpstr>
      <vt:lpstr>Also found using poloidal flow measurements from BES on DIII-D</vt:lpstr>
      <vt:lpstr>GAM seen on numerous devices using different measurement techniques</vt:lpstr>
      <vt:lpstr>Shafer (L-mode)</vt:lpstr>
      <vt:lpstr>Broad cross-machine agreement of GAM frequency with theory</vt:lpstr>
      <vt:lpstr>Three-wave coupling, cascades, bispectrum measurements</vt:lpstr>
      <vt:lpstr>EDGE TURBULENCE L-H TRANSITION</vt:lpstr>
      <vt:lpstr>Going to refer to different spatial regions in the tokamaks</vt:lpstr>
      <vt:lpstr>Spontaneous “H-mode” edge transport barrier can form with sufficient heating power  improved confinement</vt:lpstr>
      <vt:lpstr>Transition from LH correlated with drop in turbulence amplitude, reduction in radial correlation length</vt:lpstr>
      <vt:lpstr>Multiple doppler backscattering diagnostics provide dn, dvEB at multiple radii simultaneously</vt:lpstr>
      <vt:lpstr>Dynamics consistent with two-predator – prey model (Kim, PRL 2003)</vt:lpstr>
      <vt:lpstr>EDGE TURBULENCE H-mode pedestal</vt:lpstr>
      <vt:lpstr>In established H-modes, periodic MHD instabilities (Edge Localized Modes, ELMs) often occur</vt:lpstr>
      <vt:lpstr>Local density and magnetic fluctuations measured inter-ELM - possible importance of EM turbulence</vt:lpstr>
      <vt:lpstr>PowerPoint Presentation</vt:lpstr>
      <vt:lpstr>DIII-D BES measurements of KBM???</vt:lpstr>
      <vt:lpstr>Various fluctuations observed in ELM free pedestal regions – Weakly Coherent Mode in C-mod I-mode</vt:lpstr>
      <vt:lpstr>Theory pedestal calcs for pedestal</vt:lpstr>
      <vt:lpstr>SCRAPE OFF LAYER TURBULENCE</vt:lpstr>
      <vt:lpstr>Going to refer to different spatial regions in the tokamaks</vt:lpstr>
      <vt:lpstr>Understanding scrape-off-layer (SOL) heat-flux width extremely important under reactor conditions</vt:lpstr>
      <vt:lpstr>Many options being considered for divertor/SOL magnetic geometry</vt:lpstr>
      <vt:lpstr>PowerPoint Presentation</vt:lpstr>
      <vt:lpstr>Lots of videos via Stewart Zweben:  http://w3.pppl.gov/~szweben/</vt:lpstr>
      <vt:lpstr>Outside separatrix, blobs can be ejected and self-propagate to vessel wall</vt:lpstr>
      <vt:lpstr>Theories and simulations exist that predict blob characteristics: size, density, velocity</vt:lpstr>
      <vt:lpstr>Blob filaments seen to propagate down to divertor, but also can exist in isolation, be driven near X-point (not traditional outboard midplane “bad curvature” region”)</vt:lpstr>
      <vt:lpstr>Intermittency, skewed PDFs</vt:lpstr>
      <vt:lpstr>STELLARATOR TURBULENCE</vt:lpstr>
      <vt:lpstr>PowerPoint Presentation</vt:lpstr>
      <vt:lpstr>SUMMARY</vt:lpstr>
      <vt:lpstr>Hot topics, low hanging fruit</vt:lpstr>
    </vt:vector>
  </TitlesOfParts>
  <Company>Princeton Plasma Physics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Walter Guttenfelder</cp:lastModifiedBy>
  <cp:revision>14218</cp:revision>
  <cp:lastPrinted>2014-03-12T06:03:54Z</cp:lastPrinted>
  <dcterms:created xsi:type="dcterms:W3CDTF">2003-10-01T16:23:57Z</dcterms:created>
  <dcterms:modified xsi:type="dcterms:W3CDTF">2019-02-18T17:42:16Z</dcterms:modified>
</cp:coreProperties>
</file>